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40"/>
  </p:notesMasterIdLst>
  <p:sldIdLst>
    <p:sldId id="586" r:id="rId2"/>
    <p:sldId id="587" r:id="rId3"/>
    <p:sldId id="588" r:id="rId4"/>
    <p:sldId id="589" r:id="rId5"/>
    <p:sldId id="590" r:id="rId6"/>
    <p:sldId id="591" r:id="rId7"/>
    <p:sldId id="592" r:id="rId8"/>
    <p:sldId id="593" r:id="rId9"/>
    <p:sldId id="594" r:id="rId10"/>
    <p:sldId id="595" r:id="rId11"/>
    <p:sldId id="596" r:id="rId12"/>
    <p:sldId id="597" r:id="rId13"/>
    <p:sldId id="598" r:id="rId14"/>
    <p:sldId id="599" r:id="rId15"/>
    <p:sldId id="600" r:id="rId16"/>
    <p:sldId id="601" r:id="rId17"/>
    <p:sldId id="602" r:id="rId18"/>
    <p:sldId id="603" r:id="rId19"/>
    <p:sldId id="604" r:id="rId20"/>
    <p:sldId id="605" r:id="rId21"/>
    <p:sldId id="606" r:id="rId22"/>
    <p:sldId id="607" r:id="rId23"/>
    <p:sldId id="608" r:id="rId24"/>
    <p:sldId id="609" r:id="rId25"/>
    <p:sldId id="610" r:id="rId26"/>
    <p:sldId id="611" r:id="rId27"/>
    <p:sldId id="612" r:id="rId28"/>
    <p:sldId id="613" r:id="rId29"/>
    <p:sldId id="614" r:id="rId30"/>
    <p:sldId id="615" r:id="rId31"/>
    <p:sldId id="616" r:id="rId32"/>
    <p:sldId id="617" r:id="rId33"/>
    <p:sldId id="618" r:id="rId34"/>
    <p:sldId id="619" r:id="rId35"/>
    <p:sldId id="620" r:id="rId36"/>
    <p:sldId id="621" r:id="rId37"/>
    <p:sldId id="622" r:id="rId38"/>
    <p:sldId id="623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.wmf"/><Relationship Id="rId1" Type="http://schemas.openxmlformats.org/officeDocument/2006/relationships/image" Target="../media/image29.emf"/><Relationship Id="rId4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AE616-F28C-44B3-A122-BFE657E31BED}" type="datetimeFigureOut">
              <a:rPr lang="tr-TR" smtClean="0"/>
              <a:t>29.11.2013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51B3C-2DC9-4292-A4BC-6A97AFC4B8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91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63BBA9-4449-4508-A569-1ABC02092B69}" type="datetime1">
              <a:rPr lang="tr-TR" smtClean="0"/>
              <a:t>29.11.2013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12 Resim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20272" y="5262711"/>
            <a:ext cx="1990725" cy="11906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27DACD-70E3-4224-9C24-4809347480D5}" type="datetime1">
              <a:rPr lang="tr-TR" smtClean="0"/>
              <a:t>29.11.2013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B74273-569E-452D-B37D-60E47DDA3128}" type="datetime1">
              <a:rPr lang="tr-TR" smtClean="0"/>
              <a:t>29.11.2013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C6994-6FD5-4582-815A-EBCF9C206C47}" type="datetime1">
              <a:rPr lang="tr-TR" smtClean="0"/>
              <a:t>29.11.2013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pic>
        <p:nvPicPr>
          <p:cNvPr id="8" name="7 Resim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165304"/>
            <a:ext cx="923355" cy="5522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5A5AD-3ECF-4DAA-AF87-A0F22355B192}" type="datetime1">
              <a:rPr lang="tr-TR" smtClean="0"/>
              <a:t>29.11.2013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DF289-B91A-45EF-BBF7-21B206BD3AA1}" type="datetime1">
              <a:rPr lang="tr-TR" smtClean="0"/>
              <a:t>29.11.2013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BA268B-673E-4802-985E-34E23C5A03B9}" type="datetime1">
              <a:rPr lang="tr-TR" smtClean="0"/>
              <a:t>29.11.2013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83F84E-A1DF-4037-9C30-84A54D3E259B}" type="datetime1">
              <a:rPr lang="tr-TR" smtClean="0"/>
              <a:t>29.11.2013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B5BBE4-B494-4C98-B896-8677E8FD832B}" type="datetime1">
              <a:rPr lang="tr-TR" smtClean="0"/>
              <a:t>29.11.2013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DEE310-F031-4318-A773-C48612E722F7}" type="datetime1">
              <a:rPr lang="tr-TR" smtClean="0"/>
              <a:t>29.11.2013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3AFE5-129F-48BC-A0E2-9FF764B58968}" type="datetime1">
              <a:rPr lang="tr-TR" smtClean="0"/>
              <a:t>29.11.2013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D3169AD-DDE4-4125-8E5E-15434F4F64FC}" type="datetime1">
              <a:rPr lang="tr-TR" smtClean="0"/>
              <a:t>29.11.2013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4.jpeg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8.jpeg"/><Relationship Id="rId4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0.wmf"/><Relationship Id="rId4" Type="http://schemas.openxmlformats.org/officeDocument/2006/relationships/image" Target="../media/image29.emf"/><Relationship Id="rId9" Type="http://schemas.openxmlformats.org/officeDocument/2006/relationships/oleObject" Target="../embeddings/oleObject2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3.jpeg"/><Relationship Id="rId4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7.jpeg"/><Relationship Id="rId4" Type="http://schemas.openxmlformats.org/officeDocument/2006/relationships/image" Target="../media/image3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7.jpeg"/><Relationship Id="rId9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9.jpeg"/><Relationship Id="rId4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3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51.jpeg"/><Relationship Id="rId4" Type="http://schemas.openxmlformats.org/officeDocument/2006/relationships/image" Target="../media/image5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4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5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5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5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5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9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59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62.jpeg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64.wmf"/><Relationship Id="rId4" Type="http://schemas.openxmlformats.org/officeDocument/2006/relationships/oleObject" Target="../embeddings/oleObject52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66.wmf"/><Relationship Id="rId4" Type="http://schemas.openxmlformats.org/officeDocument/2006/relationships/oleObject" Target="../embeddings/oleObject53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image" Target="../media/image7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71.wmf"/><Relationship Id="rId4" Type="http://schemas.openxmlformats.org/officeDocument/2006/relationships/oleObject" Target="../embeddings/oleObject5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jpeg"/><Relationship Id="rId9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jpe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10" Type="http://schemas.openxmlformats.org/officeDocument/2006/relationships/image" Target="../media/image9.wmf"/><Relationship Id="rId4" Type="http://schemas.openxmlformats.org/officeDocument/2006/relationships/image" Target="../media/image12.jpeg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audio" Target="../media/audio1.wav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6.wmf"/><Relationship Id="rId5" Type="http://schemas.openxmlformats.org/officeDocument/2006/relationships/audio" Target="../media/audio3.wav"/><Relationship Id="rId10" Type="http://schemas.openxmlformats.org/officeDocument/2006/relationships/oleObject" Target="../embeddings/oleObject12.bin"/><Relationship Id="rId4" Type="http://schemas.openxmlformats.org/officeDocument/2006/relationships/audio" Target="../media/audio2.wav"/><Relationship Id="rId9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9.wmf"/><Relationship Id="rId4" Type="http://schemas.openxmlformats.org/officeDocument/2006/relationships/audio" Target="../media/audio3.wav"/><Relationship Id="rId9" Type="http://schemas.openxmlformats.org/officeDocument/2006/relationships/oleObject" Target="../embeddings/oleObject1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jpeg"/><Relationship Id="rId4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7CFAC74-6EDB-438A-B7BC-A1AC13A89BE4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60648"/>
            <a:ext cx="8458200" cy="2376264"/>
          </a:xfr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normAutofit/>
            <a:flatTx/>
          </a:bodyPr>
          <a:lstStyle/>
          <a:p>
            <a:pPr algn="ctr" eaLnBrk="1" hangingPunct="1">
              <a:defRPr/>
            </a:pPr>
            <a:r>
              <a:rPr lang="tr-TR" dirty="0" smtClean="0"/>
              <a:t>Zamana Bağımlı Olmayan Doğrusal (LTI) Sistemlerin </a:t>
            </a:r>
            <a:r>
              <a:rPr lang="en-US" dirty="0" err="1" smtClean="0"/>
              <a:t>Fre</a:t>
            </a:r>
            <a:r>
              <a:rPr lang="tr-TR" dirty="0" smtClean="0"/>
              <a:t>kans Tepkileri</a:t>
            </a:r>
            <a:endParaRPr lang="en-US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852936"/>
            <a:ext cx="8305800" cy="30480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RC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Alçak geçiren süzgeç (filtre)</a:t>
            </a:r>
            <a:endParaRPr lang="en-US" dirty="0" smtClean="0"/>
          </a:p>
          <a:p>
            <a:pPr algn="l" eaLnBrk="1" hangingPunct="1">
              <a:buFontTx/>
              <a:buChar char="•"/>
            </a:pPr>
            <a:r>
              <a:rPr lang="en-US" dirty="0" err="1" smtClean="0"/>
              <a:t>Diferen</a:t>
            </a:r>
            <a:r>
              <a:rPr lang="tr-TR" dirty="0" smtClean="0"/>
              <a:t>s</a:t>
            </a:r>
            <a:r>
              <a:rPr lang="en-US" dirty="0" err="1" smtClean="0"/>
              <a:t>i</a:t>
            </a:r>
            <a:r>
              <a:rPr lang="tr-TR" dirty="0" smtClean="0"/>
              <a:t>ye</a:t>
            </a:r>
            <a:r>
              <a:rPr lang="en-US" dirty="0" smtClean="0"/>
              <a:t>l </a:t>
            </a:r>
            <a:r>
              <a:rPr lang="tr-TR" dirty="0" smtClean="0"/>
              <a:t>denklemler ve fr</a:t>
            </a:r>
            <a:r>
              <a:rPr lang="en-US" dirty="0" smtClean="0"/>
              <a:t>e</a:t>
            </a:r>
            <a:r>
              <a:rPr lang="tr-TR" dirty="0" smtClean="0"/>
              <a:t>kans tepkileri</a:t>
            </a:r>
            <a:endParaRPr lang="en-US" dirty="0" smtClean="0"/>
          </a:p>
          <a:p>
            <a:pPr algn="l" eaLnBrk="1" hangingPunct="1">
              <a:buFontTx/>
              <a:buChar char="•"/>
            </a:pPr>
            <a:r>
              <a:rPr lang="en-US" dirty="0" err="1" smtClean="0"/>
              <a:t>Fre</a:t>
            </a:r>
            <a:r>
              <a:rPr lang="tr-TR" dirty="0" smtClean="0"/>
              <a:t>kans tepki grafikleri</a:t>
            </a:r>
            <a:endParaRPr lang="en-US" dirty="0" smtClean="0"/>
          </a:p>
          <a:p>
            <a:pPr algn="l" eaLnBrk="1" hangingPunct="1">
              <a:buFontTx/>
              <a:buChar char="•"/>
            </a:pPr>
            <a:r>
              <a:rPr lang="en-US" dirty="0" smtClean="0"/>
              <a:t>Bode di</a:t>
            </a:r>
            <a:r>
              <a:rPr lang="tr-TR" dirty="0" smtClean="0"/>
              <a:t>y</a:t>
            </a:r>
            <a:r>
              <a:rPr lang="en-US" dirty="0" err="1" smtClean="0"/>
              <a:t>agram</a:t>
            </a:r>
            <a:r>
              <a:rPr lang="tr-TR" dirty="0" smtClean="0"/>
              <a:t>ları</a:t>
            </a:r>
            <a:endParaRPr lang="en-US" dirty="0" smtClean="0"/>
          </a:p>
          <a:p>
            <a:pPr algn="l" eaLnBrk="1" hangingPunct="1">
              <a:buFontTx/>
              <a:buChar char="•"/>
            </a:pPr>
            <a:r>
              <a:rPr lang="en-US" dirty="0" smtClean="0"/>
              <a:t>A</a:t>
            </a:r>
            <a:r>
              <a:rPr lang="tr-TR" dirty="0" smtClean="0"/>
              <a:t>si</a:t>
            </a:r>
            <a:r>
              <a:rPr lang="en-US" dirty="0" err="1" smtClean="0"/>
              <a:t>mptoti</a:t>
            </a:r>
            <a:r>
              <a:rPr lang="tr-TR" dirty="0" smtClean="0"/>
              <a:t>k</a:t>
            </a:r>
            <a:r>
              <a:rPr lang="en-US" dirty="0" smtClean="0"/>
              <a:t> Bode </a:t>
            </a:r>
            <a:r>
              <a:rPr lang="tr-TR" dirty="0" smtClean="0"/>
              <a:t>çizimleri</a:t>
            </a:r>
            <a:endParaRPr lang="en-US" dirty="0" smtClean="0"/>
          </a:p>
          <a:p>
            <a:pPr algn="l" eaLnBrk="1" hangingPunct="1">
              <a:buFontTx/>
              <a:buChar char="•"/>
            </a:pPr>
            <a:endParaRPr lang="en-US" dirty="0" smtClean="0"/>
          </a:p>
          <a:p>
            <a:pPr algn="l" eaLnBrk="1" hangingPunct="1">
              <a:buFontTx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647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A55C72A-164E-4443-951B-2A1DCFA84A1B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76200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altLang="en-US" dirty="0" smtClean="0"/>
              <a:t>Bode </a:t>
            </a:r>
            <a:r>
              <a:rPr lang="tr-TR" altLang="en-US" dirty="0" smtClean="0"/>
              <a:t>Çizimleri</a:t>
            </a:r>
            <a:endParaRPr lang="en-US" altLang="en-US" dirty="0" smtClean="0"/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81000" y="1454150"/>
            <a:ext cx="7924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Bode diyagramı </a:t>
            </a:r>
            <a:r>
              <a:rPr lang="tr-TR" altLang="en-US" sz="2400" i="1">
                <a:solidFill>
                  <a:srgbClr val="000000"/>
                </a:solidFill>
                <a:latin typeface="Times" charset="0"/>
              </a:rPr>
              <a:t>desibel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 olarak tanımlanan frekans  tepkisinin logaritmik ölçeklenmiş frekans eksenine göre çizilmesidir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  </a:t>
            </a:r>
          </a:p>
          <a:p>
            <a:endParaRPr lang="en-US" altLang="en-US" sz="2400">
              <a:solidFill>
                <a:srgbClr val="000000"/>
              </a:solidFill>
              <a:latin typeface="Times" charset="0"/>
            </a:endParaRPr>
          </a:p>
          <a:p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Bel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(B)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bir güç oranının 10 tabanındaki logaritması ve </a:t>
            </a:r>
            <a:r>
              <a:rPr lang="tr-TR" altLang="en-US" sz="2400" i="1">
                <a:solidFill>
                  <a:srgbClr val="000000"/>
                </a:solidFill>
                <a:latin typeface="Times" charset="0"/>
              </a:rPr>
              <a:t>desibel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(dB)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de Bel’in onda biridir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</a:t>
            </a:r>
          </a:p>
          <a:p>
            <a:endParaRPr lang="en-US" altLang="en-US" sz="2400">
              <a:solidFill>
                <a:srgbClr val="000000"/>
              </a:solidFill>
              <a:latin typeface="Times" charset="0"/>
            </a:endParaRPr>
          </a:p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Güç işaret genliğinin karesi ile orantılı olduğundan bu ifade işaret oranı olarak kullanıldığında logaritmanın 20 katı olarak alınır.</a:t>
            </a:r>
          </a:p>
        </p:txBody>
      </p:sp>
    </p:spTree>
    <p:extLst>
      <p:ext uri="{BB962C8B-B14F-4D97-AF65-F5344CB8AC3E}">
        <p14:creationId xmlns:p14="http://schemas.microsoft.com/office/powerpoint/2010/main" val="3870899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7D69508-08BC-4BE8-B6EC-3F53BBD4FBB4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tr-TR" altLang="en-US" sz="4000" dirty="0" smtClean="0"/>
              <a:t>Önceki Fonksiyonların </a:t>
            </a:r>
            <a:r>
              <a:rPr lang="en-US" altLang="en-US" sz="4000" dirty="0" smtClean="0"/>
              <a:t>Bode </a:t>
            </a:r>
            <a:r>
              <a:rPr lang="tr-TR" altLang="en-US" sz="4000" dirty="0" smtClean="0"/>
              <a:t>Çizimleri</a:t>
            </a:r>
            <a:endParaRPr lang="en-US" altLang="en-US" sz="4000" dirty="0" smtClean="0"/>
          </a:p>
        </p:txBody>
      </p:sp>
      <p:graphicFrame>
        <p:nvGraphicFramePr>
          <p:cNvPr id="12292" name="Object 2"/>
          <p:cNvGraphicFramePr>
            <a:graphicFrameLocks noChangeAspect="1"/>
          </p:cNvGraphicFramePr>
          <p:nvPr/>
        </p:nvGraphicFramePr>
        <p:xfrm>
          <a:off x="1384300" y="1612900"/>
          <a:ext cx="6376988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9" name="Equation" r:id="rId3" imgW="6375400" imgH="749300" progId="Equation.DSMT36">
                  <p:embed/>
                </p:oleObj>
              </mc:Choice>
              <mc:Fallback>
                <p:oleObj name="Equation" r:id="rId3" imgW="6375400" imgH="749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1612900"/>
                        <a:ext cx="6376988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25750"/>
            <a:ext cx="777875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139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CD3DDDA-B3E2-47B5-A0F1-46B96CC339DA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tr-TR" altLang="en-US" sz="4000" dirty="0" smtClean="0"/>
              <a:t>Sıfır ve kutuplu bir fonksiyonun frekans tepkisi</a:t>
            </a:r>
            <a:endParaRPr lang="en-US" altLang="en-US" sz="4000" dirty="0" smtClean="0"/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1066800" y="1828800"/>
            <a:ext cx="5270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Bir transfer fonksiyonu şöyle yazılabilir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,</a:t>
            </a:r>
          </a:p>
        </p:txBody>
      </p:sp>
      <p:graphicFrame>
        <p:nvGraphicFramePr>
          <p:cNvPr id="13317" name="Object 2"/>
          <p:cNvGraphicFramePr>
            <a:graphicFrameLocks noChangeAspect="1"/>
          </p:cNvGraphicFramePr>
          <p:nvPr/>
        </p:nvGraphicFramePr>
        <p:xfrm>
          <a:off x="2057400" y="2667000"/>
          <a:ext cx="49657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3" name="Equation" r:id="rId3" imgW="4965700" imgH="1689100" progId="Equation.DSMT36">
                  <p:embed/>
                </p:oleObj>
              </mc:Choice>
              <mc:Fallback>
                <p:oleObj name="Equation" r:id="rId3" imgW="4965700" imgH="16891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667000"/>
                        <a:ext cx="4965700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762000" y="4495800"/>
            <a:ext cx="7620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burada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“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z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”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ler transfer fonksiyonunun sıfıra gittiği 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j</a:t>
            </a:r>
            <a:r>
              <a:rPr lang="en-US" altLang="en-US" sz="2400">
                <a:solidFill>
                  <a:srgbClr val="000000"/>
                </a:solidFill>
                <a:latin typeface="Symbol" pitchFamily="18" charset="2"/>
              </a:rPr>
              <a:t>w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değerlerini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“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p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”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 ler ise transfer fonksiyonun sonsuza gittiği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j</a:t>
            </a:r>
            <a:r>
              <a:rPr lang="en-US" altLang="en-US" sz="2400">
                <a:solidFill>
                  <a:srgbClr val="000000"/>
                </a:solidFill>
                <a:latin typeface="Symbol" pitchFamily="18" charset="2"/>
              </a:rPr>
              <a:t>w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değerlerini gösterir. Böylece tanımlanan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z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’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lere transfer fonksiyonunun 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“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sıfırları (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zeros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)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”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 ve 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p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’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lere de 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“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kutupları (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poles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)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”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 denir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2945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B211E06-D620-42A3-ABB7-9633A645AA1D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/>
          </a:solidFill>
        </p:spPr>
        <p:txBody>
          <a:bodyPr/>
          <a:lstStyle/>
          <a:p>
            <a:r>
              <a:rPr lang="en-US" altLang="en-US" dirty="0" smtClean="0"/>
              <a:t>Bode </a:t>
            </a:r>
            <a:r>
              <a:rPr lang="tr-TR" altLang="en-US" dirty="0" smtClean="0"/>
              <a:t>Çizimleri (</a:t>
            </a:r>
            <a:r>
              <a:rPr lang="en-US" altLang="en-US" dirty="0" smtClean="0"/>
              <a:t>Di</a:t>
            </a:r>
            <a:r>
              <a:rPr lang="tr-TR" altLang="en-US" dirty="0" smtClean="0"/>
              <a:t>y</a:t>
            </a:r>
            <a:r>
              <a:rPr lang="en-US" altLang="en-US" dirty="0" err="1" smtClean="0"/>
              <a:t>agram</a:t>
            </a:r>
            <a:r>
              <a:rPr lang="tr-TR" altLang="en-US" dirty="0" smtClean="0"/>
              <a:t>ları)</a:t>
            </a:r>
            <a:endParaRPr lang="en-US" altLang="en-US" dirty="0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24200"/>
            <a:ext cx="801687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457200" y="1143000"/>
            <a:ext cx="80168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Transfer fonksiyonunu faktör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lere ayırarak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bir sistemi sadece bir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inci dereceden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etken pay ya da bir payda faktör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lerinin çarpımı şeklinde gösterebiliriz. 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Bode diyagramı logaritmik olduğundan dB cinsinden ifade olduğunda, çarpılan transfer fonksiyonları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toplanır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</a:t>
            </a:r>
            <a:endParaRPr lang="tr-TR" altLang="en-US" sz="2400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2682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628B7DF-6E44-4F63-994E-B221102DAF9B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  <a:solidFill>
            <a:schemeClr val="accent1"/>
          </a:solidFill>
        </p:spPr>
        <p:txBody>
          <a:bodyPr/>
          <a:lstStyle/>
          <a:p>
            <a:r>
              <a:rPr lang="en-US" altLang="en-US" smtClean="0"/>
              <a:t> </a:t>
            </a:r>
            <a:r>
              <a:rPr lang="tr-TR" altLang="en-US" smtClean="0"/>
              <a:t>Bir gerçek kutuplu sistem</a:t>
            </a: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81000" y="1101725"/>
            <a:ext cx="45481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Sistem Bode diyagramları birbirine ekli olan basit sistemlerin Bode diyagramlarının eklenmesi ile oluşturulur. Her biri basit bir sistem diyagramıdır ve </a:t>
            </a:r>
            <a:r>
              <a:rPr lang="tr-TR" altLang="en-US" sz="2400" i="1">
                <a:solidFill>
                  <a:srgbClr val="000000"/>
                </a:solidFill>
                <a:latin typeface="Times" charset="0"/>
              </a:rPr>
              <a:t>bileşen diyagramı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 olarak adlandırılır.</a:t>
            </a:r>
          </a:p>
          <a:p>
            <a:endParaRPr lang="en-US" altLang="en-US" sz="2400">
              <a:solidFill>
                <a:srgbClr val="000000"/>
              </a:solidFill>
              <a:latin typeface="Times" charset="0"/>
            </a:endParaRPr>
          </a:p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            </a:t>
            </a:r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Bir gerçek kutup</a:t>
            </a:r>
            <a:endParaRPr lang="en-US" altLang="en-US" sz="2400">
              <a:solidFill>
                <a:srgbClr val="000000"/>
              </a:solidFill>
              <a:latin typeface="Times" charset="0"/>
            </a:endParaRPr>
          </a:p>
        </p:txBody>
      </p:sp>
      <p:graphicFrame>
        <p:nvGraphicFramePr>
          <p:cNvPr id="15365" name="Object 2"/>
          <p:cNvGraphicFramePr>
            <a:graphicFrameLocks noChangeAspect="1"/>
          </p:cNvGraphicFramePr>
          <p:nvPr/>
        </p:nvGraphicFramePr>
        <p:xfrm>
          <a:off x="1498600" y="4419600"/>
          <a:ext cx="19304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7" name="Equation" r:id="rId3" imgW="1930400" imgH="1130300" progId="Equation.DSMT36">
                  <p:embed/>
                </p:oleObj>
              </mc:Choice>
              <mc:Fallback>
                <p:oleObj name="Equation" r:id="rId3" imgW="1930400" imgH="1130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4419600"/>
                        <a:ext cx="19304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87400"/>
            <a:ext cx="3529013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706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ACE77E3-9866-4656-9AED-75C459E2704A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smtClean="0"/>
              <a:t>1</a:t>
            </a:r>
            <a:r>
              <a:rPr lang="tr-TR" smtClean="0"/>
              <a:t>. Dereceden bir sistem </a:t>
            </a:r>
            <a:r>
              <a:rPr lang="en-US" smtClean="0"/>
              <a:t>– RC </a:t>
            </a:r>
            <a:r>
              <a:rPr lang="tr-TR" smtClean="0"/>
              <a:t>devresi</a:t>
            </a:r>
            <a:endParaRPr lang="en-US" smtClean="0"/>
          </a:p>
        </p:txBody>
      </p:sp>
      <p:graphicFrame>
        <p:nvGraphicFramePr>
          <p:cNvPr id="16387" name="Object 2"/>
          <p:cNvGraphicFramePr>
            <a:graphicFrameLocks noChangeAspect="1"/>
          </p:cNvGraphicFramePr>
          <p:nvPr/>
        </p:nvGraphicFramePr>
        <p:xfrm>
          <a:off x="762000" y="2133600"/>
          <a:ext cx="2571750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0" name="Picture" r:id="rId3" imgW="2552700" imgH="1752719" progId="Word.Picture.8">
                  <p:embed/>
                </p:oleObj>
              </mc:Choice>
              <mc:Fallback>
                <p:oleObj name="Picture" r:id="rId3" imgW="2552700" imgH="175271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33600"/>
                        <a:ext cx="2571750" cy="177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3946525" y="2022475"/>
            <a:ext cx="283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Diferen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yel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denklem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90" name="Object 3"/>
          <p:cNvGraphicFramePr>
            <a:graphicFrameLocks noChangeAspect="1"/>
          </p:cNvGraphicFramePr>
          <p:nvPr/>
        </p:nvGraphicFramePr>
        <p:xfrm>
          <a:off x="4267200" y="2743200"/>
          <a:ext cx="3035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1" name="Equation" r:id="rId5" imgW="1205977" imgH="393529" progId="Equation.3">
                  <p:embed/>
                </p:oleObj>
              </mc:Choice>
              <mc:Fallback>
                <p:oleObj name="Equation" r:id="rId5" imgW="120597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743200"/>
                        <a:ext cx="30353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669925" y="4232275"/>
            <a:ext cx="2741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sz="2400">
                <a:latin typeface="Times New Roman" pitchFamily="18" charset="0"/>
                <a:cs typeface="Times New Roman" pitchFamily="18" charset="0"/>
              </a:rPr>
              <a:t>Yeniden düzenlersek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92" name="Object 4"/>
          <p:cNvGraphicFramePr>
            <a:graphicFrameLocks noChangeAspect="1"/>
          </p:cNvGraphicFramePr>
          <p:nvPr/>
        </p:nvGraphicFramePr>
        <p:xfrm>
          <a:off x="3581400" y="3962400"/>
          <a:ext cx="32591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2" name="Equation" r:id="rId7" imgW="1295400" imgH="393700" progId="Equation.3">
                  <p:embed/>
                </p:oleObj>
              </mc:Choice>
              <mc:Fallback>
                <p:oleObj name="Equation" r:id="rId7" imgW="1295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962400"/>
                        <a:ext cx="32591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441325" y="5292725"/>
            <a:ext cx="5873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=RC</a:t>
            </a:r>
            <a:r>
              <a:rPr lang="tr-TR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olsun (zaman sabiti)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transfer f</a:t>
            </a:r>
            <a:r>
              <a:rPr lang="tr-TR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oksiyonu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94" name="Object 5"/>
          <p:cNvGraphicFramePr>
            <a:graphicFrameLocks noChangeAspect="1"/>
          </p:cNvGraphicFramePr>
          <p:nvPr/>
        </p:nvGraphicFramePr>
        <p:xfrm>
          <a:off x="6477000" y="4876800"/>
          <a:ext cx="2300288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3" name="Equation" r:id="rId9" imgW="914400" imgH="584200" progId="Equation.3">
                  <p:embed/>
                </p:oleObj>
              </mc:Choice>
              <mc:Fallback>
                <p:oleObj name="Equation" r:id="rId9" imgW="9144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876800"/>
                        <a:ext cx="2300288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498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D5F53C8-95A7-483B-9694-94380E64DF4D}" type="slidenum">
              <a:rPr lang="en-US" smtClean="0"/>
              <a:pPr eaLnBrk="1" hangingPunct="1"/>
              <a:t>16</a:t>
            </a:fld>
            <a:endParaRPr lang="en-US" smtClean="0"/>
          </a:p>
        </p:txBody>
      </p:sp>
      <p:grpSp>
        <p:nvGrpSpPr>
          <p:cNvPr id="17411" name="Group 2"/>
          <p:cNvGrpSpPr>
            <a:grpSpLocks noChangeAspect="1"/>
          </p:cNvGrpSpPr>
          <p:nvPr/>
        </p:nvGrpSpPr>
        <p:grpSpPr bwMode="auto">
          <a:xfrm>
            <a:off x="304800" y="169863"/>
            <a:ext cx="8139113" cy="6611937"/>
            <a:chOff x="1462" y="1092"/>
            <a:chExt cx="2849" cy="2314"/>
          </a:xfrm>
        </p:grpSpPr>
        <p:sp>
          <p:nvSpPr>
            <p:cNvPr id="17414" name="Rectangle 3"/>
            <p:cNvSpPr>
              <a:spLocks noChangeAspect="1" noChangeArrowheads="1"/>
            </p:cNvSpPr>
            <p:nvPr/>
          </p:nvSpPr>
          <p:spPr bwMode="auto">
            <a:xfrm>
              <a:off x="1710" y="1206"/>
              <a:ext cx="2532" cy="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415" name="Rectangle 4"/>
            <p:cNvSpPr>
              <a:spLocks noChangeAspect="1" noChangeArrowheads="1"/>
            </p:cNvSpPr>
            <p:nvPr/>
          </p:nvSpPr>
          <p:spPr bwMode="auto">
            <a:xfrm>
              <a:off x="1710" y="1206"/>
              <a:ext cx="2532" cy="99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416" name="Line 5"/>
            <p:cNvSpPr>
              <a:spLocks noChangeAspect="1" noChangeShapeType="1"/>
            </p:cNvSpPr>
            <p:nvPr/>
          </p:nvSpPr>
          <p:spPr bwMode="auto">
            <a:xfrm>
              <a:off x="1710" y="1206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Line 6"/>
            <p:cNvSpPr>
              <a:spLocks noChangeAspect="1" noChangeShapeType="1"/>
            </p:cNvSpPr>
            <p:nvPr/>
          </p:nvSpPr>
          <p:spPr bwMode="auto">
            <a:xfrm>
              <a:off x="1710" y="2196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Line 7"/>
            <p:cNvSpPr>
              <a:spLocks noChangeAspect="1" noChangeShapeType="1"/>
            </p:cNvSpPr>
            <p:nvPr/>
          </p:nvSpPr>
          <p:spPr bwMode="auto">
            <a:xfrm flipV="1">
              <a:off x="4242" y="1206"/>
              <a:ext cx="1" cy="99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Line 8"/>
            <p:cNvSpPr>
              <a:spLocks noChangeAspect="1" noChangeShapeType="1"/>
            </p:cNvSpPr>
            <p:nvPr/>
          </p:nvSpPr>
          <p:spPr bwMode="auto">
            <a:xfrm flipV="1">
              <a:off x="1710" y="1206"/>
              <a:ext cx="1" cy="99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Line 9"/>
            <p:cNvSpPr>
              <a:spLocks noChangeAspect="1" noChangeShapeType="1"/>
            </p:cNvSpPr>
            <p:nvPr/>
          </p:nvSpPr>
          <p:spPr bwMode="auto">
            <a:xfrm>
              <a:off x="1710" y="2196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Line 10"/>
            <p:cNvSpPr>
              <a:spLocks noChangeAspect="1" noChangeShapeType="1"/>
            </p:cNvSpPr>
            <p:nvPr/>
          </p:nvSpPr>
          <p:spPr bwMode="auto">
            <a:xfrm flipV="1">
              <a:off x="1710" y="1206"/>
              <a:ext cx="1" cy="99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Line 11"/>
            <p:cNvSpPr>
              <a:spLocks noChangeAspect="1" noChangeShapeType="1"/>
            </p:cNvSpPr>
            <p:nvPr/>
          </p:nvSpPr>
          <p:spPr bwMode="auto">
            <a:xfrm flipV="1">
              <a:off x="171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Line 12"/>
            <p:cNvSpPr>
              <a:spLocks noChangeAspect="1" noChangeShapeType="1"/>
            </p:cNvSpPr>
            <p:nvPr/>
          </p:nvSpPr>
          <p:spPr bwMode="auto">
            <a:xfrm>
              <a:off x="171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Line 13"/>
            <p:cNvSpPr>
              <a:spLocks noChangeAspect="1" noChangeShapeType="1"/>
            </p:cNvSpPr>
            <p:nvPr/>
          </p:nvSpPr>
          <p:spPr bwMode="auto">
            <a:xfrm flipV="1">
              <a:off x="1710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Line 14"/>
            <p:cNvSpPr>
              <a:spLocks noChangeAspect="1" noChangeShapeType="1"/>
            </p:cNvSpPr>
            <p:nvPr/>
          </p:nvSpPr>
          <p:spPr bwMode="auto">
            <a:xfrm>
              <a:off x="1710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Line 15"/>
            <p:cNvSpPr>
              <a:spLocks noChangeAspect="1" noChangeShapeType="1"/>
            </p:cNvSpPr>
            <p:nvPr/>
          </p:nvSpPr>
          <p:spPr bwMode="auto">
            <a:xfrm flipV="1">
              <a:off x="186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Line 16"/>
            <p:cNvSpPr>
              <a:spLocks noChangeAspect="1" noChangeShapeType="1"/>
            </p:cNvSpPr>
            <p:nvPr/>
          </p:nvSpPr>
          <p:spPr bwMode="auto">
            <a:xfrm>
              <a:off x="186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17"/>
            <p:cNvSpPr>
              <a:spLocks noChangeAspect="1" noChangeShapeType="1"/>
            </p:cNvSpPr>
            <p:nvPr/>
          </p:nvSpPr>
          <p:spPr bwMode="auto">
            <a:xfrm flipV="1">
              <a:off x="195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Line 18"/>
            <p:cNvSpPr>
              <a:spLocks noChangeAspect="1" noChangeShapeType="1"/>
            </p:cNvSpPr>
            <p:nvPr/>
          </p:nvSpPr>
          <p:spPr bwMode="auto">
            <a:xfrm>
              <a:off x="195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Line 19"/>
            <p:cNvSpPr>
              <a:spLocks noChangeAspect="1" noChangeShapeType="1"/>
            </p:cNvSpPr>
            <p:nvPr/>
          </p:nvSpPr>
          <p:spPr bwMode="auto">
            <a:xfrm flipV="1">
              <a:off x="201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Line 20"/>
            <p:cNvSpPr>
              <a:spLocks noChangeAspect="1" noChangeShapeType="1"/>
            </p:cNvSpPr>
            <p:nvPr/>
          </p:nvSpPr>
          <p:spPr bwMode="auto">
            <a:xfrm>
              <a:off x="201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Line 21"/>
            <p:cNvSpPr>
              <a:spLocks noChangeAspect="1" noChangeShapeType="1"/>
            </p:cNvSpPr>
            <p:nvPr/>
          </p:nvSpPr>
          <p:spPr bwMode="auto">
            <a:xfrm flipV="1">
              <a:off x="205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Line 22"/>
            <p:cNvSpPr>
              <a:spLocks noChangeAspect="1" noChangeShapeType="1"/>
            </p:cNvSpPr>
            <p:nvPr/>
          </p:nvSpPr>
          <p:spPr bwMode="auto">
            <a:xfrm>
              <a:off x="205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Line 23"/>
            <p:cNvSpPr>
              <a:spLocks noChangeAspect="1" noChangeShapeType="1"/>
            </p:cNvSpPr>
            <p:nvPr/>
          </p:nvSpPr>
          <p:spPr bwMode="auto">
            <a:xfrm flipV="1">
              <a:off x="210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5" name="Line 24"/>
            <p:cNvSpPr>
              <a:spLocks noChangeAspect="1" noChangeShapeType="1"/>
            </p:cNvSpPr>
            <p:nvPr/>
          </p:nvSpPr>
          <p:spPr bwMode="auto">
            <a:xfrm>
              <a:off x="210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Line 25"/>
            <p:cNvSpPr>
              <a:spLocks noChangeAspect="1" noChangeShapeType="1"/>
            </p:cNvSpPr>
            <p:nvPr/>
          </p:nvSpPr>
          <p:spPr bwMode="auto">
            <a:xfrm flipV="1">
              <a:off x="2136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7" name="Line 26"/>
            <p:cNvSpPr>
              <a:spLocks noChangeAspect="1" noChangeShapeType="1"/>
            </p:cNvSpPr>
            <p:nvPr/>
          </p:nvSpPr>
          <p:spPr bwMode="auto">
            <a:xfrm>
              <a:off x="2136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8" name="Line 27"/>
            <p:cNvSpPr>
              <a:spLocks noChangeAspect="1" noChangeShapeType="1"/>
            </p:cNvSpPr>
            <p:nvPr/>
          </p:nvSpPr>
          <p:spPr bwMode="auto">
            <a:xfrm flipV="1">
              <a:off x="2166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9" name="Line 28"/>
            <p:cNvSpPr>
              <a:spLocks noChangeAspect="1" noChangeShapeType="1"/>
            </p:cNvSpPr>
            <p:nvPr/>
          </p:nvSpPr>
          <p:spPr bwMode="auto">
            <a:xfrm>
              <a:off x="2166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Line 29"/>
            <p:cNvSpPr>
              <a:spLocks noChangeAspect="1" noChangeShapeType="1"/>
            </p:cNvSpPr>
            <p:nvPr/>
          </p:nvSpPr>
          <p:spPr bwMode="auto">
            <a:xfrm flipV="1">
              <a:off x="219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Line 30"/>
            <p:cNvSpPr>
              <a:spLocks noChangeAspect="1" noChangeShapeType="1"/>
            </p:cNvSpPr>
            <p:nvPr/>
          </p:nvSpPr>
          <p:spPr bwMode="auto">
            <a:xfrm>
              <a:off x="219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Line 31"/>
            <p:cNvSpPr>
              <a:spLocks noChangeAspect="1" noChangeShapeType="1"/>
            </p:cNvSpPr>
            <p:nvPr/>
          </p:nvSpPr>
          <p:spPr bwMode="auto">
            <a:xfrm flipV="1">
              <a:off x="221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Line 32"/>
            <p:cNvSpPr>
              <a:spLocks noChangeAspect="1" noChangeShapeType="1"/>
            </p:cNvSpPr>
            <p:nvPr/>
          </p:nvSpPr>
          <p:spPr bwMode="auto">
            <a:xfrm>
              <a:off x="221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4" name="Line 33"/>
            <p:cNvSpPr>
              <a:spLocks noChangeAspect="1" noChangeShapeType="1"/>
            </p:cNvSpPr>
            <p:nvPr/>
          </p:nvSpPr>
          <p:spPr bwMode="auto">
            <a:xfrm flipV="1">
              <a:off x="2214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5" name="Line 34"/>
            <p:cNvSpPr>
              <a:spLocks noChangeAspect="1" noChangeShapeType="1"/>
            </p:cNvSpPr>
            <p:nvPr/>
          </p:nvSpPr>
          <p:spPr bwMode="auto">
            <a:xfrm>
              <a:off x="2214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6" name="Line 35"/>
            <p:cNvSpPr>
              <a:spLocks noChangeAspect="1" noChangeShapeType="1"/>
            </p:cNvSpPr>
            <p:nvPr/>
          </p:nvSpPr>
          <p:spPr bwMode="auto">
            <a:xfrm flipV="1">
              <a:off x="236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7" name="Line 36"/>
            <p:cNvSpPr>
              <a:spLocks noChangeAspect="1" noChangeShapeType="1"/>
            </p:cNvSpPr>
            <p:nvPr/>
          </p:nvSpPr>
          <p:spPr bwMode="auto">
            <a:xfrm>
              <a:off x="236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8" name="Line 37"/>
            <p:cNvSpPr>
              <a:spLocks noChangeAspect="1" noChangeShapeType="1"/>
            </p:cNvSpPr>
            <p:nvPr/>
          </p:nvSpPr>
          <p:spPr bwMode="auto">
            <a:xfrm flipV="1">
              <a:off x="245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9" name="Line 38"/>
            <p:cNvSpPr>
              <a:spLocks noChangeAspect="1" noChangeShapeType="1"/>
            </p:cNvSpPr>
            <p:nvPr/>
          </p:nvSpPr>
          <p:spPr bwMode="auto">
            <a:xfrm>
              <a:off x="245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0" name="Line 39"/>
            <p:cNvSpPr>
              <a:spLocks noChangeAspect="1" noChangeShapeType="1"/>
            </p:cNvSpPr>
            <p:nvPr/>
          </p:nvSpPr>
          <p:spPr bwMode="auto">
            <a:xfrm flipV="1">
              <a:off x="252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1" name="Line 40"/>
            <p:cNvSpPr>
              <a:spLocks noChangeAspect="1" noChangeShapeType="1"/>
            </p:cNvSpPr>
            <p:nvPr/>
          </p:nvSpPr>
          <p:spPr bwMode="auto">
            <a:xfrm>
              <a:off x="252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2" name="Line 41"/>
            <p:cNvSpPr>
              <a:spLocks noChangeAspect="1" noChangeShapeType="1"/>
            </p:cNvSpPr>
            <p:nvPr/>
          </p:nvSpPr>
          <p:spPr bwMode="auto">
            <a:xfrm flipV="1">
              <a:off x="256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3" name="Line 42"/>
            <p:cNvSpPr>
              <a:spLocks noChangeAspect="1" noChangeShapeType="1"/>
            </p:cNvSpPr>
            <p:nvPr/>
          </p:nvSpPr>
          <p:spPr bwMode="auto">
            <a:xfrm>
              <a:off x="256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4" name="Line 43"/>
            <p:cNvSpPr>
              <a:spLocks noChangeAspect="1" noChangeShapeType="1"/>
            </p:cNvSpPr>
            <p:nvPr/>
          </p:nvSpPr>
          <p:spPr bwMode="auto">
            <a:xfrm flipV="1">
              <a:off x="261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5" name="Line 44"/>
            <p:cNvSpPr>
              <a:spLocks noChangeAspect="1" noChangeShapeType="1"/>
            </p:cNvSpPr>
            <p:nvPr/>
          </p:nvSpPr>
          <p:spPr bwMode="auto">
            <a:xfrm>
              <a:off x="261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6" name="Line 45"/>
            <p:cNvSpPr>
              <a:spLocks noChangeAspect="1" noChangeShapeType="1"/>
            </p:cNvSpPr>
            <p:nvPr/>
          </p:nvSpPr>
          <p:spPr bwMode="auto">
            <a:xfrm flipV="1">
              <a:off x="264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7" name="Line 46"/>
            <p:cNvSpPr>
              <a:spLocks noChangeAspect="1" noChangeShapeType="1"/>
            </p:cNvSpPr>
            <p:nvPr/>
          </p:nvSpPr>
          <p:spPr bwMode="auto">
            <a:xfrm>
              <a:off x="264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8" name="Line 47"/>
            <p:cNvSpPr>
              <a:spLocks noChangeAspect="1" noChangeShapeType="1"/>
            </p:cNvSpPr>
            <p:nvPr/>
          </p:nvSpPr>
          <p:spPr bwMode="auto">
            <a:xfrm flipV="1">
              <a:off x="267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9" name="Line 48"/>
            <p:cNvSpPr>
              <a:spLocks noChangeAspect="1" noChangeShapeType="1"/>
            </p:cNvSpPr>
            <p:nvPr/>
          </p:nvSpPr>
          <p:spPr bwMode="auto">
            <a:xfrm>
              <a:off x="267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0" name="Line 49"/>
            <p:cNvSpPr>
              <a:spLocks noChangeAspect="1" noChangeShapeType="1"/>
            </p:cNvSpPr>
            <p:nvPr/>
          </p:nvSpPr>
          <p:spPr bwMode="auto">
            <a:xfrm flipV="1">
              <a:off x="269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1" name="Line 50"/>
            <p:cNvSpPr>
              <a:spLocks noChangeAspect="1" noChangeShapeType="1"/>
            </p:cNvSpPr>
            <p:nvPr/>
          </p:nvSpPr>
          <p:spPr bwMode="auto">
            <a:xfrm>
              <a:off x="269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2" name="Line 51"/>
            <p:cNvSpPr>
              <a:spLocks noChangeAspect="1" noChangeShapeType="1"/>
            </p:cNvSpPr>
            <p:nvPr/>
          </p:nvSpPr>
          <p:spPr bwMode="auto">
            <a:xfrm flipV="1">
              <a:off x="271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3" name="Line 52"/>
            <p:cNvSpPr>
              <a:spLocks noChangeAspect="1" noChangeShapeType="1"/>
            </p:cNvSpPr>
            <p:nvPr/>
          </p:nvSpPr>
          <p:spPr bwMode="auto">
            <a:xfrm>
              <a:off x="271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4" name="Line 53"/>
            <p:cNvSpPr>
              <a:spLocks noChangeAspect="1" noChangeShapeType="1"/>
            </p:cNvSpPr>
            <p:nvPr/>
          </p:nvSpPr>
          <p:spPr bwMode="auto">
            <a:xfrm flipV="1">
              <a:off x="2718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5" name="Line 54"/>
            <p:cNvSpPr>
              <a:spLocks noChangeAspect="1" noChangeShapeType="1"/>
            </p:cNvSpPr>
            <p:nvPr/>
          </p:nvSpPr>
          <p:spPr bwMode="auto">
            <a:xfrm>
              <a:off x="2718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6" name="Line 55"/>
            <p:cNvSpPr>
              <a:spLocks noChangeAspect="1" noChangeShapeType="1"/>
            </p:cNvSpPr>
            <p:nvPr/>
          </p:nvSpPr>
          <p:spPr bwMode="auto">
            <a:xfrm flipV="1">
              <a:off x="287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7" name="Line 56"/>
            <p:cNvSpPr>
              <a:spLocks noChangeAspect="1" noChangeShapeType="1"/>
            </p:cNvSpPr>
            <p:nvPr/>
          </p:nvSpPr>
          <p:spPr bwMode="auto">
            <a:xfrm>
              <a:off x="287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8" name="Line 57"/>
            <p:cNvSpPr>
              <a:spLocks noChangeAspect="1" noChangeShapeType="1"/>
            </p:cNvSpPr>
            <p:nvPr/>
          </p:nvSpPr>
          <p:spPr bwMode="auto">
            <a:xfrm flipV="1">
              <a:off x="296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9" name="Line 58"/>
            <p:cNvSpPr>
              <a:spLocks noChangeAspect="1" noChangeShapeType="1"/>
            </p:cNvSpPr>
            <p:nvPr/>
          </p:nvSpPr>
          <p:spPr bwMode="auto">
            <a:xfrm>
              <a:off x="296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0" name="Line 59"/>
            <p:cNvSpPr>
              <a:spLocks noChangeAspect="1" noChangeShapeType="1"/>
            </p:cNvSpPr>
            <p:nvPr/>
          </p:nvSpPr>
          <p:spPr bwMode="auto">
            <a:xfrm flipV="1">
              <a:off x="302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1" name="Line 60"/>
            <p:cNvSpPr>
              <a:spLocks noChangeAspect="1" noChangeShapeType="1"/>
            </p:cNvSpPr>
            <p:nvPr/>
          </p:nvSpPr>
          <p:spPr bwMode="auto">
            <a:xfrm>
              <a:off x="302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2" name="Line 61"/>
            <p:cNvSpPr>
              <a:spLocks noChangeAspect="1" noChangeShapeType="1"/>
            </p:cNvSpPr>
            <p:nvPr/>
          </p:nvSpPr>
          <p:spPr bwMode="auto">
            <a:xfrm flipV="1">
              <a:off x="3072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3" name="Line 62"/>
            <p:cNvSpPr>
              <a:spLocks noChangeAspect="1" noChangeShapeType="1"/>
            </p:cNvSpPr>
            <p:nvPr/>
          </p:nvSpPr>
          <p:spPr bwMode="auto">
            <a:xfrm>
              <a:off x="3072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4" name="Line 63"/>
            <p:cNvSpPr>
              <a:spLocks noChangeAspect="1" noChangeShapeType="1"/>
            </p:cNvSpPr>
            <p:nvPr/>
          </p:nvSpPr>
          <p:spPr bwMode="auto">
            <a:xfrm flipV="1">
              <a:off x="311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5" name="Line 64"/>
            <p:cNvSpPr>
              <a:spLocks noChangeAspect="1" noChangeShapeType="1"/>
            </p:cNvSpPr>
            <p:nvPr/>
          </p:nvSpPr>
          <p:spPr bwMode="auto">
            <a:xfrm>
              <a:off x="311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6" name="Line 65"/>
            <p:cNvSpPr>
              <a:spLocks noChangeAspect="1" noChangeShapeType="1"/>
            </p:cNvSpPr>
            <p:nvPr/>
          </p:nvSpPr>
          <p:spPr bwMode="auto">
            <a:xfrm flipV="1">
              <a:off x="315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7" name="Line 66"/>
            <p:cNvSpPr>
              <a:spLocks noChangeAspect="1" noChangeShapeType="1"/>
            </p:cNvSpPr>
            <p:nvPr/>
          </p:nvSpPr>
          <p:spPr bwMode="auto">
            <a:xfrm>
              <a:off x="315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8" name="Line 67"/>
            <p:cNvSpPr>
              <a:spLocks noChangeAspect="1" noChangeShapeType="1"/>
            </p:cNvSpPr>
            <p:nvPr/>
          </p:nvSpPr>
          <p:spPr bwMode="auto">
            <a:xfrm flipV="1">
              <a:off x="3180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9" name="Line 68"/>
            <p:cNvSpPr>
              <a:spLocks noChangeAspect="1" noChangeShapeType="1"/>
            </p:cNvSpPr>
            <p:nvPr/>
          </p:nvSpPr>
          <p:spPr bwMode="auto">
            <a:xfrm>
              <a:off x="3180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0" name="Line 69"/>
            <p:cNvSpPr>
              <a:spLocks noChangeAspect="1" noChangeShapeType="1"/>
            </p:cNvSpPr>
            <p:nvPr/>
          </p:nvSpPr>
          <p:spPr bwMode="auto">
            <a:xfrm flipV="1">
              <a:off x="320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1" name="Line 70"/>
            <p:cNvSpPr>
              <a:spLocks noChangeAspect="1" noChangeShapeType="1"/>
            </p:cNvSpPr>
            <p:nvPr/>
          </p:nvSpPr>
          <p:spPr bwMode="auto">
            <a:xfrm>
              <a:off x="320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2" name="Line 71"/>
            <p:cNvSpPr>
              <a:spLocks noChangeAspect="1" noChangeShapeType="1"/>
            </p:cNvSpPr>
            <p:nvPr/>
          </p:nvSpPr>
          <p:spPr bwMode="auto">
            <a:xfrm flipV="1">
              <a:off x="322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3" name="Line 72"/>
            <p:cNvSpPr>
              <a:spLocks noChangeAspect="1" noChangeShapeType="1"/>
            </p:cNvSpPr>
            <p:nvPr/>
          </p:nvSpPr>
          <p:spPr bwMode="auto">
            <a:xfrm>
              <a:off x="322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4" name="Line 73"/>
            <p:cNvSpPr>
              <a:spLocks noChangeAspect="1" noChangeShapeType="1"/>
            </p:cNvSpPr>
            <p:nvPr/>
          </p:nvSpPr>
          <p:spPr bwMode="auto">
            <a:xfrm flipV="1">
              <a:off x="3228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5" name="Line 74"/>
            <p:cNvSpPr>
              <a:spLocks noChangeAspect="1" noChangeShapeType="1"/>
            </p:cNvSpPr>
            <p:nvPr/>
          </p:nvSpPr>
          <p:spPr bwMode="auto">
            <a:xfrm>
              <a:off x="3228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6" name="Line 75"/>
            <p:cNvSpPr>
              <a:spLocks noChangeAspect="1" noChangeShapeType="1"/>
            </p:cNvSpPr>
            <p:nvPr/>
          </p:nvSpPr>
          <p:spPr bwMode="auto">
            <a:xfrm flipV="1">
              <a:off x="337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7" name="Line 76"/>
            <p:cNvSpPr>
              <a:spLocks noChangeAspect="1" noChangeShapeType="1"/>
            </p:cNvSpPr>
            <p:nvPr/>
          </p:nvSpPr>
          <p:spPr bwMode="auto">
            <a:xfrm>
              <a:off x="337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8" name="Line 77"/>
            <p:cNvSpPr>
              <a:spLocks noChangeAspect="1" noChangeShapeType="1"/>
            </p:cNvSpPr>
            <p:nvPr/>
          </p:nvSpPr>
          <p:spPr bwMode="auto">
            <a:xfrm flipV="1">
              <a:off x="346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9" name="Line 78"/>
            <p:cNvSpPr>
              <a:spLocks noChangeAspect="1" noChangeShapeType="1"/>
            </p:cNvSpPr>
            <p:nvPr/>
          </p:nvSpPr>
          <p:spPr bwMode="auto">
            <a:xfrm>
              <a:off x="346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0" name="Line 79"/>
            <p:cNvSpPr>
              <a:spLocks noChangeAspect="1" noChangeShapeType="1"/>
            </p:cNvSpPr>
            <p:nvPr/>
          </p:nvSpPr>
          <p:spPr bwMode="auto">
            <a:xfrm flipV="1">
              <a:off x="353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1" name="Line 80"/>
            <p:cNvSpPr>
              <a:spLocks noChangeAspect="1" noChangeShapeType="1"/>
            </p:cNvSpPr>
            <p:nvPr/>
          </p:nvSpPr>
          <p:spPr bwMode="auto">
            <a:xfrm>
              <a:off x="353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2" name="Line 81"/>
            <p:cNvSpPr>
              <a:spLocks noChangeAspect="1" noChangeShapeType="1"/>
            </p:cNvSpPr>
            <p:nvPr/>
          </p:nvSpPr>
          <p:spPr bwMode="auto">
            <a:xfrm flipV="1">
              <a:off x="3582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3" name="Line 82"/>
            <p:cNvSpPr>
              <a:spLocks noChangeAspect="1" noChangeShapeType="1"/>
            </p:cNvSpPr>
            <p:nvPr/>
          </p:nvSpPr>
          <p:spPr bwMode="auto">
            <a:xfrm>
              <a:off x="3582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4" name="Line 83"/>
            <p:cNvSpPr>
              <a:spLocks noChangeAspect="1" noChangeShapeType="1"/>
            </p:cNvSpPr>
            <p:nvPr/>
          </p:nvSpPr>
          <p:spPr bwMode="auto">
            <a:xfrm flipV="1">
              <a:off x="361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5" name="Line 84"/>
            <p:cNvSpPr>
              <a:spLocks noChangeAspect="1" noChangeShapeType="1"/>
            </p:cNvSpPr>
            <p:nvPr/>
          </p:nvSpPr>
          <p:spPr bwMode="auto">
            <a:xfrm>
              <a:off x="361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6" name="Line 85"/>
            <p:cNvSpPr>
              <a:spLocks noChangeAspect="1" noChangeShapeType="1"/>
            </p:cNvSpPr>
            <p:nvPr/>
          </p:nvSpPr>
          <p:spPr bwMode="auto">
            <a:xfrm flipV="1">
              <a:off x="365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7" name="Line 86"/>
            <p:cNvSpPr>
              <a:spLocks noChangeAspect="1" noChangeShapeType="1"/>
            </p:cNvSpPr>
            <p:nvPr/>
          </p:nvSpPr>
          <p:spPr bwMode="auto">
            <a:xfrm>
              <a:off x="365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8" name="Line 87"/>
            <p:cNvSpPr>
              <a:spLocks noChangeAspect="1" noChangeShapeType="1"/>
            </p:cNvSpPr>
            <p:nvPr/>
          </p:nvSpPr>
          <p:spPr bwMode="auto">
            <a:xfrm flipV="1">
              <a:off x="3684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9" name="Line 88"/>
            <p:cNvSpPr>
              <a:spLocks noChangeAspect="1" noChangeShapeType="1"/>
            </p:cNvSpPr>
            <p:nvPr/>
          </p:nvSpPr>
          <p:spPr bwMode="auto">
            <a:xfrm>
              <a:off x="3684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0" name="Line 89"/>
            <p:cNvSpPr>
              <a:spLocks noChangeAspect="1" noChangeShapeType="1"/>
            </p:cNvSpPr>
            <p:nvPr/>
          </p:nvSpPr>
          <p:spPr bwMode="auto">
            <a:xfrm flipV="1">
              <a:off x="370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1" name="Line 90"/>
            <p:cNvSpPr>
              <a:spLocks noChangeAspect="1" noChangeShapeType="1"/>
            </p:cNvSpPr>
            <p:nvPr/>
          </p:nvSpPr>
          <p:spPr bwMode="auto">
            <a:xfrm>
              <a:off x="370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2" name="Line 91"/>
            <p:cNvSpPr>
              <a:spLocks noChangeAspect="1" noChangeShapeType="1"/>
            </p:cNvSpPr>
            <p:nvPr/>
          </p:nvSpPr>
          <p:spPr bwMode="auto">
            <a:xfrm flipV="1">
              <a:off x="3732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3" name="Line 92"/>
            <p:cNvSpPr>
              <a:spLocks noChangeAspect="1" noChangeShapeType="1"/>
            </p:cNvSpPr>
            <p:nvPr/>
          </p:nvSpPr>
          <p:spPr bwMode="auto">
            <a:xfrm>
              <a:off x="3732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4" name="Line 93"/>
            <p:cNvSpPr>
              <a:spLocks noChangeAspect="1" noChangeShapeType="1"/>
            </p:cNvSpPr>
            <p:nvPr/>
          </p:nvSpPr>
          <p:spPr bwMode="auto">
            <a:xfrm flipV="1">
              <a:off x="3732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5" name="Line 94"/>
            <p:cNvSpPr>
              <a:spLocks noChangeAspect="1" noChangeShapeType="1"/>
            </p:cNvSpPr>
            <p:nvPr/>
          </p:nvSpPr>
          <p:spPr bwMode="auto">
            <a:xfrm>
              <a:off x="3732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6" name="Line 95"/>
            <p:cNvSpPr>
              <a:spLocks noChangeAspect="1" noChangeShapeType="1"/>
            </p:cNvSpPr>
            <p:nvPr/>
          </p:nvSpPr>
          <p:spPr bwMode="auto">
            <a:xfrm flipV="1">
              <a:off x="388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7" name="Line 96"/>
            <p:cNvSpPr>
              <a:spLocks noChangeAspect="1" noChangeShapeType="1"/>
            </p:cNvSpPr>
            <p:nvPr/>
          </p:nvSpPr>
          <p:spPr bwMode="auto">
            <a:xfrm>
              <a:off x="388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8" name="Line 97"/>
            <p:cNvSpPr>
              <a:spLocks noChangeAspect="1" noChangeShapeType="1"/>
            </p:cNvSpPr>
            <p:nvPr/>
          </p:nvSpPr>
          <p:spPr bwMode="auto">
            <a:xfrm flipV="1">
              <a:off x="3972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09" name="Line 98"/>
            <p:cNvSpPr>
              <a:spLocks noChangeAspect="1" noChangeShapeType="1"/>
            </p:cNvSpPr>
            <p:nvPr/>
          </p:nvSpPr>
          <p:spPr bwMode="auto">
            <a:xfrm>
              <a:off x="3972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0" name="Line 99"/>
            <p:cNvSpPr>
              <a:spLocks noChangeAspect="1" noChangeShapeType="1"/>
            </p:cNvSpPr>
            <p:nvPr/>
          </p:nvSpPr>
          <p:spPr bwMode="auto">
            <a:xfrm flipV="1">
              <a:off x="403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1" name="Line 100"/>
            <p:cNvSpPr>
              <a:spLocks noChangeAspect="1" noChangeShapeType="1"/>
            </p:cNvSpPr>
            <p:nvPr/>
          </p:nvSpPr>
          <p:spPr bwMode="auto">
            <a:xfrm>
              <a:off x="403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2" name="Line 101"/>
            <p:cNvSpPr>
              <a:spLocks noChangeAspect="1" noChangeShapeType="1"/>
            </p:cNvSpPr>
            <p:nvPr/>
          </p:nvSpPr>
          <p:spPr bwMode="auto">
            <a:xfrm flipV="1">
              <a:off x="4086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3" name="Line 102"/>
            <p:cNvSpPr>
              <a:spLocks noChangeAspect="1" noChangeShapeType="1"/>
            </p:cNvSpPr>
            <p:nvPr/>
          </p:nvSpPr>
          <p:spPr bwMode="auto">
            <a:xfrm>
              <a:off x="4086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4" name="Line 103"/>
            <p:cNvSpPr>
              <a:spLocks noChangeAspect="1" noChangeShapeType="1"/>
            </p:cNvSpPr>
            <p:nvPr/>
          </p:nvSpPr>
          <p:spPr bwMode="auto">
            <a:xfrm flipV="1">
              <a:off x="412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5" name="Line 104"/>
            <p:cNvSpPr>
              <a:spLocks noChangeAspect="1" noChangeShapeType="1"/>
            </p:cNvSpPr>
            <p:nvPr/>
          </p:nvSpPr>
          <p:spPr bwMode="auto">
            <a:xfrm>
              <a:off x="412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6" name="Line 105"/>
            <p:cNvSpPr>
              <a:spLocks noChangeAspect="1" noChangeShapeType="1"/>
            </p:cNvSpPr>
            <p:nvPr/>
          </p:nvSpPr>
          <p:spPr bwMode="auto">
            <a:xfrm flipV="1">
              <a:off x="415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7" name="Line 106"/>
            <p:cNvSpPr>
              <a:spLocks noChangeAspect="1" noChangeShapeType="1"/>
            </p:cNvSpPr>
            <p:nvPr/>
          </p:nvSpPr>
          <p:spPr bwMode="auto">
            <a:xfrm>
              <a:off x="415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8" name="Line 107"/>
            <p:cNvSpPr>
              <a:spLocks noChangeAspect="1" noChangeShapeType="1"/>
            </p:cNvSpPr>
            <p:nvPr/>
          </p:nvSpPr>
          <p:spPr bwMode="auto">
            <a:xfrm flipV="1">
              <a:off x="418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9" name="Line 108"/>
            <p:cNvSpPr>
              <a:spLocks noChangeAspect="1" noChangeShapeType="1"/>
            </p:cNvSpPr>
            <p:nvPr/>
          </p:nvSpPr>
          <p:spPr bwMode="auto">
            <a:xfrm>
              <a:off x="418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0" name="Line 109"/>
            <p:cNvSpPr>
              <a:spLocks noChangeAspect="1" noChangeShapeType="1"/>
            </p:cNvSpPr>
            <p:nvPr/>
          </p:nvSpPr>
          <p:spPr bwMode="auto">
            <a:xfrm flipV="1">
              <a:off x="4218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1" name="Line 110"/>
            <p:cNvSpPr>
              <a:spLocks noChangeAspect="1" noChangeShapeType="1"/>
            </p:cNvSpPr>
            <p:nvPr/>
          </p:nvSpPr>
          <p:spPr bwMode="auto">
            <a:xfrm>
              <a:off x="4218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2" name="Line 111"/>
            <p:cNvSpPr>
              <a:spLocks noChangeAspect="1" noChangeShapeType="1"/>
            </p:cNvSpPr>
            <p:nvPr/>
          </p:nvSpPr>
          <p:spPr bwMode="auto">
            <a:xfrm flipV="1">
              <a:off x="4242" y="2178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3" name="Line 112"/>
            <p:cNvSpPr>
              <a:spLocks noChangeAspect="1" noChangeShapeType="1"/>
            </p:cNvSpPr>
            <p:nvPr/>
          </p:nvSpPr>
          <p:spPr bwMode="auto">
            <a:xfrm>
              <a:off x="4242" y="1212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4" name="Line 113"/>
            <p:cNvSpPr>
              <a:spLocks noChangeAspect="1" noChangeShapeType="1"/>
            </p:cNvSpPr>
            <p:nvPr/>
          </p:nvSpPr>
          <p:spPr bwMode="auto">
            <a:xfrm flipV="1">
              <a:off x="4242" y="2166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5" name="Line 114"/>
            <p:cNvSpPr>
              <a:spLocks noChangeAspect="1" noChangeShapeType="1"/>
            </p:cNvSpPr>
            <p:nvPr/>
          </p:nvSpPr>
          <p:spPr bwMode="auto">
            <a:xfrm>
              <a:off x="4242" y="1212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6" name="Line 115"/>
            <p:cNvSpPr>
              <a:spLocks noChangeAspect="1" noChangeShapeType="1"/>
            </p:cNvSpPr>
            <p:nvPr/>
          </p:nvSpPr>
          <p:spPr bwMode="auto">
            <a:xfrm>
              <a:off x="1710" y="2196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7" name="Line 116"/>
            <p:cNvSpPr>
              <a:spLocks noChangeAspect="1" noChangeShapeType="1"/>
            </p:cNvSpPr>
            <p:nvPr/>
          </p:nvSpPr>
          <p:spPr bwMode="auto">
            <a:xfrm flipH="1">
              <a:off x="4212" y="2196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28" name="Rectangle 117"/>
            <p:cNvSpPr>
              <a:spLocks noChangeAspect="1" noChangeArrowheads="1"/>
            </p:cNvSpPr>
            <p:nvPr/>
          </p:nvSpPr>
          <p:spPr bwMode="auto">
            <a:xfrm>
              <a:off x="1590" y="2154"/>
              <a:ext cx="1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-40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29" name="Line 118"/>
            <p:cNvSpPr>
              <a:spLocks noChangeAspect="1" noChangeShapeType="1"/>
            </p:cNvSpPr>
            <p:nvPr/>
          </p:nvSpPr>
          <p:spPr bwMode="auto">
            <a:xfrm>
              <a:off x="1710" y="1950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0" name="Line 119"/>
            <p:cNvSpPr>
              <a:spLocks noChangeAspect="1" noChangeShapeType="1"/>
            </p:cNvSpPr>
            <p:nvPr/>
          </p:nvSpPr>
          <p:spPr bwMode="auto">
            <a:xfrm flipH="1">
              <a:off x="4212" y="1950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1" name="Rectangle 120"/>
            <p:cNvSpPr>
              <a:spLocks noChangeAspect="1" noChangeArrowheads="1"/>
            </p:cNvSpPr>
            <p:nvPr/>
          </p:nvSpPr>
          <p:spPr bwMode="auto">
            <a:xfrm>
              <a:off x="1590" y="1908"/>
              <a:ext cx="1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-30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32" name="Line 121"/>
            <p:cNvSpPr>
              <a:spLocks noChangeAspect="1" noChangeShapeType="1"/>
            </p:cNvSpPr>
            <p:nvPr/>
          </p:nvSpPr>
          <p:spPr bwMode="auto">
            <a:xfrm>
              <a:off x="1710" y="1704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3" name="Line 122"/>
            <p:cNvSpPr>
              <a:spLocks noChangeAspect="1" noChangeShapeType="1"/>
            </p:cNvSpPr>
            <p:nvPr/>
          </p:nvSpPr>
          <p:spPr bwMode="auto">
            <a:xfrm flipH="1">
              <a:off x="4212" y="1704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4" name="Rectangle 123"/>
            <p:cNvSpPr>
              <a:spLocks noChangeAspect="1" noChangeArrowheads="1"/>
            </p:cNvSpPr>
            <p:nvPr/>
          </p:nvSpPr>
          <p:spPr bwMode="auto">
            <a:xfrm>
              <a:off x="1590" y="1662"/>
              <a:ext cx="1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-20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35" name="Line 124"/>
            <p:cNvSpPr>
              <a:spLocks noChangeAspect="1" noChangeShapeType="1"/>
            </p:cNvSpPr>
            <p:nvPr/>
          </p:nvSpPr>
          <p:spPr bwMode="auto">
            <a:xfrm>
              <a:off x="1710" y="1458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6" name="Line 125"/>
            <p:cNvSpPr>
              <a:spLocks noChangeAspect="1" noChangeShapeType="1"/>
            </p:cNvSpPr>
            <p:nvPr/>
          </p:nvSpPr>
          <p:spPr bwMode="auto">
            <a:xfrm flipH="1">
              <a:off x="4212" y="1458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7" name="Rectangle 126"/>
            <p:cNvSpPr>
              <a:spLocks noChangeAspect="1" noChangeArrowheads="1"/>
            </p:cNvSpPr>
            <p:nvPr/>
          </p:nvSpPr>
          <p:spPr bwMode="auto">
            <a:xfrm>
              <a:off x="1590" y="1416"/>
              <a:ext cx="1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38" name="Line 127"/>
            <p:cNvSpPr>
              <a:spLocks noChangeAspect="1" noChangeShapeType="1"/>
            </p:cNvSpPr>
            <p:nvPr/>
          </p:nvSpPr>
          <p:spPr bwMode="auto">
            <a:xfrm>
              <a:off x="1710" y="1212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39" name="Line 128"/>
            <p:cNvSpPr>
              <a:spLocks noChangeAspect="1" noChangeShapeType="1"/>
            </p:cNvSpPr>
            <p:nvPr/>
          </p:nvSpPr>
          <p:spPr bwMode="auto">
            <a:xfrm flipH="1">
              <a:off x="4212" y="1212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0" name="Rectangle 129"/>
            <p:cNvSpPr>
              <a:spLocks noChangeAspect="1" noChangeArrowheads="1"/>
            </p:cNvSpPr>
            <p:nvPr/>
          </p:nvSpPr>
          <p:spPr bwMode="auto">
            <a:xfrm>
              <a:off x="1650" y="1170"/>
              <a:ext cx="4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41" name="Line 130"/>
            <p:cNvSpPr>
              <a:spLocks noChangeAspect="1" noChangeShapeType="1"/>
            </p:cNvSpPr>
            <p:nvPr/>
          </p:nvSpPr>
          <p:spPr bwMode="auto">
            <a:xfrm>
              <a:off x="1710" y="1206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2" name="Line 131"/>
            <p:cNvSpPr>
              <a:spLocks noChangeAspect="1" noChangeShapeType="1"/>
            </p:cNvSpPr>
            <p:nvPr/>
          </p:nvSpPr>
          <p:spPr bwMode="auto">
            <a:xfrm>
              <a:off x="1710" y="2196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3" name="Line 132"/>
            <p:cNvSpPr>
              <a:spLocks noChangeAspect="1" noChangeShapeType="1"/>
            </p:cNvSpPr>
            <p:nvPr/>
          </p:nvSpPr>
          <p:spPr bwMode="auto">
            <a:xfrm flipV="1">
              <a:off x="4242" y="1206"/>
              <a:ext cx="1" cy="99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4" name="Line 133"/>
            <p:cNvSpPr>
              <a:spLocks noChangeAspect="1" noChangeShapeType="1"/>
            </p:cNvSpPr>
            <p:nvPr/>
          </p:nvSpPr>
          <p:spPr bwMode="auto">
            <a:xfrm flipV="1">
              <a:off x="1710" y="1206"/>
              <a:ext cx="1" cy="99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5" name="Rectangle 134"/>
            <p:cNvSpPr>
              <a:spLocks noChangeAspect="1" noChangeArrowheads="1"/>
            </p:cNvSpPr>
            <p:nvPr/>
          </p:nvSpPr>
          <p:spPr bwMode="auto">
            <a:xfrm rot="-5400000">
              <a:off x="1231" y="1591"/>
              <a:ext cx="56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Magnitude (dB)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46" name="Freeform 135"/>
            <p:cNvSpPr>
              <a:spLocks noChangeAspect="1"/>
            </p:cNvSpPr>
            <p:nvPr/>
          </p:nvSpPr>
          <p:spPr bwMode="auto">
            <a:xfrm>
              <a:off x="1710" y="1212"/>
              <a:ext cx="2538" cy="984"/>
            </a:xfrm>
            <a:custGeom>
              <a:avLst/>
              <a:gdLst>
                <a:gd name="T0" fmla="*/ 0 w 2538"/>
                <a:gd name="T1" fmla="*/ 0 h 984"/>
                <a:gd name="T2" fmla="*/ 654 w 2538"/>
                <a:gd name="T3" fmla="*/ 0 h 984"/>
                <a:gd name="T4" fmla="*/ 696 w 2538"/>
                <a:gd name="T5" fmla="*/ 0 h 984"/>
                <a:gd name="T6" fmla="*/ 744 w 2538"/>
                <a:gd name="T7" fmla="*/ 0 h 984"/>
                <a:gd name="T8" fmla="*/ 786 w 2538"/>
                <a:gd name="T9" fmla="*/ 0 h 984"/>
                <a:gd name="T10" fmla="*/ 828 w 2538"/>
                <a:gd name="T11" fmla="*/ 0 h 984"/>
                <a:gd name="T12" fmla="*/ 870 w 2538"/>
                <a:gd name="T13" fmla="*/ 0 h 984"/>
                <a:gd name="T14" fmla="*/ 912 w 2538"/>
                <a:gd name="T15" fmla="*/ 0 h 984"/>
                <a:gd name="T16" fmla="*/ 954 w 2538"/>
                <a:gd name="T17" fmla="*/ 0 h 984"/>
                <a:gd name="T18" fmla="*/ 1002 w 2538"/>
                <a:gd name="T19" fmla="*/ 0 h 984"/>
                <a:gd name="T20" fmla="*/ 1044 w 2538"/>
                <a:gd name="T21" fmla="*/ 0 h 984"/>
                <a:gd name="T22" fmla="*/ 1086 w 2538"/>
                <a:gd name="T23" fmla="*/ 0 h 984"/>
                <a:gd name="T24" fmla="*/ 1128 w 2538"/>
                <a:gd name="T25" fmla="*/ 0 h 984"/>
                <a:gd name="T26" fmla="*/ 1170 w 2538"/>
                <a:gd name="T27" fmla="*/ 0 h 984"/>
                <a:gd name="T28" fmla="*/ 1218 w 2538"/>
                <a:gd name="T29" fmla="*/ 6 h 984"/>
                <a:gd name="T30" fmla="*/ 1260 w 2538"/>
                <a:gd name="T31" fmla="*/ 6 h 984"/>
                <a:gd name="T32" fmla="*/ 1302 w 2538"/>
                <a:gd name="T33" fmla="*/ 12 h 984"/>
                <a:gd name="T34" fmla="*/ 1344 w 2538"/>
                <a:gd name="T35" fmla="*/ 18 h 984"/>
                <a:gd name="T36" fmla="*/ 1386 w 2538"/>
                <a:gd name="T37" fmla="*/ 24 h 984"/>
                <a:gd name="T38" fmla="*/ 1428 w 2538"/>
                <a:gd name="T39" fmla="*/ 36 h 984"/>
                <a:gd name="T40" fmla="*/ 1476 w 2538"/>
                <a:gd name="T41" fmla="*/ 54 h 984"/>
                <a:gd name="T42" fmla="*/ 1518 w 2538"/>
                <a:gd name="T43" fmla="*/ 72 h 984"/>
                <a:gd name="T44" fmla="*/ 1560 w 2538"/>
                <a:gd name="T45" fmla="*/ 96 h 984"/>
                <a:gd name="T46" fmla="*/ 1602 w 2538"/>
                <a:gd name="T47" fmla="*/ 120 h 984"/>
                <a:gd name="T48" fmla="*/ 1644 w 2538"/>
                <a:gd name="T49" fmla="*/ 150 h 984"/>
                <a:gd name="T50" fmla="*/ 1686 w 2538"/>
                <a:gd name="T51" fmla="*/ 186 h 984"/>
                <a:gd name="T52" fmla="*/ 1734 w 2538"/>
                <a:gd name="T53" fmla="*/ 222 h 984"/>
                <a:gd name="T54" fmla="*/ 1776 w 2538"/>
                <a:gd name="T55" fmla="*/ 258 h 984"/>
                <a:gd name="T56" fmla="*/ 1818 w 2538"/>
                <a:gd name="T57" fmla="*/ 294 h 984"/>
                <a:gd name="T58" fmla="*/ 1860 w 2538"/>
                <a:gd name="T59" fmla="*/ 336 h 984"/>
                <a:gd name="T60" fmla="*/ 1902 w 2538"/>
                <a:gd name="T61" fmla="*/ 378 h 984"/>
                <a:gd name="T62" fmla="*/ 1944 w 2538"/>
                <a:gd name="T63" fmla="*/ 420 h 984"/>
                <a:gd name="T64" fmla="*/ 1992 w 2538"/>
                <a:gd name="T65" fmla="*/ 456 h 984"/>
                <a:gd name="T66" fmla="*/ 2034 w 2538"/>
                <a:gd name="T67" fmla="*/ 498 h 984"/>
                <a:gd name="T68" fmla="*/ 2076 w 2538"/>
                <a:gd name="T69" fmla="*/ 540 h 984"/>
                <a:gd name="T70" fmla="*/ 2118 w 2538"/>
                <a:gd name="T71" fmla="*/ 582 h 984"/>
                <a:gd name="T72" fmla="*/ 2160 w 2538"/>
                <a:gd name="T73" fmla="*/ 624 h 984"/>
                <a:gd name="T74" fmla="*/ 2202 w 2538"/>
                <a:gd name="T75" fmla="*/ 666 h 984"/>
                <a:gd name="T76" fmla="*/ 2250 w 2538"/>
                <a:gd name="T77" fmla="*/ 708 h 984"/>
                <a:gd name="T78" fmla="*/ 2292 w 2538"/>
                <a:gd name="T79" fmla="*/ 750 h 984"/>
                <a:gd name="T80" fmla="*/ 2334 w 2538"/>
                <a:gd name="T81" fmla="*/ 792 h 984"/>
                <a:gd name="T82" fmla="*/ 2376 w 2538"/>
                <a:gd name="T83" fmla="*/ 834 h 984"/>
                <a:gd name="T84" fmla="*/ 2538 w 2538"/>
                <a:gd name="T85" fmla="*/ 984 h 98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38"/>
                <a:gd name="T130" fmla="*/ 0 h 984"/>
                <a:gd name="T131" fmla="*/ 2538 w 2538"/>
                <a:gd name="T132" fmla="*/ 984 h 98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38" h="984">
                  <a:moveTo>
                    <a:pt x="0" y="0"/>
                  </a:moveTo>
                  <a:lnTo>
                    <a:pt x="654" y="0"/>
                  </a:lnTo>
                  <a:lnTo>
                    <a:pt x="696" y="0"/>
                  </a:lnTo>
                  <a:lnTo>
                    <a:pt x="744" y="0"/>
                  </a:lnTo>
                  <a:lnTo>
                    <a:pt x="786" y="0"/>
                  </a:lnTo>
                  <a:lnTo>
                    <a:pt x="828" y="0"/>
                  </a:lnTo>
                  <a:lnTo>
                    <a:pt x="870" y="0"/>
                  </a:lnTo>
                  <a:lnTo>
                    <a:pt x="912" y="0"/>
                  </a:lnTo>
                  <a:lnTo>
                    <a:pt x="954" y="0"/>
                  </a:lnTo>
                  <a:lnTo>
                    <a:pt x="1002" y="0"/>
                  </a:lnTo>
                  <a:lnTo>
                    <a:pt x="1044" y="0"/>
                  </a:lnTo>
                  <a:lnTo>
                    <a:pt x="1086" y="0"/>
                  </a:lnTo>
                  <a:lnTo>
                    <a:pt x="1128" y="0"/>
                  </a:lnTo>
                  <a:lnTo>
                    <a:pt x="1170" y="0"/>
                  </a:lnTo>
                  <a:lnTo>
                    <a:pt x="1218" y="6"/>
                  </a:lnTo>
                  <a:lnTo>
                    <a:pt x="1260" y="6"/>
                  </a:lnTo>
                  <a:lnTo>
                    <a:pt x="1302" y="12"/>
                  </a:lnTo>
                  <a:lnTo>
                    <a:pt x="1344" y="18"/>
                  </a:lnTo>
                  <a:lnTo>
                    <a:pt x="1386" y="24"/>
                  </a:lnTo>
                  <a:lnTo>
                    <a:pt x="1428" y="36"/>
                  </a:lnTo>
                  <a:lnTo>
                    <a:pt x="1476" y="54"/>
                  </a:lnTo>
                  <a:lnTo>
                    <a:pt x="1518" y="72"/>
                  </a:lnTo>
                  <a:lnTo>
                    <a:pt x="1560" y="96"/>
                  </a:lnTo>
                  <a:lnTo>
                    <a:pt x="1602" y="120"/>
                  </a:lnTo>
                  <a:lnTo>
                    <a:pt x="1644" y="150"/>
                  </a:lnTo>
                  <a:lnTo>
                    <a:pt x="1686" y="186"/>
                  </a:lnTo>
                  <a:lnTo>
                    <a:pt x="1734" y="222"/>
                  </a:lnTo>
                  <a:lnTo>
                    <a:pt x="1776" y="258"/>
                  </a:lnTo>
                  <a:lnTo>
                    <a:pt x="1818" y="294"/>
                  </a:lnTo>
                  <a:lnTo>
                    <a:pt x="1860" y="336"/>
                  </a:lnTo>
                  <a:lnTo>
                    <a:pt x="1902" y="378"/>
                  </a:lnTo>
                  <a:lnTo>
                    <a:pt x="1944" y="420"/>
                  </a:lnTo>
                  <a:lnTo>
                    <a:pt x="1992" y="456"/>
                  </a:lnTo>
                  <a:lnTo>
                    <a:pt x="2034" y="498"/>
                  </a:lnTo>
                  <a:lnTo>
                    <a:pt x="2076" y="540"/>
                  </a:lnTo>
                  <a:lnTo>
                    <a:pt x="2118" y="582"/>
                  </a:lnTo>
                  <a:lnTo>
                    <a:pt x="2160" y="624"/>
                  </a:lnTo>
                  <a:lnTo>
                    <a:pt x="2202" y="666"/>
                  </a:lnTo>
                  <a:lnTo>
                    <a:pt x="2250" y="708"/>
                  </a:lnTo>
                  <a:lnTo>
                    <a:pt x="2292" y="750"/>
                  </a:lnTo>
                  <a:lnTo>
                    <a:pt x="2334" y="792"/>
                  </a:lnTo>
                  <a:lnTo>
                    <a:pt x="2376" y="834"/>
                  </a:lnTo>
                  <a:lnTo>
                    <a:pt x="2538" y="984"/>
                  </a:lnTo>
                </a:path>
              </a:pathLst>
            </a:cu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7" name="Freeform 136"/>
            <p:cNvSpPr>
              <a:spLocks noChangeAspect="1"/>
            </p:cNvSpPr>
            <p:nvPr/>
          </p:nvSpPr>
          <p:spPr bwMode="auto">
            <a:xfrm>
              <a:off x="1710" y="1212"/>
              <a:ext cx="2382" cy="990"/>
            </a:xfrm>
            <a:custGeom>
              <a:avLst/>
              <a:gdLst>
                <a:gd name="T0" fmla="*/ 0 w 2382"/>
                <a:gd name="T1" fmla="*/ 0 h 990"/>
                <a:gd name="T2" fmla="*/ 504 w 2382"/>
                <a:gd name="T3" fmla="*/ 0 h 990"/>
                <a:gd name="T4" fmla="*/ 546 w 2382"/>
                <a:gd name="T5" fmla="*/ 0 h 990"/>
                <a:gd name="T6" fmla="*/ 588 w 2382"/>
                <a:gd name="T7" fmla="*/ 0 h 990"/>
                <a:gd name="T8" fmla="*/ 630 w 2382"/>
                <a:gd name="T9" fmla="*/ 0 h 990"/>
                <a:gd name="T10" fmla="*/ 678 w 2382"/>
                <a:gd name="T11" fmla="*/ 0 h 990"/>
                <a:gd name="T12" fmla="*/ 720 w 2382"/>
                <a:gd name="T13" fmla="*/ 0 h 990"/>
                <a:gd name="T14" fmla="*/ 762 w 2382"/>
                <a:gd name="T15" fmla="*/ 0 h 990"/>
                <a:gd name="T16" fmla="*/ 804 w 2382"/>
                <a:gd name="T17" fmla="*/ 0 h 990"/>
                <a:gd name="T18" fmla="*/ 846 w 2382"/>
                <a:gd name="T19" fmla="*/ 0 h 990"/>
                <a:gd name="T20" fmla="*/ 888 w 2382"/>
                <a:gd name="T21" fmla="*/ 0 h 990"/>
                <a:gd name="T22" fmla="*/ 936 w 2382"/>
                <a:gd name="T23" fmla="*/ 0 h 990"/>
                <a:gd name="T24" fmla="*/ 978 w 2382"/>
                <a:gd name="T25" fmla="*/ 0 h 990"/>
                <a:gd name="T26" fmla="*/ 1020 w 2382"/>
                <a:gd name="T27" fmla="*/ 0 h 990"/>
                <a:gd name="T28" fmla="*/ 1062 w 2382"/>
                <a:gd name="T29" fmla="*/ 6 h 990"/>
                <a:gd name="T30" fmla="*/ 1104 w 2382"/>
                <a:gd name="T31" fmla="*/ 6 h 990"/>
                <a:gd name="T32" fmla="*/ 1146 w 2382"/>
                <a:gd name="T33" fmla="*/ 12 h 990"/>
                <a:gd name="T34" fmla="*/ 1194 w 2382"/>
                <a:gd name="T35" fmla="*/ 18 h 990"/>
                <a:gd name="T36" fmla="*/ 1236 w 2382"/>
                <a:gd name="T37" fmla="*/ 24 h 990"/>
                <a:gd name="T38" fmla="*/ 1278 w 2382"/>
                <a:gd name="T39" fmla="*/ 36 h 990"/>
                <a:gd name="T40" fmla="*/ 1320 w 2382"/>
                <a:gd name="T41" fmla="*/ 54 h 990"/>
                <a:gd name="T42" fmla="*/ 1362 w 2382"/>
                <a:gd name="T43" fmla="*/ 72 h 990"/>
                <a:gd name="T44" fmla="*/ 1404 w 2382"/>
                <a:gd name="T45" fmla="*/ 96 h 990"/>
                <a:gd name="T46" fmla="*/ 1452 w 2382"/>
                <a:gd name="T47" fmla="*/ 120 h 990"/>
                <a:gd name="T48" fmla="*/ 1494 w 2382"/>
                <a:gd name="T49" fmla="*/ 150 h 990"/>
                <a:gd name="T50" fmla="*/ 1536 w 2382"/>
                <a:gd name="T51" fmla="*/ 186 h 990"/>
                <a:gd name="T52" fmla="*/ 1578 w 2382"/>
                <a:gd name="T53" fmla="*/ 222 h 990"/>
                <a:gd name="T54" fmla="*/ 1620 w 2382"/>
                <a:gd name="T55" fmla="*/ 258 h 990"/>
                <a:gd name="T56" fmla="*/ 1662 w 2382"/>
                <a:gd name="T57" fmla="*/ 294 h 990"/>
                <a:gd name="T58" fmla="*/ 1710 w 2382"/>
                <a:gd name="T59" fmla="*/ 336 h 990"/>
                <a:gd name="T60" fmla="*/ 1752 w 2382"/>
                <a:gd name="T61" fmla="*/ 378 h 990"/>
                <a:gd name="T62" fmla="*/ 1794 w 2382"/>
                <a:gd name="T63" fmla="*/ 420 h 990"/>
                <a:gd name="T64" fmla="*/ 1836 w 2382"/>
                <a:gd name="T65" fmla="*/ 456 h 990"/>
                <a:gd name="T66" fmla="*/ 1878 w 2382"/>
                <a:gd name="T67" fmla="*/ 498 h 990"/>
                <a:gd name="T68" fmla="*/ 1920 w 2382"/>
                <a:gd name="T69" fmla="*/ 540 h 990"/>
                <a:gd name="T70" fmla="*/ 1968 w 2382"/>
                <a:gd name="T71" fmla="*/ 582 h 990"/>
                <a:gd name="T72" fmla="*/ 2010 w 2382"/>
                <a:gd name="T73" fmla="*/ 624 h 990"/>
                <a:gd name="T74" fmla="*/ 2052 w 2382"/>
                <a:gd name="T75" fmla="*/ 666 h 990"/>
                <a:gd name="T76" fmla="*/ 2094 w 2382"/>
                <a:gd name="T77" fmla="*/ 708 h 990"/>
                <a:gd name="T78" fmla="*/ 2136 w 2382"/>
                <a:gd name="T79" fmla="*/ 750 h 990"/>
                <a:gd name="T80" fmla="*/ 2184 w 2382"/>
                <a:gd name="T81" fmla="*/ 792 h 990"/>
                <a:gd name="T82" fmla="*/ 2226 w 2382"/>
                <a:gd name="T83" fmla="*/ 834 h 990"/>
                <a:gd name="T84" fmla="*/ 2382 w 2382"/>
                <a:gd name="T85" fmla="*/ 990 h 9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82"/>
                <a:gd name="T130" fmla="*/ 0 h 990"/>
                <a:gd name="T131" fmla="*/ 2382 w 2382"/>
                <a:gd name="T132" fmla="*/ 990 h 9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82" h="990">
                  <a:moveTo>
                    <a:pt x="0" y="0"/>
                  </a:moveTo>
                  <a:lnTo>
                    <a:pt x="504" y="0"/>
                  </a:lnTo>
                  <a:lnTo>
                    <a:pt x="546" y="0"/>
                  </a:lnTo>
                  <a:lnTo>
                    <a:pt x="588" y="0"/>
                  </a:lnTo>
                  <a:lnTo>
                    <a:pt x="630" y="0"/>
                  </a:lnTo>
                  <a:lnTo>
                    <a:pt x="678" y="0"/>
                  </a:lnTo>
                  <a:lnTo>
                    <a:pt x="720" y="0"/>
                  </a:lnTo>
                  <a:lnTo>
                    <a:pt x="762" y="0"/>
                  </a:lnTo>
                  <a:lnTo>
                    <a:pt x="804" y="0"/>
                  </a:lnTo>
                  <a:lnTo>
                    <a:pt x="846" y="0"/>
                  </a:lnTo>
                  <a:lnTo>
                    <a:pt x="888" y="0"/>
                  </a:lnTo>
                  <a:lnTo>
                    <a:pt x="936" y="0"/>
                  </a:lnTo>
                  <a:lnTo>
                    <a:pt x="978" y="0"/>
                  </a:lnTo>
                  <a:lnTo>
                    <a:pt x="1020" y="0"/>
                  </a:lnTo>
                  <a:lnTo>
                    <a:pt x="1062" y="6"/>
                  </a:lnTo>
                  <a:lnTo>
                    <a:pt x="1104" y="6"/>
                  </a:lnTo>
                  <a:lnTo>
                    <a:pt x="1146" y="12"/>
                  </a:lnTo>
                  <a:lnTo>
                    <a:pt x="1194" y="18"/>
                  </a:lnTo>
                  <a:lnTo>
                    <a:pt x="1236" y="24"/>
                  </a:lnTo>
                  <a:lnTo>
                    <a:pt x="1278" y="36"/>
                  </a:lnTo>
                  <a:lnTo>
                    <a:pt x="1320" y="54"/>
                  </a:lnTo>
                  <a:lnTo>
                    <a:pt x="1362" y="72"/>
                  </a:lnTo>
                  <a:lnTo>
                    <a:pt x="1404" y="96"/>
                  </a:lnTo>
                  <a:lnTo>
                    <a:pt x="1452" y="120"/>
                  </a:lnTo>
                  <a:lnTo>
                    <a:pt x="1494" y="150"/>
                  </a:lnTo>
                  <a:lnTo>
                    <a:pt x="1536" y="186"/>
                  </a:lnTo>
                  <a:lnTo>
                    <a:pt x="1578" y="222"/>
                  </a:lnTo>
                  <a:lnTo>
                    <a:pt x="1620" y="258"/>
                  </a:lnTo>
                  <a:lnTo>
                    <a:pt x="1662" y="294"/>
                  </a:lnTo>
                  <a:lnTo>
                    <a:pt x="1710" y="336"/>
                  </a:lnTo>
                  <a:lnTo>
                    <a:pt x="1752" y="378"/>
                  </a:lnTo>
                  <a:lnTo>
                    <a:pt x="1794" y="420"/>
                  </a:lnTo>
                  <a:lnTo>
                    <a:pt x="1836" y="456"/>
                  </a:lnTo>
                  <a:lnTo>
                    <a:pt x="1878" y="498"/>
                  </a:lnTo>
                  <a:lnTo>
                    <a:pt x="1920" y="540"/>
                  </a:lnTo>
                  <a:lnTo>
                    <a:pt x="1968" y="582"/>
                  </a:lnTo>
                  <a:lnTo>
                    <a:pt x="2010" y="624"/>
                  </a:lnTo>
                  <a:lnTo>
                    <a:pt x="2052" y="666"/>
                  </a:lnTo>
                  <a:lnTo>
                    <a:pt x="2094" y="708"/>
                  </a:lnTo>
                  <a:lnTo>
                    <a:pt x="2136" y="750"/>
                  </a:lnTo>
                  <a:lnTo>
                    <a:pt x="2184" y="792"/>
                  </a:lnTo>
                  <a:lnTo>
                    <a:pt x="2226" y="834"/>
                  </a:lnTo>
                  <a:lnTo>
                    <a:pt x="2382" y="990"/>
                  </a:lnTo>
                </a:path>
              </a:pathLst>
            </a:custGeom>
            <a:noFill/>
            <a:ln w="0">
              <a:solidFill>
                <a:srgbClr val="00A5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8" name="Freeform 137"/>
            <p:cNvSpPr>
              <a:spLocks noChangeAspect="1"/>
            </p:cNvSpPr>
            <p:nvPr/>
          </p:nvSpPr>
          <p:spPr bwMode="auto">
            <a:xfrm>
              <a:off x="1710" y="1212"/>
              <a:ext cx="2106" cy="990"/>
            </a:xfrm>
            <a:custGeom>
              <a:avLst/>
              <a:gdLst>
                <a:gd name="T0" fmla="*/ 0 w 2106"/>
                <a:gd name="T1" fmla="*/ 0 h 990"/>
                <a:gd name="T2" fmla="*/ 228 w 2106"/>
                <a:gd name="T3" fmla="*/ 0 h 990"/>
                <a:gd name="T4" fmla="*/ 270 w 2106"/>
                <a:gd name="T5" fmla="*/ 0 h 990"/>
                <a:gd name="T6" fmla="*/ 312 w 2106"/>
                <a:gd name="T7" fmla="*/ 0 h 990"/>
                <a:gd name="T8" fmla="*/ 354 w 2106"/>
                <a:gd name="T9" fmla="*/ 0 h 990"/>
                <a:gd name="T10" fmla="*/ 396 w 2106"/>
                <a:gd name="T11" fmla="*/ 0 h 990"/>
                <a:gd name="T12" fmla="*/ 438 w 2106"/>
                <a:gd name="T13" fmla="*/ 0 h 990"/>
                <a:gd name="T14" fmla="*/ 486 w 2106"/>
                <a:gd name="T15" fmla="*/ 0 h 990"/>
                <a:gd name="T16" fmla="*/ 528 w 2106"/>
                <a:gd name="T17" fmla="*/ 0 h 990"/>
                <a:gd name="T18" fmla="*/ 570 w 2106"/>
                <a:gd name="T19" fmla="*/ 0 h 990"/>
                <a:gd name="T20" fmla="*/ 612 w 2106"/>
                <a:gd name="T21" fmla="*/ 0 h 990"/>
                <a:gd name="T22" fmla="*/ 654 w 2106"/>
                <a:gd name="T23" fmla="*/ 0 h 990"/>
                <a:gd name="T24" fmla="*/ 696 w 2106"/>
                <a:gd name="T25" fmla="*/ 0 h 990"/>
                <a:gd name="T26" fmla="*/ 744 w 2106"/>
                <a:gd name="T27" fmla="*/ 0 h 990"/>
                <a:gd name="T28" fmla="*/ 786 w 2106"/>
                <a:gd name="T29" fmla="*/ 6 h 990"/>
                <a:gd name="T30" fmla="*/ 828 w 2106"/>
                <a:gd name="T31" fmla="*/ 6 h 990"/>
                <a:gd name="T32" fmla="*/ 870 w 2106"/>
                <a:gd name="T33" fmla="*/ 12 h 990"/>
                <a:gd name="T34" fmla="*/ 912 w 2106"/>
                <a:gd name="T35" fmla="*/ 18 h 990"/>
                <a:gd name="T36" fmla="*/ 954 w 2106"/>
                <a:gd name="T37" fmla="*/ 24 h 990"/>
                <a:gd name="T38" fmla="*/ 1002 w 2106"/>
                <a:gd name="T39" fmla="*/ 36 h 990"/>
                <a:gd name="T40" fmla="*/ 1044 w 2106"/>
                <a:gd name="T41" fmla="*/ 54 h 990"/>
                <a:gd name="T42" fmla="*/ 1086 w 2106"/>
                <a:gd name="T43" fmla="*/ 72 h 990"/>
                <a:gd name="T44" fmla="*/ 1128 w 2106"/>
                <a:gd name="T45" fmla="*/ 96 h 990"/>
                <a:gd name="T46" fmla="*/ 1170 w 2106"/>
                <a:gd name="T47" fmla="*/ 120 h 990"/>
                <a:gd name="T48" fmla="*/ 1218 w 2106"/>
                <a:gd name="T49" fmla="*/ 150 h 990"/>
                <a:gd name="T50" fmla="*/ 1260 w 2106"/>
                <a:gd name="T51" fmla="*/ 186 h 990"/>
                <a:gd name="T52" fmla="*/ 1302 w 2106"/>
                <a:gd name="T53" fmla="*/ 222 h 990"/>
                <a:gd name="T54" fmla="*/ 1344 w 2106"/>
                <a:gd name="T55" fmla="*/ 258 h 990"/>
                <a:gd name="T56" fmla="*/ 1386 w 2106"/>
                <a:gd name="T57" fmla="*/ 294 h 990"/>
                <a:gd name="T58" fmla="*/ 1428 w 2106"/>
                <a:gd name="T59" fmla="*/ 336 h 990"/>
                <a:gd name="T60" fmla="*/ 1476 w 2106"/>
                <a:gd name="T61" fmla="*/ 378 h 990"/>
                <a:gd name="T62" fmla="*/ 1518 w 2106"/>
                <a:gd name="T63" fmla="*/ 420 h 990"/>
                <a:gd name="T64" fmla="*/ 1560 w 2106"/>
                <a:gd name="T65" fmla="*/ 456 h 990"/>
                <a:gd name="T66" fmla="*/ 1602 w 2106"/>
                <a:gd name="T67" fmla="*/ 498 h 990"/>
                <a:gd name="T68" fmla="*/ 1644 w 2106"/>
                <a:gd name="T69" fmla="*/ 540 h 990"/>
                <a:gd name="T70" fmla="*/ 1686 w 2106"/>
                <a:gd name="T71" fmla="*/ 582 h 990"/>
                <a:gd name="T72" fmla="*/ 1734 w 2106"/>
                <a:gd name="T73" fmla="*/ 624 h 990"/>
                <a:gd name="T74" fmla="*/ 1776 w 2106"/>
                <a:gd name="T75" fmla="*/ 666 h 990"/>
                <a:gd name="T76" fmla="*/ 1818 w 2106"/>
                <a:gd name="T77" fmla="*/ 708 h 990"/>
                <a:gd name="T78" fmla="*/ 1860 w 2106"/>
                <a:gd name="T79" fmla="*/ 750 h 990"/>
                <a:gd name="T80" fmla="*/ 1902 w 2106"/>
                <a:gd name="T81" fmla="*/ 792 h 990"/>
                <a:gd name="T82" fmla="*/ 1944 w 2106"/>
                <a:gd name="T83" fmla="*/ 834 h 990"/>
                <a:gd name="T84" fmla="*/ 2106 w 2106"/>
                <a:gd name="T85" fmla="*/ 990 h 9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06"/>
                <a:gd name="T130" fmla="*/ 0 h 990"/>
                <a:gd name="T131" fmla="*/ 2106 w 2106"/>
                <a:gd name="T132" fmla="*/ 990 h 9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06" h="990">
                  <a:moveTo>
                    <a:pt x="0" y="0"/>
                  </a:moveTo>
                  <a:lnTo>
                    <a:pt x="228" y="0"/>
                  </a:lnTo>
                  <a:lnTo>
                    <a:pt x="270" y="0"/>
                  </a:lnTo>
                  <a:lnTo>
                    <a:pt x="312" y="0"/>
                  </a:lnTo>
                  <a:lnTo>
                    <a:pt x="354" y="0"/>
                  </a:lnTo>
                  <a:lnTo>
                    <a:pt x="396" y="0"/>
                  </a:lnTo>
                  <a:lnTo>
                    <a:pt x="438" y="0"/>
                  </a:lnTo>
                  <a:lnTo>
                    <a:pt x="486" y="0"/>
                  </a:lnTo>
                  <a:lnTo>
                    <a:pt x="528" y="0"/>
                  </a:lnTo>
                  <a:lnTo>
                    <a:pt x="570" y="0"/>
                  </a:lnTo>
                  <a:lnTo>
                    <a:pt x="612" y="0"/>
                  </a:lnTo>
                  <a:lnTo>
                    <a:pt x="654" y="0"/>
                  </a:lnTo>
                  <a:lnTo>
                    <a:pt x="696" y="0"/>
                  </a:lnTo>
                  <a:lnTo>
                    <a:pt x="744" y="0"/>
                  </a:lnTo>
                  <a:lnTo>
                    <a:pt x="786" y="6"/>
                  </a:lnTo>
                  <a:lnTo>
                    <a:pt x="828" y="6"/>
                  </a:lnTo>
                  <a:lnTo>
                    <a:pt x="870" y="12"/>
                  </a:lnTo>
                  <a:lnTo>
                    <a:pt x="912" y="18"/>
                  </a:lnTo>
                  <a:lnTo>
                    <a:pt x="954" y="24"/>
                  </a:lnTo>
                  <a:lnTo>
                    <a:pt x="1002" y="36"/>
                  </a:lnTo>
                  <a:lnTo>
                    <a:pt x="1044" y="54"/>
                  </a:lnTo>
                  <a:lnTo>
                    <a:pt x="1086" y="72"/>
                  </a:lnTo>
                  <a:lnTo>
                    <a:pt x="1128" y="96"/>
                  </a:lnTo>
                  <a:lnTo>
                    <a:pt x="1170" y="120"/>
                  </a:lnTo>
                  <a:lnTo>
                    <a:pt x="1218" y="150"/>
                  </a:lnTo>
                  <a:lnTo>
                    <a:pt x="1260" y="186"/>
                  </a:lnTo>
                  <a:lnTo>
                    <a:pt x="1302" y="222"/>
                  </a:lnTo>
                  <a:lnTo>
                    <a:pt x="1344" y="258"/>
                  </a:lnTo>
                  <a:lnTo>
                    <a:pt x="1386" y="294"/>
                  </a:lnTo>
                  <a:lnTo>
                    <a:pt x="1428" y="336"/>
                  </a:lnTo>
                  <a:lnTo>
                    <a:pt x="1476" y="378"/>
                  </a:lnTo>
                  <a:lnTo>
                    <a:pt x="1518" y="420"/>
                  </a:lnTo>
                  <a:lnTo>
                    <a:pt x="1560" y="456"/>
                  </a:lnTo>
                  <a:lnTo>
                    <a:pt x="1602" y="498"/>
                  </a:lnTo>
                  <a:lnTo>
                    <a:pt x="1644" y="540"/>
                  </a:lnTo>
                  <a:lnTo>
                    <a:pt x="1686" y="582"/>
                  </a:lnTo>
                  <a:lnTo>
                    <a:pt x="1734" y="624"/>
                  </a:lnTo>
                  <a:lnTo>
                    <a:pt x="1776" y="666"/>
                  </a:lnTo>
                  <a:lnTo>
                    <a:pt x="1818" y="708"/>
                  </a:lnTo>
                  <a:lnTo>
                    <a:pt x="1860" y="750"/>
                  </a:lnTo>
                  <a:lnTo>
                    <a:pt x="1902" y="792"/>
                  </a:lnTo>
                  <a:lnTo>
                    <a:pt x="1944" y="834"/>
                  </a:lnTo>
                  <a:lnTo>
                    <a:pt x="2106" y="990"/>
                  </a:lnTo>
                </a:path>
              </a:pathLst>
            </a:custGeom>
            <a:noFill/>
            <a:ln w="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49" name="Freeform 138"/>
            <p:cNvSpPr>
              <a:spLocks noChangeAspect="1"/>
            </p:cNvSpPr>
            <p:nvPr/>
          </p:nvSpPr>
          <p:spPr bwMode="auto">
            <a:xfrm>
              <a:off x="1710" y="1212"/>
              <a:ext cx="2028" cy="990"/>
            </a:xfrm>
            <a:custGeom>
              <a:avLst/>
              <a:gdLst>
                <a:gd name="T0" fmla="*/ 0 w 2028"/>
                <a:gd name="T1" fmla="*/ 0 h 990"/>
                <a:gd name="T2" fmla="*/ 150 w 2028"/>
                <a:gd name="T3" fmla="*/ 0 h 990"/>
                <a:gd name="T4" fmla="*/ 192 w 2028"/>
                <a:gd name="T5" fmla="*/ 0 h 990"/>
                <a:gd name="T6" fmla="*/ 234 w 2028"/>
                <a:gd name="T7" fmla="*/ 0 h 990"/>
                <a:gd name="T8" fmla="*/ 276 w 2028"/>
                <a:gd name="T9" fmla="*/ 0 h 990"/>
                <a:gd name="T10" fmla="*/ 324 w 2028"/>
                <a:gd name="T11" fmla="*/ 0 h 990"/>
                <a:gd name="T12" fmla="*/ 366 w 2028"/>
                <a:gd name="T13" fmla="*/ 0 h 990"/>
                <a:gd name="T14" fmla="*/ 408 w 2028"/>
                <a:gd name="T15" fmla="*/ 0 h 990"/>
                <a:gd name="T16" fmla="*/ 450 w 2028"/>
                <a:gd name="T17" fmla="*/ 0 h 990"/>
                <a:gd name="T18" fmla="*/ 492 w 2028"/>
                <a:gd name="T19" fmla="*/ 0 h 990"/>
                <a:gd name="T20" fmla="*/ 534 w 2028"/>
                <a:gd name="T21" fmla="*/ 0 h 990"/>
                <a:gd name="T22" fmla="*/ 582 w 2028"/>
                <a:gd name="T23" fmla="*/ 0 h 990"/>
                <a:gd name="T24" fmla="*/ 624 w 2028"/>
                <a:gd name="T25" fmla="*/ 0 h 990"/>
                <a:gd name="T26" fmla="*/ 666 w 2028"/>
                <a:gd name="T27" fmla="*/ 0 h 990"/>
                <a:gd name="T28" fmla="*/ 708 w 2028"/>
                <a:gd name="T29" fmla="*/ 6 h 990"/>
                <a:gd name="T30" fmla="*/ 750 w 2028"/>
                <a:gd name="T31" fmla="*/ 6 h 990"/>
                <a:gd name="T32" fmla="*/ 792 w 2028"/>
                <a:gd name="T33" fmla="*/ 12 h 990"/>
                <a:gd name="T34" fmla="*/ 840 w 2028"/>
                <a:gd name="T35" fmla="*/ 18 h 990"/>
                <a:gd name="T36" fmla="*/ 882 w 2028"/>
                <a:gd name="T37" fmla="*/ 24 h 990"/>
                <a:gd name="T38" fmla="*/ 924 w 2028"/>
                <a:gd name="T39" fmla="*/ 36 h 990"/>
                <a:gd name="T40" fmla="*/ 966 w 2028"/>
                <a:gd name="T41" fmla="*/ 54 h 990"/>
                <a:gd name="T42" fmla="*/ 1008 w 2028"/>
                <a:gd name="T43" fmla="*/ 72 h 990"/>
                <a:gd name="T44" fmla="*/ 1050 w 2028"/>
                <a:gd name="T45" fmla="*/ 96 h 990"/>
                <a:gd name="T46" fmla="*/ 1098 w 2028"/>
                <a:gd name="T47" fmla="*/ 120 h 990"/>
                <a:gd name="T48" fmla="*/ 1140 w 2028"/>
                <a:gd name="T49" fmla="*/ 150 h 990"/>
                <a:gd name="T50" fmla="*/ 1182 w 2028"/>
                <a:gd name="T51" fmla="*/ 186 h 990"/>
                <a:gd name="T52" fmla="*/ 1224 w 2028"/>
                <a:gd name="T53" fmla="*/ 222 h 990"/>
                <a:gd name="T54" fmla="*/ 1266 w 2028"/>
                <a:gd name="T55" fmla="*/ 258 h 990"/>
                <a:gd name="T56" fmla="*/ 1308 w 2028"/>
                <a:gd name="T57" fmla="*/ 294 h 990"/>
                <a:gd name="T58" fmla="*/ 1356 w 2028"/>
                <a:gd name="T59" fmla="*/ 336 h 990"/>
                <a:gd name="T60" fmla="*/ 1398 w 2028"/>
                <a:gd name="T61" fmla="*/ 378 h 990"/>
                <a:gd name="T62" fmla="*/ 1440 w 2028"/>
                <a:gd name="T63" fmla="*/ 420 h 990"/>
                <a:gd name="T64" fmla="*/ 1482 w 2028"/>
                <a:gd name="T65" fmla="*/ 456 h 990"/>
                <a:gd name="T66" fmla="*/ 1524 w 2028"/>
                <a:gd name="T67" fmla="*/ 498 h 990"/>
                <a:gd name="T68" fmla="*/ 1572 w 2028"/>
                <a:gd name="T69" fmla="*/ 540 h 990"/>
                <a:gd name="T70" fmla="*/ 1614 w 2028"/>
                <a:gd name="T71" fmla="*/ 582 h 990"/>
                <a:gd name="T72" fmla="*/ 1656 w 2028"/>
                <a:gd name="T73" fmla="*/ 624 h 990"/>
                <a:gd name="T74" fmla="*/ 1698 w 2028"/>
                <a:gd name="T75" fmla="*/ 666 h 990"/>
                <a:gd name="T76" fmla="*/ 1740 w 2028"/>
                <a:gd name="T77" fmla="*/ 708 h 990"/>
                <a:gd name="T78" fmla="*/ 1782 w 2028"/>
                <a:gd name="T79" fmla="*/ 750 h 990"/>
                <a:gd name="T80" fmla="*/ 1830 w 2028"/>
                <a:gd name="T81" fmla="*/ 792 h 990"/>
                <a:gd name="T82" fmla="*/ 1872 w 2028"/>
                <a:gd name="T83" fmla="*/ 834 h 990"/>
                <a:gd name="T84" fmla="*/ 2028 w 2028"/>
                <a:gd name="T85" fmla="*/ 990 h 9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28"/>
                <a:gd name="T130" fmla="*/ 0 h 990"/>
                <a:gd name="T131" fmla="*/ 2028 w 2028"/>
                <a:gd name="T132" fmla="*/ 990 h 9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28" h="990">
                  <a:moveTo>
                    <a:pt x="0" y="0"/>
                  </a:moveTo>
                  <a:lnTo>
                    <a:pt x="150" y="0"/>
                  </a:lnTo>
                  <a:lnTo>
                    <a:pt x="192" y="0"/>
                  </a:lnTo>
                  <a:lnTo>
                    <a:pt x="234" y="0"/>
                  </a:lnTo>
                  <a:lnTo>
                    <a:pt x="276" y="0"/>
                  </a:lnTo>
                  <a:lnTo>
                    <a:pt x="324" y="0"/>
                  </a:lnTo>
                  <a:lnTo>
                    <a:pt x="366" y="0"/>
                  </a:lnTo>
                  <a:lnTo>
                    <a:pt x="408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34" y="0"/>
                  </a:lnTo>
                  <a:lnTo>
                    <a:pt x="582" y="0"/>
                  </a:lnTo>
                  <a:lnTo>
                    <a:pt x="624" y="0"/>
                  </a:lnTo>
                  <a:lnTo>
                    <a:pt x="666" y="0"/>
                  </a:lnTo>
                  <a:lnTo>
                    <a:pt x="708" y="6"/>
                  </a:lnTo>
                  <a:lnTo>
                    <a:pt x="750" y="6"/>
                  </a:lnTo>
                  <a:lnTo>
                    <a:pt x="792" y="12"/>
                  </a:lnTo>
                  <a:lnTo>
                    <a:pt x="840" y="18"/>
                  </a:lnTo>
                  <a:lnTo>
                    <a:pt x="882" y="24"/>
                  </a:lnTo>
                  <a:lnTo>
                    <a:pt x="924" y="36"/>
                  </a:lnTo>
                  <a:lnTo>
                    <a:pt x="966" y="54"/>
                  </a:lnTo>
                  <a:lnTo>
                    <a:pt x="1008" y="72"/>
                  </a:lnTo>
                  <a:lnTo>
                    <a:pt x="1050" y="96"/>
                  </a:lnTo>
                  <a:lnTo>
                    <a:pt x="1098" y="120"/>
                  </a:lnTo>
                  <a:lnTo>
                    <a:pt x="1140" y="150"/>
                  </a:lnTo>
                  <a:lnTo>
                    <a:pt x="1182" y="186"/>
                  </a:lnTo>
                  <a:lnTo>
                    <a:pt x="1224" y="222"/>
                  </a:lnTo>
                  <a:lnTo>
                    <a:pt x="1266" y="258"/>
                  </a:lnTo>
                  <a:lnTo>
                    <a:pt x="1308" y="294"/>
                  </a:lnTo>
                  <a:lnTo>
                    <a:pt x="1356" y="336"/>
                  </a:lnTo>
                  <a:lnTo>
                    <a:pt x="1398" y="378"/>
                  </a:lnTo>
                  <a:lnTo>
                    <a:pt x="1440" y="420"/>
                  </a:lnTo>
                  <a:lnTo>
                    <a:pt x="1482" y="456"/>
                  </a:lnTo>
                  <a:lnTo>
                    <a:pt x="1524" y="498"/>
                  </a:lnTo>
                  <a:lnTo>
                    <a:pt x="1572" y="540"/>
                  </a:lnTo>
                  <a:lnTo>
                    <a:pt x="1614" y="582"/>
                  </a:lnTo>
                  <a:lnTo>
                    <a:pt x="1656" y="624"/>
                  </a:lnTo>
                  <a:lnTo>
                    <a:pt x="1698" y="666"/>
                  </a:lnTo>
                  <a:lnTo>
                    <a:pt x="1740" y="708"/>
                  </a:lnTo>
                  <a:lnTo>
                    <a:pt x="1782" y="750"/>
                  </a:lnTo>
                  <a:lnTo>
                    <a:pt x="1830" y="792"/>
                  </a:lnTo>
                  <a:lnTo>
                    <a:pt x="1872" y="834"/>
                  </a:lnTo>
                  <a:lnTo>
                    <a:pt x="2028" y="990"/>
                  </a:lnTo>
                </a:path>
              </a:pathLst>
            </a:custGeom>
            <a:noFill/>
            <a:ln w="0">
              <a:solidFill>
                <a:srgbClr val="00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0" name="Freeform 139"/>
            <p:cNvSpPr>
              <a:spLocks noChangeAspect="1"/>
            </p:cNvSpPr>
            <p:nvPr/>
          </p:nvSpPr>
          <p:spPr bwMode="auto">
            <a:xfrm>
              <a:off x="1710" y="1212"/>
              <a:ext cx="1878" cy="990"/>
            </a:xfrm>
            <a:custGeom>
              <a:avLst/>
              <a:gdLst>
                <a:gd name="T0" fmla="*/ 0 w 1878"/>
                <a:gd name="T1" fmla="*/ 0 h 990"/>
                <a:gd name="T2" fmla="*/ 42 w 1878"/>
                <a:gd name="T3" fmla="*/ 0 h 990"/>
                <a:gd name="T4" fmla="*/ 84 w 1878"/>
                <a:gd name="T5" fmla="*/ 0 h 990"/>
                <a:gd name="T6" fmla="*/ 126 w 1878"/>
                <a:gd name="T7" fmla="*/ 0 h 990"/>
                <a:gd name="T8" fmla="*/ 168 w 1878"/>
                <a:gd name="T9" fmla="*/ 0 h 990"/>
                <a:gd name="T10" fmla="*/ 210 w 1878"/>
                <a:gd name="T11" fmla="*/ 0 h 990"/>
                <a:gd name="T12" fmla="*/ 258 w 1878"/>
                <a:gd name="T13" fmla="*/ 0 h 990"/>
                <a:gd name="T14" fmla="*/ 300 w 1878"/>
                <a:gd name="T15" fmla="*/ 0 h 990"/>
                <a:gd name="T16" fmla="*/ 342 w 1878"/>
                <a:gd name="T17" fmla="*/ 0 h 990"/>
                <a:gd name="T18" fmla="*/ 384 w 1878"/>
                <a:gd name="T19" fmla="*/ 0 h 990"/>
                <a:gd name="T20" fmla="*/ 426 w 1878"/>
                <a:gd name="T21" fmla="*/ 0 h 990"/>
                <a:gd name="T22" fmla="*/ 468 w 1878"/>
                <a:gd name="T23" fmla="*/ 0 h 990"/>
                <a:gd name="T24" fmla="*/ 516 w 1878"/>
                <a:gd name="T25" fmla="*/ 0 h 990"/>
                <a:gd name="T26" fmla="*/ 558 w 1878"/>
                <a:gd name="T27" fmla="*/ 6 h 990"/>
                <a:gd name="T28" fmla="*/ 600 w 1878"/>
                <a:gd name="T29" fmla="*/ 6 h 990"/>
                <a:gd name="T30" fmla="*/ 642 w 1878"/>
                <a:gd name="T31" fmla="*/ 12 h 990"/>
                <a:gd name="T32" fmla="*/ 684 w 1878"/>
                <a:gd name="T33" fmla="*/ 18 h 990"/>
                <a:gd name="T34" fmla="*/ 726 w 1878"/>
                <a:gd name="T35" fmla="*/ 24 h 990"/>
                <a:gd name="T36" fmla="*/ 774 w 1878"/>
                <a:gd name="T37" fmla="*/ 36 h 990"/>
                <a:gd name="T38" fmla="*/ 816 w 1878"/>
                <a:gd name="T39" fmla="*/ 54 h 990"/>
                <a:gd name="T40" fmla="*/ 858 w 1878"/>
                <a:gd name="T41" fmla="*/ 72 h 990"/>
                <a:gd name="T42" fmla="*/ 900 w 1878"/>
                <a:gd name="T43" fmla="*/ 96 h 990"/>
                <a:gd name="T44" fmla="*/ 942 w 1878"/>
                <a:gd name="T45" fmla="*/ 120 h 990"/>
                <a:gd name="T46" fmla="*/ 984 w 1878"/>
                <a:gd name="T47" fmla="*/ 150 h 990"/>
                <a:gd name="T48" fmla="*/ 1032 w 1878"/>
                <a:gd name="T49" fmla="*/ 186 h 990"/>
                <a:gd name="T50" fmla="*/ 1074 w 1878"/>
                <a:gd name="T51" fmla="*/ 222 h 990"/>
                <a:gd name="T52" fmla="*/ 1116 w 1878"/>
                <a:gd name="T53" fmla="*/ 258 h 990"/>
                <a:gd name="T54" fmla="*/ 1158 w 1878"/>
                <a:gd name="T55" fmla="*/ 294 h 990"/>
                <a:gd name="T56" fmla="*/ 1200 w 1878"/>
                <a:gd name="T57" fmla="*/ 336 h 990"/>
                <a:gd name="T58" fmla="*/ 1242 w 1878"/>
                <a:gd name="T59" fmla="*/ 378 h 990"/>
                <a:gd name="T60" fmla="*/ 1290 w 1878"/>
                <a:gd name="T61" fmla="*/ 420 h 990"/>
                <a:gd name="T62" fmla="*/ 1332 w 1878"/>
                <a:gd name="T63" fmla="*/ 456 h 990"/>
                <a:gd name="T64" fmla="*/ 1374 w 1878"/>
                <a:gd name="T65" fmla="*/ 498 h 990"/>
                <a:gd name="T66" fmla="*/ 1416 w 1878"/>
                <a:gd name="T67" fmla="*/ 540 h 990"/>
                <a:gd name="T68" fmla="*/ 1458 w 1878"/>
                <a:gd name="T69" fmla="*/ 582 h 990"/>
                <a:gd name="T70" fmla="*/ 1500 w 1878"/>
                <a:gd name="T71" fmla="*/ 624 h 990"/>
                <a:gd name="T72" fmla="*/ 1548 w 1878"/>
                <a:gd name="T73" fmla="*/ 666 h 990"/>
                <a:gd name="T74" fmla="*/ 1590 w 1878"/>
                <a:gd name="T75" fmla="*/ 708 h 990"/>
                <a:gd name="T76" fmla="*/ 1632 w 1878"/>
                <a:gd name="T77" fmla="*/ 750 h 990"/>
                <a:gd name="T78" fmla="*/ 1674 w 1878"/>
                <a:gd name="T79" fmla="*/ 792 h 990"/>
                <a:gd name="T80" fmla="*/ 1716 w 1878"/>
                <a:gd name="T81" fmla="*/ 834 h 990"/>
                <a:gd name="T82" fmla="*/ 1878 w 1878"/>
                <a:gd name="T83" fmla="*/ 990 h 99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78"/>
                <a:gd name="T127" fmla="*/ 0 h 990"/>
                <a:gd name="T128" fmla="*/ 1878 w 1878"/>
                <a:gd name="T129" fmla="*/ 990 h 99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78" h="990">
                  <a:moveTo>
                    <a:pt x="0" y="0"/>
                  </a:moveTo>
                  <a:lnTo>
                    <a:pt x="42" y="0"/>
                  </a:lnTo>
                  <a:lnTo>
                    <a:pt x="84" y="0"/>
                  </a:lnTo>
                  <a:lnTo>
                    <a:pt x="126" y="0"/>
                  </a:lnTo>
                  <a:lnTo>
                    <a:pt x="168" y="0"/>
                  </a:lnTo>
                  <a:lnTo>
                    <a:pt x="210" y="0"/>
                  </a:lnTo>
                  <a:lnTo>
                    <a:pt x="258" y="0"/>
                  </a:lnTo>
                  <a:lnTo>
                    <a:pt x="300" y="0"/>
                  </a:lnTo>
                  <a:lnTo>
                    <a:pt x="342" y="0"/>
                  </a:lnTo>
                  <a:lnTo>
                    <a:pt x="384" y="0"/>
                  </a:lnTo>
                  <a:lnTo>
                    <a:pt x="426" y="0"/>
                  </a:lnTo>
                  <a:lnTo>
                    <a:pt x="468" y="0"/>
                  </a:lnTo>
                  <a:lnTo>
                    <a:pt x="516" y="0"/>
                  </a:lnTo>
                  <a:lnTo>
                    <a:pt x="558" y="6"/>
                  </a:lnTo>
                  <a:lnTo>
                    <a:pt x="600" y="6"/>
                  </a:lnTo>
                  <a:lnTo>
                    <a:pt x="642" y="12"/>
                  </a:lnTo>
                  <a:lnTo>
                    <a:pt x="684" y="18"/>
                  </a:lnTo>
                  <a:lnTo>
                    <a:pt x="726" y="24"/>
                  </a:lnTo>
                  <a:lnTo>
                    <a:pt x="774" y="36"/>
                  </a:lnTo>
                  <a:lnTo>
                    <a:pt x="816" y="54"/>
                  </a:lnTo>
                  <a:lnTo>
                    <a:pt x="858" y="72"/>
                  </a:lnTo>
                  <a:lnTo>
                    <a:pt x="900" y="96"/>
                  </a:lnTo>
                  <a:lnTo>
                    <a:pt x="942" y="120"/>
                  </a:lnTo>
                  <a:lnTo>
                    <a:pt x="984" y="150"/>
                  </a:lnTo>
                  <a:lnTo>
                    <a:pt x="1032" y="186"/>
                  </a:lnTo>
                  <a:lnTo>
                    <a:pt x="1074" y="222"/>
                  </a:lnTo>
                  <a:lnTo>
                    <a:pt x="1116" y="258"/>
                  </a:lnTo>
                  <a:lnTo>
                    <a:pt x="1158" y="294"/>
                  </a:lnTo>
                  <a:lnTo>
                    <a:pt x="1200" y="336"/>
                  </a:lnTo>
                  <a:lnTo>
                    <a:pt x="1242" y="378"/>
                  </a:lnTo>
                  <a:lnTo>
                    <a:pt x="1290" y="420"/>
                  </a:lnTo>
                  <a:lnTo>
                    <a:pt x="1332" y="456"/>
                  </a:lnTo>
                  <a:lnTo>
                    <a:pt x="1374" y="498"/>
                  </a:lnTo>
                  <a:lnTo>
                    <a:pt x="1416" y="540"/>
                  </a:lnTo>
                  <a:lnTo>
                    <a:pt x="1458" y="582"/>
                  </a:lnTo>
                  <a:lnTo>
                    <a:pt x="1500" y="624"/>
                  </a:lnTo>
                  <a:lnTo>
                    <a:pt x="1548" y="666"/>
                  </a:lnTo>
                  <a:lnTo>
                    <a:pt x="1590" y="708"/>
                  </a:lnTo>
                  <a:lnTo>
                    <a:pt x="1632" y="750"/>
                  </a:lnTo>
                  <a:lnTo>
                    <a:pt x="1674" y="792"/>
                  </a:lnTo>
                  <a:lnTo>
                    <a:pt x="1716" y="834"/>
                  </a:lnTo>
                  <a:lnTo>
                    <a:pt x="1878" y="990"/>
                  </a:lnTo>
                </a:path>
              </a:pathLst>
            </a:custGeom>
            <a:noFill/>
            <a:ln w="0">
              <a:solidFill>
                <a:srgbClr val="BF00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1" name="Rectangle 140"/>
            <p:cNvSpPr>
              <a:spLocks noChangeAspect="1" noChangeArrowheads="1"/>
            </p:cNvSpPr>
            <p:nvPr/>
          </p:nvSpPr>
          <p:spPr bwMode="auto">
            <a:xfrm>
              <a:off x="1710" y="2268"/>
              <a:ext cx="2532" cy="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552" name="Rectangle 141"/>
            <p:cNvSpPr>
              <a:spLocks noChangeAspect="1" noChangeArrowheads="1"/>
            </p:cNvSpPr>
            <p:nvPr/>
          </p:nvSpPr>
          <p:spPr bwMode="auto">
            <a:xfrm>
              <a:off x="1710" y="2268"/>
              <a:ext cx="2532" cy="876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553" name="Line 142"/>
            <p:cNvSpPr>
              <a:spLocks noChangeAspect="1" noChangeShapeType="1"/>
            </p:cNvSpPr>
            <p:nvPr/>
          </p:nvSpPr>
          <p:spPr bwMode="auto">
            <a:xfrm>
              <a:off x="1710" y="2268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4" name="Line 143"/>
            <p:cNvSpPr>
              <a:spLocks noChangeAspect="1" noChangeShapeType="1"/>
            </p:cNvSpPr>
            <p:nvPr/>
          </p:nvSpPr>
          <p:spPr bwMode="auto">
            <a:xfrm>
              <a:off x="1710" y="3144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5" name="Line 144"/>
            <p:cNvSpPr>
              <a:spLocks noChangeAspect="1" noChangeShapeType="1"/>
            </p:cNvSpPr>
            <p:nvPr/>
          </p:nvSpPr>
          <p:spPr bwMode="auto">
            <a:xfrm flipV="1">
              <a:off x="4242" y="2268"/>
              <a:ext cx="1" cy="87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6" name="Line 145"/>
            <p:cNvSpPr>
              <a:spLocks noChangeAspect="1" noChangeShapeType="1"/>
            </p:cNvSpPr>
            <p:nvPr/>
          </p:nvSpPr>
          <p:spPr bwMode="auto">
            <a:xfrm flipV="1">
              <a:off x="1710" y="2268"/>
              <a:ext cx="1" cy="87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7" name="Line 146"/>
            <p:cNvSpPr>
              <a:spLocks noChangeAspect="1" noChangeShapeType="1"/>
            </p:cNvSpPr>
            <p:nvPr/>
          </p:nvSpPr>
          <p:spPr bwMode="auto">
            <a:xfrm>
              <a:off x="1710" y="3144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8" name="Line 147"/>
            <p:cNvSpPr>
              <a:spLocks noChangeAspect="1" noChangeShapeType="1"/>
            </p:cNvSpPr>
            <p:nvPr/>
          </p:nvSpPr>
          <p:spPr bwMode="auto">
            <a:xfrm flipV="1">
              <a:off x="1710" y="2268"/>
              <a:ext cx="1" cy="87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59" name="Line 148"/>
            <p:cNvSpPr>
              <a:spLocks noChangeAspect="1" noChangeShapeType="1"/>
            </p:cNvSpPr>
            <p:nvPr/>
          </p:nvSpPr>
          <p:spPr bwMode="auto">
            <a:xfrm flipV="1">
              <a:off x="171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0" name="Line 149"/>
            <p:cNvSpPr>
              <a:spLocks noChangeAspect="1" noChangeShapeType="1"/>
            </p:cNvSpPr>
            <p:nvPr/>
          </p:nvSpPr>
          <p:spPr bwMode="auto">
            <a:xfrm>
              <a:off x="171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1" name="Line 150"/>
            <p:cNvSpPr>
              <a:spLocks noChangeAspect="1" noChangeShapeType="1"/>
            </p:cNvSpPr>
            <p:nvPr/>
          </p:nvSpPr>
          <p:spPr bwMode="auto">
            <a:xfrm flipV="1">
              <a:off x="1710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2" name="Line 151"/>
            <p:cNvSpPr>
              <a:spLocks noChangeAspect="1" noChangeShapeType="1"/>
            </p:cNvSpPr>
            <p:nvPr/>
          </p:nvSpPr>
          <p:spPr bwMode="auto">
            <a:xfrm>
              <a:off x="1710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3" name="Rectangle 152"/>
            <p:cNvSpPr>
              <a:spLocks noChangeAspect="1" noChangeArrowheads="1"/>
            </p:cNvSpPr>
            <p:nvPr/>
          </p:nvSpPr>
          <p:spPr bwMode="auto">
            <a:xfrm>
              <a:off x="1656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64" name="Rectangle 153"/>
            <p:cNvSpPr>
              <a:spLocks noChangeAspect="1" noChangeArrowheads="1"/>
            </p:cNvSpPr>
            <p:nvPr/>
          </p:nvSpPr>
          <p:spPr bwMode="auto">
            <a:xfrm>
              <a:off x="1728" y="3162"/>
              <a:ext cx="7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-2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65" name="Line 154"/>
            <p:cNvSpPr>
              <a:spLocks noChangeAspect="1" noChangeShapeType="1"/>
            </p:cNvSpPr>
            <p:nvPr/>
          </p:nvSpPr>
          <p:spPr bwMode="auto">
            <a:xfrm flipV="1">
              <a:off x="186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6" name="Line 155"/>
            <p:cNvSpPr>
              <a:spLocks noChangeAspect="1" noChangeShapeType="1"/>
            </p:cNvSpPr>
            <p:nvPr/>
          </p:nvSpPr>
          <p:spPr bwMode="auto">
            <a:xfrm>
              <a:off x="186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7" name="Line 156"/>
            <p:cNvSpPr>
              <a:spLocks noChangeAspect="1" noChangeShapeType="1"/>
            </p:cNvSpPr>
            <p:nvPr/>
          </p:nvSpPr>
          <p:spPr bwMode="auto">
            <a:xfrm flipV="1">
              <a:off x="195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8" name="Line 157"/>
            <p:cNvSpPr>
              <a:spLocks noChangeAspect="1" noChangeShapeType="1"/>
            </p:cNvSpPr>
            <p:nvPr/>
          </p:nvSpPr>
          <p:spPr bwMode="auto">
            <a:xfrm>
              <a:off x="195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69" name="Line 158"/>
            <p:cNvSpPr>
              <a:spLocks noChangeAspect="1" noChangeShapeType="1"/>
            </p:cNvSpPr>
            <p:nvPr/>
          </p:nvSpPr>
          <p:spPr bwMode="auto">
            <a:xfrm flipV="1">
              <a:off x="201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0" name="Line 159"/>
            <p:cNvSpPr>
              <a:spLocks noChangeAspect="1" noChangeShapeType="1"/>
            </p:cNvSpPr>
            <p:nvPr/>
          </p:nvSpPr>
          <p:spPr bwMode="auto">
            <a:xfrm>
              <a:off x="201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1" name="Line 160"/>
            <p:cNvSpPr>
              <a:spLocks noChangeAspect="1" noChangeShapeType="1"/>
            </p:cNvSpPr>
            <p:nvPr/>
          </p:nvSpPr>
          <p:spPr bwMode="auto">
            <a:xfrm flipV="1">
              <a:off x="205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2" name="Line 161"/>
            <p:cNvSpPr>
              <a:spLocks noChangeAspect="1" noChangeShapeType="1"/>
            </p:cNvSpPr>
            <p:nvPr/>
          </p:nvSpPr>
          <p:spPr bwMode="auto">
            <a:xfrm>
              <a:off x="205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3" name="Line 162"/>
            <p:cNvSpPr>
              <a:spLocks noChangeAspect="1" noChangeShapeType="1"/>
            </p:cNvSpPr>
            <p:nvPr/>
          </p:nvSpPr>
          <p:spPr bwMode="auto">
            <a:xfrm flipV="1">
              <a:off x="210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4" name="Line 163"/>
            <p:cNvSpPr>
              <a:spLocks noChangeAspect="1" noChangeShapeType="1"/>
            </p:cNvSpPr>
            <p:nvPr/>
          </p:nvSpPr>
          <p:spPr bwMode="auto">
            <a:xfrm>
              <a:off x="210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5" name="Line 164"/>
            <p:cNvSpPr>
              <a:spLocks noChangeAspect="1" noChangeShapeType="1"/>
            </p:cNvSpPr>
            <p:nvPr/>
          </p:nvSpPr>
          <p:spPr bwMode="auto">
            <a:xfrm flipV="1">
              <a:off x="2136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6" name="Line 165"/>
            <p:cNvSpPr>
              <a:spLocks noChangeAspect="1" noChangeShapeType="1"/>
            </p:cNvSpPr>
            <p:nvPr/>
          </p:nvSpPr>
          <p:spPr bwMode="auto">
            <a:xfrm>
              <a:off x="2136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7" name="Line 166"/>
            <p:cNvSpPr>
              <a:spLocks noChangeAspect="1" noChangeShapeType="1"/>
            </p:cNvSpPr>
            <p:nvPr/>
          </p:nvSpPr>
          <p:spPr bwMode="auto">
            <a:xfrm flipV="1">
              <a:off x="2166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8" name="Line 167"/>
            <p:cNvSpPr>
              <a:spLocks noChangeAspect="1" noChangeShapeType="1"/>
            </p:cNvSpPr>
            <p:nvPr/>
          </p:nvSpPr>
          <p:spPr bwMode="auto">
            <a:xfrm>
              <a:off x="2166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79" name="Line 168"/>
            <p:cNvSpPr>
              <a:spLocks noChangeAspect="1" noChangeShapeType="1"/>
            </p:cNvSpPr>
            <p:nvPr/>
          </p:nvSpPr>
          <p:spPr bwMode="auto">
            <a:xfrm flipV="1">
              <a:off x="219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0" name="Line 169"/>
            <p:cNvSpPr>
              <a:spLocks noChangeAspect="1" noChangeShapeType="1"/>
            </p:cNvSpPr>
            <p:nvPr/>
          </p:nvSpPr>
          <p:spPr bwMode="auto">
            <a:xfrm>
              <a:off x="219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1" name="Line 170"/>
            <p:cNvSpPr>
              <a:spLocks noChangeAspect="1" noChangeShapeType="1"/>
            </p:cNvSpPr>
            <p:nvPr/>
          </p:nvSpPr>
          <p:spPr bwMode="auto">
            <a:xfrm flipV="1">
              <a:off x="221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2" name="Line 171"/>
            <p:cNvSpPr>
              <a:spLocks noChangeAspect="1" noChangeShapeType="1"/>
            </p:cNvSpPr>
            <p:nvPr/>
          </p:nvSpPr>
          <p:spPr bwMode="auto">
            <a:xfrm>
              <a:off x="221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3" name="Line 172"/>
            <p:cNvSpPr>
              <a:spLocks noChangeAspect="1" noChangeShapeType="1"/>
            </p:cNvSpPr>
            <p:nvPr/>
          </p:nvSpPr>
          <p:spPr bwMode="auto">
            <a:xfrm flipV="1">
              <a:off x="2214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4" name="Line 173"/>
            <p:cNvSpPr>
              <a:spLocks noChangeAspect="1" noChangeShapeType="1"/>
            </p:cNvSpPr>
            <p:nvPr/>
          </p:nvSpPr>
          <p:spPr bwMode="auto">
            <a:xfrm>
              <a:off x="2214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5" name="Rectangle 174"/>
            <p:cNvSpPr>
              <a:spLocks noChangeAspect="1" noChangeArrowheads="1"/>
            </p:cNvSpPr>
            <p:nvPr/>
          </p:nvSpPr>
          <p:spPr bwMode="auto">
            <a:xfrm>
              <a:off x="2160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86" name="Rectangle 175"/>
            <p:cNvSpPr>
              <a:spLocks noChangeAspect="1" noChangeArrowheads="1"/>
            </p:cNvSpPr>
            <p:nvPr/>
          </p:nvSpPr>
          <p:spPr bwMode="auto">
            <a:xfrm>
              <a:off x="2232" y="3162"/>
              <a:ext cx="7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-1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87" name="Line 176"/>
            <p:cNvSpPr>
              <a:spLocks noChangeAspect="1" noChangeShapeType="1"/>
            </p:cNvSpPr>
            <p:nvPr/>
          </p:nvSpPr>
          <p:spPr bwMode="auto">
            <a:xfrm flipV="1">
              <a:off x="236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8" name="Line 177"/>
            <p:cNvSpPr>
              <a:spLocks noChangeAspect="1" noChangeShapeType="1"/>
            </p:cNvSpPr>
            <p:nvPr/>
          </p:nvSpPr>
          <p:spPr bwMode="auto">
            <a:xfrm>
              <a:off x="236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89" name="Line 178"/>
            <p:cNvSpPr>
              <a:spLocks noChangeAspect="1" noChangeShapeType="1"/>
            </p:cNvSpPr>
            <p:nvPr/>
          </p:nvSpPr>
          <p:spPr bwMode="auto">
            <a:xfrm flipV="1">
              <a:off x="245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0" name="Line 179"/>
            <p:cNvSpPr>
              <a:spLocks noChangeAspect="1" noChangeShapeType="1"/>
            </p:cNvSpPr>
            <p:nvPr/>
          </p:nvSpPr>
          <p:spPr bwMode="auto">
            <a:xfrm>
              <a:off x="245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1" name="Line 180"/>
            <p:cNvSpPr>
              <a:spLocks noChangeAspect="1" noChangeShapeType="1"/>
            </p:cNvSpPr>
            <p:nvPr/>
          </p:nvSpPr>
          <p:spPr bwMode="auto">
            <a:xfrm flipV="1">
              <a:off x="252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2" name="Line 181"/>
            <p:cNvSpPr>
              <a:spLocks noChangeAspect="1" noChangeShapeType="1"/>
            </p:cNvSpPr>
            <p:nvPr/>
          </p:nvSpPr>
          <p:spPr bwMode="auto">
            <a:xfrm>
              <a:off x="252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3" name="Line 182"/>
            <p:cNvSpPr>
              <a:spLocks noChangeAspect="1" noChangeShapeType="1"/>
            </p:cNvSpPr>
            <p:nvPr/>
          </p:nvSpPr>
          <p:spPr bwMode="auto">
            <a:xfrm flipV="1">
              <a:off x="256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4" name="Line 183"/>
            <p:cNvSpPr>
              <a:spLocks noChangeAspect="1" noChangeShapeType="1"/>
            </p:cNvSpPr>
            <p:nvPr/>
          </p:nvSpPr>
          <p:spPr bwMode="auto">
            <a:xfrm>
              <a:off x="256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5" name="Line 184"/>
            <p:cNvSpPr>
              <a:spLocks noChangeAspect="1" noChangeShapeType="1"/>
            </p:cNvSpPr>
            <p:nvPr/>
          </p:nvSpPr>
          <p:spPr bwMode="auto">
            <a:xfrm flipV="1">
              <a:off x="261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6" name="Line 185"/>
            <p:cNvSpPr>
              <a:spLocks noChangeAspect="1" noChangeShapeType="1"/>
            </p:cNvSpPr>
            <p:nvPr/>
          </p:nvSpPr>
          <p:spPr bwMode="auto">
            <a:xfrm>
              <a:off x="261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7" name="Line 186"/>
            <p:cNvSpPr>
              <a:spLocks noChangeAspect="1" noChangeShapeType="1"/>
            </p:cNvSpPr>
            <p:nvPr/>
          </p:nvSpPr>
          <p:spPr bwMode="auto">
            <a:xfrm flipV="1">
              <a:off x="264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8" name="Line 187"/>
            <p:cNvSpPr>
              <a:spLocks noChangeAspect="1" noChangeShapeType="1"/>
            </p:cNvSpPr>
            <p:nvPr/>
          </p:nvSpPr>
          <p:spPr bwMode="auto">
            <a:xfrm>
              <a:off x="264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99" name="Line 188"/>
            <p:cNvSpPr>
              <a:spLocks noChangeAspect="1" noChangeShapeType="1"/>
            </p:cNvSpPr>
            <p:nvPr/>
          </p:nvSpPr>
          <p:spPr bwMode="auto">
            <a:xfrm flipV="1">
              <a:off x="267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0" name="Line 189"/>
            <p:cNvSpPr>
              <a:spLocks noChangeAspect="1" noChangeShapeType="1"/>
            </p:cNvSpPr>
            <p:nvPr/>
          </p:nvSpPr>
          <p:spPr bwMode="auto">
            <a:xfrm>
              <a:off x="267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1" name="Line 190"/>
            <p:cNvSpPr>
              <a:spLocks noChangeAspect="1" noChangeShapeType="1"/>
            </p:cNvSpPr>
            <p:nvPr/>
          </p:nvSpPr>
          <p:spPr bwMode="auto">
            <a:xfrm flipV="1">
              <a:off x="269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2" name="Line 191"/>
            <p:cNvSpPr>
              <a:spLocks noChangeAspect="1" noChangeShapeType="1"/>
            </p:cNvSpPr>
            <p:nvPr/>
          </p:nvSpPr>
          <p:spPr bwMode="auto">
            <a:xfrm>
              <a:off x="269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3" name="Line 192"/>
            <p:cNvSpPr>
              <a:spLocks noChangeAspect="1" noChangeShapeType="1"/>
            </p:cNvSpPr>
            <p:nvPr/>
          </p:nvSpPr>
          <p:spPr bwMode="auto">
            <a:xfrm flipV="1">
              <a:off x="271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4" name="Line 193"/>
            <p:cNvSpPr>
              <a:spLocks noChangeAspect="1" noChangeShapeType="1"/>
            </p:cNvSpPr>
            <p:nvPr/>
          </p:nvSpPr>
          <p:spPr bwMode="auto">
            <a:xfrm>
              <a:off x="271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5" name="Line 194"/>
            <p:cNvSpPr>
              <a:spLocks noChangeAspect="1" noChangeShapeType="1"/>
            </p:cNvSpPr>
            <p:nvPr/>
          </p:nvSpPr>
          <p:spPr bwMode="auto">
            <a:xfrm flipV="1">
              <a:off x="2718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6" name="Line 195"/>
            <p:cNvSpPr>
              <a:spLocks noChangeAspect="1" noChangeShapeType="1"/>
            </p:cNvSpPr>
            <p:nvPr/>
          </p:nvSpPr>
          <p:spPr bwMode="auto">
            <a:xfrm>
              <a:off x="2718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07" name="Rectangle 196"/>
            <p:cNvSpPr>
              <a:spLocks noChangeAspect="1" noChangeArrowheads="1"/>
            </p:cNvSpPr>
            <p:nvPr/>
          </p:nvSpPr>
          <p:spPr bwMode="auto">
            <a:xfrm>
              <a:off x="2670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08" name="Rectangle 197"/>
            <p:cNvSpPr>
              <a:spLocks noChangeAspect="1" noChangeArrowheads="1"/>
            </p:cNvSpPr>
            <p:nvPr/>
          </p:nvSpPr>
          <p:spPr bwMode="auto">
            <a:xfrm>
              <a:off x="2742" y="3162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09" name="Line 198"/>
            <p:cNvSpPr>
              <a:spLocks noChangeAspect="1" noChangeShapeType="1"/>
            </p:cNvSpPr>
            <p:nvPr/>
          </p:nvSpPr>
          <p:spPr bwMode="auto">
            <a:xfrm flipV="1">
              <a:off x="287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0" name="Line 199"/>
            <p:cNvSpPr>
              <a:spLocks noChangeAspect="1" noChangeShapeType="1"/>
            </p:cNvSpPr>
            <p:nvPr/>
          </p:nvSpPr>
          <p:spPr bwMode="auto">
            <a:xfrm>
              <a:off x="287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1" name="Line 200"/>
            <p:cNvSpPr>
              <a:spLocks noChangeAspect="1" noChangeShapeType="1"/>
            </p:cNvSpPr>
            <p:nvPr/>
          </p:nvSpPr>
          <p:spPr bwMode="auto">
            <a:xfrm flipV="1">
              <a:off x="296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2" name="Line 201"/>
            <p:cNvSpPr>
              <a:spLocks noChangeAspect="1" noChangeShapeType="1"/>
            </p:cNvSpPr>
            <p:nvPr/>
          </p:nvSpPr>
          <p:spPr bwMode="auto">
            <a:xfrm>
              <a:off x="296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3" name="Line 202"/>
            <p:cNvSpPr>
              <a:spLocks noChangeAspect="1" noChangeShapeType="1"/>
            </p:cNvSpPr>
            <p:nvPr/>
          </p:nvSpPr>
          <p:spPr bwMode="auto">
            <a:xfrm flipV="1">
              <a:off x="302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4" name="Line 203"/>
            <p:cNvSpPr>
              <a:spLocks noChangeAspect="1" noChangeShapeType="1"/>
            </p:cNvSpPr>
            <p:nvPr/>
          </p:nvSpPr>
          <p:spPr bwMode="auto">
            <a:xfrm>
              <a:off x="302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5" name="Line 204"/>
            <p:cNvSpPr>
              <a:spLocks noChangeAspect="1" noChangeShapeType="1"/>
            </p:cNvSpPr>
            <p:nvPr/>
          </p:nvSpPr>
          <p:spPr bwMode="auto">
            <a:xfrm flipV="1">
              <a:off x="3072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6" name="Line 205"/>
            <p:cNvSpPr>
              <a:spLocks noChangeAspect="1" noChangeShapeType="1"/>
            </p:cNvSpPr>
            <p:nvPr/>
          </p:nvSpPr>
          <p:spPr bwMode="auto">
            <a:xfrm>
              <a:off x="3072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7" name="Line 206"/>
            <p:cNvSpPr>
              <a:spLocks noChangeAspect="1" noChangeShapeType="1"/>
            </p:cNvSpPr>
            <p:nvPr/>
          </p:nvSpPr>
          <p:spPr bwMode="auto">
            <a:xfrm flipV="1">
              <a:off x="311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8" name="Line 207"/>
            <p:cNvSpPr>
              <a:spLocks noChangeAspect="1" noChangeShapeType="1"/>
            </p:cNvSpPr>
            <p:nvPr/>
          </p:nvSpPr>
          <p:spPr bwMode="auto">
            <a:xfrm>
              <a:off x="311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19" name="Line 208"/>
            <p:cNvSpPr>
              <a:spLocks noChangeAspect="1" noChangeShapeType="1"/>
            </p:cNvSpPr>
            <p:nvPr/>
          </p:nvSpPr>
          <p:spPr bwMode="auto">
            <a:xfrm flipV="1">
              <a:off x="315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0" name="Line 209"/>
            <p:cNvSpPr>
              <a:spLocks noChangeAspect="1" noChangeShapeType="1"/>
            </p:cNvSpPr>
            <p:nvPr/>
          </p:nvSpPr>
          <p:spPr bwMode="auto">
            <a:xfrm>
              <a:off x="315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1" name="Line 210"/>
            <p:cNvSpPr>
              <a:spLocks noChangeAspect="1" noChangeShapeType="1"/>
            </p:cNvSpPr>
            <p:nvPr/>
          </p:nvSpPr>
          <p:spPr bwMode="auto">
            <a:xfrm flipV="1">
              <a:off x="3180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2" name="Line 211"/>
            <p:cNvSpPr>
              <a:spLocks noChangeAspect="1" noChangeShapeType="1"/>
            </p:cNvSpPr>
            <p:nvPr/>
          </p:nvSpPr>
          <p:spPr bwMode="auto">
            <a:xfrm>
              <a:off x="3180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3" name="Line 212"/>
            <p:cNvSpPr>
              <a:spLocks noChangeAspect="1" noChangeShapeType="1"/>
            </p:cNvSpPr>
            <p:nvPr/>
          </p:nvSpPr>
          <p:spPr bwMode="auto">
            <a:xfrm flipV="1">
              <a:off x="320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4" name="Line 213"/>
            <p:cNvSpPr>
              <a:spLocks noChangeAspect="1" noChangeShapeType="1"/>
            </p:cNvSpPr>
            <p:nvPr/>
          </p:nvSpPr>
          <p:spPr bwMode="auto">
            <a:xfrm>
              <a:off x="320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5" name="Line 214"/>
            <p:cNvSpPr>
              <a:spLocks noChangeAspect="1" noChangeShapeType="1"/>
            </p:cNvSpPr>
            <p:nvPr/>
          </p:nvSpPr>
          <p:spPr bwMode="auto">
            <a:xfrm flipV="1">
              <a:off x="322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6" name="Line 215"/>
            <p:cNvSpPr>
              <a:spLocks noChangeAspect="1" noChangeShapeType="1"/>
            </p:cNvSpPr>
            <p:nvPr/>
          </p:nvSpPr>
          <p:spPr bwMode="auto">
            <a:xfrm>
              <a:off x="322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7" name="Line 216"/>
            <p:cNvSpPr>
              <a:spLocks noChangeAspect="1" noChangeShapeType="1"/>
            </p:cNvSpPr>
            <p:nvPr/>
          </p:nvSpPr>
          <p:spPr bwMode="auto">
            <a:xfrm flipV="1">
              <a:off x="3228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8" name="Line 217"/>
            <p:cNvSpPr>
              <a:spLocks noChangeAspect="1" noChangeShapeType="1"/>
            </p:cNvSpPr>
            <p:nvPr/>
          </p:nvSpPr>
          <p:spPr bwMode="auto">
            <a:xfrm>
              <a:off x="3228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29" name="Rectangle 218"/>
            <p:cNvSpPr>
              <a:spLocks noChangeAspect="1" noChangeArrowheads="1"/>
            </p:cNvSpPr>
            <p:nvPr/>
          </p:nvSpPr>
          <p:spPr bwMode="auto">
            <a:xfrm>
              <a:off x="3180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30" name="Rectangle 219"/>
            <p:cNvSpPr>
              <a:spLocks noChangeAspect="1" noChangeArrowheads="1"/>
            </p:cNvSpPr>
            <p:nvPr/>
          </p:nvSpPr>
          <p:spPr bwMode="auto">
            <a:xfrm>
              <a:off x="3252" y="3162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31" name="Line 220"/>
            <p:cNvSpPr>
              <a:spLocks noChangeAspect="1" noChangeShapeType="1"/>
            </p:cNvSpPr>
            <p:nvPr/>
          </p:nvSpPr>
          <p:spPr bwMode="auto">
            <a:xfrm flipV="1">
              <a:off x="337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2" name="Line 221"/>
            <p:cNvSpPr>
              <a:spLocks noChangeAspect="1" noChangeShapeType="1"/>
            </p:cNvSpPr>
            <p:nvPr/>
          </p:nvSpPr>
          <p:spPr bwMode="auto">
            <a:xfrm>
              <a:off x="337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3" name="Line 222"/>
            <p:cNvSpPr>
              <a:spLocks noChangeAspect="1" noChangeShapeType="1"/>
            </p:cNvSpPr>
            <p:nvPr/>
          </p:nvSpPr>
          <p:spPr bwMode="auto">
            <a:xfrm flipV="1">
              <a:off x="346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4" name="Line 223"/>
            <p:cNvSpPr>
              <a:spLocks noChangeAspect="1" noChangeShapeType="1"/>
            </p:cNvSpPr>
            <p:nvPr/>
          </p:nvSpPr>
          <p:spPr bwMode="auto">
            <a:xfrm>
              <a:off x="346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5" name="Line 224"/>
            <p:cNvSpPr>
              <a:spLocks noChangeAspect="1" noChangeShapeType="1"/>
            </p:cNvSpPr>
            <p:nvPr/>
          </p:nvSpPr>
          <p:spPr bwMode="auto">
            <a:xfrm flipV="1">
              <a:off x="353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6" name="Line 225"/>
            <p:cNvSpPr>
              <a:spLocks noChangeAspect="1" noChangeShapeType="1"/>
            </p:cNvSpPr>
            <p:nvPr/>
          </p:nvSpPr>
          <p:spPr bwMode="auto">
            <a:xfrm>
              <a:off x="353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7" name="Line 226"/>
            <p:cNvSpPr>
              <a:spLocks noChangeAspect="1" noChangeShapeType="1"/>
            </p:cNvSpPr>
            <p:nvPr/>
          </p:nvSpPr>
          <p:spPr bwMode="auto">
            <a:xfrm flipV="1">
              <a:off x="3582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8" name="Line 227"/>
            <p:cNvSpPr>
              <a:spLocks noChangeAspect="1" noChangeShapeType="1"/>
            </p:cNvSpPr>
            <p:nvPr/>
          </p:nvSpPr>
          <p:spPr bwMode="auto">
            <a:xfrm>
              <a:off x="3582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39" name="Line 228"/>
            <p:cNvSpPr>
              <a:spLocks noChangeAspect="1" noChangeShapeType="1"/>
            </p:cNvSpPr>
            <p:nvPr/>
          </p:nvSpPr>
          <p:spPr bwMode="auto">
            <a:xfrm flipV="1">
              <a:off x="361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0" name="Line 229"/>
            <p:cNvSpPr>
              <a:spLocks noChangeAspect="1" noChangeShapeType="1"/>
            </p:cNvSpPr>
            <p:nvPr/>
          </p:nvSpPr>
          <p:spPr bwMode="auto">
            <a:xfrm>
              <a:off x="361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1" name="Line 230"/>
            <p:cNvSpPr>
              <a:spLocks noChangeAspect="1" noChangeShapeType="1"/>
            </p:cNvSpPr>
            <p:nvPr/>
          </p:nvSpPr>
          <p:spPr bwMode="auto">
            <a:xfrm flipV="1">
              <a:off x="365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2" name="Line 231"/>
            <p:cNvSpPr>
              <a:spLocks noChangeAspect="1" noChangeShapeType="1"/>
            </p:cNvSpPr>
            <p:nvPr/>
          </p:nvSpPr>
          <p:spPr bwMode="auto">
            <a:xfrm>
              <a:off x="365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3" name="Line 232"/>
            <p:cNvSpPr>
              <a:spLocks noChangeAspect="1" noChangeShapeType="1"/>
            </p:cNvSpPr>
            <p:nvPr/>
          </p:nvSpPr>
          <p:spPr bwMode="auto">
            <a:xfrm flipV="1">
              <a:off x="3684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4" name="Line 233"/>
            <p:cNvSpPr>
              <a:spLocks noChangeAspect="1" noChangeShapeType="1"/>
            </p:cNvSpPr>
            <p:nvPr/>
          </p:nvSpPr>
          <p:spPr bwMode="auto">
            <a:xfrm>
              <a:off x="3684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5" name="Line 234"/>
            <p:cNvSpPr>
              <a:spLocks noChangeAspect="1" noChangeShapeType="1"/>
            </p:cNvSpPr>
            <p:nvPr/>
          </p:nvSpPr>
          <p:spPr bwMode="auto">
            <a:xfrm flipV="1">
              <a:off x="370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6" name="Line 235"/>
            <p:cNvSpPr>
              <a:spLocks noChangeAspect="1" noChangeShapeType="1"/>
            </p:cNvSpPr>
            <p:nvPr/>
          </p:nvSpPr>
          <p:spPr bwMode="auto">
            <a:xfrm>
              <a:off x="370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7" name="Line 236"/>
            <p:cNvSpPr>
              <a:spLocks noChangeAspect="1" noChangeShapeType="1"/>
            </p:cNvSpPr>
            <p:nvPr/>
          </p:nvSpPr>
          <p:spPr bwMode="auto">
            <a:xfrm flipV="1">
              <a:off x="3732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8" name="Line 237"/>
            <p:cNvSpPr>
              <a:spLocks noChangeAspect="1" noChangeShapeType="1"/>
            </p:cNvSpPr>
            <p:nvPr/>
          </p:nvSpPr>
          <p:spPr bwMode="auto">
            <a:xfrm>
              <a:off x="3732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49" name="Line 238"/>
            <p:cNvSpPr>
              <a:spLocks noChangeAspect="1" noChangeShapeType="1"/>
            </p:cNvSpPr>
            <p:nvPr/>
          </p:nvSpPr>
          <p:spPr bwMode="auto">
            <a:xfrm flipV="1">
              <a:off x="3732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0" name="Line 239"/>
            <p:cNvSpPr>
              <a:spLocks noChangeAspect="1" noChangeShapeType="1"/>
            </p:cNvSpPr>
            <p:nvPr/>
          </p:nvSpPr>
          <p:spPr bwMode="auto">
            <a:xfrm>
              <a:off x="3732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1" name="Rectangle 240"/>
            <p:cNvSpPr>
              <a:spLocks noChangeAspect="1" noChangeArrowheads="1"/>
            </p:cNvSpPr>
            <p:nvPr/>
          </p:nvSpPr>
          <p:spPr bwMode="auto">
            <a:xfrm>
              <a:off x="3684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52" name="Rectangle 241"/>
            <p:cNvSpPr>
              <a:spLocks noChangeAspect="1" noChangeArrowheads="1"/>
            </p:cNvSpPr>
            <p:nvPr/>
          </p:nvSpPr>
          <p:spPr bwMode="auto">
            <a:xfrm>
              <a:off x="3756" y="3162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2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53" name="Line 242"/>
            <p:cNvSpPr>
              <a:spLocks noChangeAspect="1" noChangeShapeType="1"/>
            </p:cNvSpPr>
            <p:nvPr/>
          </p:nvSpPr>
          <p:spPr bwMode="auto">
            <a:xfrm flipV="1">
              <a:off x="388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4" name="Line 243"/>
            <p:cNvSpPr>
              <a:spLocks noChangeAspect="1" noChangeShapeType="1"/>
            </p:cNvSpPr>
            <p:nvPr/>
          </p:nvSpPr>
          <p:spPr bwMode="auto">
            <a:xfrm>
              <a:off x="388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5" name="Line 244"/>
            <p:cNvSpPr>
              <a:spLocks noChangeAspect="1" noChangeShapeType="1"/>
            </p:cNvSpPr>
            <p:nvPr/>
          </p:nvSpPr>
          <p:spPr bwMode="auto">
            <a:xfrm flipV="1">
              <a:off x="3972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6" name="Line 245"/>
            <p:cNvSpPr>
              <a:spLocks noChangeAspect="1" noChangeShapeType="1"/>
            </p:cNvSpPr>
            <p:nvPr/>
          </p:nvSpPr>
          <p:spPr bwMode="auto">
            <a:xfrm>
              <a:off x="3972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7" name="Line 246"/>
            <p:cNvSpPr>
              <a:spLocks noChangeAspect="1" noChangeShapeType="1"/>
            </p:cNvSpPr>
            <p:nvPr/>
          </p:nvSpPr>
          <p:spPr bwMode="auto">
            <a:xfrm flipV="1">
              <a:off x="403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8" name="Line 247"/>
            <p:cNvSpPr>
              <a:spLocks noChangeAspect="1" noChangeShapeType="1"/>
            </p:cNvSpPr>
            <p:nvPr/>
          </p:nvSpPr>
          <p:spPr bwMode="auto">
            <a:xfrm>
              <a:off x="403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59" name="Line 248"/>
            <p:cNvSpPr>
              <a:spLocks noChangeAspect="1" noChangeShapeType="1"/>
            </p:cNvSpPr>
            <p:nvPr/>
          </p:nvSpPr>
          <p:spPr bwMode="auto">
            <a:xfrm flipV="1">
              <a:off x="4086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0" name="Line 249"/>
            <p:cNvSpPr>
              <a:spLocks noChangeAspect="1" noChangeShapeType="1"/>
            </p:cNvSpPr>
            <p:nvPr/>
          </p:nvSpPr>
          <p:spPr bwMode="auto">
            <a:xfrm>
              <a:off x="4086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1" name="Line 250"/>
            <p:cNvSpPr>
              <a:spLocks noChangeAspect="1" noChangeShapeType="1"/>
            </p:cNvSpPr>
            <p:nvPr/>
          </p:nvSpPr>
          <p:spPr bwMode="auto">
            <a:xfrm flipV="1">
              <a:off x="412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2" name="Line 251"/>
            <p:cNvSpPr>
              <a:spLocks noChangeAspect="1" noChangeShapeType="1"/>
            </p:cNvSpPr>
            <p:nvPr/>
          </p:nvSpPr>
          <p:spPr bwMode="auto">
            <a:xfrm>
              <a:off x="412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3" name="Line 252"/>
            <p:cNvSpPr>
              <a:spLocks noChangeAspect="1" noChangeShapeType="1"/>
            </p:cNvSpPr>
            <p:nvPr/>
          </p:nvSpPr>
          <p:spPr bwMode="auto">
            <a:xfrm flipV="1">
              <a:off x="415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4" name="Line 253"/>
            <p:cNvSpPr>
              <a:spLocks noChangeAspect="1" noChangeShapeType="1"/>
            </p:cNvSpPr>
            <p:nvPr/>
          </p:nvSpPr>
          <p:spPr bwMode="auto">
            <a:xfrm>
              <a:off x="415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5" name="Line 254"/>
            <p:cNvSpPr>
              <a:spLocks noChangeAspect="1" noChangeShapeType="1"/>
            </p:cNvSpPr>
            <p:nvPr/>
          </p:nvSpPr>
          <p:spPr bwMode="auto">
            <a:xfrm flipV="1">
              <a:off x="418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6" name="Line 255"/>
            <p:cNvSpPr>
              <a:spLocks noChangeAspect="1" noChangeShapeType="1"/>
            </p:cNvSpPr>
            <p:nvPr/>
          </p:nvSpPr>
          <p:spPr bwMode="auto">
            <a:xfrm>
              <a:off x="418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7" name="Line 256"/>
            <p:cNvSpPr>
              <a:spLocks noChangeAspect="1" noChangeShapeType="1"/>
            </p:cNvSpPr>
            <p:nvPr/>
          </p:nvSpPr>
          <p:spPr bwMode="auto">
            <a:xfrm flipV="1">
              <a:off x="4218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8" name="Line 257"/>
            <p:cNvSpPr>
              <a:spLocks noChangeAspect="1" noChangeShapeType="1"/>
            </p:cNvSpPr>
            <p:nvPr/>
          </p:nvSpPr>
          <p:spPr bwMode="auto">
            <a:xfrm>
              <a:off x="4218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69" name="Line 258"/>
            <p:cNvSpPr>
              <a:spLocks noChangeAspect="1" noChangeShapeType="1"/>
            </p:cNvSpPr>
            <p:nvPr/>
          </p:nvSpPr>
          <p:spPr bwMode="auto">
            <a:xfrm flipV="1">
              <a:off x="4242" y="3126"/>
              <a:ext cx="1" cy="18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0" name="Line 259"/>
            <p:cNvSpPr>
              <a:spLocks noChangeAspect="1" noChangeShapeType="1"/>
            </p:cNvSpPr>
            <p:nvPr/>
          </p:nvSpPr>
          <p:spPr bwMode="auto">
            <a:xfrm>
              <a:off x="4242" y="2268"/>
              <a:ext cx="1" cy="12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1" name="Line 260"/>
            <p:cNvSpPr>
              <a:spLocks noChangeAspect="1" noChangeShapeType="1"/>
            </p:cNvSpPr>
            <p:nvPr/>
          </p:nvSpPr>
          <p:spPr bwMode="auto">
            <a:xfrm flipV="1">
              <a:off x="4242" y="3114"/>
              <a:ext cx="1" cy="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2" name="Line 261"/>
            <p:cNvSpPr>
              <a:spLocks noChangeAspect="1" noChangeShapeType="1"/>
            </p:cNvSpPr>
            <p:nvPr/>
          </p:nvSpPr>
          <p:spPr bwMode="auto">
            <a:xfrm>
              <a:off x="4242" y="2268"/>
              <a:ext cx="1" cy="2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3" name="Rectangle 262"/>
            <p:cNvSpPr>
              <a:spLocks noChangeAspect="1" noChangeArrowheads="1"/>
            </p:cNvSpPr>
            <p:nvPr/>
          </p:nvSpPr>
          <p:spPr bwMode="auto">
            <a:xfrm>
              <a:off x="4194" y="3192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74" name="Rectangle 263"/>
            <p:cNvSpPr>
              <a:spLocks noChangeAspect="1" noChangeArrowheads="1"/>
            </p:cNvSpPr>
            <p:nvPr/>
          </p:nvSpPr>
          <p:spPr bwMode="auto">
            <a:xfrm>
              <a:off x="4266" y="3162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3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75" name="Line 264"/>
            <p:cNvSpPr>
              <a:spLocks noChangeAspect="1" noChangeShapeType="1"/>
            </p:cNvSpPr>
            <p:nvPr/>
          </p:nvSpPr>
          <p:spPr bwMode="auto">
            <a:xfrm>
              <a:off x="1710" y="3132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6" name="Line 265"/>
            <p:cNvSpPr>
              <a:spLocks noChangeAspect="1" noChangeShapeType="1"/>
            </p:cNvSpPr>
            <p:nvPr/>
          </p:nvSpPr>
          <p:spPr bwMode="auto">
            <a:xfrm flipH="1">
              <a:off x="4212" y="3132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7" name="Rectangle 266"/>
            <p:cNvSpPr>
              <a:spLocks noChangeAspect="1" noChangeArrowheads="1"/>
            </p:cNvSpPr>
            <p:nvPr/>
          </p:nvSpPr>
          <p:spPr bwMode="auto">
            <a:xfrm>
              <a:off x="1590" y="3090"/>
              <a:ext cx="11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-90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78" name="Line 267"/>
            <p:cNvSpPr>
              <a:spLocks noChangeAspect="1" noChangeShapeType="1"/>
            </p:cNvSpPr>
            <p:nvPr/>
          </p:nvSpPr>
          <p:spPr bwMode="auto">
            <a:xfrm>
              <a:off x="1710" y="2706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79" name="Line 268"/>
            <p:cNvSpPr>
              <a:spLocks noChangeAspect="1" noChangeShapeType="1"/>
            </p:cNvSpPr>
            <p:nvPr/>
          </p:nvSpPr>
          <p:spPr bwMode="auto">
            <a:xfrm flipH="1">
              <a:off x="4212" y="2706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0" name="Rectangle 269"/>
            <p:cNvSpPr>
              <a:spLocks noChangeAspect="1" noChangeArrowheads="1"/>
            </p:cNvSpPr>
            <p:nvPr/>
          </p:nvSpPr>
          <p:spPr bwMode="auto">
            <a:xfrm>
              <a:off x="1590" y="2664"/>
              <a:ext cx="11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-45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81" name="Line 270"/>
            <p:cNvSpPr>
              <a:spLocks noChangeAspect="1" noChangeShapeType="1"/>
            </p:cNvSpPr>
            <p:nvPr/>
          </p:nvSpPr>
          <p:spPr bwMode="auto">
            <a:xfrm>
              <a:off x="1710" y="2274"/>
              <a:ext cx="24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2" name="Line 271"/>
            <p:cNvSpPr>
              <a:spLocks noChangeAspect="1" noChangeShapeType="1"/>
            </p:cNvSpPr>
            <p:nvPr/>
          </p:nvSpPr>
          <p:spPr bwMode="auto">
            <a:xfrm flipH="1">
              <a:off x="4212" y="2274"/>
              <a:ext cx="3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3" name="Rectangle 272"/>
            <p:cNvSpPr>
              <a:spLocks noChangeAspect="1" noChangeArrowheads="1"/>
            </p:cNvSpPr>
            <p:nvPr/>
          </p:nvSpPr>
          <p:spPr bwMode="auto">
            <a:xfrm>
              <a:off x="1650" y="2232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84" name="Line 273"/>
            <p:cNvSpPr>
              <a:spLocks noChangeAspect="1" noChangeShapeType="1"/>
            </p:cNvSpPr>
            <p:nvPr/>
          </p:nvSpPr>
          <p:spPr bwMode="auto">
            <a:xfrm>
              <a:off x="1710" y="2268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5" name="Line 274"/>
            <p:cNvSpPr>
              <a:spLocks noChangeAspect="1" noChangeShapeType="1"/>
            </p:cNvSpPr>
            <p:nvPr/>
          </p:nvSpPr>
          <p:spPr bwMode="auto">
            <a:xfrm>
              <a:off x="1710" y="3144"/>
              <a:ext cx="2532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6" name="Line 275"/>
            <p:cNvSpPr>
              <a:spLocks noChangeAspect="1" noChangeShapeType="1"/>
            </p:cNvSpPr>
            <p:nvPr/>
          </p:nvSpPr>
          <p:spPr bwMode="auto">
            <a:xfrm flipV="1">
              <a:off x="4242" y="2268"/>
              <a:ext cx="1" cy="87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7" name="Line 276"/>
            <p:cNvSpPr>
              <a:spLocks noChangeAspect="1" noChangeShapeType="1"/>
            </p:cNvSpPr>
            <p:nvPr/>
          </p:nvSpPr>
          <p:spPr bwMode="auto">
            <a:xfrm flipV="1">
              <a:off x="1710" y="2268"/>
              <a:ext cx="1" cy="876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8" name="Freeform 277"/>
            <p:cNvSpPr>
              <a:spLocks noChangeAspect="1"/>
            </p:cNvSpPr>
            <p:nvPr/>
          </p:nvSpPr>
          <p:spPr bwMode="auto">
            <a:xfrm>
              <a:off x="1710" y="2280"/>
              <a:ext cx="2538" cy="846"/>
            </a:xfrm>
            <a:custGeom>
              <a:avLst/>
              <a:gdLst>
                <a:gd name="T0" fmla="*/ 0 w 2538"/>
                <a:gd name="T1" fmla="*/ 0 h 846"/>
                <a:gd name="T2" fmla="*/ 654 w 2538"/>
                <a:gd name="T3" fmla="*/ 6 h 846"/>
                <a:gd name="T4" fmla="*/ 696 w 2538"/>
                <a:gd name="T5" fmla="*/ 6 h 846"/>
                <a:gd name="T6" fmla="*/ 744 w 2538"/>
                <a:gd name="T7" fmla="*/ 12 h 846"/>
                <a:gd name="T8" fmla="*/ 786 w 2538"/>
                <a:gd name="T9" fmla="*/ 12 h 846"/>
                <a:gd name="T10" fmla="*/ 828 w 2538"/>
                <a:gd name="T11" fmla="*/ 18 h 846"/>
                <a:gd name="T12" fmla="*/ 870 w 2538"/>
                <a:gd name="T13" fmla="*/ 24 h 846"/>
                <a:gd name="T14" fmla="*/ 912 w 2538"/>
                <a:gd name="T15" fmla="*/ 30 h 846"/>
                <a:gd name="T16" fmla="*/ 954 w 2538"/>
                <a:gd name="T17" fmla="*/ 36 h 846"/>
                <a:gd name="T18" fmla="*/ 1002 w 2538"/>
                <a:gd name="T19" fmla="*/ 48 h 846"/>
                <a:gd name="T20" fmla="*/ 1044 w 2538"/>
                <a:gd name="T21" fmla="*/ 54 h 846"/>
                <a:gd name="T22" fmla="*/ 1086 w 2538"/>
                <a:gd name="T23" fmla="*/ 72 h 846"/>
                <a:gd name="T24" fmla="*/ 1128 w 2538"/>
                <a:gd name="T25" fmla="*/ 84 h 846"/>
                <a:gd name="T26" fmla="*/ 1170 w 2538"/>
                <a:gd name="T27" fmla="*/ 108 h 846"/>
                <a:gd name="T28" fmla="*/ 1218 w 2538"/>
                <a:gd name="T29" fmla="*/ 132 h 846"/>
                <a:gd name="T30" fmla="*/ 1260 w 2538"/>
                <a:gd name="T31" fmla="*/ 156 h 846"/>
                <a:gd name="T32" fmla="*/ 1302 w 2538"/>
                <a:gd name="T33" fmla="*/ 192 h 846"/>
                <a:gd name="T34" fmla="*/ 1344 w 2538"/>
                <a:gd name="T35" fmla="*/ 228 h 846"/>
                <a:gd name="T36" fmla="*/ 1386 w 2538"/>
                <a:gd name="T37" fmla="*/ 270 h 846"/>
                <a:gd name="T38" fmla="*/ 1428 w 2538"/>
                <a:gd name="T39" fmla="*/ 318 h 846"/>
                <a:gd name="T40" fmla="*/ 1476 w 2538"/>
                <a:gd name="T41" fmla="*/ 372 h 846"/>
                <a:gd name="T42" fmla="*/ 1518 w 2538"/>
                <a:gd name="T43" fmla="*/ 426 h 846"/>
                <a:gd name="T44" fmla="*/ 1560 w 2538"/>
                <a:gd name="T45" fmla="*/ 474 h 846"/>
                <a:gd name="T46" fmla="*/ 1602 w 2538"/>
                <a:gd name="T47" fmla="*/ 528 h 846"/>
                <a:gd name="T48" fmla="*/ 1644 w 2538"/>
                <a:gd name="T49" fmla="*/ 576 h 846"/>
                <a:gd name="T50" fmla="*/ 1686 w 2538"/>
                <a:gd name="T51" fmla="*/ 618 h 846"/>
                <a:gd name="T52" fmla="*/ 1734 w 2538"/>
                <a:gd name="T53" fmla="*/ 654 h 846"/>
                <a:gd name="T54" fmla="*/ 1776 w 2538"/>
                <a:gd name="T55" fmla="*/ 690 h 846"/>
                <a:gd name="T56" fmla="*/ 1818 w 2538"/>
                <a:gd name="T57" fmla="*/ 714 h 846"/>
                <a:gd name="T58" fmla="*/ 1860 w 2538"/>
                <a:gd name="T59" fmla="*/ 738 h 846"/>
                <a:gd name="T60" fmla="*/ 1902 w 2538"/>
                <a:gd name="T61" fmla="*/ 762 h 846"/>
                <a:gd name="T62" fmla="*/ 1944 w 2538"/>
                <a:gd name="T63" fmla="*/ 774 h 846"/>
                <a:gd name="T64" fmla="*/ 1992 w 2538"/>
                <a:gd name="T65" fmla="*/ 792 h 846"/>
                <a:gd name="T66" fmla="*/ 2034 w 2538"/>
                <a:gd name="T67" fmla="*/ 798 h 846"/>
                <a:gd name="T68" fmla="*/ 2076 w 2538"/>
                <a:gd name="T69" fmla="*/ 810 h 846"/>
                <a:gd name="T70" fmla="*/ 2118 w 2538"/>
                <a:gd name="T71" fmla="*/ 816 h 846"/>
                <a:gd name="T72" fmla="*/ 2160 w 2538"/>
                <a:gd name="T73" fmla="*/ 822 h 846"/>
                <a:gd name="T74" fmla="*/ 2202 w 2538"/>
                <a:gd name="T75" fmla="*/ 828 h 846"/>
                <a:gd name="T76" fmla="*/ 2250 w 2538"/>
                <a:gd name="T77" fmla="*/ 834 h 846"/>
                <a:gd name="T78" fmla="*/ 2292 w 2538"/>
                <a:gd name="T79" fmla="*/ 834 h 846"/>
                <a:gd name="T80" fmla="*/ 2334 w 2538"/>
                <a:gd name="T81" fmla="*/ 840 h 846"/>
                <a:gd name="T82" fmla="*/ 2376 w 2538"/>
                <a:gd name="T83" fmla="*/ 840 h 846"/>
                <a:gd name="T84" fmla="*/ 2538 w 2538"/>
                <a:gd name="T85" fmla="*/ 846 h 84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38"/>
                <a:gd name="T130" fmla="*/ 0 h 846"/>
                <a:gd name="T131" fmla="*/ 2538 w 2538"/>
                <a:gd name="T132" fmla="*/ 846 h 84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38" h="846">
                  <a:moveTo>
                    <a:pt x="0" y="0"/>
                  </a:moveTo>
                  <a:lnTo>
                    <a:pt x="654" y="6"/>
                  </a:lnTo>
                  <a:lnTo>
                    <a:pt x="696" y="6"/>
                  </a:lnTo>
                  <a:lnTo>
                    <a:pt x="744" y="12"/>
                  </a:lnTo>
                  <a:lnTo>
                    <a:pt x="786" y="12"/>
                  </a:lnTo>
                  <a:lnTo>
                    <a:pt x="828" y="18"/>
                  </a:lnTo>
                  <a:lnTo>
                    <a:pt x="870" y="24"/>
                  </a:lnTo>
                  <a:lnTo>
                    <a:pt x="912" y="30"/>
                  </a:lnTo>
                  <a:lnTo>
                    <a:pt x="954" y="36"/>
                  </a:lnTo>
                  <a:lnTo>
                    <a:pt x="1002" y="48"/>
                  </a:lnTo>
                  <a:lnTo>
                    <a:pt x="1044" y="54"/>
                  </a:lnTo>
                  <a:lnTo>
                    <a:pt x="1086" y="72"/>
                  </a:lnTo>
                  <a:lnTo>
                    <a:pt x="1128" y="84"/>
                  </a:lnTo>
                  <a:lnTo>
                    <a:pt x="1170" y="108"/>
                  </a:lnTo>
                  <a:lnTo>
                    <a:pt x="1218" y="132"/>
                  </a:lnTo>
                  <a:lnTo>
                    <a:pt x="1260" y="156"/>
                  </a:lnTo>
                  <a:lnTo>
                    <a:pt x="1302" y="192"/>
                  </a:lnTo>
                  <a:lnTo>
                    <a:pt x="1344" y="228"/>
                  </a:lnTo>
                  <a:lnTo>
                    <a:pt x="1386" y="270"/>
                  </a:lnTo>
                  <a:lnTo>
                    <a:pt x="1428" y="318"/>
                  </a:lnTo>
                  <a:lnTo>
                    <a:pt x="1476" y="372"/>
                  </a:lnTo>
                  <a:lnTo>
                    <a:pt x="1518" y="426"/>
                  </a:lnTo>
                  <a:lnTo>
                    <a:pt x="1560" y="474"/>
                  </a:lnTo>
                  <a:lnTo>
                    <a:pt x="1602" y="528"/>
                  </a:lnTo>
                  <a:lnTo>
                    <a:pt x="1644" y="576"/>
                  </a:lnTo>
                  <a:lnTo>
                    <a:pt x="1686" y="618"/>
                  </a:lnTo>
                  <a:lnTo>
                    <a:pt x="1734" y="654"/>
                  </a:lnTo>
                  <a:lnTo>
                    <a:pt x="1776" y="690"/>
                  </a:lnTo>
                  <a:lnTo>
                    <a:pt x="1818" y="714"/>
                  </a:lnTo>
                  <a:lnTo>
                    <a:pt x="1860" y="738"/>
                  </a:lnTo>
                  <a:lnTo>
                    <a:pt x="1902" y="762"/>
                  </a:lnTo>
                  <a:lnTo>
                    <a:pt x="1944" y="774"/>
                  </a:lnTo>
                  <a:lnTo>
                    <a:pt x="1992" y="792"/>
                  </a:lnTo>
                  <a:lnTo>
                    <a:pt x="2034" y="798"/>
                  </a:lnTo>
                  <a:lnTo>
                    <a:pt x="2076" y="810"/>
                  </a:lnTo>
                  <a:lnTo>
                    <a:pt x="2118" y="816"/>
                  </a:lnTo>
                  <a:lnTo>
                    <a:pt x="2160" y="822"/>
                  </a:lnTo>
                  <a:lnTo>
                    <a:pt x="2202" y="828"/>
                  </a:lnTo>
                  <a:lnTo>
                    <a:pt x="2250" y="834"/>
                  </a:lnTo>
                  <a:lnTo>
                    <a:pt x="2292" y="834"/>
                  </a:lnTo>
                  <a:lnTo>
                    <a:pt x="2334" y="840"/>
                  </a:lnTo>
                  <a:lnTo>
                    <a:pt x="2376" y="840"/>
                  </a:lnTo>
                  <a:lnTo>
                    <a:pt x="2538" y="846"/>
                  </a:lnTo>
                </a:path>
              </a:pathLst>
            </a:cu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89" name="Freeform 278"/>
            <p:cNvSpPr>
              <a:spLocks noChangeAspect="1"/>
            </p:cNvSpPr>
            <p:nvPr/>
          </p:nvSpPr>
          <p:spPr bwMode="auto">
            <a:xfrm>
              <a:off x="1710" y="2280"/>
              <a:ext cx="2538" cy="846"/>
            </a:xfrm>
            <a:custGeom>
              <a:avLst/>
              <a:gdLst>
                <a:gd name="T0" fmla="*/ 0 w 2538"/>
                <a:gd name="T1" fmla="*/ 0 h 846"/>
                <a:gd name="T2" fmla="*/ 504 w 2538"/>
                <a:gd name="T3" fmla="*/ 6 h 846"/>
                <a:gd name="T4" fmla="*/ 546 w 2538"/>
                <a:gd name="T5" fmla="*/ 6 h 846"/>
                <a:gd name="T6" fmla="*/ 588 w 2538"/>
                <a:gd name="T7" fmla="*/ 12 h 846"/>
                <a:gd name="T8" fmla="*/ 630 w 2538"/>
                <a:gd name="T9" fmla="*/ 12 h 846"/>
                <a:gd name="T10" fmla="*/ 678 w 2538"/>
                <a:gd name="T11" fmla="*/ 18 h 846"/>
                <a:gd name="T12" fmla="*/ 720 w 2538"/>
                <a:gd name="T13" fmla="*/ 24 h 846"/>
                <a:gd name="T14" fmla="*/ 762 w 2538"/>
                <a:gd name="T15" fmla="*/ 30 h 846"/>
                <a:gd name="T16" fmla="*/ 804 w 2538"/>
                <a:gd name="T17" fmla="*/ 36 h 846"/>
                <a:gd name="T18" fmla="*/ 846 w 2538"/>
                <a:gd name="T19" fmla="*/ 48 h 846"/>
                <a:gd name="T20" fmla="*/ 888 w 2538"/>
                <a:gd name="T21" fmla="*/ 54 h 846"/>
                <a:gd name="T22" fmla="*/ 936 w 2538"/>
                <a:gd name="T23" fmla="*/ 72 h 846"/>
                <a:gd name="T24" fmla="*/ 978 w 2538"/>
                <a:gd name="T25" fmla="*/ 84 h 846"/>
                <a:gd name="T26" fmla="*/ 1020 w 2538"/>
                <a:gd name="T27" fmla="*/ 108 h 846"/>
                <a:gd name="T28" fmla="*/ 1062 w 2538"/>
                <a:gd name="T29" fmla="*/ 132 h 846"/>
                <a:gd name="T30" fmla="*/ 1104 w 2538"/>
                <a:gd name="T31" fmla="*/ 156 h 846"/>
                <a:gd name="T32" fmla="*/ 1146 w 2538"/>
                <a:gd name="T33" fmla="*/ 192 h 846"/>
                <a:gd name="T34" fmla="*/ 1194 w 2538"/>
                <a:gd name="T35" fmla="*/ 228 h 846"/>
                <a:gd name="T36" fmla="*/ 1236 w 2538"/>
                <a:gd name="T37" fmla="*/ 270 h 846"/>
                <a:gd name="T38" fmla="*/ 1278 w 2538"/>
                <a:gd name="T39" fmla="*/ 318 h 846"/>
                <a:gd name="T40" fmla="*/ 1320 w 2538"/>
                <a:gd name="T41" fmla="*/ 372 h 846"/>
                <a:gd name="T42" fmla="*/ 1362 w 2538"/>
                <a:gd name="T43" fmla="*/ 426 h 846"/>
                <a:gd name="T44" fmla="*/ 1404 w 2538"/>
                <a:gd name="T45" fmla="*/ 474 h 846"/>
                <a:gd name="T46" fmla="*/ 1452 w 2538"/>
                <a:gd name="T47" fmla="*/ 528 h 846"/>
                <a:gd name="T48" fmla="*/ 1494 w 2538"/>
                <a:gd name="T49" fmla="*/ 576 h 846"/>
                <a:gd name="T50" fmla="*/ 1536 w 2538"/>
                <a:gd name="T51" fmla="*/ 618 h 846"/>
                <a:gd name="T52" fmla="*/ 1578 w 2538"/>
                <a:gd name="T53" fmla="*/ 654 h 846"/>
                <a:gd name="T54" fmla="*/ 1620 w 2538"/>
                <a:gd name="T55" fmla="*/ 690 h 846"/>
                <a:gd name="T56" fmla="*/ 1662 w 2538"/>
                <a:gd name="T57" fmla="*/ 714 h 846"/>
                <a:gd name="T58" fmla="*/ 1710 w 2538"/>
                <a:gd name="T59" fmla="*/ 738 h 846"/>
                <a:gd name="T60" fmla="*/ 1752 w 2538"/>
                <a:gd name="T61" fmla="*/ 762 h 846"/>
                <a:gd name="T62" fmla="*/ 1794 w 2538"/>
                <a:gd name="T63" fmla="*/ 774 h 846"/>
                <a:gd name="T64" fmla="*/ 1836 w 2538"/>
                <a:gd name="T65" fmla="*/ 792 h 846"/>
                <a:gd name="T66" fmla="*/ 1878 w 2538"/>
                <a:gd name="T67" fmla="*/ 798 h 846"/>
                <a:gd name="T68" fmla="*/ 1920 w 2538"/>
                <a:gd name="T69" fmla="*/ 810 h 846"/>
                <a:gd name="T70" fmla="*/ 1968 w 2538"/>
                <a:gd name="T71" fmla="*/ 816 h 846"/>
                <a:gd name="T72" fmla="*/ 2010 w 2538"/>
                <a:gd name="T73" fmla="*/ 822 h 846"/>
                <a:gd name="T74" fmla="*/ 2052 w 2538"/>
                <a:gd name="T75" fmla="*/ 828 h 846"/>
                <a:gd name="T76" fmla="*/ 2094 w 2538"/>
                <a:gd name="T77" fmla="*/ 834 h 846"/>
                <a:gd name="T78" fmla="*/ 2136 w 2538"/>
                <a:gd name="T79" fmla="*/ 834 h 846"/>
                <a:gd name="T80" fmla="*/ 2184 w 2538"/>
                <a:gd name="T81" fmla="*/ 840 h 846"/>
                <a:gd name="T82" fmla="*/ 2226 w 2538"/>
                <a:gd name="T83" fmla="*/ 840 h 846"/>
                <a:gd name="T84" fmla="*/ 2538 w 2538"/>
                <a:gd name="T85" fmla="*/ 846 h 84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38"/>
                <a:gd name="T130" fmla="*/ 0 h 846"/>
                <a:gd name="T131" fmla="*/ 2538 w 2538"/>
                <a:gd name="T132" fmla="*/ 846 h 84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38" h="846">
                  <a:moveTo>
                    <a:pt x="0" y="0"/>
                  </a:moveTo>
                  <a:lnTo>
                    <a:pt x="504" y="6"/>
                  </a:lnTo>
                  <a:lnTo>
                    <a:pt x="546" y="6"/>
                  </a:lnTo>
                  <a:lnTo>
                    <a:pt x="588" y="12"/>
                  </a:lnTo>
                  <a:lnTo>
                    <a:pt x="630" y="12"/>
                  </a:lnTo>
                  <a:lnTo>
                    <a:pt x="678" y="18"/>
                  </a:lnTo>
                  <a:lnTo>
                    <a:pt x="720" y="24"/>
                  </a:lnTo>
                  <a:lnTo>
                    <a:pt x="762" y="30"/>
                  </a:lnTo>
                  <a:lnTo>
                    <a:pt x="804" y="36"/>
                  </a:lnTo>
                  <a:lnTo>
                    <a:pt x="846" y="48"/>
                  </a:lnTo>
                  <a:lnTo>
                    <a:pt x="888" y="54"/>
                  </a:lnTo>
                  <a:lnTo>
                    <a:pt x="936" y="72"/>
                  </a:lnTo>
                  <a:lnTo>
                    <a:pt x="978" y="84"/>
                  </a:lnTo>
                  <a:lnTo>
                    <a:pt x="1020" y="108"/>
                  </a:lnTo>
                  <a:lnTo>
                    <a:pt x="1062" y="132"/>
                  </a:lnTo>
                  <a:lnTo>
                    <a:pt x="1104" y="156"/>
                  </a:lnTo>
                  <a:lnTo>
                    <a:pt x="1146" y="192"/>
                  </a:lnTo>
                  <a:lnTo>
                    <a:pt x="1194" y="228"/>
                  </a:lnTo>
                  <a:lnTo>
                    <a:pt x="1236" y="270"/>
                  </a:lnTo>
                  <a:lnTo>
                    <a:pt x="1278" y="318"/>
                  </a:lnTo>
                  <a:lnTo>
                    <a:pt x="1320" y="372"/>
                  </a:lnTo>
                  <a:lnTo>
                    <a:pt x="1362" y="426"/>
                  </a:lnTo>
                  <a:lnTo>
                    <a:pt x="1404" y="474"/>
                  </a:lnTo>
                  <a:lnTo>
                    <a:pt x="1452" y="528"/>
                  </a:lnTo>
                  <a:lnTo>
                    <a:pt x="1494" y="576"/>
                  </a:lnTo>
                  <a:lnTo>
                    <a:pt x="1536" y="618"/>
                  </a:lnTo>
                  <a:lnTo>
                    <a:pt x="1578" y="654"/>
                  </a:lnTo>
                  <a:lnTo>
                    <a:pt x="1620" y="690"/>
                  </a:lnTo>
                  <a:lnTo>
                    <a:pt x="1662" y="714"/>
                  </a:lnTo>
                  <a:lnTo>
                    <a:pt x="1710" y="738"/>
                  </a:lnTo>
                  <a:lnTo>
                    <a:pt x="1752" y="762"/>
                  </a:lnTo>
                  <a:lnTo>
                    <a:pt x="1794" y="774"/>
                  </a:lnTo>
                  <a:lnTo>
                    <a:pt x="1836" y="792"/>
                  </a:lnTo>
                  <a:lnTo>
                    <a:pt x="1878" y="798"/>
                  </a:lnTo>
                  <a:lnTo>
                    <a:pt x="1920" y="810"/>
                  </a:lnTo>
                  <a:lnTo>
                    <a:pt x="1968" y="816"/>
                  </a:lnTo>
                  <a:lnTo>
                    <a:pt x="2010" y="822"/>
                  </a:lnTo>
                  <a:lnTo>
                    <a:pt x="2052" y="828"/>
                  </a:lnTo>
                  <a:lnTo>
                    <a:pt x="2094" y="834"/>
                  </a:lnTo>
                  <a:lnTo>
                    <a:pt x="2136" y="834"/>
                  </a:lnTo>
                  <a:lnTo>
                    <a:pt x="2184" y="840"/>
                  </a:lnTo>
                  <a:lnTo>
                    <a:pt x="2226" y="840"/>
                  </a:lnTo>
                  <a:lnTo>
                    <a:pt x="2538" y="846"/>
                  </a:lnTo>
                </a:path>
              </a:pathLst>
            </a:custGeom>
            <a:noFill/>
            <a:ln w="0">
              <a:solidFill>
                <a:srgbClr val="00A5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0" name="Freeform 279"/>
            <p:cNvSpPr>
              <a:spLocks noChangeAspect="1"/>
            </p:cNvSpPr>
            <p:nvPr/>
          </p:nvSpPr>
          <p:spPr bwMode="auto">
            <a:xfrm>
              <a:off x="1710" y="2280"/>
              <a:ext cx="2538" cy="852"/>
            </a:xfrm>
            <a:custGeom>
              <a:avLst/>
              <a:gdLst>
                <a:gd name="T0" fmla="*/ 0 w 2538"/>
                <a:gd name="T1" fmla="*/ 0 h 852"/>
                <a:gd name="T2" fmla="*/ 228 w 2538"/>
                <a:gd name="T3" fmla="*/ 6 h 852"/>
                <a:gd name="T4" fmla="*/ 270 w 2538"/>
                <a:gd name="T5" fmla="*/ 6 h 852"/>
                <a:gd name="T6" fmla="*/ 312 w 2538"/>
                <a:gd name="T7" fmla="*/ 12 h 852"/>
                <a:gd name="T8" fmla="*/ 354 w 2538"/>
                <a:gd name="T9" fmla="*/ 12 h 852"/>
                <a:gd name="T10" fmla="*/ 396 w 2538"/>
                <a:gd name="T11" fmla="*/ 18 h 852"/>
                <a:gd name="T12" fmla="*/ 438 w 2538"/>
                <a:gd name="T13" fmla="*/ 24 h 852"/>
                <a:gd name="T14" fmla="*/ 486 w 2538"/>
                <a:gd name="T15" fmla="*/ 30 h 852"/>
                <a:gd name="T16" fmla="*/ 528 w 2538"/>
                <a:gd name="T17" fmla="*/ 36 h 852"/>
                <a:gd name="T18" fmla="*/ 570 w 2538"/>
                <a:gd name="T19" fmla="*/ 48 h 852"/>
                <a:gd name="T20" fmla="*/ 612 w 2538"/>
                <a:gd name="T21" fmla="*/ 54 h 852"/>
                <a:gd name="T22" fmla="*/ 654 w 2538"/>
                <a:gd name="T23" fmla="*/ 72 h 852"/>
                <a:gd name="T24" fmla="*/ 696 w 2538"/>
                <a:gd name="T25" fmla="*/ 84 h 852"/>
                <a:gd name="T26" fmla="*/ 744 w 2538"/>
                <a:gd name="T27" fmla="*/ 108 h 852"/>
                <a:gd name="T28" fmla="*/ 786 w 2538"/>
                <a:gd name="T29" fmla="*/ 132 h 852"/>
                <a:gd name="T30" fmla="*/ 828 w 2538"/>
                <a:gd name="T31" fmla="*/ 156 h 852"/>
                <a:gd name="T32" fmla="*/ 870 w 2538"/>
                <a:gd name="T33" fmla="*/ 192 h 852"/>
                <a:gd name="T34" fmla="*/ 912 w 2538"/>
                <a:gd name="T35" fmla="*/ 228 h 852"/>
                <a:gd name="T36" fmla="*/ 954 w 2538"/>
                <a:gd name="T37" fmla="*/ 270 h 852"/>
                <a:gd name="T38" fmla="*/ 1002 w 2538"/>
                <a:gd name="T39" fmla="*/ 318 h 852"/>
                <a:gd name="T40" fmla="*/ 1044 w 2538"/>
                <a:gd name="T41" fmla="*/ 372 h 852"/>
                <a:gd name="T42" fmla="*/ 1086 w 2538"/>
                <a:gd name="T43" fmla="*/ 426 h 852"/>
                <a:gd name="T44" fmla="*/ 1128 w 2538"/>
                <a:gd name="T45" fmla="*/ 474 h 852"/>
                <a:gd name="T46" fmla="*/ 1170 w 2538"/>
                <a:gd name="T47" fmla="*/ 528 h 852"/>
                <a:gd name="T48" fmla="*/ 1218 w 2538"/>
                <a:gd name="T49" fmla="*/ 576 h 852"/>
                <a:gd name="T50" fmla="*/ 1260 w 2538"/>
                <a:gd name="T51" fmla="*/ 618 h 852"/>
                <a:gd name="T52" fmla="*/ 1302 w 2538"/>
                <a:gd name="T53" fmla="*/ 654 h 852"/>
                <a:gd name="T54" fmla="*/ 1344 w 2538"/>
                <a:gd name="T55" fmla="*/ 690 h 852"/>
                <a:gd name="T56" fmla="*/ 1386 w 2538"/>
                <a:gd name="T57" fmla="*/ 714 h 852"/>
                <a:gd name="T58" fmla="*/ 1428 w 2538"/>
                <a:gd name="T59" fmla="*/ 738 h 852"/>
                <a:gd name="T60" fmla="*/ 1476 w 2538"/>
                <a:gd name="T61" fmla="*/ 762 h 852"/>
                <a:gd name="T62" fmla="*/ 1518 w 2538"/>
                <a:gd name="T63" fmla="*/ 774 h 852"/>
                <a:gd name="T64" fmla="*/ 1560 w 2538"/>
                <a:gd name="T65" fmla="*/ 792 h 852"/>
                <a:gd name="T66" fmla="*/ 1602 w 2538"/>
                <a:gd name="T67" fmla="*/ 798 h 852"/>
                <a:gd name="T68" fmla="*/ 1644 w 2538"/>
                <a:gd name="T69" fmla="*/ 810 h 852"/>
                <a:gd name="T70" fmla="*/ 1686 w 2538"/>
                <a:gd name="T71" fmla="*/ 816 h 852"/>
                <a:gd name="T72" fmla="*/ 1734 w 2538"/>
                <a:gd name="T73" fmla="*/ 822 h 852"/>
                <a:gd name="T74" fmla="*/ 1776 w 2538"/>
                <a:gd name="T75" fmla="*/ 828 h 852"/>
                <a:gd name="T76" fmla="*/ 1818 w 2538"/>
                <a:gd name="T77" fmla="*/ 834 h 852"/>
                <a:gd name="T78" fmla="*/ 1860 w 2538"/>
                <a:gd name="T79" fmla="*/ 834 h 852"/>
                <a:gd name="T80" fmla="*/ 1902 w 2538"/>
                <a:gd name="T81" fmla="*/ 840 h 852"/>
                <a:gd name="T82" fmla="*/ 1944 w 2538"/>
                <a:gd name="T83" fmla="*/ 840 h 852"/>
                <a:gd name="T84" fmla="*/ 2454 w 2538"/>
                <a:gd name="T85" fmla="*/ 852 h 852"/>
                <a:gd name="T86" fmla="*/ 2538 w 2538"/>
                <a:gd name="T87" fmla="*/ 852 h 8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38"/>
                <a:gd name="T133" fmla="*/ 0 h 852"/>
                <a:gd name="T134" fmla="*/ 2538 w 2538"/>
                <a:gd name="T135" fmla="*/ 852 h 8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38" h="852">
                  <a:moveTo>
                    <a:pt x="0" y="0"/>
                  </a:moveTo>
                  <a:lnTo>
                    <a:pt x="228" y="6"/>
                  </a:lnTo>
                  <a:lnTo>
                    <a:pt x="270" y="6"/>
                  </a:lnTo>
                  <a:lnTo>
                    <a:pt x="312" y="12"/>
                  </a:lnTo>
                  <a:lnTo>
                    <a:pt x="354" y="12"/>
                  </a:lnTo>
                  <a:lnTo>
                    <a:pt x="396" y="18"/>
                  </a:lnTo>
                  <a:lnTo>
                    <a:pt x="438" y="24"/>
                  </a:lnTo>
                  <a:lnTo>
                    <a:pt x="486" y="30"/>
                  </a:lnTo>
                  <a:lnTo>
                    <a:pt x="528" y="36"/>
                  </a:lnTo>
                  <a:lnTo>
                    <a:pt x="570" y="48"/>
                  </a:lnTo>
                  <a:lnTo>
                    <a:pt x="612" y="54"/>
                  </a:lnTo>
                  <a:lnTo>
                    <a:pt x="654" y="72"/>
                  </a:lnTo>
                  <a:lnTo>
                    <a:pt x="696" y="84"/>
                  </a:lnTo>
                  <a:lnTo>
                    <a:pt x="744" y="108"/>
                  </a:lnTo>
                  <a:lnTo>
                    <a:pt x="786" y="132"/>
                  </a:lnTo>
                  <a:lnTo>
                    <a:pt x="828" y="156"/>
                  </a:lnTo>
                  <a:lnTo>
                    <a:pt x="870" y="192"/>
                  </a:lnTo>
                  <a:lnTo>
                    <a:pt x="912" y="228"/>
                  </a:lnTo>
                  <a:lnTo>
                    <a:pt x="954" y="270"/>
                  </a:lnTo>
                  <a:lnTo>
                    <a:pt x="1002" y="318"/>
                  </a:lnTo>
                  <a:lnTo>
                    <a:pt x="1044" y="372"/>
                  </a:lnTo>
                  <a:lnTo>
                    <a:pt x="1086" y="426"/>
                  </a:lnTo>
                  <a:lnTo>
                    <a:pt x="1128" y="474"/>
                  </a:lnTo>
                  <a:lnTo>
                    <a:pt x="1170" y="528"/>
                  </a:lnTo>
                  <a:lnTo>
                    <a:pt x="1218" y="576"/>
                  </a:lnTo>
                  <a:lnTo>
                    <a:pt x="1260" y="618"/>
                  </a:lnTo>
                  <a:lnTo>
                    <a:pt x="1302" y="654"/>
                  </a:lnTo>
                  <a:lnTo>
                    <a:pt x="1344" y="690"/>
                  </a:lnTo>
                  <a:lnTo>
                    <a:pt x="1386" y="714"/>
                  </a:lnTo>
                  <a:lnTo>
                    <a:pt x="1428" y="738"/>
                  </a:lnTo>
                  <a:lnTo>
                    <a:pt x="1476" y="762"/>
                  </a:lnTo>
                  <a:lnTo>
                    <a:pt x="1518" y="774"/>
                  </a:lnTo>
                  <a:lnTo>
                    <a:pt x="1560" y="792"/>
                  </a:lnTo>
                  <a:lnTo>
                    <a:pt x="1602" y="798"/>
                  </a:lnTo>
                  <a:lnTo>
                    <a:pt x="1644" y="810"/>
                  </a:lnTo>
                  <a:lnTo>
                    <a:pt x="1686" y="816"/>
                  </a:lnTo>
                  <a:lnTo>
                    <a:pt x="1734" y="822"/>
                  </a:lnTo>
                  <a:lnTo>
                    <a:pt x="1776" y="828"/>
                  </a:lnTo>
                  <a:lnTo>
                    <a:pt x="1818" y="834"/>
                  </a:lnTo>
                  <a:lnTo>
                    <a:pt x="1860" y="834"/>
                  </a:lnTo>
                  <a:lnTo>
                    <a:pt x="1902" y="840"/>
                  </a:lnTo>
                  <a:lnTo>
                    <a:pt x="1944" y="840"/>
                  </a:lnTo>
                  <a:lnTo>
                    <a:pt x="2454" y="852"/>
                  </a:lnTo>
                  <a:lnTo>
                    <a:pt x="2538" y="852"/>
                  </a:lnTo>
                </a:path>
              </a:pathLst>
            </a:custGeom>
            <a:noFill/>
            <a:ln w="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1" name="Freeform 280"/>
            <p:cNvSpPr>
              <a:spLocks noChangeAspect="1"/>
            </p:cNvSpPr>
            <p:nvPr/>
          </p:nvSpPr>
          <p:spPr bwMode="auto">
            <a:xfrm>
              <a:off x="1710" y="2280"/>
              <a:ext cx="2538" cy="852"/>
            </a:xfrm>
            <a:custGeom>
              <a:avLst/>
              <a:gdLst>
                <a:gd name="T0" fmla="*/ 0 w 2538"/>
                <a:gd name="T1" fmla="*/ 0 h 852"/>
                <a:gd name="T2" fmla="*/ 150 w 2538"/>
                <a:gd name="T3" fmla="*/ 6 h 852"/>
                <a:gd name="T4" fmla="*/ 192 w 2538"/>
                <a:gd name="T5" fmla="*/ 6 h 852"/>
                <a:gd name="T6" fmla="*/ 234 w 2538"/>
                <a:gd name="T7" fmla="*/ 12 h 852"/>
                <a:gd name="T8" fmla="*/ 276 w 2538"/>
                <a:gd name="T9" fmla="*/ 12 h 852"/>
                <a:gd name="T10" fmla="*/ 324 w 2538"/>
                <a:gd name="T11" fmla="*/ 18 h 852"/>
                <a:gd name="T12" fmla="*/ 366 w 2538"/>
                <a:gd name="T13" fmla="*/ 24 h 852"/>
                <a:gd name="T14" fmla="*/ 408 w 2538"/>
                <a:gd name="T15" fmla="*/ 30 h 852"/>
                <a:gd name="T16" fmla="*/ 450 w 2538"/>
                <a:gd name="T17" fmla="*/ 36 h 852"/>
                <a:gd name="T18" fmla="*/ 492 w 2538"/>
                <a:gd name="T19" fmla="*/ 48 h 852"/>
                <a:gd name="T20" fmla="*/ 534 w 2538"/>
                <a:gd name="T21" fmla="*/ 54 h 852"/>
                <a:gd name="T22" fmla="*/ 582 w 2538"/>
                <a:gd name="T23" fmla="*/ 72 h 852"/>
                <a:gd name="T24" fmla="*/ 624 w 2538"/>
                <a:gd name="T25" fmla="*/ 84 h 852"/>
                <a:gd name="T26" fmla="*/ 666 w 2538"/>
                <a:gd name="T27" fmla="*/ 108 h 852"/>
                <a:gd name="T28" fmla="*/ 708 w 2538"/>
                <a:gd name="T29" fmla="*/ 132 h 852"/>
                <a:gd name="T30" fmla="*/ 750 w 2538"/>
                <a:gd name="T31" fmla="*/ 156 h 852"/>
                <a:gd name="T32" fmla="*/ 792 w 2538"/>
                <a:gd name="T33" fmla="*/ 192 h 852"/>
                <a:gd name="T34" fmla="*/ 840 w 2538"/>
                <a:gd name="T35" fmla="*/ 228 h 852"/>
                <a:gd name="T36" fmla="*/ 882 w 2538"/>
                <a:gd name="T37" fmla="*/ 270 h 852"/>
                <a:gd name="T38" fmla="*/ 924 w 2538"/>
                <a:gd name="T39" fmla="*/ 318 h 852"/>
                <a:gd name="T40" fmla="*/ 966 w 2538"/>
                <a:gd name="T41" fmla="*/ 372 h 852"/>
                <a:gd name="T42" fmla="*/ 1008 w 2538"/>
                <a:gd name="T43" fmla="*/ 426 h 852"/>
                <a:gd name="T44" fmla="*/ 1050 w 2538"/>
                <a:gd name="T45" fmla="*/ 474 h 852"/>
                <a:gd name="T46" fmla="*/ 1098 w 2538"/>
                <a:gd name="T47" fmla="*/ 528 h 852"/>
                <a:gd name="T48" fmla="*/ 1140 w 2538"/>
                <a:gd name="T49" fmla="*/ 576 h 852"/>
                <a:gd name="T50" fmla="*/ 1182 w 2538"/>
                <a:gd name="T51" fmla="*/ 618 h 852"/>
                <a:gd name="T52" fmla="*/ 1224 w 2538"/>
                <a:gd name="T53" fmla="*/ 654 h 852"/>
                <a:gd name="T54" fmla="*/ 1266 w 2538"/>
                <a:gd name="T55" fmla="*/ 690 h 852"/>
                <a:gd name="T56" fmla="*/ 1308 w 2538"/>
                <a:gd name="T57" fmla="*/ 714 h 852"/>
                <a:gd name="T58" fmla="*/ 1356 w 2538"/>
                <a:gd name="T59" fmla="*/ 738 h 852"/>
                <a:gd name="T60" fmla="*/ 1398 w 2538"/>
                <a:gd name="T61" fmla="*/ 762 h 852"/>
                <a:gd name="T62" fmla="*/ 1440 w 2538"/>
                <a:gd name="T63" fmla="*/ 774 h 852"/>
                <a:gd name="T64" fmla="*/ 1482 w 2538"/>
                <a:gd name="T65" fmla="*/ 792 h 852"/>
                <a:gd name="T66" fmla="*/ 1524 w 2538"/>
                <a:gd name="T67" fmla="*/ 798 h 852"/>
                <a:gd name="T68" fmla="*/ 1572 w 2538"/>
                <a:gd name="T69" fmla="*/ 810 h 852"/>
                <a:gd name="T70" fmla="*/ 1614 w 2538"/>
                <a:gd name="T71" fmla="*/ 816 h 852"/>
                <a:gd name="T72" fmla="*/ 1656 w 2538"/>
                <a:gd name="T73" fmla="*/ 822 h 852"/>
                <a:gd name="T74" fmla="*/ 1698 w 2538"/>
                <a:gd name="T75" fmla="*/ 828 h 852"/>
                <a:gd name="T76" fmla="*/ 1740 w 2538"/>
                <a:gd name="T77" fmla="*/ 834 h 852"/>
                <a:gd name="T78" fmla="*/ 1782 w 2538"/>
                <a:gd name="T79" fmla="*/ 834 h 852"/>
                <a:gd name="T80" fmla="*/ 1830 w 2538"/>
                <a:gd name="T81" fmla="*/ 840 h 852"/>
                <a:gd name="T82" fmla="*/ 1872 w 2538"/>
                <a:gd name="T83" fmla="*/ 840 h 852"/>
                <a:gd name="T84" fmla="*/ 2376 w 2538"/>
                <a:gd name="T85" fmla="*/ 852 h 852"/>
                <a:gd name="T86" fmla="*/ 2538 w 2538"/>
                <a:gd name="T87" fmla="*/ 852 h 8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38"/>
                <a:gd name="T133" fmla="*/ 0 h 852"/>
                <a:gd name="T134" fmla="*/ 2538 w 2538"/>
                <a:gd name="T135" fmla="*/ 852 h 8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38" h="852">
                  <a:moveTo>
                    <a:pt x="0" y="0"/>
                  </a:moveTo>
                  <a:lnTo>
                    <a:pt x="150" y="6"/>
                  </a:lnTo>
                  <a:lnTo>
                    <a:pt x="192" y="6"/>
                  </a:lnTo>
                  <a:lnTo>
                    <a:pt x="234" y="12"/>
                  </a:lnTo>
                  <a:lnTo>
                    <a:pt x="276" y="12"/>
                  </a:lnTo>
                  <a:lnTo>
                    <a:pt x="324" y="18"/>
                  </a:lnTo>
                  <a:lnTo>
                    <a:pt x="366" y="24"/>
                  </a:lnTo>
                  <a:lnTo>
                    <a:pt x="408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34" y="54"/>
                  </a:lnTo>
                  <a:lnTo>
                    <a:pt x="582" y="72"/>
                  </a:lnTo>
                  <a:lnTo>
                    <a:pt x="624" y="84"/>
                  </a:lnTo>
                  <a:lnTo>
                    <a:pt x="666" y="108"/>
                  </a:lnTo>
                  <a:lnTo>
                    <a:pt x="708" y="132"/>
                  </a:lnTo>
                  <a:lnTo>
                    <a:pt x="750" y="156"/>
                  </a:lnTo>
                  <a:lnTo>
                    <a:pt x="792" y="192"/>
                  </a:lnTo>
                  <a:lnTo>
                    <a:pt x="840" y="228"/>
                  </a:lnTo>
                  <a:lnTo>
                    <a:pt x="882" y="270"/>
                  </a:lnTo>
                  <a:lnTo>
                    <a:pt x="924" y="318"/>
                  </a:lnTo>
                  <a:lnTo>
                    <a:pt x="966" y="372"/>
                  </a:lnTo>
                  <a:lnTo>
                    <a:pt x="1008" y="426"/>
                  </a:lnTo>
                  <a:lnTo>
                    <a:pt x="1050" y="474"/>
                  </a:lnTo>
                  <a:lnTo>
                    <a:pt x="1098" y="528"/>
                  </a:lnTo>
                  <a:lnTo>
                    <a:pt x="1140" y="576"/>
                  </a:lnTo>
                  <a:lnTo>
                    <a:pt x="1182" y="618"/>
                  </a:lnTo>
                  <a:lnTo>
                    <a:pt x="1224" y="654"/>
                  </a:lnTo>
                  <a:lnTo>
                    <a:pt x="1266" y="690"/>
                  </a:lnTo>
                  <a:lnTo>
                    <a:pt x="1308" y="714"/>
                  </a:lnTo>
                  <a:lnTo>
                    <a:pt x="1356" y="738"/>
                  </a:lnTo>
                  <a:lnTo>
                    <a:pt x="1398" y="762"/>
                  </a:lnTo>
                  <a:lnTo>
                    <a:pt x="1440" y="774"/>
                  </a:lnTo>
                  <a:lnTo>
                    <a:pt x="1482" y="792"/>
                  </a:lnTo>
                  <a:lnTo>
                    <a:pt x="1524" y="798"/>
                  </a:lnTo>
                  <a:lnTo>
                    <a:pt x="1572" y="810"/>
                  </a:lnTo>
                  <a:lnTo>
                    <a:pt x="1614" y="816"/>
                  </a:lnTo>
                  <a:lnTo>
                    <a:pt x="1656" y="822"/>
                  </a:lnTo>
                  <a:lnTo>
                    <a:pt x="1698" y="828"/>
                  </a:lnTo>
                  <a:lnTo>
                    <a:pt x="1740" y="834"/>
                  </a:lnTo>
                  <a:lnTo>
                    <a:pt x="1782" y="834"/>
                  </a:lnTo>
                  <a:lnTo>
                    <a:pt x="1830" y="840"/>
                  </a:lnTo>
                  <a:lnTo>
                    <a:pt x="1872" y="840"/>
                  </a:lnTo>
                  <a:lnTo>
                    <a:pt x="2376" y="852"/>
                  </a:lnTo>
                  <a:lnTo>
                    <a:pt x="2538" y="852"/>
                  </a:lnTo>
                </a:path>
              </a:pathLst>
            </a:custGeom>
            <a:noFill/>
            <a:ln w="0">
              <a:solidFill>
                <a:srgbClr val="00BF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2" name="Freeform 281"/>
            <p:cNvSpPr>
              <a:spLocks noChangeAspect="1"/>
            </p:cNvSpPr>
            <p:nvPr/>
          </p:nvSpPr>
          <p:spPr bwMode="auto">
            <a:xfrm>
              <a:off x="1710" y="2286"/>
              <a:ext cx="2538" cy="846"/>
            </a:xfrm>
            <a:custGeom>
              <a:avLst/>
              <a:gdLst>
                <a:gd name="T0" fmla="*/ 0 w 2538"/>
                <a:gd name="T1" fmla="*/ 0 h 846"/>
                <a:gd name="T2" fmla="*/ 42 w 2538"/>
                <a:gd name="T3" fmla="*/ 0 h 846"/>
                <a:gd name="T4" fmla="*/ 84 w 2538"/>
                <a:gd name="T5" fmla="*/ 6 h 846"/>
                <a:gd name="T6" fmla="*/ 126 w 2538"/>
                <a:gd name="T7" fmla="*/ 6 h 846"/>
                <a:gd name="T8" fmla="*/ 168 w 2538"/>
                <a:gd name="T9" fmla="*/ 12 h 846"/>
                <a:gd name="T10" fmla="*/ 210 w 2538"/>
                <a:gd name="T11" fmla="*/ 18 h 846"/>
                <a:gd name="T12" fmla="*/ 258 w 2538"/>
                <a:gd name="T13" fmla="*/ 24 h 846"/>
                <a:gd name="T14" fmla="*/ 300 w 2538"/>
                <a:gd name="T15" fmla="*/ 30 h 846"/>
                <a:gd name="T16" fmla="*/ 342 w 2538"/>
                <a:gd name="T17" fmla="*/ 42 h 846"/>
                <a:gd name="T18" fmla="*/ 384 w 2538"/>
                <a:gd name="T19" fmla="*/ 48 h 846"/>
                <a:gd name="T20" fmla="*/ 426 w 2538"/>
                <a:gd name="T21" fmla="*/ 66 h 846"/>
                <a:gd name="T22" fmla="*/ 468 w 2538"/>
                <a:gd name="T23" fmla="*/ 78 h 846"/>
                <a:gd name="T24" fmla="*/ 516 w 2538"/>
                <a:gd name="T25" fmla="*/ 102 h 846"/>
                <a:gd name="T26" fmla="*/ 558 w 2538"/>
                <a:gd name="T27" fmla="*/ 126 h 846"/>
                <a:gd name="T28" fmla="*/ 600 w 2538"/>
                <a:gd name="T29" fmla="*/ 150 h 846"/>
                <a:gd name="T30" fmla="*/ 642 w 2538"/>
                <a:gd name="T31" fmla="*/ 186 h 846"/>
                <a:gd name="T32" fmla="*/ 684 w 2538"/>
                <a:gd name="T33" fmla="*/ 222 h 846"/>
                <a:gd name="T34" fmla="*/ 726 w 2538"/>
                <a:gd name="T35" fmla="*/ 264 h 846"/>
                <a:gd name="T36" fmla="*/ 774 w 2538"/>
                <a:gd name="T37" fmla="*/ 312 h 846"/>
                <a:gd name="T38" fmla="*/ 816 w 2538"/>
                <a:gd name="T39" fmla="*/ 366 h 846"/>
                <a:gd name="T40" fmla="*/ 858 w 2538"/>
                <a:gd name="T41" fmla="*/ 420 h 846"/>
                <a:gd name="T42" fmla="*/ 900 w 2538"/>
                <a:gd name="T43" fmla="*/ 468 h 846"/>
                <a:gd name="T44" fmla="*/ 942 w 2538"/>
                <a:gd name="T45" fmla="*/ 522 h 846"/>
                <a:gd name="T46" fmla="*/ 984 w 2538"/>
                <a:gd name="T47" fmla="*/ 570 h 846"/>
                <a:gd name="T48" fmla="*/ 1032 w 2538"/>
                <a:gd name="T49" fmla="*/ 612 h 846"/>
                <a:gd name="T50" fmla="*/ 1074 w 2538"/>
                <a:gd name="T51" fmla="*/ 648 h 846"/>
                <a:gd name="T52" fmla="*/ 1116 w 2538"/>
                <a:gd name="T53" fmla="*/ 684 h 846"/>
                <a:gd name="T54" fmla="*/ 1158 w 2538"/>
                <a:gd name="T55" fmla="*/ 708 h 846"/>
                <a:gd name="T56" fmla="*/ 1200 w 2538"/>
                <a:gd name="T57" fmla="*/ 732 h 846"/>
                <a:gd name="T58" fmla="*/ 1242 w 2538"/>
                <a:gd name="T59" fmla="*/ 756 h 846"/>
                <a:gd name="T60" fmla="*/ 1290 w 2538"/>
                <a:gd name="T61" fmla="*/ 768 h 846"/>
                <a:gd name="T62" fmla="*/ 1332 w 2538"/>
                <a:gd name="T63" fmla="*/ 786 h 846"/>
                <a:gd name="T64" fmla="*/ 1374 w 2538"/>
                <a:gd name="T65" fmla="*/ 792 h 846"/>
                <a:gd name="T66" fmla="*/ 1416 w 2538"/>
                <a:gd name="T67" fmla="*/ 804 h 846"/>
                <a:gd name="T68" fmla="*/ 1458 w 2538"/>
                <a:gd name="T69" fmla="*/ 810 h 846"/>
                <a:gd name="T70" fmla="*/ 1500 w 2538"/>
                <a:gd name="T71" fmla="*/ 816 h 846"/>
                <a:gd name="T72" fmla="*/ 1548 w 2538"/>
                <a:gd name="T73" fmla="*/ 822 h 846"/>
                <a:gd name="T74" fmla="*/ 1590 w 2538"/>
                <a:gd name="T75" fmla="*/ 828 h 846"/>
                <a:gd name="T76" fmla="*/ 1632 w 2538"/>
                <a:gd name="T77" fmla="*/ 828 h 846"/>
                <a:gd name="T78" fmla="*/ 1674 w 2538"/>
                <a:gd name="T79" fmla="*/ 834 h 846"/>
                <a:gd name="T80" fmla="*/ 1716 w 2538"/>
                <a:gd name="T81" fmla="*/ 834 h 846"/>
                <a:gd name="T82" fmla="*/ 2226 w 2538"/>
                <a:gd name="T83" fmla="*/ 846 h 846"/>
                <a:gd name="T84" fmla="*/ 2538 w 2538"/>
                <a:gd name="T85" fmla="*/ 846 h 84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38"/>
                <a:gd name="T130" fmla="*/ 0 h 846"/>
                <a:gd name="T131" fmla="*/ 2538 w 2538"/>
                <a:gd name="T132" fmla="*/ 846 h 84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38" h="846">
                  <a:moveTo>
                    <a:pt x="0" y="0"/>
                  </a:moveTo>
                  <a:lnTo>
                    <a:pt x="42" y="0"/>
                  </a:lnTo>
                  <a:lnTo>
                    <a:pt x="84" y="6"/>
                  </a:lnTo>
                  <a:lnTo>
                    <a:pt x="126" y="6"/>
                  </a:lnTo>
                  <a:lnTo>
                    <a:pt x="168" y="12"/>
                  </a:lnTo>
                  <a:lnTo>
                    <a:pt x="210" y="18"/>
                  </a:lnTo>
                  <a:lnTo>
                    <a:pt x="258" y="24"/>
                  </a:lnTo>
                  <a:lnTo>
                    <a:pt x="300" y="30"/>
                  </a:lnTo>
                  <a:lnTo>
                    <a:pt x="342" y="42"/>
                  </a:lnTo>
                  <a:lnTo>
                    <a:pt x="384" y="48"/>
                  </a:lnTo>
                  <a:lnTo>
                    <a:pt x="426" y="66"/>
                  </a:lnTo>
                  <a:lnTo>
                    <a:pt x="468" y="78"/>
                  </a:lnTo>
                  <a:lnTo>
                    <a:pt x="516" y="102"/>
                  </a:lnTo>
                  <a:lnTo>
                    <a:pt x="558" y="126"/>
                  </a:lnTo>
                  <a:lnTo>
                    <a:pt x="600" y="150"/>
                  </a:lnTo>
                  <a:lnTo>
                    <a:pt x="642" y="186"/>
                  </a:lnTo>
                  <a:lnTo>
                    <a:pt x="684" y="222"/>
                  </a:lnTo>
                  <a:lnTo>
                    <a:pt x="726" y="264"/>
                  </a:lnTo>
                  <a:lnTo>
                    <a:pt x="774" y="312"/>
                  </a:lnTo>
                  <a:lnTo>
                    <a:pt x="816" y="366"/>
                  </a:lnTo>
                  <a:lnTo>
                    <a:pt x="858" y="420"/>
                  </a:lnTo>
                  <a:lnTo>
                    <a:pt x="900" y="468"/>
                  </a:lnTo>
                  <a:lnTo>
                    <a:pt x="942" y="522"/>
                  </a:lnTo>
                  <a:lnTo>
                    <a:pt x="984" y="570"/>
                  </a:lnTo>
                  <a:lnTo>
                    <a:pt x="1032" y="612"/>
                  </a:lnTo>
                  <a:lnTo>
                    <a:pt x="1074" y="648"/>
                  </a:lnTo>
                  <a:lnTo>
                    <a:pt x="1116" y="684"/>
                  </a:lnTo>
                  <a:lnTo>
                    <a:pt x="1158" y="708"/>
                  </a:lnTo>
                  <a:lnTo>
                    <a:pt x="1200" y="732"/>
                  </a:lnTo>
                  <a:lnTo>
                    <a:pt x="1242" y="756"/>
                  </a:lnTo>
                  <a:lnTo>
                    <a:pt x="1290" y="768"/>
                  </a:lnTo>
                  <a:lnTo>
                    <a:pt x="1332" y="786"/>
                  </a:lnTo>
                  <a:lnTo>
                    <a:pt x="1374" y="792"/>
                  </a:lnTo>
                  <a:lnTo>
                    <a:pt x="1416" y="804"/>
                  </a:lnTo>
                  <a:lnTo>
                    <a:pt x="1458" y="810"/>
                  </a:lnTo>
                  <a:lnTo>
                    <a:pt x="1500" y="816"/>
                  </a:lnTo>
                  <a:lnTo>
                    <a:pt x="1548" y="822"/>
                  </a:lnTo>
                  <a:lnTo>
                    <a:pt x="1590" y="828"/>
                  </a:lnTo>
                  <a:lnTo>
                    <a:pt x="1632" y="828"/>
                  </a:lnTo>
                  <a:lnTo>
                    <a:pt x="1674" y="834"/>
                  </a:lnTo>
                  <a:lnTo>
                    <a:pt x="1716" y="834"/>
                  </a:lnTo>
                  <a:lnTo>
                    <a:pt x="2226" y="846"/>
                  </a:lnTo>
                  <a:lnTo>
                    <a:pt x="2538" y="846"/>
                  </a:lnTo>
                </a:path>
              </a:pathLst>
            </a:custGeom>
            <a:noFill/>
            <a:ln w="0">
              <a:solidFill>
                <a:srgbClr val="BF00B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3" name="Rectangle 282"/>
            <p:cNvSpPr>
              <a:spLocks noChangeAspect="1" noChangeArrowheads="1"/>
            </p:cNvSpPr>
            <p:nvPr/>
          </p:nvSpPr>
          <p:spPr bwMode="auto">
            <a:xfrm rot="-5400000">
              <a:off x="1307" y="2629"/>
              <a:ext cx="41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Phase (deg)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94" name="Rectangle 283"/>
            <p:cNvSpPr>
              <a:spLocks noChangeAspect="1" noChangeArrowheads="1"/>
            </p:cNvSpPr>
            <p:nvPr/>
          </p:nvSpPr>
          <p:spPr bwMode="auto">
            <a:xfrm>
              <a:off x="2766" y="1092"/>
              <a:ext cx="52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Bode Diagram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95" name="Rectangle 284"/>
            <p:cNvSpPr>
              <a:spLocks noChangeAspect="1" noChangeArrowheads="1"/>
            </p:cNvSpPr>
            <p:nvPr/>
          </p:nvSpPr>
          <p:spPr bwMode="auto">
            <a:xfrm>
              <a:off x="2658" y="3300"/>
              <a:ext cx="73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Frequency  (rad/sec)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96" name="Line 285"/>
            <p:cNvSpPr>
              <a:spLocks noChangeAspect="1" noChangeShapeType="1"/>
            </p:cNvSpPr>
            <p:nvPr/>
          </p:nvSpPr>
          <p:spPr bwMode="auto">
            <a:xfrm>
              <a:off x="1722" y="2706"/>
              <a:ext cx="17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7" name="Line 286"/>
            <p:cNvSpPr>
              <a:spLocks noChangeAspect="1" noChangeShapeType="1"/>
            </p:cNvSpPr>
            <p:nvPr/>
          </p:nvSpPr>
          <p:spPr bwMode="auto">
            <a:xfrm>
              <a:off x="1710" y="1278"/>
              <a:ext cx="175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8" name="Line 287"/>
            <p:cNvSpPr>
              <a:spLocks noChangeAspect="1" noChangeShapeType="1"/>
            </p:cNvSpPr>
            <p:nvPr/>
          </p:nvSpPr>
          <p:spPr bwMode="auto">
            <a:xfrm flipV="1">
              <a:off x="3228" y="1260"/>
              <a:ext cx="1" cy="9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99" name="Line 288"/>
            <p:cNvSpPr>
              <a:spLocks noChangeAspect="1" noChangeShapeType="1"/>
            </p:cNvSpPr>
            <p:nvPr/>
          </p:nvSpPr>
          <p:spPr bwMode="auto">
            <a:xfrm>
              <a:off x="2568" y="1278"/>
              <a:ext cx="1" cy="9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00" name="Rectangle 289"/>
            <p:cNvSpPr>
              <a:spLocks noChangeAspect="1" noChangeArrowheads="1"/>
            </p:cNvSpPr>
            <p:nvPr/>
          </p:nvSpPr>
          <p:spPr bwMode="auto">
            <a:xfrm>
              <a:off x="3546" y="1260"/>
              <a:ext cx="20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-3dB 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701" name="Rectangle 290"/>
            <p:cNvSpPr>
              <a:spLocks noChangeAspect="1" noChangeArrowheads="1"/>
            </p:cNvSpPr>
            <p:nvPr/>
          </p:nvSpPr>
          <p:spPr bwMode="auto">
            <a:xfrm>
              <a:off x="3546" y="1416"/>
              <a:ext cx="26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wc=10 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702" name="Rectangle 291"/>
            <p:cNvSpPr>
              <a:spLocks noChangeAspect="1" noChangeArrowheads="1"/>
            </p:cNvSpPr>
            <p:nvPr/>
          </p:nvSpPr>
          <p:spPr bwMode="auto">
            <a:xfrm>
              <a:off x="2688" y="1548"/>
              <a:ext cx="28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wc=0.5 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7412" name="Object 2"/>
          <p:cNvGraphicFramePr>
            <a:graphicFrameLocks noChangeAspect="1"/>
          </p:cNvGraphicFramePr>
          <p:nvPr/>
        </p:nvGraphicFramePr>
        <p:xfrm>
          <a:off x="1116013" y="1773238"/>
          <a:ext cx="2811462" cy="156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5" name="Equation" r:id="rId3" imgW="1117115" imgH="622030" progId="Equation.3">
                  <p:embed/>
                </p:oleObj>
              </mc:Choice>
              <mc:Fallback>
                <p:oleObj name="Equation" r:id="rId3" imgW="1117115" imgH="6220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773238"/>
                        <a:ext cx="2811462" cy="156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Text Box 293"/>
          <p:cNvSpPr txBox="1">
            <a:spLocks noChangeArrowheads="1"/>
          </p:cNvSpPr>
          <p:nvPr/>
        </p:nvSpPr>
        <p:spPr bwMode="auto">
          <a:xfrm>
            <a:off x="1619250" y="981075"/>
            <a:ext cx="102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=1/</a:t>
            </a:r>
          </a:p>
        </p:txBody>
      </p:sp>
    </p:spTree>
    <p:extLst>
      <p:ext uri="{BB962C8B-B14F-4D97-AF65-F5344CB8AC3E}">
        <p14:creationId xmlns:p14="http://schemas.microsoft.com/office/powerpoint/2010/main" val="236522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91D3D66-F81C-4BE3-96B3-200906633C40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886200" cy="11430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tr-TR" altLang="en-US" sz="4000" smtClean="0">
                <a:solidFill>
                  <a:srgbClr val="000000"/>
                </a:solidFill>
              </a:rPr>
              <a:t>E</a:t>
            </a:r>
            <a:r>
              <a:rPr lang="en-US" altLang="en-US" sz="4000" smtClean="0">
                <a:solidFill>
                  <a:srgbClr val="000000"/>
                </a:solidFill>
              </a:rPr>
              <a:t>ntegrat</a:t>
            </a:r>
            <a:r>
              <a:rPr lang="tr-TR" altLang="en-US" sz="4000" smtClean="0">
                <a:solidFill>
                  <a:srgbClr val="000000"/>
                </a:solidFill>
              </a:rPr>
              <a:t>ö</a:t>
            </a:r>
            <a:r>
              <a:rPr lang="en-US" altLang="en-US" sz="4000" smtClean="0">
                <a:solidFill>
                  <a:srgbClr val="000000"/>
                </a:solidFill>
              </a:rPr>
              <a:t>r</a:t>
            </a:r>
            <a:br>
              <a:rPr lang="en-US" altLang="en-US" sz="4000" smtClean="0">
                <a:solidFill>
                  <a:srgbClr val="000000"/>
                </a:solidFill>
              </a:rPr>
            </a:br>
            <a:r>
              <a:rPr lang="en-US" altLang="en-US" sz="4000" smtClean="0">
                <a:solidFill>
                  <a:srgbClr val="000000"/>
                </a:solidFill>
              </a:rPr>
              <a:t>(</a:t>
            </a:r>
            <a:r>
              <a:rPr lang="tr-TR" altLang="en-US" sz="4000" smtClean="0">
                <a:solidFill>
                  <a:srgbClr val="000000"/>
                </a:solidFill>
              </a:rPr>
              <a:t>Kutup sıfırda</a:t>
            </a:r>
            <a:r>
              <a:rPr lang="en-US" altLang="en-US" sz="4000" smtClean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8436" name="Object 2"/>
          <p:cNvGraphicFramePr>
            <a:graphicFrameLocks noChangeAspect="1"/>
          </p:cNvGraphicFramePr>
          <p:nvPr/>
        </p:nvGraphicFramePr>
        <p:xfrm>
          <a:off x="1447800" y="4191000"/>
          <a:ext cx="1524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9" name="Equation" r:id="rId3" imgW="1524000" imgH="749300" progId="Equation.DSMT36">
                  <p:embed/>
                </p:oleObj>
              </mc:Choice>
              <mc:Fallback>
                <p:oleObj name="Equation" r:id="rId3" imgW="1524000" imgH="749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191000"/>
                        <a:ext cx="1524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1065213"/>
            <a:ext cx="4222750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493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7F5C000-44D2-4C01-9FC2-BEB7131F526E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534400" cy="1143000"/>
          </a:xfrm>
          <a:solidFill>
            <a:schemeClr val="accent1"/>
          </a:solidFill>
        </p:spPr>
        <p:txBody>
          <a:bodyPr/>
          <a:lstStyle/>
          <a:p>
            <a:r>
              <a:rPr lang="en-US" altLang="en-US" smtClean="0">
                <a:solidFill>
                  <a:srgbClr val="000000"/>
                </a:solidFill>
              </a:rPr>
              <a:t>Fre</a:t>
            </a:r>
            <a:r>
              <a:rPr lang="tr-TR" altLang="en-US" smtClean="0">
                <a:solidFill>
                  <a:srgbClr val="000000"/>
                </a:solidFill>
              </a:rPr>
              <a:t>kanstan bağımsız kazanç</a:t>
            </a:r>
            <a:endParaRPr lang="en-US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19460" name="Object 2"/>
          <p:cNvGraphicFramePr>
            <a:graphicFrameLocks noChangeAspect="1"/>
          </p:cNvGraphicFramePr>
          <p:nvPr/>
        </p:nvGraphicFramePr>
        <p:xfrm>
          <a:off x="1676400" y="4419600"/>
          <a:ext cx="1320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3" name="Equation" r:id="rId3" imgW="1320800" imgH="342900" progId="Equation.DSMT36">
                  <p:embed/>
                </p:oleObj>
              </mc:Choice>
              <mc:Fallback>
                <p:oleObj name="Equation" r:id="rId3" imgW="1320800" imgH="3429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419600"/>
                        <a:ext cx="1320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06538"/>
            <a:ext cx="4762500" cy="474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39725" y="4987925"/>
            <a:ext cx="46434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(This phase plot is for </a:t>
            </a:r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A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&gt; 0.  If</a:t>
            </a:r>
          </a:p>
          <a:p>
            <a:r>
              <a:rPr lang="en-US" altLang="en-US" sz="2400" i="1">
                <a:solidFill>
                  <a:srgbClr val="000000"/>
                </a:solidFill>
                <a:latin typeface="Times" charset="0"/>
              </a:rPr>
              <a:t>A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&lt; 0, the phase would be a constant</a:t>
            </a:r>
          </a:p>
          <a:p>
            <a:r>
              <a:rPr lang="en-US" altLang="en-US" sz="2400">
                <a:solidFill>
                  <a:srgbClr val="000000"/>
                </a:solidFill>
                <a:latin typeface="Symbol" pitchFamily="18" charset="2"/>
              </a:rPr>
              <a:t>p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or - </a:t>
            </a:r>
            <a:r>
              <a:rPr lang="en-US" altLang="en-US" sz="2400">
                <a:solidFill>
                  <a:srgbClr val="000000"/>
                </a:solidFill>
                <a:latin typeface="Symbol" pitchFamily="18" charset="2"/>
              </a:rPr>
              <a:t>p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 radians.)</a:t>
            </a:r>
          </a:p>
        </p:txBody>
      </p:sp>
    </p:spTree>
    <p:extLst>
      <p:ext uri="{BB962C8B-B14F-4D97-AF65-F5344CB8AC3E}">
        <p14:creationId xmlns:p14="http://schemas.microsoft.com/office/powerpoint/2010/main" val="3513619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FF11D0E-D5E1-49AE-8629-09C45D1CDC43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038600" cy="1143000"/>
          </a:xfrm>
          <a:solidFill>
            <a:schemeClr val="accent1"/>
          </a:solidFill>
        </p:spPr>
        <p:txBody>
          <a:bodyPr/>
          <a:lstStyle/>
          <a:p>
            <a:r>
              <a:rPr lang="tr-TR" altLang="en-US" smtClean="0">
                <a:solidFill>
                  <a:srgbClr val="000000"/>
                </a:solidFill>
              </a:rPr>
              <a:t>Bir gerçek sıfır</a:t>
            </a:r>
            <a:endParaRPr lang="en-US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20484" name="Object 2"/>
          <p:cNvGraphicFramePr>
            <a:graphicFrameLocks noChangeAspect="1"/>
          </p:cNvGraphicFramePr>
          <p:nvPr/>
        </p:nvGraphicFramePr>
        <p:xfrm>
          <a:off x="1447800" y="3962400"/>
          <a:ext cx="1879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" name="Equation" r:id="rId3" imgW="1879600" imgH="762000" progId="Equation.DSMT36">
                  <p:embed/>
                </p:oleObj>
              </mc:Choice>
              <mc:Fallback>
                <p:oleObj name="Equation" r:id="rId3" imgW="1879600" imgH="7620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962400"/>
                        <a:ext cx="1879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927100"/>
            <a:ext cx="3794125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63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E0FDEC1-4A78-4308-91D8-237674D8EAD6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en-US" smtClean="0"/>
              <a:t>Bir RC devrenin darbe tepkisi</a:t>
            </a:r>
            <a:endParaRPr lang="en-US" smtClean="0"/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447800"/>
            <a:ext cx="388461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95800"/>
            <a:ext cx="28162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11"/>
          <p:cNvSpPr txBox="1">
            <a:spLocks noChangeArrowheads="1"/>
          </p:cNvSpPr>
          <p:nvPr/>
        </p:nvSpPr>
        <p:spPr bwMode="auto">
          <a:xfrm>
            <a:off x="457200" y="1524000"/>
            <a:ext cx="3825875" cy="830263"/>
          </a:xfrm>
          <a:prstGeom prst="rect">
            <a:avLst/>
          </a:prstGeom>
          <a:solidFill>
            <a:srgbClr val="F2B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sz="2400"/>
              <a:t>Şekildeki RC devrenin darbe tepkisini bul ve çiz</a:t>
            </a:r>
            <a:endParaRPr lang="en-US" sz="2400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304800" y="3124200"/>
            <a:ext cx="283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Diferen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ye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denklem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661" name="Object 13"/>
          <p:cNvGraphicFramePr>
            <a:graphicFrameLocks noChangeAspect="1"/>
          </p:cNvGraphicFramePr>
          <p:nvPr/>
        </p:nvGraphicFramePr>
        <p:xfrm>
          <a:off x="3200400" y="2895600"/>
          <a:ext cx="3035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Equation" r:id="rId5" imgW="1205977" imgH="393529" progId="Equation.3">
                  <p:embed/>
                </p:oleObj>
              </mc:Choice>
              <mc:Fallback>
                <p:oleObj name="Equation" r:id="rId5" imgW="120597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895600"/>
                        <a:ext cx="3035300" cy="9906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6324600" y="3124200"/>
            <a:ext cx="2741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sz="2400">
                <a:latin typeface="Times New Roman" pitchFamily="18" charset="0"/>
                <a:cs typeface="Times New Roman" pitchFamily="18" charset="0"/>
              </a:rPr>
              <a:t>Yeniden düzenlersek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663" name="Object 15"/>
          <p:cNvGraphicFramePr>
            <a:graphicFrameLocks noChangeAspect="1"/>
          </p:cNvGraphicFramePr>
          <p:nvPr/>
        </p:nvGraphicFramePr>
        <p:xfrm>
          <a:off x="609600" y="5334000"/>
          <a:ext cx="3098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8" name="Equation" r:id="rId7" imgW="1231366" imgH="393529" progId="Equation.3">
                  <p:embed/>
                </p:oleObj>
              </mc:Choice>
              <mc:Fallback>
                <p:oleObj name="Equation" r:id="rId7" imgW="123136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34000"/>
                        <a:ext cx="3098800" cy="990600"/>
                      </a:xfrm>
                      <a:prstGeom prst="rect">
                        <a:avLst/>
                      </a:prstGeom>
                      <a:solidFill>
                        <a:srgbClr val="F2B1A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6" name="Object 18"/>
          <p:cNvGraphicFramePr>
            <a:graphicFrameLocks noChangeAspect="1"/>
          </p:cNvGraphicFramePr>
          <p:nvPr/>
        </p:nvGraphicFramePr>
        <p:xfrm>
          <a:off x="457200" y="3886200"/>
          <a:ext cx="32591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name="Equation" r:id="rId9" imgW="1295400" imgH="393700" progId="Equation.3">
                  <p:embed/>
                </p:oleObj>
              </mc:Choice>
              <mc:Fallback>
                <p:oleObj name="Equation" r:id="rId9" imgW="1295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86200"/>
                        <a:ext cx="3259138" cy="9906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741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/>
      <p:bldP spid="276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0359C63-232E-40C2-9310-6A8B1870AE86}" type="slidenum">
              <a:rPr lang="en-US" smtClean="0"/>
              <a:pPr eaLnBrk="1" hangingPunct="1"/>
              <a:t>20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733800" cy="18589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tr-TR" altLang="en-US" sz="4000" smtClean="0">
                <a:solidFill>
                  <a:srgbClr val="000000"/>
                </a:solidFill>
              </a:rPr>
              <a:t>Türev alıcı (</a:t>
            </a:r>
            <a:r>
              <a:rPr lang="en-US" altLang="en-US" sz="4000" smtClean="0">
                <a:solidFill>
                  <a:srgbClr val="000000"/>
                </a:solidFill>
              </a:rPr>
              <a:t>Diferen</a:t>
            </a:r>
            <a:r>
              <a:rPr lang="tr-TR" altLang="en-US" sz="4000" smtClean="0">
                <a:solidFill>
                  <a:srgbClr val="000000"/>
                </a:solidFill>
              </a:rPr>
              <a:t>s</a:t>
            </a:r>
            <a:r>
              <a:rPr lang="en-US" altLang="en-US" sz="4000" smtClean="0">
                <a:solidFill>
                  <a:srgbClr val="000000"/>
                </a:solidFill>
              </a:rPr>
              <a:t>i</a:t>
            </a:r>
            <a:r>
              <a:rPr lang="tr-TR" altLang="en-US" sz="4000" smtClean="0">
                <a:solidFill>
                  <a:srgbClr val="000000"/>
                </a:solidFill>
              </a:rPr>
              <a:t>y</a:t>
            </a:r>
            <a:r>
              <a:rPr lang="en-US" altLang="en-US" sz="4000" smtClean="0">
                <a:solidFill>
                  <a:srgbClr val="000000"/>
                </a:solidFill>
              </a:rPr>
              <a:t>at</a:t>
            </a:r>
            <a:r>
              <a:rPr lang="tr-TR" altLang="en-US" sz="4000" smtClean="0">
                <a:solidFill>
                  <a:srgbClr val="000000"/>
                </a:solidFill>
              </a:rPr>
              <a:t>ö</a:t>
            </a:r>
            <a:r>
              <a:rPr lang="en-US" altLang="en-US" sz="4000" smtClean="0">
                <a:solidFill>
                  <a:srgbClr val="000000"/>
                </a:solidFill>
              </a:rPr>
              <a:t>r</a:t>
            </a:r>
            <a:r>
              <a:rPr lang="tr-TR" altLang="en-US" sz="4000" smtClean="0">
                <a:solidFill>
                  <a:srgbClr val="000000"/>
                </a:solidFill>
              </a:rPr>
              <a:t>)</a:t>
            </a:r>
            <a:r>
              <a:rPr lang="en-US" altLang="en-US" sz="4000" smtClean="0">
                <a:solidFill>
                  <a:srgbClr val="000000"/>
                </a:solidFill>
              </a:rPr>
              <a:t> (</a:t>
            </a:r>
            <a:r>
              <a:rPr lang="tr-TR" altLang="en-US" sz="4000" smtClean="0">
                <a:solidFill>
                  <a:srgbClr val="000000"/>
                </a:solidFill>
              </a:rPr>
              <a:t>Sıfır sıfırda</a:t>
            </a:r>
            <a:r>
              <a:rPr lang="en-US" altLang="en-US" sz="4000" smtClean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21508" name="Object 2"/>
          <p:cNvGraphicFramePr>
            <a:graphicFrameLocks noChangeAspect="1"/>
          </p:cNvGraphicFramePr>
          <p:nvPr/>
        </p:nvGraphicFramePr>
        <p:xfrm>
          <a:off x="1752600" y="4610100"/>
          <a:ext cx="1498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1" name="Equation" r:id="rId3" imgW="1498600" imgH="342900" progId="Equation.DSMT36">
                  <p:embed/>
                </p:oleObj>
              </mc:Choice>
              <mc:Fallback>
                <p:oleObj name="Equation" r:id="rId3" imgW="1498600" imgH="3429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610100"/>
                        <a:ext cx="1498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863600"/>
            <a:ext cx="37941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55879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6117C3B-1752-45E4-B6B2-9339AF4EBD1E}" type="slidenum">
              <a:rPr lang="en-US" smtClean="0"/>
              <a:pPr eaLnBrk="1" hangingPunct="1"/>
              <a:t>21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</a:t>
            </a:r>
            <a:r>
              <a:rPr lang="tr-TR" dirty="0" smtClean="0"/>
              <a:t>i</a:t>
            </a:r>
            <a:r>
              <a:rPr lang="en-US" dirty="0" err="1" smtClean="0"/>
              <a:t>mptoti</a:t>
            </a:r>
            <a:r>
              <a:rPr lang="tr-TR" dirty="0" smtClean="0"/>
              <a:t>k</a:t>
            </a:r>
            <a:r>
              <a:rPr lang="en-US" dirty="0" smtClean="0"/>
              <a:t> Bode </a:t>
            </a:r>
            <a:r>
              <a:rPr lang="tr-TR" dirty="0" smtClean="0"/>
              <a:t>çizimleri</a:t>
            </a:r>
            <a:r>
              <a:rPr lang="en-US" dirty="0" smtClean="0"/>
              <a:t>-</a:t>
            </a:r>
            <a:br>
              <a:rPr lang="en-US" dirty="0" smtClean="0"/>
            </a:br>
            <a:r>
              <a:rPr lang="tr-TR" dirty="0" smtClean="0"/>
              <a:t>genlik</a:t>
            </a:r>
            <a:endParaRPr lang="en-US" dirty="0" smtClean="0"/>
          </a:p>
        </p:txBody>
      </p:sp>
      <p:graphicFrame>
        <p:nvGraphicFramePr>
          <p:cNvPr id="33795" name="Object 2"/>
          <p:cNvGraphicFramePr>
            <a:graphicFrameLocks noChangeAspect="1"/>
          </p:cNvGraphicFramePr>
          <p:nvPr/>
        </p:nvGraphicFramePr>
        <p:xfrm>
          <a:off x="0" y="2422525"/>
          <a:ext cx="9139238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8" name="Equation" r:id="rId4" imgW="4203700" imgH="1701800" progId="Equation.3">
                  <p:embed/>
                </p:oleObj>
              </mc:Choice>
              <mc:Fallback>
                <p:oleObj name="Equation" r:id="rId4" imgW="4203700" imgH="170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22525"/>
                        <a:ext cx="9139238" cy="365442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3"/>
          <p:cNvGraphicFramePr>
            <a:graphicFrameLocks noChangeAspect="1"/>
          </p:cNvGraphicFramePr>
          <p:nvPr/>
        </p:nvGraphicFramePr>
        <p:xfrm>
          <a:off x="4159250" y="-47625"/>
          <a:ext cx="4487863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9" name="Equation" r:id="rId6" imgW="1765300" imgH="914400" progId="Equation.3">
                  <p:embed/>
                </p:oleObj>
              </mc:Choice>
              <mc:Fallback>
                <p:oleObj name="Equation" r:id="rId6" imgW="17653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0" y="-47625"/>
                        <a:ext cx="4487863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675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C761CCE-EC46-4F6A-8D86-5D34AEE105D8}" type="slidenum">
              <a:rPr lang="en-US" smtClean="0"/>
              <a:pPr eaLnBrk="1" hangingPunct="1"/>
              <a:t>22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As</a:t>
            </a:r>
            <a:r>
              <a:rPr lang="tr-TR" smtClean="0"/>
              <a:t>i</a:t>
            </a:r>
            <a:r>
              <a:rPr lang="en-US" smtClean="0"/>
              <a:t>mptoti</a:t>
            </a:r>
            <a:r>
              <a:rPr lang="tr-TR" smtClean="0"/>
              <a:t>k</a:t>
            </a:r>
            <a:r>
              <a:rPr lang="en-US" smtClean="0"/>
              <a:t> Bode </a:t>
            </a:r>
            <a:r>
              <a:rPr lang="tr-TR" smtClean="0"/>
              <a:t>çizimleri </a:t>
            </a:r>
            <a:r>
              <a:rPr lang="en-US" smtClean="0"/>
              <a:t>-</a:t>
            </a:r>
            <a:r>
              <a:rPr lang="tr-TR" smtClean="0"/>
              <a:t> faz</a:t>
            </a:r>
            <a:endParaRPr lang="en-US" smtClean="0"/>
          </a:p>
        </p:txBody>
      </p:sp>
      <p:graphicFrame>
        <p:nvGraphicFramePr>
          <p:cNvPr id="348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797897"/>
              </p:ext>
            </p:extLst>
          </p:nvPr>
        </p:nvGraphicFramePr>
        <p:xfrm>
          <a:off x="4083050" y="1288554"/>
          <a:ext cx="4295775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2" name="Equation" r:id="rId4" imgW="1689100" imgH="508000" progId="Equation.3">
                  <p:embed/>
                </p:oleObj>
              </mc:Choice>
              <mc:Fallback>
                <p:oleObj name="Equation" r:id="rId4" imgW="1689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3050" y="1288554"/>
                        <a:ext cx="4295775" cy="1276350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3"/>
          <p:cNvGraphicFramePr>
            <a:graphicFrameLocks noChangeAspect="1"/>
          </p:cNvGraphicFramePr>
          <p:nvPr/>
        </p:nvGraphicFramePr>
        <p:xfrm>
          <a:off x="606425" y="2971800"/>
          <a:ext cx="8334375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3" name="Equation" r:id="rId6" imgW="3276600" imgH="939800" progId="Equation.3">
                  <p:embed/>
                </p:oleObj>
              </mc:Choice>
              <mc:Fallback>
                <p:oleObj name="Equation" r:id="rId6" imgW="32766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2971800"/>
                        <a:ext cx="8334375" cy="23606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119675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18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E901E9A-BA14-45CC-93F6-3765888DFB35}" type="slidenum">
              <a:rPr lang="en-US" smtClean="0"/>
              <a:pPr eaLnBrk="1" hangingPunct="1"/>
              <a:t>23</a:t>
            </a:fld>
            <a:endParaRPr lang="en-US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 err="1" smtClean="0"/>
              <a:t>Fre</a:t>
            </a:r>
            <a:r>
              <a:rPr lang="tr-TR" altLang="en-US" dirty="0" smtClean="0"/>
              <a:t>kans Cevabı Fonksiyonu</a:t>
            </a:r>
            <a:endParaRPr lang="en-US" altLang="en-US" dirty="0" smtClean="0"/>
          </a:p>
        </p:txBody>
      </p:sp>
      <p:grpSp>
        <p:nvGrpSpPr>
          <p:cNvPr id="3076" name="Group 3"/>
          <p:cNvGrpSpPr>
            <a:grpSpLocks/>
          </p:cNvGrpSpPr>
          <p:nvPr/>
        </p:nvGrpSpPr>
        <p:grpSpPr bwMode="auto">
          <a:xfrm>
            <a:off x="1066800" y="1143000"/>
            <a:ext cx="7135813" cy="1905000"/>
            <a:chOff x="672" y="720"/>
            <a:chExt cx="4495" cy="1200"/>
          </a:xfrm>
        </p:grpSpPr>
        <p:sp>
          <p:nvSpPr>
            <p:cNvPr id="3080" name="Text Box 4"/>
            <p:cNvSpPr txBox="1">
              <a:spLocks noChangeArrowheads="1"/>
            </p:cNvSpPr>
            <p:nvPr/>
          </p:nvSpPr>
          <p:spPr bwMode="auto">
            <a:xfrm>
              <a:off x="672" y="720"/>
              <a:ext cx="449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00000"/>
                  </a:solidFill>
                  <a:latin typeface="Times" charset="0"/>
                </a:rPr>
                <a:t>Continuous-time LTI systems are described by equations</a:t>
              </a:r>
            </a:p>
            <a:p>
              <a:r>
                <a:rPr lang="en-US" altLang="en-US" sz="2400">
                  <a:solidFill>
                    <a:srgbClr val="000000"/>
                  </a:solidFill>
                  <a:latin typeface="Times" charset="0"/>
                </a:rPr>
                <a:t>of the general form,</a:t>
              </a:r>
            </a:p>
          </p:txBody>
        </p:sp>
        <p:graphicFrame>
          <p:nvGraphicFramePr>
            <p:cNvPr id="3081" name="Object 5"/>
            <p:cNvGraphicFramePr>
              <a:graphicFrameLocks noChangeAspect="1"/>
            </p:cNvGraphicFramePr>
            <p:nvPr/>
          </p:nvGraphicFramePr>
          <p:xfrm>
            <a:off x="1844" y="1416"/>
            <a:ext cx="218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4" name="Equation" r:id="rId3" imgW="3467100" imgH="800100" progId="Equation.DSMT36">
                    <p:embed/>
                  </p:oleObj>
                </mc:Choice>
                <mc:Fallback>
                  <p:oleObj name="Equation" r:id="rId3" imgW="3467100" imgH="800100" progId="Equation.DSMT3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4" y="1416"/>
                          <a:ext cx="218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77" name="Group 6"/>
          <p:cNvGrpSpPr>
            <a:grpSpLocks/>
          </p:cNvGrpSpPr>
          <p:nvPr/>
        </p:nvGrpSpPr>
        <p:grpSpPr bwMode="auto">
          <a:xfrm>
            <a:off x="1076325" y="3514725"/>
            <a:ext cx="7380288" cy="2301875"/>
            <a:chOff x="678" y="2054"/>
            <a:chExt cx="4649" cy="1450"/>
          </a:xfrm>
        </p:grpSpPr>
        <p:sp>
          <p:nvSpPr>
            <p:cNvPr id="3078" name="Text Box 7"/>
            <p:cNvSpPr txBox="1">
              <a:spLocks noChangeArrowheads="1"/>
            </p:cNvSpPr>
            <p:nvPr/>
          </p:nvSpPr>
          <p:spPr bwMode="auto">
            <a:xfrm>
              <a:off x="678" y="2054"/>
              <a:ext cx="464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000000"/>
                  </a:solidFill>
                  <a:latin typeface="Times" charset="0"/>
                </a:rPr>
                <a:t>Fourier transforming, the transfer function is of the general</a:t>
              </a:r>
            </a:p>
            <a:p>
              <a:r>
                <a:rPr lang="en-US" altLang="en-US" sz="2400">
                  <a:solidFill>
                    <a:srgbClr val="000000"/>
                  </a:solidFill>
                  <a:latin typeface="Times" charset="0"/>
                </a:rPr>
                <a:t>form,</a:t>
              </a:r>
            </a:p>
          </p:txBody>
        </p:sp>
        <p:graphicFrame>
          <p:nvGraphicFramePr>
            <p:cNvPr id="3079" name="Object 8"/>
            <p:cNvGraphicFramePr>
              <a:graphicFrameLocks noChangeAspect="1"/>
            </p:cNvGraphicFramePr>
            <p:nvPr/>
          </p:nvGraphicFramePr>
          <p:xfrm>
            <a:off x="1744" y="2488"/>
            <a:ext cx="2272" cy="10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5" name="Equation" r:id="rId5" imgW="3606800" imgH="1612900" progId="Equation.DSMT36">
                    <p:embed/>
                  </p:oleObj>
                </mc:Choice>
                <mc:Fallback>
                  <p:oleObj name="Equation" r:id="rId5" imgW="3606800" imgH="1612900" progId="Equation.DSMT3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4" y="2488"/>
                          <a:ext cx="2272" cy="10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42423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C8EBFD1-811D-4EB6-8168-4D22D4479153}" type="slidenum">
              <a:rPr lang="en-US" smtClean="0"/>
              <a:pPr eaLnBrk="1" hangingPunct="1"/>
              <a:t>24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Complex Pole Pair</a:t>
            </a:r>
          </a:p>
        </p:txBody>
      </p:sp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611188" y="4572000"/>
          <a:ext cx="7067550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2" name="Equation" r:id="rId3" imgW="3340100" imgH="698500" progId="Equation.3">
                  <p:embed/>
                </p:oleObj>
              </mc:Choice>
              <mc:Fallback>
                <p:oleObj name="Equation" r:id="rId3" imgW="33401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572000"/>
                        <a:ext cx="7067550" cy="148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4419600" y="1447800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/>
              <a:t>With </a:t>
            </a:r>
          </a:p>
        </p:txBody>
      </p:sp>
      <p:graphicFrame>
        <p:nvGraphicFramePr>
          <p:cNvPr id="4102" name="Object 10"/>
          <p:cNvGraphicFramePr>
            <a:graphicFrameLocks noChangeAspect="1"/>
          </p:cNvGraphicFramePr>
          <p:nvPr/>
        </p:nvGraphicFramePr>
        <p:xfrm>
          <a:off x="1066800" y="2684463"/>
          <a:ext cx="5937250" cy="161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3" name="Equation" r:id="rId5" imgW="2806700" imgH="762000" progId="Equation.3">
                  <p:embed/>
                </p:oleObj>
              </mc:Choice>
              <mc:Fallback>
                <p:oleObj name="Equation" r:id="rId5" imgW="2806700" imgH="762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684463"/>
                        <a:ext cx="5937250" cy="161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1"/>
          <p:cNvGraphicFramePr>
            <a:graphicFrameLocks noChangeAspect="1"/>
          </p:cNvGraphicFramePr>
          <p:nvPr/>
        </p:nvGraphicFramePr>
        <p:xfrm>
          <a:off x="5302250" y="1371600"/>
          <a:ext cx="38417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4" name="Equation" r:id="rId7" imgW="1816100" imgH="279400" progId="Equation.3">
                  <p:embed/>
                </p:oleObj>
              </mc:Choice>
              <mc:Fallback>
                <p:oleObj name="Equation" r:id="rId7" imgW="1816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1371600"/>
                        <a:ext cx="3841750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2"/>
          <p:cNvGraphicFramePr>
            <a:graphicFrameLocks noChangeAspect="1"/>
          </p:cNvGraphicFramePr>
          <p:nvPr/>
        </p:nvGraphicFramePr>
        <p:xfrm>
          <a:off x="381000" y="1143000"/>
          <a:ext cx="3654425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5" name="Equation" r:id="rId9" imgW="1727200" imgH="660400" progId="Equation.3">
                  <p:embed/>
                </p:oleObj>
              </mc:Choice>
              <mc:Fallback>
                <p:oleObj name="Equation" r:id="rId9" imgW="17272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143000"/>
                        <a:ext cx="3654425" cy="140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942669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790942C-1AC2-4847-8214-038BF33F42F8}" type="slidenum">
              <a:rPr lang="en-US" smtClean="0"/>
              <a:pPr eaLnBrk="1" hangingPunct="1"/>
              <a:t>25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Complex Zero Pair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676400" y="1143000"/>
          <a:ext cx="636428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0" name="Equation" r:id="rId3" imgW="6362700" imgH="876300" progId="Equation.DSMT36">
                  <p:embed/>
                </p:oleObj>
              </mc:Choice>
              <mc:Fallback>
                <p:oleObj name="Equation" r:id="rId3" imgW="6362700" imgH="876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143000"/>
                        <a:ext cx="636428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82600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55283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2DF1561-F898-4FF9-85A8-E6EDDED89037}" type="slidenum">
              <a:rPr lang="en-US" smtClean="0"/>
              <a:pPr eaLnBrk="1" hangingPunct="1"/>
              <a:t>26</a:t>
            </a:fld>
            <a:endParaRPr lang="en-US" smtClean="0"/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Bode plots for complex pole pair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14400"/>
            <a:ext cx="6835775" cy="573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9" name="Object 8"/>
          <p:cNvGraphicFramePr>
            <a:graphicFrameLocks noChangeAspect="1"/>
          </p:cNvGraphicFramePr>
          <p:nvPr/>
        </p:nvGraphicFramePr>
        <p:xfrm>
          <a:off x="5122863" y="3429000"/>
          <a:ext cx="3709987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4" name="Equation" r:id="rId4" imgW="1752600" imgH="698500" progId="Equation.3">
                  <p:embed/>
                </p:oleObj>
              </mc:Choice>
              <mc:Fallback>
                <p:oleObj name="Equation" r:id="rId4" imgW="17526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3429000"/>
                        <a:ext cx="3709987" cy="1481138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836712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2017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3523ECB-8443-4A47-B7FC-BF9E013E41BC}" type="slidenum">
              <a:rPr lang="en-US" smtClean="0"/>
              <a:pPr eaLnBrk="1" hangingPunct="1"/>
              <a:t>27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</a:t>
            </a:r>
            <a:r>
              <a:rPr lang="en-US" baseline="30000" smtClean="0"/>
              <a:t>nd</a:t>
            </a:r>
            <a:r>
              <a:rPr lang="en-US" smtClean="0"/>
              <a:t> order system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609600" y="1981200"/>
            <a:ext cx="272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Differential equation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381000" y="3200400"/>
            <a:ext cx="81645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 (zeta) = damping coefficient, 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natural resonance frequency</a:t>
            </a:r>
          </a:p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 = static sensitivity</a:t>
            </a:r>
          </a:p>
        </p:txBody>
      </p:sp>
      <p:graphicFrame>
        <p:nvGraphicFramePr>
          <p:cNvPr id="7174" name="Object 5"/>
          <p:cNvGraphicFramePr>
            <a:graphicFrameLocks noChangeAspect="1"/>
          </p:cNvGraphicFramePr>
          <p:nvPr/>
        </p:nvGraphicFramePr>
        <p:xfrm>
          <a:off x="3738563" y="1752600"/>
          <a:ext cx="485775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8" name="Equation" r:id="rId3" imgW="1930400" imgH="419100" progId="Equation.3">
                  <p:embed/>
                </p:oleObj>
              </mc:Choice>
              <mc:Fallback>
                <p:oleObj name="Equation" r:id="rId3" imgW="1930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3" y="1752600"/>
                        <a:ext cx="485775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23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A858546-DA72-41FB-A22C-C95580050A3E}" type="slidenum">
              <a:rPr lang="en-US" smtClean="0"/>
              <a:pPr eaLnBrk="1" hangingPunct="1"/>
              <a:t>28</a:t>
            </a:fld>
            <a:endParaRPr 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The impulse response for the second order system</a:t>
            </a:r>
          </a:p>
        </p:txBody>
      </p:sp>
      <p:graphicFrame>
        <p:nvGraphicFramePr>
          <p:cNvPr id="8195" name="Object 2"/>
          <p:cNvGraphicFramePr>
            <a:graphicFrameLocks noChangeAspect="1"/>
          </p:cNvGraphicFramePr>
          <p:nvPr/>
        </p:nvGraphicFramePr>
        <p:xfrm>
          <a:off x="762000" y="3581400"/>
          <a:ext cx="670877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4" name="Equation" r:id="rId3" imgW="2667000" imgH="279400" progId="Equation.3">
                  <p:embed/>
                </p:oleObj>
              </mc:Choice>
              <mc:Fallback>
                <p:oleObj name="Equation" r:id="rId3" imgW="26670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581400"/>
                        <a:ext cx="670877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457200" y="5257800"/>
            <a:ext cx="8077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Impulse response for various values of the damping coefficient zeta are given in the following figure. Static sensitivity K = 1 and natural resonance frequency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1 rad/sec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8" name="Object 5"/>
          <p:cNvGraphicFramePr>
            <a:graphicFrameLocks noChangeAspect="1"/>
          </p:cNvGraphicFramePr>
          <p:nvPr/>
        </p:nvGraphicFramePr>
        <p:xfrm>
          <a:off x="685800" y="2057400"/>
          <a:ext cx="6931025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5" name="Equation" r:id="rId5" imgW="2755900" imgH="533400" progId="Equation.3">
                  <p:embed/>
                </p:oleObj>
              </mc:Choice>
              <mc:Fallback>
                <p:oleObj name="Equation" r:id="rId5" imgW="27559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057400"/>
                        <a:ext cx="6931025" cy="133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457200" y="4343400"/>
            <a:ext cx="8397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Determine the coefficients in the above equations and express them in terms of K,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and 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8313" y="1448271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26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9648EC1-374E-4037-80FB-E8E4EBA7F5B8}" type="slidenum">
              <a:rPr lang="en-US" smtClean="0"/>
              <a:pPr eaLnBrk="1" hangingPunct="1"/>
              <a:t>29</a:t>
            </a:fld>
            <a:endParaRPr lang="en-US" smtClean="0"/>
          </a:p>
        </p:txBody>
      </p:sp>
      <p:sp>
        <p:nvSpPr>
          <p:cNvPr id="9219" name="Rectangle 2"/>
          <p:cNvSpPr>
            <a:spLocks noChangeAspect="1" noChangeArrowheads="1"/>
          </p:cNvSpPr>
          <p:nvPr/>
        </p:nvSpPr>
        <p:spPr bwMode="auto">
          <a:xfrm>
            <a:off x="1309688" y="647700"/>
            <a:ext cx="7242175" cy="55276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20" name="Rectangle 3"/>
          <p:cNvSpPr>
            <a:spLocks noChangeAspect="1" noChangeArrowheads="1"/>
          </p:cNvSpPr>
          <p:nvPr/>
        </p:nvSpPr>
        <p:spPr bwMode="auto">
          <a:xfrm>
            <a:off x="1309688" y="647700"/>
            <a:ext cx="7242175" cy="5527675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21" name="Freeform 4"/>
          <p:cNvSpPr>
            <a:spLocks noChangeAspect="1"/>
          </p:cNvSpPr>
          <p:nvPr/>
        </p:nvSpPr>
        <p:spPr bwMode="auto">
          <a:xfrm>
            <a:off x="1309688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Freeform 5"/>
          <p:cNvSpPr>
            <a:spLocks noChangeAspect="1"/>
          </p:cNvSpPr>
          <p:nvPr/>
        </p:nvSpPr>
        <p:spPr bwMode="auto">
          <a:xfrm>
            <a:off x="2030413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Freeform 6"/>
          <p:cNvSpPr>
            <a:spLocks noChangeAspect="1"/>
          </p:cNvSpPr>
          <p:nvPr/>
        </p:nvSpPr>
        <p:spPr bwMode="auto">
          <a:xfrm>
            <a:off x="2751138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Freeform 7"/>
          <p:cNvSpPr>
            <a:spLocks noChangeAspect="1"/>
          </p:cNvSpPr>
          <p:nvPr/>
        </p:nvSpPr>
        <p:spPr bwMode="auto">
          <a:xfrm>
            <a:off x="3471863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Freeform 8"/>
          <p:cNvSpPr>
            <a:spLocks noChangeAspect="1"/>
          </p:cNvSpPr>
          <p:nvPr/>
        </p:nvSpPr>
        <p:spPr bwMode="auto">
          <a:xfrm>
            <a:off x="4192588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Freeform 9"/>
          <p:cNvSpPr>
            <a:spLocks noChangeAspect="1"/>
          </p:cNvSpPr>
          <p:nvPr/>
        </p:nvSpPr>
        <p:spPr bwMode="auto">
          <a:xfrm>
            <a:off x="4930775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Freeform 10"/>
          <p:cNvSpPr>
            <a:spLocks noChangeAspect="1"/>
          </p:cNvSpPr>
          <p:nvPr/>
        </p:nvSpPr>
        <p:spPr bwMode="auto">
          <a:xfrm>
            <a:off x="5651500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Freeform 11"/>
          <p:cNvSpPr>
            <a:spLocks noChangeAspect="1"/>
          </p:cNvSpPr>
          <p:nvPr/>
        </p:nvSpPr>
        <p:spPr bwMode="auto">
          <a:xfrm>
            <a:off x="6372225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Freeform 12"/>
          <p:cNvSpPr>
            <a:spLocks noChangeAspect="1"/>
          </p:cNvSpPr>
          <p:nvPr/>
        </p:nvSpPr>
        <p:spPr bwMode="auto">
          <a:xfrm>
            <a:off x="7092950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Freeform 13"/>
          <p:cNvSpPr>
            <a:spLocks noChangeAspect="1"/>
          </p:cNvSpPr>
          <p:nvPr/>
        </p:nvSpPr>
        <p:spPr bwMode="auto">
          <a:xfrm>
            <a:off x="7813675" y="647700"/>
            <a:ext cx="3175" cy="5527675"/>
          </a:xfrm>
          <a:custGeom>
            <a:avLst/>
            <a:gdLst>
              <a:gd name="T0" fmla="*/ 0 w 3175"/>
              <a:gd name="T1" fmla="*/ 2147483647 h 322"/>
              <a:gd name="T2" fmla="*/ 0 w 3175"/>
              <a:gd name="T3" fmla="*/ 0 h 322"/>
              <a:gd name="T4" fmla="*/ 0 w 3175"/>
              <a:gd name="T5" fmla="*/ 0 h 322"/>
              <a:gd name="T6" fmla="*/ 0 60000 65536"/>
              <a:gd name="T7" fmla="*/ 0 60000 65536"/>
              <a:gd name="T8" fmla="*/ 0 60000 65536"/>
              <a:gd name="T9" fmla="*/ 0 w 3175"/>
              <a:gd name="T10" fmla="*/ 0 h 322"/>
              <a:gd name="T11" fmla="*/ 3175 w 3175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Freeform 14"/>
          <p:cNvSpPr>
            <a:spLocks noChangeAspect="1"/>
          </p:cNvSpPr>
          <p:nvPr/>
        </p:nvSpPr>
        <p:spPr bwMode="auto">
          <a:xfrm>
            <a:off x="8551863" y="647700"/>
            <a:ext cx="1587" cy="5527675"/>
          </a:xfrm>
          <a:custGeom>
            <a:avLst/>
            <a:gdLst>
              <a:gd name="T0" fmla="*/ 0 w 1587"/>
              <a:gd name="T1" fmla="*/ 2147483647 h 322"/>
              <a:gd name="T2" fmla="*/ 0 w 1587"/>
              <a:gd name="T3" fmla="*/ 0 h 322"/>
              <a:gd name="T4" fmla="*/ 0 w 1587"/>
              <a:gd name="T5" fmla="*/ 0 h 322"/>
              <a:gd name="T6" fmla="*/ 0 60000 65536"/>
              <a:gd name="T7" fmla="*/ 0 60000 65536"/>
              <a:gd name="T8" fmla="*/ 0 60000 65536"/>
              <a:gd name="T9" fmla="*/ 0 w 1587"/>
              <a:gd name="T10" fmla="*/ 0 h 322"/>
              <a:gd name="T11" fmla="*/ 1587 w 1587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322">
                <a:moveTo>
                  <a:pt x="0" y="322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Freeform 15"/>
          <p:cNvSpPr>
            <a:spLocks noChangeAspect="1"/>
          </p:cNvSpPr>
          <p:nvPr/>
        </p:nvSpPr>
        <p:spPr bwMode="auto">
          <a:xfrm>
            <a:off x="1309688" y="6175375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Freeform 16"/>
          <p:cNvSpPr>
            <a:spLocks noChangeAspect="1"/>
          </p:cNvSpPr>
          <p:nvPr/>
        </p:nvSpPr>
        <p:spPr bwMode="auto">
          <a:xfrm>
            <a:off x="1309688" y="5386388"/>
            <a:ext cx="7242175" cy="1587"/>
          </a:xfrm>
          <a:custGeom>
            <a:avLst/>
            <a:gdLst>
              <a:gd name="T0" fmla="*/ 0 w 422"/>
              <a:gd name="T1" fmla="*/ 0 h 1587"/>
              <a:gd name="T2" fmla="*/ 2147483647 w 422"/>
              <a:gd name="T3" fmla="*/ 0 h 1587"/>
              <a:gd name="T4" fmla="*/ 2147483647 w 422"/>
              <a:gd name="T5" fmla="*/ 0 h 1587"/>
              <a:gd name="T6" fmla="*/ 0 60000 65536"/>
              <a:gd name="T7" fmla="*/ 0 60000 65536"/>
              <a:gd name="T8" fmla="*/ 0 60000 65536"/>
              <a:gd name="T9" fmla="*/ 0 w 422"/>
              <a:gd name="T10" fmla="*/ 0 h 1587"/>
              <a:gd name="T11" fmla="*/ 422 w 422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1587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Freeform 17"/>
          <p:cNvSpPr>
            <a:spLocks noChangeAspect="1"/>
          </p:cNvSpPr>
          <p:nvPr/>
        </p:nvSpPr>
        <p:spPr bwMode="auto">
          <a:xfrm>
            <a:off x="1309688" y="4595813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Freeform 18"/>
          <p:cNvSpPr>
            <a:spLocks noChangeAspect="1"/>
          </p:cNvSpPr>
          <p:nvPr/>
        </p:nvSpPr>
        <p:spPr bwMode="auto">
          <a:xfrm>
            <a:off x="1309688" y="3806825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Freeform 19"/>
          <p:cNvSpPr>
            <a:spLocks noChangeAspect="1"/>
          </p:cNvSpPr>
          <p:nvPr/>
        </p:nvSpPr>
        <p:spPr bwMode="auto">
          <a:xfrm>
            <a:off x="1309688" y="3016250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Freeform 20"/>
          <p:cNvSpPr>
            <a:spLocks noChangeAspect="1"/>
          </p:cNvSpPr>
          <p:nvPr/>
        </p:nvSpPr>
        <p:spPr bwMode="auto">
          <a:xfrm>
            <a:off x="1309688" y="2227263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Freeform 21"/>
          <p:cNvSpPr>
            <a:spLocks noChangeAspect="1"/>
          </p:cNvSpPr>
          <p:nvPr/>
        </p:nvSpPr>
        <p:spPr bwMode="auto">
          <a:xfrm>
            <a:off x="1309688" y="1438275"/>
            <a:ext cx="7242175" cy="1588"/>
          </a:xfrm>
          <a:custGeom>
            <a:avLst/>
            <a:gdLst>
              <a:gd name="T0" fmla="*/ 0 w 422"/>
              <a:gd name="T1" fmla="*/ 0 h 1588"/>
              <a:gd name="T2" fmla="*/ 2147483647 w 422"/>
              <a:gd name="T3" fmla="*/ 0 h 1588"/>
              <a:gd name="T4" fmla="*/ 2147483647 w 422"/>
              <a:gd name="T5" fmla="*/ 0 h 1588"/>
              <a:gd name="T6" fmla="*/ 0 60000 65536"/>
              <a:gd name="T7" fmla="*/ 0 60000 65536"/>
              <a:gd name="T8" fmla="*/ 0 60000 65536"/>
              <a:gd name="T9" fmla="*/ 0 w 422"/>
              <a:gd name="T10" fmla="*/ 0 h 1588"/>
              <a:gd name="T11" fmla="*/ 422 w 422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1588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Freeform 22"/>
          <p:cNvSpPr>
            <a:spLocks noChangeAspect="1"/>
          </p:cNvSpPr>
          <p:nvPr/>
        </p:nvSpPr>
        <p:spPr bwMode="auto">
          <a:xfrm>
            <a:off x="1309688" y="647700"/>
            <a:ext cx="7242175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Line 23"/>
          <p:cNvSpPr>
            <a:spLocks noChangeAspect="1" noChangeShapeType="1"/>
          </p:cNvSpPr>
          <p:nvPr/>
        </p:nvSpPr>
        <p:spPr bwMode="auto">
          <a:xfrm>
            <a:off x="1309688" y="647700"/>
            <a:ext cx="724217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24"/>
          <p:cNvSpPr>
            <a:spLocks noChangeAspect="1" noChangeShapeType="1"/>
          </p:cNvSpPr>
          <p:nvPr/>
        </p:nvSpPr>
        <p:spPr bwMode="auto">
          <a:xfrm>
            <a:off x="1309688" y="6175375"/>
            <a:ext cx="724217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Line 25"/>
          <p:cNvSpPr>
            <a:spLocks noChangeAspect="1" noChangeShapeType="1"/>
          </p:cNvSpPr>
          <p:nvPr/>
        </p:nvSpPr>
        <p:spPr bwMode="auto">
          <a:xfrm flipV="1">
            <a:off x="8551863" y="647700"/>
            <a:ext cx="1587" cy="55276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Line 26"/>
          <p:cNvSpPr>
            <a:spLocks noChangeAspect="1" noChangeShapeType="1"/>
          </p:cNvSpPr>
          <p:nvPr/>
        </p:nvSpPr>
        <p:spPr bwMode="auto">
          <a:xfrm flipV="1">
            <a:off x="1309688" y="647700"/>
            <a:ext cx="3175" cy="55276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27"/>
          <p:cNvSpPr>
            <a:spLocks noChangeAspect="1" noChangeShapeType="1"/>
          </p:cNvSpPr>
          <p:nvPr/>
        </p:nvSpPr>
        <p:spPr bwMode="auto">
          <a:xfrm>
            <a:off x="1309688" y="6175375"/>
            <a:ext cx="724217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Line 28"/>
          <p:cNvSpPr>
            <a:spLocks noChangeAspect="1" noChangeShapeType="1"/>
          </p:cNvSpPr>
          <p:nvPr/>
        </p:nvSpPr>
        <p:spPr bwMode="auto">
          <a:xfrm flipV="1">
            <a:off x="1309688" y="647700"/>
            <a:ext cx="3175" cy="55276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6" name="Line 29"/>
          <p:cNvSpPr>
            <a:spLocks noChangeAspect="1" noChangeShapeType="1"/>
          </p:cNvSpPr>
          <p:nvPr/>
        </p:nvSpPr>
        <p:spPr bwMode="auto">
          <a:xfrm flipV="1">
            <a:off x="1309688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7" name="Line 30"/>
          <p:cNvSpPr>
            <a:spLocks noChangeAspect="1" noChangeShapeType="1"/>
          </p:cNvSpPr>
          <p:nvPr/>
        </p:nvSpPr>
        <p:spPr bwMode="auto">
          <a:xfrm>
            <a:off x="1309688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8" name="Rectangle 31"/>
          <p:cNvSpPr>
            <a:spLocks noChangeAspect="1" noChangeArrowheads="1"/>
          </p:cNvSpPr>
          <p:nvPr/>
        </p:nvSpPr>
        <p:spPr bwMode="auto">
          <a:xfrm>
            <a:off x="1258888" y="622617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49" name="Line 32"/>
          <p:cNvSpPr>
            <a:spLocks noChangeAspect="1" noChangeShapeType="1"/>
          </p:cNvSpPr>
          <p:nvPr/>
        </p:nvSpPr>
        <p:spPr bwMode="auto">
          <a:xfrm flipV="1">
            <a:off x="2030413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0" name="Line 33"/>
          <p:cNvSpPr>
            <a:spLocks noChangeAspect="1" noChangeShapeType="1"/>
          </p:cNvSpPr>
          <p:nvPr/>
        </p:nvSpPr>
        <p:spPr bwMode="auto">
          <a:xfrm>
            <a:off x="2030413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1" name="Rectangle 34"/>
          <p:cNvSpPr>
            <a:spLocks noChangeAspect="1" noChangeArrowheads="1"/>
          </p:cNvSpPr>
          <p:nvPr/>
        </p:nvSpPr>
        <p:spPr bwMode="auto">
          <a:xfrm>
            <a:off x="1979613" y="622617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52" name="Line 35"/>
          <p:cNvSpPr>
            <a:spLocks noChangeAspect="1" noChangeShapeType="1"/>
          </p:cNvSpPr>
          <p:nvPr/>
        </p:nvSpPr>
        <p:spPr bwMode="auto">
          <a:xfrm flipV="1">
            <a:off x="2751138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3" name="Line 36"/>
          <p:cNvSpPr>
            <a:spLocks noChangeAspect="1" noChangeShapeType="1"/>
          </p:cNvSpPr>
          <p:nvPr/>
        </p:nvSpPr>
        <p:spPr bwMode="auto">
          <a:xfrm>
            <a:off x="2751138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4" name="Rectangle 37"/>
          <p:cNvSpPr>
            <a:spLocks noChangeAspect="1" noChangeArrowheads="1"/>
          </p:cNvSpPr>
          <p:nvPr/>
        </p:nvSpPr>
        <p:spPr bwMode="auto">
          <a:xfrm>
            <a:off x="2700338" y="622617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4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55" name="Line 38"/>
          <p:cNvSpPr>
            <a:spLocks noChangeAspect="1" noChangeShapeType="1"/>
          </p:cNvSpPr>
          <p:nvPr/>
        </p:nvSpPr>
        <p:spPr bwMode="auto">
          <a:xfrm flipV="1">
            <a:off x="3471863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6" name="Line 39"/>
          <p:cNvSpPr>
            <a:spLocks noChangeAspect="1" noChangeShapeType="1"/>
          </p:cNvSpPr>
          <p:nvPr/>
        </p:nvSpPr>
        <p:spPr bwMode="auto">
          <a:xfrm>
            <a:off x="3471863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7" name="Rectangle 40"/>
          <p:cNvSpPr>
            <a:spLocks noChangeAspect="1" noChangeArrowheads="1"/>
          </p:cNvSpPr>
          <p:nvPr/>
        </p:nvSpPr>
        <p:spPr bwMode="auto">
          <a:xfrm>
            <a:off x="3421063" y="622617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6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58" name="Line 41"/>
          <p:cNvSpPr>
            <a:spLocks noChangeAspect="1" noChangeShapeType="1"/>
          </p:cNvSpPr>
          <p:nvPr/>
        </p:nvSpPr>
        <p:spPr bwMode="auto">
          <a:xfrm flipV="1">
            <a:off x="4192588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9" name="Line 42"/>
          <p:cNvSpPr>
            <a:spLocks noChangeAspect="1" noChangeShapeType="1"/>
          </p:cNvSpPr>
          <p:nvPr/>
        </p:nvSpPr>
        <p:spPr bwMode="auto">
          <a:xfrm>
            <a:off x="4192588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0" name="Rectangle 43"/>
          <p:cNvSpPr>
            <a:spLocks noChangeAspect="1" noChangeArrowheads="1"/>
          </p:cNvSpPr>
          <p:nvPr/>
        </p:nvSpPr>
        <p:spPr bwMode="auto">
          <a:xfrm>
            <a:off x="4141788" y="622617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8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61" name="Line 44"/>
          <p:cNvSpPr>
            <a:spLocks noChangeAspect="1" noChangeShapeType="1"/>
          </p:cNvSpPr>
          <p:nvPr/>
        </p:nvSpPr>
        <p:spPr bwMode="auto">
          <a:xfrm flipV="1">
            <a:off x="4930775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2" name="Line 45"/>
          <p:cNvSpPr>
            <a:spLocks noChangeAspect="1" noChangeShapeType="1"/>
          </p:cNvSpPr>
          <p:nvPr/>
        </p:nvSpPr>
        <p:spPr bwMode="auto">
          <a:xfrm>
            <a:off x="4930775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3" name="Rectangle 46"/>
          <p:cNvSpPr>
            <a:spLocks noChangeAspect="1" noChangeArrowheads="1"/>
          </p:cNvSpPr>
          <p:nvPr/>
        </p:nvSpPr>
        <p:spPr bwMode="auto">
          <a:xfrm>
            <a:off x="4827588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64" name="Line 47"/>
          <p:cNvSpPr>
            <a:spLocks noChangeAspect="1" noChangeShapeType="1"/>
          </p:cNvSpPr>
          <p:nvPr/>
        </p:nvSpPr>
        <p:spPr bwMode="auto">
          <a:xfrm flipV="1">
            <a:off x="5651500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5" name="Line 48"/>
          <p:cNvSpPr>
            <a:spLocks noChangeAspect="1" noChangeShapeType="1"/>
          </p:cNvSpPr>
          <p:nvPr/>
        </p:nvSpPr>
        <p:spPr bwMode="auto">
          <a:xfrm>
            <a:off x="5651500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6" name="Rectangle 49"/>
          <p:cNvSpPr>
            <a:spLocks noChangeAspect="1" noChangeArrowheads="1"/>
          </p:cNvSpPr>
          <p:nvPr/>
        </p:nvSpPr>
        <p:spPr bwMode="auto">
          <a:xfrm>
            <a:off x="5548313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67" name="Line 50"/>
          <p:cNvSpPr>
            <a:spLocks noChangeAspect="1" noChangeShapeType="1"/>
          </p:cNvSpPr>
          <p:nvPr/>
        </p:nvSpPr>
        <p:spPr bwMode="auto">
          <a:xfrm flipV="1">
            <a:off x="6372225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8" name="Line 51"/>
          <p:cNvSpPr>
            <a:spLocks noChangeAspect="1" noChangeShapeType="1"/>
          </p:cNvSpPr>
          <p:nvPr/>
        </p:nvSpPr>
        <p:spPr bwMode="auto">
          <a:xfrm>
            <a:off x="6372225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9" name="Rectangle 52"/>
          <p:cNvSpPr>
            <a:spLocks noChangeAspect="1" noChangeArrowheads="1"/>
          </p:cNvSpPr>
          <p:nvPr/>
        </p:nvSpPr>
        <p:spPr bwMode="auto">
          <a:xfrm>
            <a:off x="6269038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14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0" name="Line 53"/>
          <p:cNvSpPr>
            <a:spLocks noChangeAspect="1" noChangeShapeType="1"/>
          </p:cNvSpPr>
          <p:nvPr/>
        </p:nvSpPr>
        <p:spPr bwMode="auto">
          <a:xfrm flipV="1">
            <a:off x="7092950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1" name="Line 54"/>
          <p:cNvSpPr>
            <a:spLocks noChangeAspect="1" noChangeShapeType="1"/>
          </p:cNvSpPr>
          <p:nvPr/>
        </p:nvSpPr>
        <p:spPr bwMode="auto">
          <a:xfrm>
            <a:off x="7092950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2" name="Rectangle 55"/>
          <p:cNvSpPr>
            <a:spLocks noChangeAspect="1" noChangeArrowheads="1"/>
          </p:cNvSpPr>
          <p:nvPr/>
        </p:nvSpPr>
        <p:spPr bwMode="auto">
          <a:xfrm>
            <a:off x="6989763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16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3" name="Line 56"/>
          <p:cNvSpPr>
            <a:spLocks noChangeAspect="1" noChangeShapeType="1"/>
          </p:cNvSpPr>
          <p:nvPr/>
        </p:nvSpPr>
        <p:spPr bwMode="auto">
          <a:xfrm flipV="1">
            <a:off x="7813675" y="60896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4" name="Line 57"/>
          <p:cNvSpPr>
            <a:spLocks noChangeAspect="1" noChangeShapeType="1"/>
          </p:cNvSpPr>
          <p:nvPr/>
        </p:nvSpPr>
        <p:spPr bwMode="auto">
          <a:xfrm>
            <a:off x="7813675" y="647700"/>
            <a:ext cx="3175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5" name="Rectangle 58"/>
          <p:cNvSpPr>
            <a:spLocks noChangeAspect="1" noChangeArrowheads="1"/>
          </p:cNvSpPr>
          <p:nvPr/>
        </p:nvSpPr>
        <p:spPr bwMode="auto">
          <a:xfrm>
            <a:off x="7710488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18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Line 59"/>
          <p:cNvSpPr>
            <a:spLocks noChangeAspect="1" noChangeShapeType="1"/>
          </p:cNvSpPr>
          <p:nvPr/>
        </p:nvSpPr>
        <p:spPr bwMode="auto">
          <a:xfrm flipV="1">
            <a:off x="8551863" y="6089650"/>
            <a:ext cx="1587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7" name="Line 60"/>
          <p:cNvSpPr>
            <a:spLocks noChangeAspect="1" noChangeShapeType="1"/>
          </p:cNvSpPr>
          <p:nvPr/>
        </p:nvSpPr>
        <p:spPr bwMode="auto">
          <a:xfrm>
            <a:off x="8551863" y="647700"/>
            <a:ext cx="1587" cy="6985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78" name="Rectangle 61"/>
          <p:cNvSpPr>
            <a:spLocks noChangeAspect="1" noChangeArrowheads="1"/>
          </p:cNvSpPr>
          <p:nvPr/>
        </p:nvSpPr>
        <p:spPr bwMode="auto">
          <a:xfrm>
            <a:off x="8448675" y="6226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20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9" name="Line 62"/>
          <p:cNvSpPr>
            <a:spLocks noChangeAspect="1" noChangeShapeType="1"/>
          </p:cNvSpPr>
          <p:nvPr/>
        </p:nvSpPr>
        <p:spPr bwMode="auto">
          <a:xfrm>
            <a:off x="1309688" y="6175375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0" name="Line 63"/>
          <p:cNvSpPr>
            <a:spLocks noChangeAspect="1" noChangeShapeType="1"/>
          </p:cNvSpPr>
          <p:nvPr/>
        </p:nvSpPr>
        <p:spPr bwMode="auto">
          <a:xfrm flipH="1">
            <a:off x="8464550" y="6175375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1" name="Rectangle 64"/>
          <p:cNvSpPr>
            <a:spLocks noChangeAspect="1" noChangeArrowheads="1"/>
          </p:cNvSpPr>
          <p:nvPr/>
        </p:nvSpPr>
        <p:spPr bwMode="auto">
          <a:xfrm>
            <a:off x="914400" y="6054725"/>
            <a:ext cx="4365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-0.4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82" name="Line 65"/>
          <p:cNvSpPr>
            <a:spLocks noChangeAspect="1" noChangeShapeType="1"/>
          </p:cNvSpPr>
          <p:nvPr/>
        </p:nvSpPr>
        <p:spPr bwMode="auto">
          <a:xfrm>
            <a:off x="1309688" y="5386388"/>
            <a:ext cx="68262" cy="15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3" name="Line 66"/>
          <p:cNvSpPr>
            <a:spLocks noChangeAspect="1" noChangeShapeType="1"/>
          </p:cNvSpPr>
          <p:nvPr/>
        </p:nvSpPr>
        <p:spPr bwMode="auto">
          <a:xfrm flipH="1">
            <a:off x="8464550" y="5386388"/>
            <a:ext cx="87313" cy="15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4" name="Rectangle 67"/>
          <p:cNvSpPr>
            <a:spLocks noChangeAspect="1" noChangeArrowheads="1"/>
          </p:cNvSpPr>
          <p:nvPr/>
        </p:nvSpPr>
        <p:spPr bwMode="auto">
          <a:xfrm>
            <a:off x="914400" y="5265738"/>
            <a:ext cx="4365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-0.2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85" name="Line 68"/>
          <p:cNvSpPr>
            <a:spLocks noChangeAspect="1" noChangeShapeType="1"/>
          </p:cNvSpPr>
          <p:nvPr/>
        </p:nvSpPr>
        <p:spPr bwMode="auto">
          <a:xfrm>
            <a:off x="1309688" y="4595813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6" name="Line 69"/>
          <p:cNvSpPr>
            <a:spLocks noChangeAspect="1" noChangeShapeType="1"/>
          </p:cNvSpPr>
          <p:nvPr/>
        </p:nvSpPr>
        <p:spPr bwMode="auto">
          <a:xfrm flipH="1">
            <a:off x="8464550" y="4595813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7" name="Rectangle 70"/>
          <p:cNvSpPr>
            <a:spLocks noChangeAspect="1" noChangeArrowheads="1"/>
          </p:cNvSpPr>
          <p:nvPr/>
        </p:nvSpPr>
        <p:spPr bwMode="auto">
          <a:xfrm>
            <a:off x="1138238" y="4475163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88" name="Line 71"/>
          <p:cNvSpPr>
            <a:spLocks noChangeAspect="1" noChangeShapeType="1"/>
          </p:cNvSpPr>
          <p:nvPr/>
        </p:nvSpPr>
        <p:spPr bwMode="auto">
          <a:xfrm>
            <a:off x="1309688" y="3806825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89" name="Line 72"/>
          <p:cNvSpPr>
            <a:spLocks noChangeAspect="1" noChangeShapeType="1"/>
          </p:cNvSpPr>
          <p:nvPr/>
        </p:nvSpPr>
        <p:spPr bwMode="auto">
          <a:xfrm flipH="1">
            <a:off x="8464550" y="3806825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0" name="Rectangle 73"/>
          <p:cNvSpPr>
            <a:spLocks noChangeAspect="1" noChangeArrowheads="1"/>
          </p:cNvSpPr>
          <p:nvPr/>
        </p:nvSpPr>
        <p:spPr bwMode="auto">
          <a:xfrm>
            <a:off x="984250" y="3686175"/>
            <a:ext cx="35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0.2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91" name="Line 74"/>
          <p:cNvSpPr>
            <a:spLocks noChangeAspect="1" noChangeShapeType="1"/>
          </p:cNvSpPr>
          <p:nvPr/>
        </p:nvSpPr>
        <p:spPr bwMode="auto">
          <a:xfrm>
            <a:off x="1309688" y="3016250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2" name="Line 75"/>
          <p:cNvSpPr>
            <a:spLocks noChangeAspect="1" noChangeShapeType="1"/>
          </p:cNvSpPr>
          <p:nvPr/>
        </p:nvSpPr>
        <p:spPr bwMode="auto">
          <a:xfrm flipH="1">
            <a:off x="8464550" y="3016250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3" name="Rectangle 76"/>
          <p:cNvSpPr>
            <a:spLocks noChangeAspect="1" noChangeArrowheads="1"/>
          </p:cNvSpPr>
          <p:nvPr/>
        </p:nvSpPr>
        <p:spPr bwMode="auto">
          <a:xfrm>
            <a:off x="984250" y="2897188"/>
            <a:ext cx="35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0.4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94" name="Line 77"/>
          <p:cNvSpPr>
            <a:spLocks noChangeAspect="1" noChangeShapeType="1"/>
          </p:cNvSpPr>
          <p:nvPr/>
        </p:nvSpPr>
        <p:spPr bwMode="auto">
          <a:xfrm>
            <a:off x="1309688" y="2227263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5" name="Line 78"/>
          <p:cNvSpPr>
            <a:spLocks noChangeAspect="1" noChangeShapeType="1"/>
          </p:cNvSpPr>
          <p:nvPr/>
        </p:nvSpPr>
        <p:spPr bwMode="auto">
          <a:xfrm flipH="1">
            <a:off x="8464550" y="2227263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6" name="Rectangle 79"/>
          <p:cNvSpPr>
            <a:spLocks noChangeAspect="1" noChangeArrowheads="1"/>
          </p:cNvSpPr>
          <p:nvPr/>
        </p:nvSpPr>
        <p:spPr bwMode="auto">
          <a:xfrm>
            <a:off x="984250" y="2106613"/>
            <a:ext cx="35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0.6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97" name="Line 80"/>
          <p:cNvSpPr>
            <a:spLocks noChangeAspect="1" noChangeShapeType="1"/>
          </p:cNvSpPr>
          <p:nvPr/>
        </p:nvSpPr>
        <p:spPr bwMode="auto">
          <a:xfrm>
            <a:off x="1309688" y="1438275"/>
            <a:ext cx="68262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8" name="Line 81"/>
          <p:cNvSpPr>
            <a:spLocks noChangeAspect="1" noChangeShapeType="1"/>
          </p:cNvSpPr>
          <p:nvPr/>
        </p:nvSpPr>
        <p:spPr bwMode="auto">
          <a:xfrm flipH="1">
            <a:off x="8464550" y="1438275"/>
            <a:ext cx="8731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99" name="Rectangle 82"/>
          <p:cNvSpPr>
            <a:spLocks noChangeAspect="1" noChangeArrowheads="1"/>
          </p:cNvSpPr>
          <p:nvPr/>
        </p:nvSpPr>
        <p:spPr bwMode="auto">
          <a:xfrm>
            <a:off x="984250" y="1317625"/>
            <a:ext cx="35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0.8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00" name="Line 83"/>
          <p:cNvSpPr>
            <a:spLocks noChangeAspect="1" noChangeShapeType="1"/>
          </p:cNvSpPr>
          <p:nvPr/>
        </p:nvSpPr>
        <p:spPr bwMode="auto">
          <a:xfrm>
            <a:off x="1309688" y="647700"/>
            <a:ext cx="68262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1" name="Line 84"/>
          <p:cNvSpPr>
            <a:spLocks noChangeAspect="1" noChangeShapeType="1"/>
          </p:cNvSpPr>
          <p:nvPr/>
        </p:nvSpPr>
        <p:spPr bwMode="auto">
          <a:xfrm flipH="1">
            <a:off x="8464550" y="647700"/>
            <a:ext cx="8731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2" name="Rectangle 85"/>
          <p:cNvSpPr>
            <a:spLocks noChangeAspect="1" noChangeArrowheads="1"/>
          </p:cNvSpPr>
          <p:nvPr/>
        </p:nvSpPr>
        <p:spPr bwMode="auto">
          <a:xfrm>
            <a:off x="1138238" y="528638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03" name="Line 86"/>
          <p:cNvSpPr>
            <a:spLocks noChangeAspect="1" noChangeShapeType="1"/>
          </p:cNvSpPr>
          <p:nvPr/>
        </p:nvSpPr>
        <p:spPr bwMode="auto">
          <a:xfrm>
            <a:off x="1309688" y="647700"/>
            <a:ext cx="724217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4" name="Line 87"/>
          <p:cNvSpPr>
            <a:spLocks noChangeAspect="1" noChangeShapeType="1"/>
          </p:cNvSpPr>
          <p:nvPr/>
        </p:nvSpPr>
        <p:spPr bwMode="auto">
          <a:xfrm>
            <a:off x="1309688" y="6175375"/>
            <a:ext cx="724217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5" name="Line 88"/>
          <p:cNvSpPr>
            <a:spLocks noChangeAspect="1" noChangeShapeType="1"/>
          </p:cNvSpPr>
          <p:nvPr/>
        </p:nvSpPr>
        <p:spPr bwMode="auto">
          <a:xfrm flipV="1">
            <a:off x="8551863" y="647700"/>
            <a:ext cx="1587" cy="55276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6" name="Line 89"/>
          <p:cNvSpPr>
            <a:spLocks noChangeAspect="1" noChangeShapeType="1"/>
          </p:cNvSpPr>
          <p:nvPr/>
        </p:nvSpPr>
        <p:spPr bwMode="auto">
          <a:xfrm flipV="1">
            <a:off x="1309688" y="647700"/>
            <a:ext cx="3175" cy="55276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7" name="Freeform 90"/>
          <p:cNvSpPr>
            <a:spLocks noChangeAspect="1"/>
          </p:cNvSpPr>
          <p:nvPr/>
        </p:nvSpPr>
        <p:spPr bwMode="auto">
          <a:xfrm>
            <a:off x="1309688" y="4595813"/>
            <a:ext cx="7258050" cy="3175"/>
          </a:xfrm>
          <a:custGeom>
            <a:avLst/>
            <a:gdLst>
              <a:gd name="T0" fmla="*/ 0 w 2538"/>
              <a:gd name="T1" fmla="*/ 0 h 3175"/>
              <a:gd name="T2" fmla="*/ 2147483647 w 2538"/>
              <a:gd name="T3" fmla="*/ 0 h 3175"/>
              <a:gd name="T4" fmla="*/ 2147483647 w 2538"/>
              <a:gd name="T5" fmla="*/ 0 h 3175"/>
              <a:gd name="T6" fmla="*/ 0 60000 65536"/>
              <a:gd name="T7" fmla="*/ 0 60000 65536"/>
              <a:gd name="T8" fmla="*/ 0 60000 65536"/>
              <a:gd name="T9" fmla="*/ 0 w 2538"/>
              <a:gd name="T10" fmla="*/ 0 h 3175"/>
              <a:gd name="T11" fmla="*/ 2538 w 2538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" h="3175">
                <a:moveTo>
                  <a:pt x="0" y="0"/>
                </a:moveTo>
                <a:lnTo>
                  <a:pt x="126" y="0"/>
                </a:lnTo>
                <a:lnTo>
                  <a:pt x="2538" y="0"/>
                </a:lnTo>
              </a:path>
            </a:pathLst>
          </a:custGeom>
          <a:noFill/>
          <a:ln w="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8" name="Freeform 91"/>
          <p:cNvSpPr>
            <a:spLocks noChangeAspect="1"/>
          </p:cNvSpPr>
          <p:nvPr/>
        </p:nvSpPr>
        <p:spPr bwMode="auto">
          <a:xfrm>
            <a:off x="1309688" y="4595813"/>
            <a:ext cx="7258050" cy="3175"/>
          </a:xfrm>
          <a:custGeom>
            <a:avLst/>
            <a:gdLst>
              <a:gd name="T0" fmla="*/ 0 w 2538"/>
              <a:gd name="T1" fmla="*/ 0 h 3175"/>
              <a:gd name="T2" fmla="*/ 2147483647 w 2538"/>
              <a:gd name="T3" fmla="*/ 0 h 3175"/>
              <a:gd name="T4" fmla="*/ 2147483647 w 2538"/>
              <a:gd name="T5" fmla="*/ 0 h 3175"/>
              <a:gd name="T6" fmla="*/ 0 60000 65536"/>
              <a:gd name="T7" fmla="*/ 0 60000 65536"/>
              <a:gd name="T8" fmla="*/ 0 60000 65536"/>
              <a:gd name="T9" fmla="*/ 0 w 2538"/>
              <a:gd name="T10" fmla="*/ 0 h 3175"/>
              <a:gd name="T11" fmla="*/ 2538 w 2538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" h="3175">
                <a:moveTo>
                  <a:pt x="0" y="0"/>
                </a:moveTo>
                <a:lnTo>
                  <a:pt x="126" y="0"/>
                </a:lnTo>
                <a:lnTo>
                  <a:pt x="2538" y="0"/>
                </a:lnTo>
              </a:path>
            </a:pathLst>
          </a:custGeom>
          <a:noFill/>
          <a:ln w="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09" name="Freeform 92"/>
          <p:cNvSpPr>
            <a:spLocks noChangeAspect="1"/>
          </p:cNvSpPr>
          <p:nvPr/>
        </p:nvSpPr>
        <p:spPr bwMode="auto">
          <a:xfrm>
            <a:off x="1309688" y="4595813"/>
            <a:ext cx="7258050" cy="3175"/>
          </a:xfrm>
          <a:custGeom>
            <a:avLst/>
            <a:gdLst>
              <a:gd name="T0" fmla="*/ 0 w 2538"/>
              <a:gd name="T1" fmla="*/ 0 h 3175"/>
              <a:gd name="T2" fmla="*/ 2147483647 w 2538"/>
              <a:gd name="T3" fmla="*/ 0 h 3175"/>
              <a:gd name="T4" fmla="*/ 2147483647 w 2538"/>
              <a:gd name="T5" fmla="*/ 0 h 3175"/>
              <a:gd name="T6" fmla="*/ 0 60000 65536"/>
              <a:gd name="T7" fmla="*/ 0 60000 65536"/>
              <a:gd name="T8" fmla="*/ 0 60000 65536"/>
              <a:gd name="T9" fmla="*/ 0 w 2538"/>
              <a:gd name="T10" fmla="*/ 0 h 3175"/>
              <a:gd name="T11" fmla="*/ 2538 w 2538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" h="3175">
                <a:moveTo>
                  <a:pt x="0" y="0"/>
                </a:moveTo>
                <a:lnTo>
                  <a:pt x="126" y="0"/>
                </a:lnTo>
                <a:lnTo>
                  <a:pt x="2538" y="0"/>
                </a:lnTo>
              </a:path>
            </a:pathLst>
          </a:custGeom>
          <a:noFill/>
          <a:ln w="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0" name="Freeform 93"/>
          <p:cNvSpPr>
            <a:spLocks noChangeAspect="1"/>
          </p:cNvSpPr>
          <p:nvPr/>
        </p:nvSpPr>
        <p:spPr bwMode="auto">
          <a:xfrm>
            <a:off x="1309688" y="4595813"/>
            <a:ext cx="7258050" cy="3175"/>
          </a:xfrm>
          <a:custGeom>
            <a:avLst/>
            <a:gdLst>
              <a:gd name="T0" fmla="*/ 0 w 2538"/>
              <a:gd name="T1" fmla="*/ 0 h 3175"/>
              <a:gd name="T2" fmla="*/ 2147483647 w 2538"/>
              <a:gd name="T3" fmla="*/ 0 h 3175"/>
              <a:gd name="T4" fmla="*/ 2147483647 w 2538"/>
              <a:gd name="T5" fmla="*/ 0 h 3175"/>
              <a:gd name="T6" fmla="*/ 0 60000 65536"/>
              <a:gd name="T7" fmla="*/ 0 60000 65536"/>
              <a:gd name="T8" fmla="*/ 0 60000 65536"/>
              <a:gd name="T9" fmla="*/ 0 w 2538"/>
              <a:gd name="T10" fmla="*/ 0 h 3175"/>
              <a:gd name="T11" fmla="*/ 2538 w 2538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" h="3175">
                <a:moveTo>
                  <a:pt x="0" y="0"/>
                </a:moveTo>
                <a:lnTo>
                  <a:pt x="126" y="0"/>
                </a:lnTo>
                <a:lnTo>
                  <a:pt x="2538" y="0"/>
                </a:lnTo>
              </a:path>
            </a:pathLst>
          </a:custGeom>
          <a:noFill/>
          <a:ln w="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1" name="Freeform 94"/>
          <p:cNvSpPr>
            <a:spLocks noChangeAspect="1"/>
          </p:cNvSpPr>
          <p:nvPr/>
        </p:nvSpPr>
        <p:spPr bwMode="auto">
          <a:xfrm>
            <a:off x="1309688" y="4595813"/>
            <a:ext cx="7258050" cy="3175"/>
          </a:xfrm>
          <a:custGeom>
            <a:avLst/>
            <a:gdLst>
              <a:gd name="T0" fmla="*/ 0 w 2538"/>
              <a:gd name="T1" fmla="*/ 0 h 3175"/>
              <a:gd name="T2" fmla="*/ 2147483647 w 2538"/>
              <a:gd name="T3" fmla="*/ 0 h 3175"/>
              <a:gd name="T4" fmla="*/ 2147483647 w 2538"/>
              <a:gd name="T5" fmla="*/ 0 h 3175"/>
              <a:gd name="T6" fmla="*/ 0 60000 65536"/>
              <a:gd name="T7" fmla="*/ 0 60000 65536"/>
              <a:gd name="T8" fmla="*/ 0 60000 65536"/>
              <a:gd name="T9" fmla="*/ 0 w 2538"/>
              <a:gd name="T10" fmla="*/ 0 h 3175"/>
              <a:gd name="T11" fmla="*/ 2538 w 2538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38" h="3175">
                <a:moveTo>
                  <a:pt x="0" y="0"/>
                </a:moveTo>
                <a:lnTo>
                  <a:pt x="126" y="0"/>
                </a:lnTo>
                <a:lnTo>
                  <a:pt x="2538" y="0"/>
                </a:lnTo>
              </a:path>
            </a:pathLst>
          </a:custGeom>
          <a:noFill/>
          <a:ln w="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2" name="Freeform 95"/>
          <p:cNvSpPr>
            <a:spLocks noChangeAspect="1"/>
          </p:cNvSpPr>
          <p:nvPr/>
        </p:nvSpPr>
        <p:spPr bwMode="auto">
          <a:xfrm>
            <a:off x="1309688" y="2433638"/>
            <a:ext cx="7258050" cy="2505075"/>
          </a:xfrm>
          <a:custGeom>
            <a:avLst/>
            <a:gdLst>
              <a:gd name="T0" fmla="*/ 2147483647 w 2538"/>
              <a:gd name="T1" fmla="*/ 2147483647 h 876"/>
              <a:gd name="T2" fmla="*/ 2147483647 w 2538"/>
              <a:gd name="T3" fmla="*/ 2147483647 h 876"/>
              <a:gd name="T4" fmla="*/ 2147483647 w 2538"/>
              <a:gd name="T5" fmla="*/ 2147483647 h 876"/>
              <a:gd name="T6" fmla="*/ 2147483647 w 2538"/>
              <a:gd name="T7" fmla="*/ 2147483647 h 876"/>
              <a:gd name="T8" fmla="*/ 2147483647 w 2538"/>
              <a:gd name="T9" fmla="*/ 2147483647 h 876"/>
              <a:gd name="T10" fmla="*/ 2147483647 w 2538"/>
              <a:gd name="T11" fmla="*/ 2147483647 h 876"/>
              <a:gd name="T12" fmla="*/ 2147483647 w 2538"/>
              <a:gd name="T13" fmla="*/ 2147483647 h 876"/>
              <a:gd name="T14" fmla="*/ 2147483647 w 2538"/>
              <a:gd name="T15" fmla="*/ 2147483647 h 876"/>
              <a:gd name="T16" fmla="*/ 2147483647 w 2538"/>
              <a:gd name="T17" fmla="*/ 2147483647 h 876"/>
              <a:gd name="T18" fmla="*/ 2147483647 w 2538"/>
              <a:gd name="T19" fmla="*/ 2147483647 h 876"/>
              <a:gd name="T20" fmla="*/ 2147483647 w 2538"/>
              <a:gd name="T21" fmla="*/ 2147483647 h 876"/>
              <a:gd name="T22" fmla="*/ 2147483647 w 2538"/>
              <a:gd name="T23" fmla="*/ 2147483647 h 876"/>
              <a:gd name="T24" fmla="*/ 2147483647 w 2538"/>
              <a:gd name="T25" fmla="*/ 2147483647 h 876"/>
              <a:gd name="T26" fmla="*/ 2147483647 w 2538"/>
              <a:gd name="T27" fmla="*/ 2147483647 h 876"/>
              <a:gd name="T28" fmla="*/ 2147483647 w 2538"/>
              <a:gd name="T29" fmla="*/ 2147483647 h 876"/>
              <a:gd name="T30" fmla="*/ 2147483647 w 2538"/>
              <a:gd name="T31" fmla="*/ 2147483647 h 876"/>
              <a:gd name="T32" fmla="*/ 2147483647 w 2538"/>
              <a:gd name="T33" fmla="*/ 2147483647 h 876"/>
              <a:gd name="T34" fmla="*/ 2147483647 w 2538"/>
              <a:gd name="T35" fmla="*/ 2147483647 h 876"/>
              <a:gd name="T36" fmla="*/ 2147483647 w 2538"/>
              <a:gd name="T37" fmla="*/ 2147483647 h 876"/>
              <a:gd name="T38" fmla="*/ 2147483647 w 2538"/>
              <a:gd name="T39" fmla="*/ 2147483647 h 876"/>
              <a:gd name="T40" fmla="*/ 2147483647 w 2538"/>
              <a:gd name="T41" fmla="*/ 2147483647 h 876"/>
              <a:gd name="T42" fmla="*/ 2147483647 w 2538"/>
              <a:gd name="T43" fmla="*/ 2147483647 h 876"/>
              <a:gd name="T44" fmla="*/ 2147483647 w 2538"/>
              <a:gd name="T45" fmla="*/ 2147483647 h 876"/>
              <a:gd name="T46" fmla="*/ 2147483647 w 2538"/>
              <a:gd name="T47" fmla="*/ 2147483647 h 876"/>
              <a:gd name="T48" fmla="*/ 2147483647 w 2538"/>
              <a:gd name="T49" fmla="*/ 2147483647 h 876"/>
              <a:gd name="T50" fmla="*/ 2147483647 w 2538"/>
              <a:gd name="T51" fmla="*/ 2147483647 h 876"/>
              <a:gd name="T52" fmla="*/ 2147483647 w 2538"/>
              <a:gd name="T53" fmla="*/ 2147483647 h 876"/>
              <a:gd name="T54" fmla="*/ 2147483647 w 2538"/>
              <a:gd name="T55" fmla="*/ 2147483647 h 876"/>
              <a:gd name="T56" fmla="*/ 2147483647 w 2538"/>
              <a:gd name="T57" fmla="*/ 2147483647 h 876"/>
              <a:gd name="T58" fmla="*/ 2147483647 w 2538"/>
              <a:gd name="T59" fmla="*/ 2147483647 h 876"/>
              <a:gd name="T60" fmla="*/ 2147483647 w 2538"/>
              <a:gd name="T61" fmla="*/ 2147483647 h 876"/>
              <a:gd name="T62" fmla="*/ 2147483647 w 2538"/>
              <a:gd name="T63" fmla="*/ 2147483647 h 876"/>
              <a:gd name="T64" fmla="*/ 2147483647 w 2538"/>
              <a:gd name="T65" fmla="*/ 2147483647 h 876"/>
              <a:gd name="T66" fmla="*/ 2147483647 w 2538"/>
              <a:gd name="T67" fmla="*/ 2147483647 h 876"/>
              <a:gd name="T68" fmla="*/ 2147483647 w 2538"/>
              <a:gd name="T69" fmla="*/ 2147483647 h 876"/>
              <a:gd name="T70" fmla="*/ 2147483647 w 2538"/>
              <a:gd name="T71" fmla="*/ 2147483647 h 876"/>
              <a:gd name="T72" fmla="*/ 2147483647 w 2538"/>
              <a:gd name="T73" fmla="*/ 2147483647 h 876"/>
              <a:gd name="T74" fmla="*/ 2147483647 w 2538"/>
              <a:gd name="T75" fmla="*/ 2147483647 h 876"/>
              <a:gd name="T76" fmla="*/ 2147483647 w 2538"/>
              <a:gd name="T77" fmla="*/ 2147483647 h 876"/>
              <a:gd name="T78" fmla="*/ 2147483647 w 2538"/>
              <a:gd name="T79" fmla="*/ 2147483647 h 876"/>
              <a:gd name="T80" fmla="*/ 2147483647 w 2538"/>
              <a:gd name="T81" fmla="*/ 2147483647 h 876"/>
              <a:gd name="T82" fmla="*/ 2147483647 w 2538"/>
              <a:gd name="T83" fmla="*/ 2147483647 h 876"/>
              <a:gd name="T84" fmla="*/ 2147483647 w 2538"/>
              <a:gd name="T85" fmla="*/ 2147483647 h 876"/>
              <a:gd name="T86" fmla="*/ 2147483647 w 2538"/>
              <a:gd name="T87" fmla="*/ 2147483647 h 876"/>
              <a:gd name="T88" fmla="*/ 2147483647 w 2538"/>
              <a:gd name="T89" fmla="*/ 2147483647 h 876"/>
              <a:gd name="T90" fmla="*/ 2147483647 w 2538"/>
              <a:gd name="T91" fmla="*/ 2147483647 h 876"/>
              <a:gd name="T92" fmla="*/ 2147483647 w 2538"/>
              <a:gd name="T93" fmla="*/ 2147483647 h 876"/>
              <a:gd name="T94" fmla="*/ 2147483647 w 2538"/>
              <a:gd name="T95" fmla="*/ 2147483647 h 876"/>
              <a:gd name="T96" fmla="*/ 2147483647 w 2538"/>
              <a:gd name="T97" fmla="*/ 2147483647 h 876"/>
              <a:gd name="T98" fmla="*/ 2147483647 w 2538"/>
              <a:gd name="T99" fmla="*/ 2147483647 h 87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538"/>
              <a:gd name="T151" fmla="*/ 0 h 876"/>
              <a:gd name="T152" fmla="*/ 2538 w 2538"/>
              <a:gd name="T153" fmla="*/ 876 h 87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538" h="876">
                <a:moveTo>
                  <a:pt x="0" y="756"/>
                </a:moveTo>
                <a:lnTo>
                  <a:pt x="24" y="504"/>
                </a:lnTo>
                <a:lnTo>
                  <a:pt x="48" y="306"/>
                </a:lnTo>
                <a:lnTo>
                  <a:pt x="72" y="162"/>
                </a:lnTo>
                <a:lnTo>
                  <a:pt x="96" y="66"/>
                </a:lnTo>
                <a:lnTo>
                  <a:pt x="126" y="18"/>
                </a:lnTo>
                <a:lnTo>
                  <a:pt x="150" y="0"/>
                </a:lnTo>
                <a:lnTo>
                  <a:pt x="174" y="12"/>
                </a:lnTo>
                <a:lnTo>
                  <a:pt x="198" y="54"/>
                </a:lnTo>
                <a:lnTo>
                  <a:pt x="228" y="108"/>
                </a:lnTo>
                <a:lnTo>
                  <a:pt x="252" y="180"/>
                </a:lnTo>
                <a:lnTo>
                  <a:pt x="276" y="258"/>
                </a:lnTo>
                <a:lnTo>
                  <a:pt x="300" y="342"/>
                </a:lnTo>
                <a:lnTo>
                  <a:pt x="330" y="420"/>
                </a:lnTo>
                <a:lnTo>
                  <a:pt x="354" y="504"/>
                </a:lnTo>
                <a:lnTo>
                  <a:pt x="378" y="576"/>
                </a:lnTo>
                <a:lnTo>
                  <a:pt x="402" y="642"/>
                </a:lnTo>
                <a:lnTo>
                  <a:pt x="432" y="702"/>
                </a:lnTo>
                <a:lnTo>
                  <a:pt x="456" y="750"/>
                </a:lnTo>
                <a:lnTo>
                  <a:pt x="480" y="792"/>
                </a:lnTo>
                <a:lnTo>
                  <a:pt x="504" y="828"/>
                </a:lnTo>
                <a:lnTo>
                  <a:pt x="534" y="846"/>
                </a:lnTo>
                <a:lnTo>
                  <a:pt x="558" y="864"/>
                </a:lnTo>
                <a:lnTo>
                  <a:pt x="582" y="876"/>
                </a:lnTo>
                <a:lnTo>
                  <a:pt x="606" y="876"/>
                </a:lnTo>
                <a:lnTo>
                  <a:pt x="636" y="876"/>
                </a:lnTo>
                <a:lnTo>
                  <a:pt x="660" y="870"/>
                </a:lnTo>
                <a:lnTo>
                  <a:pt x="684" y="858"/>
                </a:lnTo>
                <a:lnTo>
                  <a:pt x="708" y="846"/>
                </a:lnTo>
                <a:lnTo>
                  <a:pt x="738" y="834"/>
                </a:lnTo>
                <a:lnTo>
                  <a:pt x="762" y="822"/>
                </a:lnTo>
                <a:lnTo>
                  <a:pt x="786" y="810"/>
                </a:lnTo>
                <a:lnTo>
                  <a:pt x="810" y="792"/>
                </a:lnTo>
                <a:lnTo>
                  <a:pt x="840" y="780"/>
                </a:lnTo>
                <a:lnTo>
                  <a:pt x="864" y="774"/>
                </a:lnTo>
                <a:lnTo>
                  <a:pt x="888" y="762"/>
                </a:lnTo>
                <a:lnTo>
                  <a:pt x="912" y="756"/>
                </a:lnTo>
                <a:lnTo>
                  <a:pt x="942" y="744"/>
                </a:lnTo>
                <a:lnTo>
                  <a:pt x="966" y="744"/>
                </a:lnTo>
                <a:lnTo>
                  <a:pt x="990" y="738"/>
                </a:lnTo>
                <a:lnTo>
                  <a:pt x="1014" y="732"/>
                </a:lnTo>
                <a:lnTo>
                  <a:pt x="1044" y="732"/>
                </a:lnTo>
                <a:lnTo>
                  <a:pt x="1068" y="732"/>
                </a:lnTo>
                <a:lnTo>
                  <a:pt x="1092" y="732"/>
                </a:lnTo>
                <a:lnTo>
                  <a:pt x="1116" y="732"/>
                </a:lnTo>
                <a:lnTo>
                  <a:pt x="1146" y="738"/>
                </a:lnTo>
                <a:lnTo>
                  <a:pt x="1170" y="738"/>
                </a:lnTo>
                <a:lnTo>
                  <a:pt x="1194" y="738"/>
                </a:lnTo>
                <a:lnTo>
                  <a:pt x="1218" y="744"/>
                </a:lnTo>
                <a:lnTo>
                  <a:pt x="1248" y="744"/>
                </a:lnTo>
                <a:lnTo>
                  <a:pt x="1272" y="744"/>
                </a:lnTo>
                <a:lnTo>
                  <a:pt x="1296" y="750"/>
                </a:lnTo>
                <a:lnTo>
                  <a:pt x="1320" y="750"/>
                </a:lnTo>
                <a:lnTo>
                  <a:pt x="1350" y="750"/>
                </a:lnTo>
                <a:lnTo>
                  <a:pt x="1374" y="750"/>
                </a:lnTo>
                <a:lnTo>
                  <a:pt x="1398" y="756"/>
                </a:lnTo>
                <a:lnTo>
                  <a:pt x="1422" y="756"/>
                </a:lnTo>
                <a:lnTo>
                  <a:pt x="1452" y="756"/>
                </a:lnTo>
                <a:lnTo>
                  <a:pt x="1476" y="756"/>
                </a:lnTo>
                <a:lnTo>
                  <a:pt x="1500" y="756"/>
                </a:lnTo>
                <a:lnTo>
                  <a:pt x="1524" y="756"/>
                </a:lnTo>
                <a:lnTo>
                  <a:pt x="1554" y="756"/>
                </a:lnTo>
                <a:lnTo>
                  <a:pt x="1578" y="756"/>
                </a:lnTo>
                <a:lnTo>
                  <a:pt x="1602" y="756"/>
                </a:lnTo>
                <a:lnTo>
                  <a:pt x="1626" y="756"/>
                </a:lnTo>
                <a:lnTo>
                  <a:pt x="1656" y="756"/>
                </a:lnTo>
                <a:lnTo>
                  <a:pt x="1680" y="756"/>
                </a:lnTo>
                <a:lnTo>
                  <a:pt x="1704" y="756"/>
                </a:lnTo>
                <a:lnTo>
                  <a:pt x="1728" y="756"/>
                </a:lnTo>
                <a:lnTo>
                  <a:pt x="1758" y="756"/>
                </a:lnTo>
                <a:lnTo>
                  <a:pt x="1782" y="756"/>
                </a:lnTo>
                <a:lnTo>
                  <a:pt x="1806" y="756"/>
                </a:lnTo>
                <a:lnTo>
                  <a:pt x="1830" y="756"/>
                </a:lnTo>
                <a:lnTo>
                  <a:pt x="1860" y="750"/>
                </a:lnTo>
                <a:lnTo>
                  <a:pt x="1884" y="750"/>
                </a:lnTo>
                <a:lnTo>
                  <a:pt x="1908" y="750"/>
                </a:lnTo>
                <a:lnTo>
                  <a:pt x="1932" y="750"/>
                </a:lnTo>
                <a:lnTo>
                  <a:pt x="1962" y="750"/>
                </a:lnTo>
                <a:lnTo>
                  <a:pt x="1986" y="750"/>
                </a:lnTo>
                <a:lnTo>
                  <a:pt x="2010" y="750"/>
                </a:lnTo>
                <a:lnTo>
                  <a:pt x="2034" y="750"/>
                </a:lnTo>
                <a:lnTo>
                  <a:pt x="2064" y="750"/>
                </a:lnTo>
                <a:lnTo>
                  <a:pt x="2088" y="750"/>
                </a:lnTo>
                <a:lnTo>
                  <a:pt x="2112" y="750"/>
                </a:lnTo>
                <a:lnTo>
                  <a:pt x="2136" y="750"/>
                </a:lnTo>
                <a:lnTo>
                  <a:pt x="2166" y="750"/>
                </a:lnTo>
                <a:lnTo>
                  <a:pt x="2190" y="750"/>
                </a:lnTo>
                <a:lnTo>
                  <a:pt x="2214" y="750"/>
                </a:lnTo>
                <a:lnTo>
                  <a:pt x="2238" y="750"/>
                </a:lnTo>
                <a:lnTo>
                  <a:pt x="2268" y="750"/>
                </a:lnTo>
                <a:lnTo>
                  <a:pt x="2292" y="750"/>
                </a:lnTo>
                <a:lnTo>
                  <a:pt x="2316" y="756"/>
                </a:lnTo>
                <a:lnTo>
                  <a:pt x="2340" y="756"/>
                </a:lnTo>
                <a:lnTo>
                  <a:pt x="2370" y="756"/>
                </a:lnTo>
                <a:lnTo>
                  <a:pt x="2394" y="756"/>
                </a:lnTo>
                <a:lnTo>
                  <a:pt x="2418" y="756"/>
                </a:lnTo>
                <a:lnTo>
                  <a:pt x="2442" y="756"/>
                </a:lnTo>
                <a:lnTo>
                  <a:pt x="2472" y="756"/>
                </a:lnTo>
                <a:lnTo>
                  <a:pt x="2496" y="756"/>
                </a:lnTo>
                <a:lnTo>
                  <a:pt x="2520" y="756"/>
                </a:lnTo>
                <a:lnTo>
                  <a:pt x="2538" y="756"/>
                </a:lnTo>
              </a:path>
            </a:pathLst>
          </a:custGeom>
          <a:noFill/>
          <a:ln w="0">
            <a:solidFill>
              <a:srgbClr val="00A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3" name="Freeform 96"/>
          <p:cNvSpPr>
            <a:spLocks noChangeAspect="1"/>
          </p:cNvSpPr>
          <p:nvPr/>
        </p:nvSpPr>
        <p:spPr bwMode="auto">
          <a:xfrm>
            <a:off x="1309688" y="3136900"/>
            <a:ext cx="7258050" cy="1458913"/>
          </a:xfrm>
          <a:custGeom>
            <a:avLst/>
            <a:gdLst>
              <a:gd name="T0" fmla="*/ 2147483647 w 2538"/>
              <a:gd name="T1" fmla="*/ 2147483647 h 510"/>
              <a:gd name="T2" fmla="*/ 2147483647 w 2538"/>
              <a:gd name="T3" fmla="*/ 0 h 510"/>
              <a:gd name="T4" fmla="*/ 2147483647 w 2538"/>
              <a:gd name="T5" fmla="*/ 2147483647 h 510"/>
              <a:gd name="T6" fmla="*/ 2147483647 w 2538"/>
              <a:gd name="T7" fmla="*/ 2147483647 h 510"/>
              <a:gd name="T8" fmla="*/ 2147483647 w 2538"/>
              <a:gd name="T9" fmla="*/ 2147483647 h 510"/>
              <a:gd name="T10" fmla="*/ 2147483647 w 2538"/>
              <a:gd name="T11" fmla="*/ 2147483647 h 510"/>
              <a:gd name="T12" fmla="*/ 2147483647 w 2538"/>
              <a:gd name="T13" fmla="*/ 2147483647 h 510"/>
              <a:gd name="T14" fmla="*/ 2147483647 w 2538"/>
              <a:gd name="T15" fmla="*/ 2147483647 h 510"/>
              <a:gd name="T16" fmla="*/ 2147483647 w 2538"/>
              <a:gd name="T17" fmla="*/ 2147483647 h 510"/>
              <a:gd name="T18" fmla="*/ 2147483647 w 2538"/>
              <a:gd name="T19" fmla="*/ 2147483647 h 510"/>
              <a:gd name="T20" fmla="*/ 2147483647 w 2538"/>
              <a:gd name="T21" fmla="*/ 2147483647 h 510"/>
              <a:gd name="T22" fmla="*/ 2147483647 w 2538"/>
              <a:gd name="T23" fmla="*/ 2147483647 h 510"/>
              <a:gd name="T24" fmla="*/ 2147483647 w 2538"/>
              <a:gd name="T25" fmla="*/ 2147483647 h 510"/>
              <a:gd name="T26" fmla="*/ 2147483647 w 2538"/>
              <a:gd name="T27" fmla="*/ 2147483647 h 510"/>
              <a:gd name="T28" fmla="*/ 2147483647 w 2538"/>
              <a:gd name="T29" fmla="*/ 2147483647 h 510"/>
              <a:gd name="T30" fmla="*/ 2147483647 w 2538"/>
              <a:gd name="T31" fmla="*/ 2147483647 h 510"/>
              <a:gd name="T32" fmla="*/ 2147483647 w 2538"/>
              <a:gd name="T33" fmla="*/ 2147483647 h 510"/>
              <a:gd name="T34" fmla="*/ 2147483647 w 2538"/>
              <a:gd name="T35" fmla="*/ 2147483647 h 510"/>
              <a:gd name="T36" fmla="*/ 2147483647 w 2538"/>
              <a:gd name="T37" fmla="*/ 2147483647 h 510"/>
              <a:gd name="T38" fmla="*/ 2147483647 w 2538"/>
              <a:gd name="T39" fmla="*/ 2147483647 h 510"/>
              <a:gd name="T40" fmla="*/ 2147483647 w 2538"/>
              <a:gd name="T41" fmla="*/ 2147483647 h 510"/>
              <a:gd name="T42" fmla="*/ 2147483647 w 2538"/>
              <a:gd name="T43" fmla="*/ 2147483647 h 510"/>
              <a:gd name="T44" fmla="*/ 2147483647 w 2538"/>
              <a:gd name="T45" fmla="*/ 2147483647 h 510"/>
              <a:gd name="T46" fmla="*/ 2147483647 w 2538"/>
              <a:gd name="T47" fmla="*/ 2147483647 h 510"/>
              <a:gd name="T48" fmla="*/ 2147483647 w 2538"/>
              <a:gd name="T49" fmla="*/ 2147483647 h 510"/>
              <a:gd name="T50" fmla="*/ 2147483647 w 2538"/>
              <a:gd name="T51" fmla="*/ 2147483647 h 510"/>
              <a:gd name="T52" fmla="*/ 2147483647 w 2538"/>
              <a:gd name="T53" fmla="*/ 2147483647 h 510"/>
              <a:gd name="T54" fmla="*/ 2147483647 w 2538"/>
              <a:gd name="T55" fmla="*/ 2147483647 h 510"/>
              <a:gd name="T56" fmla="*/ 2147483647 w 2538"/>
              <a:gd name="T57" fmla="*/ 2147483647 h 510"/>
              <a:gd name="T58" fmla="*/ 2147483647 w 2538"/>
              <a:gd name="T59" fmla="*/ 2147483647 h 510"/>
              <a:gd name="T60" fmla="*/ 2147483647 w 2538"/>
              <a:gd name="T61" fmla="*/ 2147483647 h 510"/>
              <a:gd name="T62" fmla="*/ 2147483647 w 2538"/>
              <a:gd name="T63" fmla="*/ 2147483647 h 510"/>
              <a:gd name="T64" fmla="*/ 2147483647 w 2538"/>
              <a:gd name="T65" fmla="*/ 2147483647 h 510"/>
              <a:gd name="T66" fmla="*/ 2147483647 w 2538"/>
              <a:gd name="T67" fmla="*/ 2147483647 h 51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538"/>
              <a:gd name="T103" fmla="*/ 0 h 510"/>
              <a:gd name="T104" fmla="*/ 2538 w 2538"/>
              <a:gd name="T105" fmla="*/ 510 h 51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538" h="510">
                <a:moveTo>
                  <a:pt x="0" y="510"/>
                </a:moveTo>
                <a:lnTo>
                  <a:pt x="36" y="198"/>
                </a:lnTo>
                <a:lnTo>
                  <a:pt x="72" y="54"/>
                </a:lnTo>
                <a:lnTo>
                  <a:pt x="108" y="0"/>
                </a:lnTo>
                <a:lnTo>
                  <a:pt x="150" y="6"/>
                </a:lnTo>
                <a:lnTo>
                  <a:pt x="186" y="48"/>
                </a:lnTo>
                <a:lnTo>
                  <a:pt x="222" y="96"/>
                </a:lnTo>
                <a:lnTo>
                  <a:pt x="264" y="150"/>
                </a:lnTo>
                <a:lnTo>
                  <a:pt x="300" y="204"/>
                </a:lnTo>
                <a:lnTo>
                  <a:pt x="336" y="258"/>
                </a:lnTo>
                <a:lnTo>
                  <a:pt x="378" y="300"/>
                </a:lnTo>
                <a:lnTo>
                  <a:pt x="414" y="342"/>
                </a:lnTo>
                <a:lnTo>
                  <a:pt x="450" y="372"/>
                </a:lnTo>
                <a:lnTo>
                  <a:pt x="492" y="396"/>
                </a:lnTo>
                <a:lnTo>
                  <a:pt x="528" y="420"/>
                </a:lnTo>
                <a:lnTo>
                  <a:pt x="564" y="438"/>
                </a:lnTo>
                <a:lnTo>
                  <a:pt x="606" y="450"/>
                </a:lnTo>
                <a:lnTo>
                  <a:pt x="642" y="462"/>
                </a:lnTo>
                <a:lnTo>
                  <a:pt x="678" y="474"/>
                </a:lnTo>
                <a:lnTo>
                  <a:pt x="720" y="480"/>
                </a:lnTo>
                <a:lnTo>
                  <a:pt x="756" y="486"/>
                </a:lnTo>
                <a:lnTo>
                  <a:pt x="792" y="492"/>
                </a:lnTo>
                <a:lnTo>
                  <a:pt x="834" y="492"/>
                </a:lnTo>
                <a:lnTo>
                  <a:pt x="870" y="498"/>
                </a:lnTo>
                <a:lnTo>
                  <a:pt x="906" y="498"/>
                </a:lnTo>
                <a:lnTo>
                  <a:pt x="948" y="504"/>
                </a:lnTo>
                <a:lnTo>
                  <a:pt x="984" y="504"/>
                </a:lnTo>
                <a:lnTo>
                  <a:pt x="1020" y="504"/>
                </a:lnTo>
                <a:lnTo>
                  <a:pt x="1062" y="504"/>
                </a:lnTo>
                <a:lnTo>
                  <a:pt x="1098" y="504"/>
                </a:lnTo>
                <a:lnTo>
                  <a:pt x="1134" y="504"/>
                </a:lnTo>
                <a:lnTo>
                  <a:pt x="1176" y="504"/>
                </a:lnTo>
                <a:lnTo>
                  <a:pt x="1212" y="504"/>
                </a:lnTo>
                <a:lnTo>
                  <a:pt x="1248" y="504"/>
                </a:lnTo>
                <a:lnTo>
                  <a:pt x="1290" y="504"/>
                </a:lnTo>
                <a:lnTo>
                  <a:pt x="1326" y="504"/>
                </a:lnTo>
                <a:lnTo>
                  <a:pt x="1362" y="504"/>
                </a:lnTo>
                <a:lnTo>
                  <a:pt x="1404" y="504"/>
                </a:lnTo>
                <a:lnTo>
                  <a:pt x="1440" y="504"/>
                </a:lnTo>
                <a:lnTo>
                  <a:pt x="1476" y="504"/>
                </a:lnTo>
                <a:lnTo>
                  <a:pt x="1518" y="504"/>
                </a:lnTo>
                <a:lnTo>
                  <a:pt x="1554" y="504"/>
                </a:lnTo>
                <a:lnTo>
                  <a:pt x="1590" y="504"/>
                </a:lnTo>
                <a:lnTo>
                  <a:pt x="1632" y="504"/>
                </a:lnTo>
                <a:lnTo>
                  <a:pt x="1668" y="504"/>
                </a:lnTo>
                <a:lnTo>
                  <a:pt x="1704" y="504"/>
                </a:lnTo>
                <a:lnTo>
                  <a:pt x="1746" y="504"/>
                </a:lnTo>
                <a:lnTo>
                  <a:pt x="1782" y="504"/>
                </a:lnTo>
                <a:lnTo>
                  <a:pt x="1818" y="504"/>
                </a:lnTo>
                <a:lnTo>
                  <a:pt x="1860" y="504"/>
                </a:lnTo>
                <a:lnTo>
                  <a:pt x="1896" y="504"/>
                </a:lnTo>
                <a:lnTo>
                  <a:pt x="1932" y="504"/>
                </a:lnTo>
                <a:lnTo>
                  <a:pt x="1974" y="504"/>
                </a:lnTo>
                <a:lnTo>
                  <a:pt x="2010" y="504"/>
                </a:lnTo>
                <a:lnTo>
                  <a:pt x="2046" y="504"/>
                </a:lnTo>
                <a:lnTo>
                  <a:pt x="2088" y="504"/>
                </a:lnTo>
                <a:lnTo>
                  <a:pt x="2124" y="504"/>
                </a:lnTo>
                <a:lnTo>
                  <a:pt x="2160" y="504"/>
                </a:lnTo>
                <a:lnTo>
                  <a:pt x="2202" y="504"/>
                </a:lnTo>
                <a:lnTo>
                  <a:pt x="2238" y="504"/>
                </a:lnTo>
                <a:lnTo>
                  <a:pt x="2274" y="504"/>
                </a:lnTo>
                <a:lnTo>
                  <a:pt x="2316" y="504"/>
                </a:lnTo>
                <a:lnTo>
                  <a:pt x="2352" y="504"/>
                </a:lnTo>
                <a:lnTo>
                  <a:pt x="2388" y="504"/>
                </a:lnTo>
                <a:lnTo>
                  <a:pt x="2430" y="504"/>
                </a:lnTo>
                <a:lnTo>
                  <a:pt x="2466" y="504"/>
                </a:lnTo>
                <a:lnTo>
                  <a:pt x="2502" y="504"/>
                </a:lnTo>
                <a:lnTo>
                  <a:pt x="2538" y="504"/>
                </a:lnTo>
              </a:path>
            </a:pathLst>
          </a:custGeom>
          <a:noFill/>
          <a:ln w="0">
            <a:solidFill>
              <a:srgbClr val="00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4" name="Freeform 97"/>
          <p:cNvSpPr>
            <a:spLocks noChangeAspect="1"/>
          </p:cNvSpPr>
          <p:nvPr/>
        </p:nvSpPr>
        <p:spPr bwMode="auto">
          <a:xfrm>
            <a:off x="1309688" y="1609725"/>
            <a:ext cx="7258050" cy="4548188"/>
          </a:xfrm>
          <a:custGeom>
            <a:avLst/>
            <a:gdLst>
              <a:gd name="T0" fmla="*/ 2147483647 w 2538"/>
              <a:gd name="T1" fmla="*/ 2147483647 h 1590"/>
              <a:gd name="T2" fmla="*/ 2147483647 w 2538"/>
              <a:gd name="T3" fmla="*/ 2147483647 h 1590"/>
              <a:gd name="T4" fmla="*/ 2147483647 w 2538"/>
              <a:gd name="T5" fmla="*/ 2147483647 h 1590"/>
              <a:gd name="T6" fmla="*/ 2147483647 w 2538"/>
              <a:gd name="T7" fmla="*/ 0 h 1590"/>
              <a:gd name="T8" fmla="*/ 2147483647 w 2538"/>
              <a:gd name="T9" fmla="*/ 2147483647 h 1590"/>
              <a:gd name="T10" fmla="*/ 2147483647 w 2538"/>
              <a:gd name="T11" fmla="*/ 2147483647 h 1590"/>
              <a:gd name="T12" fmla="*/ 2147483647 w 2538"/>
              <a:gd name="T13" fmla="*/ 2147483647 h 1590"/>
              <a:gd name="T14" fmla="*/ 2147483647 w 2538"/>
              <a:gd name="T15" fmla="*/ 2147483647 h 1590"/>
              <a:gd name="T16" fmla="*/ 2147483647 w 2538"/>
              <a:gd name="T17" fmla="*/ 2147483647 h 1590"/>
              <a:gd name="T18" fmla="*/ 2147483647 w 2538"/>
              <a:gd name="T19" fmla="*/ 2147483647 h 1590"/>
              <a:gd name="T20" fmla="*/ 2147483647 w 2538"/>
              <a:gd name="T21" fmla="*/ 2147483647 h 1590"/>
              <a:gd name="T22" fmla="*/ 2147483647 w 2538"/>
              <a:gd name="T23" fmla="*/ 2147483647 h 1590"/>
              <a:gd name="T24" fmla="*/ 2147483647 w 2538"/>
              <a:gd name="T25" fmla="*/ 2147483647 h 1590"/>
              <a:gd name="T26" fmla="*/ 2147483647 w 2538"/>
              <a:gd name="T27" fmla="*/ 2147483647 h 1590"/>
              <a:gd name="T28" fmla="*/ 2147483647 w 2538"/>
              <a:gd name="T29" fmla="*/ 2147483647 h 1590"/>
              <a:gd name="T30" fmla="*/ 2147483647 w 2538"/>
              <a:gd name="T31" fmla="*/ 2147483647 h 1590"/>
              <a:gd name="T32" fmla="*/ 2147483647 w 2538"/>
              <a:gd name="T33" fmla="*/ 2147483647 h 1590"/>
              <a:gd name="T34" fmla="*/ 2147483647 w 2538"/>
              <a:gd name="T35" fmla="*/ 2147483647 h 1590"/>
              <a:gd name="T36" fmla="*/ 2147483647 w 2538"/>
              <a:gd name="T37" fmla="*/ 2147483647 h 1590"/>
              <a:gd name="T38" fmla="*/ 2147483647 w 2538"/>
              <a:gd name="T39" fmla="*/ 2147483647 h 1590"/>
              <a:gd name="T40" fmla="*/ 2147483647 w 2538"/>
              <a:gd name="T41" fmla="*/ 2147483647 h 1590"/>
              <a:gd name="T42" fmla="*/ 2147483647 w 2538"/>
              <a:gd name="T43" fmla="*/ 2147483647 h 1590"/>
              <a:gd name="T44" fmla="*/ 2147483647 w 2538"/>
              <a:gd name="T45" fmla="*/ 2147483647 h 1590"/>
              <a:gd name="T46" fmla="*/ 2147483647 w 2538"/>
              <a:gd name="T47" fmla="*/ 2147483647 h 1590"/>
              <a:gd name="T48" fmla="*/ 2147483647 w 2538"/>
              <a:gd name="T49" fmla="*/ 2147483647 h 1590"/>
              <a:gd name="T50" fmla="*/ 2147483647 w 2538"/>
              <a:gd name="T51" fmla="*/ 2147483647 h 1590"/>
              <a:gd name="T52" fmla="*/ 2147483647 w 2538"/>
              <a:gd name="T53" fmla="*/ 2147483647 h 1590"/>
              <a:gd name="T54" fmla="*/ 2147483647 w 2538"/>
              <a:gd name="T55" fmla="*/ 2147483647 h 1590"/>
              <a:gd name="T56" fmla="*/ 2147483647 w 2538"/>
              <a:gd name="T57" fmla="*/ 2147483647 h 1590"/>
              <a:gd name="T58" fmla="*/ 2147483647 w 2538"/>
              <a:gd name="T59" fmla="*/ 2147483647 h 1590"/>
              <a:gd name="T60" fmla="*/ 2147483647 w 2538"/>
              <a:gd name="T61" fmla="*/ 2147483647 h 1590"/>
              <a:gd name="T62" fmla="*/ 2147483647 w 2538"/>
              <a:gd name="T63" fmla="*/ 2147483647 h 1590"/>
              <a:gd name="T64" fmla="*/ 2147483647 w 2538"/>
              <a:gd name="T65" fmla="*/ 2147483647 h 1590"/>
              <a:gd name="T66" fmla="*/ 2147483647 w 2538"/>
              <a:gd name="T67" fmla="*/ 2147483647 h 1590"/>
              <a:gd name="T68" fmla="*/ 2147483647 w 2538"/>
              <a:gd name="T69" fmla="*/ 2147483647 h 1590"/>
              <a:gd name="T70" fmla="*/ 2147483647 w 2538"/>
              <a:gd name="T71" fmla="*/ 2147483647 h 1590"/>
              <a:gd name="T72" fmla="*/ 2147483647 w 2538"/>
              <a:gd name="T73" fmla="*/ 2147483647 h 1590"/>
              <a:gd name="T74" fmla="*/ 2147483647 w 2538"/>
              <a:gd name="T75" fmla="*/ 2147483647 h 1590"/>
              <a:gd name="T76" fmla="*/ 2147483647 w 2538"/>
              <a:gd name="T77" fmla="*/ 2147483647 h 1590"/>
              <a:gd name="T78" fmla="*/ 2147483647 w 2538"/>
              <a:gd name="T79" fmla="*/ 2147483647 h 1590"/>
              <a:gd name="T80" fmla="*/ 2147483647 w 2538"/>
              <a:gd name="T81" fmla="*/ 2147483647 h 1590"/>
              <a:gd name="T82" fmla="*/ 2147483647 w 2538"/>
              <a:gd name="T83" fmla="*/ 2147483647 h 1590"/>
              <a:gd name="T84" fmla="*/ 2147483647 w 2538"/>
              <a:gd name="T85" fmla="*/ 2147483647 h 1590"/>
              <a:gd name="T86" fmla="*/ 2147483647 w 2538"/>
              <a:gd name="T87" fmla="*/ 2147483647 h 1590"/>
              <a:gd name="T88" fmla="*/ 2147483647 w 2538"/>
              <a:gd name="T89" fmla="*/ 2147483647 h 1590"/>
              <a:gd name="T90" fmla="*/ 2147483647 w 2538"/>
              <a:gd name="T91" fmla="*/ 2147483647 h 1590"/>
              <a:gd name="T92" fmla="*/ 2147483647 w 2538"/>
              <a:gd name="T93" fmla="*/ 2147483647 h 1590"/>
              <a:gd name="T94" fmla="*/ 2147483647 w 2538"/>
              <a:gd name="T95" fmla="*/ 2147483647 h 1590"/>
              <a:gd name="T96" fmla="*/ 2147483647 w 2538"/>
              <a:gd name="T97" fmla="*/ 2147483647 h 1590"/>
              <a:gd name="T98" fmla="*/ 2147483647 w 2538"/>
              <a:gd name="T99" fmla="*/ 2147483647 h 1590"/>
              <a:gd name="T100" fmla="*/ 2147483647 w 2538"/>
              <a:gd name="T101" fmla="*/ 2147483647 h 159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38"/>
              <a:gd name="T154" fmla="*/ 0 h 1590"/>
              <a:gd name="T155" fmla="*/ 2538 w 2538"/>
              <a:gd name="T156" fmla="*/ 1590 h 1590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38" h="1590">
                <a:moveTo>
                  <a:pt x="0" y="1044"/>
                </a:moveTo>
                <a:lnTo>
                  <a:pt x="24" y="780"/>
                </a:lnTo>
                <a:lnTo>
                  <a:pt x="48" y="546"/>
                </a:lnTo>
                <a:lnTo>
                  <a:pt x="72" y="348"/>
                </a:lnTo>
                <a:lnTo>
                  <a:pt x="96" y="192"/>
                </a:lnTo>
                <a:lnTo>
                  <a:pt x="126" y="84"/>
                </a:lnTo>
                <a:lnTo>
                  <a:pt x="150" y="18"/>
                </a:lnTo>
                <a:lnTo>
                  <a:pt x="174" y="0"/>
                </a:lnTo>
                <a:lnTo>
                  <a:pt x="198" y="18"/>
                </a:lnTo>
                <a:lnTo>
                  <a:pt x="222" y="78"/>
                </a:lnTo>
                <a:lnTo>
                  <a:pt x="252" y="168"/>
                </a:lnTo>
                <a:lnTo>
                  <a:pt x="276" y="282"/>
                </a:lnTo>
                <a:lnTo>
                  <a:pt x="300" y="420"/>
                </a:lnTo>
                <a:lnTo>
                  <a:pt x="324" y="570"/>
                </a:lnTo>
                <a:lnTo>
                  <a:pt x="354" y="732"/>
                </a:lnTo>
                <a:lnTo>
                  <a:pt x="378" y="888"/>
                </a:lnTo>
                <a:lnTo>
                  <a:pt x="402" y="1038"/>
                </a:lnTo>
                <a:lnTo>
                  <a:pt x="426" y="1176"/>
                </a:lnTo>
                <a:lnTo>
                  <a:pt x="450" y="1302"/>
                </a:lnTo>
                <a:lnTo>
                  <a:pt x="480" y="1404"/>
                </a:lnTo>
                <a:lnTo>
                  <a:pt x="504" y="1488"/>
                </a:lnTo>
                <a:lnTo>
                  <a:pt x="528" y="1542"/>
                </a:lnTo>
                <a:lnTo>
                  <a:pt x="552" y="1578"/>
                </a:lnTo>
                <a:lnTo>
                  <a:pt x="582" y="1590"/>
                </a:lnTo>
                <a:lnTo>
                  <a:pt x="606" y="1578"/>
                </a:lnTo>
                <a:lnTo>
                  <a:pt x="630" y="1548"/>
                </a:lnTo>
                <a:lnTo>
                  <a:pt x="654" y="1500"/>
                </a:lnTo>
                <a:lnTo>
                  <a:pt x="678" y="1440"/>
                </a:lnTo>
                <a:lnTo>
                  <a:pt x="708" y="1368"/>
                </a:lnTo>
                <a:lnTo>
                  <a:pt x="732" y="1290"/>
                </a:lnTo>
                <a:lnTo>
                  <a:pt x="756" y="1206"/>
                </a:lnTo>
                <a:lnTo>
                  <a:pt x="780" y="1122"/>
                </a:lnTo>
                <a:lnTo>
                  <a:pt x="810" y="1044"/>
                </a:lnTo>
                <a:lnTo>
                  <a:pt x="834" y="972"/>
                </a:lnTo>
                <a:lnTo>
                  <a:pt x="858" y="906"/>
                </a:lnTo>
                <a:lnTo>
                  <a:pt x="882" y="852"/>
                </a:lnTo>
                <a:lnTo>
                  <a:pt x="906" y="810"/>
                </a:lnTo>
                <a:lnTo>
                  <a:pt x="936" y="774"/>
                </a:lnTo>
                <a:lnTo>
                  <a:pt x="960" y="756"/>
                </a:lnTo>
                <a:lnTo>
                  <a:pt x="984" y="750"/>
                </a:lnTo>
                <a:lnTo>
                  <a:pt x="1008" y="756"/>
                </a:lnTo>
                <a:lnTo>
                  <a:pt x="1038" y="774"/>
                </a:lnTo>
                <a:lnTo>
                  <a:pt x="1062" y="798"/>
                </a:lnTo>
                <a:lnTo>
                  <a:pt x="1086" y="828"/>
                </a:lnTo>
                <a:lnTo>
                  <a:pt x="1110" y="870"/>
                </a:lnTo>
                <a:lnTo>
                  <a:pt x="1134" y="906"/>
                </a:lnTo>
                <a:lnTo>
                  <a:pt x="1164" y="954"/>
                </a:lnTo>
                <a:lnTo>
                  <a:pt x="1188" y="996"/>
                </a:lnTo>
                <a:lnTo>
                  <a:pt x="1212" y="1038"/>
                </a:lnTo>
                <a:lnTo>
                  <a:pt x="1236" y="1074"/>
                </a:lnTo>
                <a:lnTo>
                  <a:pt x="1266" y="1110"/>
                </a:lnTo>
                <a:lnTo>
                  <a:pt x="1290" y="1140"/>
                </a:lnTo>
                <a:lnTo>
                  <a:pt x="1314" y="1164"/>
                </a:lnTo>
                <a:lnTo>
                  <a:pt x="1338" y="1182"/>
                </a:lnTo>
                <a:lnTo>
                  <a:pt x="1362" y="1188"/>
                </a:lnTo>
                <a:lnTo>
                  <a:pt x="1392" y="1194"/>
                </a:lnTo>
                <a:lnTo>
                  <a:pt x="1416" y="1188"/>
                </a:lnTo>
                <a:lnTo>
                  <a:pt x="1440" y="1182"/>
                </a:lnTo>
                <a:lnTo>
                  <a:pt x="1464" y="1170"/>
                </a:lnTo>
                <a:lnTo>
                  <a:pt x="1494" y="1152"/>
                </a:lnTo>
                <a:lnTo>
                  <a:pt x="1518" y="1134"/>
                </a:lnTo>
                <a:lnTo>
                  <a:pt x="1542" y="1110"/>
                </a:lnTo>
                <a:lnTo>
                  <a:pt x="1566" y="1086"/>
                </a:lnTo>
                <a:lnTo>
                  <a:pt x="1590" y="1068"/>
                </a:lnTo>
                <a:lnTo>
                  <a:pt x="1620" y="1044"/>
                </a:lnTo>
                <a:lnTo>
                  <a:pt x="1644" y="1020"/>
                </a:lnTo>
                <a:lnTo>
                  <a:pt x="1668" y="1002"/>
                </a:lnTo>
                <a:lnTo>
                  <a:pt x="1692" y="990"/>
                </a:lnTo>
                <a:lnTo>
                  <a:pt x="1722" y="978"/>
                </a:lnTo>
                <a:lnTo>
                  <a:pt x="1746" y="966"/>
                </a:lnTo>
                <a:lnTo>
                  <a:pt x="1770" y="960"/>
                </a:lnTo>
                <a:lnTo>
                  <a:pt x="1794" y="960"/>
                </a:lnTo>
                <a:lnTo>
                  <a:pt x="1818" y="960"/>
                </a:lnTo>
                <a:lnTo>
                  <a:pt x="1848" y="966"/>
                </a:lnTo>
                <a:lnTo>
                  <a:pt x="1872" y="972"/>
                </a:lnTo>
                <a:lnTo>
                  <a:pt x="1896" y="984"/>
                </a:lnTo>
                <a:lnTo>
                  <a:pt x="1920" y="990"/>
                </a:lnTo>
                <a:lnTo>
                  <a:pt x="1950" y="1002"/>
                </a:lnTo>
                <a:lnTo>
                  <a:pt x="1974" y="1014"/>
                </a:lnTo>
                <a:lnTo>
                  <a:pt x="1998" y="1026"/>
                </a:lnTo>
                <a:lnTo>
                  <a:pt x="2022" y="1038"/>
                </a:lnTo>
                <a:lnTo>
                  <a:pt x="2046" y="1050"/>
                </a:lnTo>
                <a:lnTo>
                  <a:pt x="2076" y="1062"/>
                </a:lnTo>
                <a:lnTo>
                  <a:pt x="2100" y="1068"/>
                </a:lnTo>
                <a:lnTo>
                  <a:pt x="2124" y="1074"/>
                </a:lnTo>
                <a:lnTo>
                  <a:pt x="2148" y="1080"/>
                </a:lnTo>
                <a:lnTo>
                  <a:pt x="2178" y="1080"/>
                </a:lnTo>
                <a:lnTo>
                  <a:pt x="2202" y="1086"/>
                </a:lnTo>
                <a:lnTo>
                  <a:pt x="2226" y="1080"/>
                </a:lnTo>
                <a:lnTo>
                  <a:pt x="2250" y="1080"/>
                </a:lnTo>
                <a:lnTo>
                  <a:pt x="2274" y="1074"/>
                </a:lnTo>
                <a:lnTo>
                  <a:pt x="2304" y="1074"/>
                </a:lnTo>
                <a:lnTo>
                  <a:pt x="2328" y="1068"/>
                </a:lnTo>
                <a:lnTo>
                  <a:pt x="2352" y="1062"/>
                </a:lnTo>
                <a:lnTo>
                  <a:pt x="2376" y="1056"/>
                </a:lnTo>
                <a:lnTo>
                  <a:pt x="2406" y="1050"/>
                </a:lnTo>
                <a:lnTo>
                  <a:pt x="2430" y="1044"/>
                </a:lnTo>
                <a:lnTo>
                  <a:pt x="2454" y="1038"/>
                </a:lnTo>
                <a:lnTo>
                  <a:pt x="2478" y="1032"/>
                </a:lnTo>
                <a:lnTo>
                  <a:pt x="2502" y="1026"/>
                </a:lnTo>
                <a:lnTo>
                  <a:pt x="2532" y="1026"/>
                </a:lnTo>
                <a:lnTo>
                  <a:pt x="2538" y="1020"/>
                </a:lnTo>
              </a:path>
            </a:pathLst>
          </a:custGeom>
          <a:noFill/>
          <a:ln w="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5" name="Freeform 98"/>
          <p:cNvSpPr>
            <a:spLocks noChangeAspect="1"/>
          </p:cNvSpPr>
          <p:nvPr/>
        </p:nvSpPr>
        <p:spPr bwMode="auto">
          <a:xfrm>
            <a:off x="1309688" y="3721100"/>
            <a:ext cx="7258050" cy="874713"/>
          </a:xfrm>
          <a:custGeom>
            <a:avLst/>
            <a:gdLst>
              <a:gd name="T0" fmla="*/ 2147483647 w 2538"/>
              <a:gd name="T1" fmla="*/ 2147483647 h 306"/>
              <a:gd name="T2" fmla="*/ 2147483647 w 2538"/>
              <a:gd name="T3" fmla="*/ 2147483647 h 306"/>
              <a:gd name="T4" fmla="*/ 2147483647 w 2538"/>
              <a:gd name="T5" fmla="*/ 2147483647 h 306"/>
              <a:gd name="T6" fmla="*/ 2147483647 w 2538"/>
              <a:gd name="T7" fmla="*/ 2147483647 h 306"/>
              <a:gd name="T8" fmla="*/ 2147483647 w 2538"/>
              <a:gd name="T9" fmla="*/ 2147483647 h 306"/>
              <a:gd name="T10" fmla="*/ 2147483647 w 2538"/>
              <a:gd name="T11" fmla="*/ 2147483647 h 306"/>
              <a:gd name="T12" fmla="*/ 2147483647 w 2538"/>
              <a:gd name="T13" fmla="*/ 2147483647 h 306"/>
              <a:gd name="T14" fmla="*/ 2147483647 w 2538"/>
              <a:gd name="T15" fmla="*/ 2147483647 h 306"/>
              <a:gd name="T16" fmla="*/ 2147483647 w 2538"/>
              <a:gd name="T17" fmla="*/ 2147483647 h 306"/>
              <a:gd name="T18" fmla="*/ 2147483647 w 2538"/>
              <a:gd name="T19" fmla="*/ 2147483647 h 306"/>
              <a:gd name="T20" fmla="*/ 2147483647 w 2538"/>
              <a:gd name="T21" fmla="*/ 2147483647 h 306"/>
              <a:gd name="T22" fmla="*/ 2147483647 w 2538"/>
              <a:gd name="T23" fmla="*/ 2147483647 h 306"/>
              <a:gd name="T24" fmla="*/ 2147483647 w 2538"/>
              <a:gd name="T25" fmla="*/ 2147483647 h 306"/>
              <a:gd name="T26" fmla="*/ 2147483647 w 2538"/>
              <a:gd name="T27" fmla="*/ 2147483647 h 306"/>
              <a:gd name="T28" fmla="*/ 2147483647 w 2538"/>
              <a:gd name="T29" fmla="*/ 2147483647 h 306"/>
              <a:gd name="T30" fmla="*/ 2147483647 w 2538"/>
              <a:gd name="T31" fmla="*/ 2147483647 h 306"/>
              <a:gd name="T32" fmla="*/ 2147483647 w 2538"/>
              <a:gd name="T33" fmla="*/ 2147483647 h 306"/>
              <a:gd name="T34" fmla="*/ 2147483647 w 2538"/>
              <a:gd name="T35" fmla="*/ 2147483647 h 306"/>
              <a:gd name="T36" fmla="*/ 2147483647 w 2538"/>
              <a:gd name="T37" fmla="*/ 2147483647 h 306"/>
              <a:gd name="T38" fmla="*/ 2147483647 w 2538"/>
              <a:gd name="T39" fmla="*/ 2147483647 h 306"/>
              <a:gd name="T40" fmla="*/ 2147483647 w 2538"/>
              <a:gd name="T41" fmla="*/ 2147483647 h 306"/>
              <a:gd name="T42" fmla="*/ 2147483647 w 2538"/>
              <a:gd name="T43" fmla="*/ 2147483647 h 306"/>
              <a:gd name="T44" fmla="*/ 2147483647 w 2538"/>
              <a:gd name="T45" fmla="*/ 2147483647 h 306"/>
              <a:gd name="T46" fmla="*/ 2147483647 w 2538"/>
              <a:gd name="T47" fmla="*/ 2147483647 h 306"/>
              <a:gd name="T48" fmla="*/ 2147483647 w 2538"/>
              <a:gd name="T49" fmla="*/ 2147483647 h 306"/>
              <a:gd name="T50" fmla="*/ 2147483647 w 2538"/>
              <a:gd name="T51" fmla="*/ 2147483647 h 306"/>
              <a:gd name="T52" fmla="*/ 2147483647 w 2538"/>
              <a:gd name="T53" fmla="*/ 2147483647 h 306"/>
              <a:gd name="T54" fmla="*/ 2147483647 w 2538"/>
              <a:gd name="T55" fmla="*/ 2147483647 h 306"/>
              <a:gd name="T56" fmla="*/ 2147483647 w 2538"/>
              <a:gd name="T57" fmla="*/ 2147483647 h 306"/>
              <a:gd name="T58" fmla="*/ 2147483647 w 2538"/>
              <a:gd name="T59" fmla="*/ 2147483647 h 306"/>
              <a:gd name="T60" fmla="*/ 2147483647 w 2538"/>
              <a:gd name="T61" fmla="*/ 2147483647 h 306"/>
              <a:gd name="T62" fmla="*/ 2147483647 w 2538"/>
              <a:gd name="T63" fmla="*/ 2147483647 h 306"/>
              <a:gd name="T64" fmla="*/ 2147483647 w 2538"/>
              <a:gd name="T65" fmla="*/ 2147483647 h 306"/>
              <a:gd name="T66" fmla="*/ 2147483647 w 2538"/>
              <a:gd name="T67" fmla="*/ 2147483647 h 306"/>
              <a:gd name="T68" fmla="*/ 2147483647 w 2538"/>
              <a:gd name="T69" fmla="*/ 2147483647 h 306"/>
              <a:gd name="T70" fmla="*/ 2147483647 w 2538"/>
              <a:gd name="T71" fmla="*/ 2147483647 h 306"/>
              <a:gd name="T72" fmla="*/ 2147483647 w 2538"/>
              <a:gd name="T73" fmla="*/ 2147483647 h 306"/>
              <a:gd name="T74" fmla="*/ 2147483647 w 2538"/>
              <a:gd name="T75" fmla="*/ 2147483647 h 306"/>
              <a:gd name="T76" fmla="*/ 2147483647 w 2538"/>
              <a:gd name="T77" fmla="*/ 2147483647 h 306"/>
              <a:gd name="T78" fmla="*/ 2147483647 w 2538"/>
              <a:gd name="T79" fmla="*/ 2147483647 h 306"/>
              <a:gd name="T80" fmla="*/ 2147483647 w 2538"/>
              <a:gd name="T81" fmla="*/ 2147483647 h 306"/>
              <a:gd name="T82" fmla="*/ 2147483647 w 2538"/>
              <a:gd name="T83" fmla="*/ 2147483647 h 306"/>
              <a:gd name="T84" fmla="*/ 2147483647 w 2538"/>
              <a:gd name="T85" fmla="*/ 2147483647 h 306"/>
              <a:gd name="T86" fmla="*/ 2147483647 w 2538"/>
              <a:gd name="T87" fmla="*/ 2147483647 h 306"/>
              <a:gd name="T88" fmla="*/ 2147483647 w 2538"/>
              <a:gd name="T89" fmla="*/ 2147483647 h 306"/>
              <a:gd name="T90" fmla="*/ 2147483647 w 2538"/>
              <a:gd name="T91" fmla="*/ 2147483647 h 306"/>
              <a:gd name="T92" fmla="*/ 2147483647 w 2538"/>
              <a:gd name="T93" fmla="*/ 2147483647 h 306"/>
              <a:gd name="T94" fmla="*/ 2147483647 w 2538"/>
              <a:gd name="T95" fmla="*/ 2147483647 h 306"/>
              <a:gd name="T96" fmla="*/ 2147483647 w 2538"/>
              <a:gd name="T97" fmla="*/ 2147483647 h 30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538"/>
              <a:gd name="T148" fmla="*/ 0 h 306"/>
              <a:gd name="T149" fmla="*/ 2538 w 2538"/>
              <a:gd name="T150" fmla="*/ 306 h 30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538" h="306">
                <a:moveTo>
                  <a:pt x="0" y="306"/>
                </a:moveTo>
                <a:lnTo>
                  <a:pt x="24" y="108"/>
                </a:lnTo>
                <a:lnTo>
                  <a:pt x="48" y="30"/>
                </a:lnTo>
                <a:lnTo>
                  <a:pt x="78" y="6"/>
                </a:lnTo>
                <a:lnTo>
                  <a:pt x="102" y="0"/>
                </a:lnTo>
                <a:lnTo>
                  <a:pt x="126" y="12"/>
                </a:lnTo>
                <a:lnTo>
                  <a:pt x="156" y="18"/>
                </a:lnTo>
                <a:lnTo>
                  <a:pt x="180" y="36"/>
                </a:lnTo>
                <a:lnTo>
                  <a:pt x="204" y="48"/>
                </a:lnTo>
                <a:lnTo>
                  <a:pt x="234" y="60"/>
                </a:lnTo>
                <a:lnTo>
                  <a:pt x="258" y="72"/>
                </a:lnTo>
                <a:lnTo>
                  <a:pt x="282" y="84"/>
                </a:lnTo>
                <a:lnTo>
                  <a:pt x="312" y="96"/>
                </a:lnTo>
                <a:lnTo>
                  <a:pt x="336" y="108"/>
                </a:lnTo>
                <a:lnTo>
                  <a:pt x="360" y="120"/>
                </a:lnTo>
                <a:lnTo>
                  <a:pt x="390" y="126"/>
                </a:lnTo>
                <a:lnTo>
                  <a:pt x="414" y="138"/>
                </a:lnTo>
                <a:lnTo>
                  <a:pt x="438" y="150"/>
                </a:lnTo>
                <a:lnTo>
                  <a:pt x="468" y="156"/>
                </a:lnTo>
                <a:lnTo>
                  <a:pt x="492" y="162"/>
                </a:lnTo>
                <a:lnTo>
                  <a:pt x="516" y="168"/>
                </a:lnTo>
                <a:lnTo>
                  <a:pt x="546" y="180"/>
                </a:lnTo>
                <a:lnTo>
                  <a:pt x="570" y="186"/>
                </a:lnTo>
                <a:lnTo>
                  <a:pt x="600" y="192"/>
                </a:lnTo>
                <a:lnTo>
                  <a:pt x="624" y="198"/>
                </a:lnTo>
                <a:lnTo>
                  <a:pt x="648" y="204"/>
                </a:lnTo>
                <a:lnTo>
                  <a:pt x="678" y="210"/>
                </a:lnTo>
                <a:lnTo>
                  <a:pt x="702" y="216"/>
                </a:lnTo>
                <a:lnTo>
                  <a:pt x="726" y="216"/>
                </a:lnTo>
                <a:lnTo>
                  <a:pt x="756" y="222"/>
                </a:lnTo>
                <a:lnTo>
                  <a:pt x="780" y="228"/>
                </a:lnTo>
                <a:lnTo>
                  <a:pt x="804" y="234"/>
                </a:lnTo>
                <a:lnTo>
                  <a:pt x="834" y="234"/>
                </a:lnTo>
                <a:lnTo>
                  <a:pt x="858" y="240"/>
                </a:lnTo>
                <a:lnTo>
                  <a:pt x="882" y="240"/>
                </a:lnTo>
                <a:lnTo>
                  <a:pt x="912" y="246"/>
                </a:lnTo>
                <a:lnTo>
                  <a:pt x="936" y="246"/>
                </a:lnTo>
                <a:lnTo>
                  <a:pt x="960" y="252"/>
                </a:lnTo>
                <a:lnTo>
                  <a:pt x="990" y="252"/>
                </a:lnTo>
                <a:lnTo>
                  <a:pt x="1014" y="258"/>
                </a:lnTo>
                <a:lnTo>
                  <a:pt x="1038" y="258"/>
                </a:lnTo>
                <a:lnTo>
                  <a:pt x="1068" y="264"/>
                </a:lnTo>
                <a:lnTo>
                  <a:pt x="1092" y="264"/>
                </a:lnTo>
                <a:lnTo>
                  <a:pt x="1116" y="264"/>
                </a:lnTo>
                <a:lnTo>
                  <a:pt x="1146" y="270"/>
                </a:lnTo>
                <a:lnTo>
                  <a:pt x="1170" y="270"/>
                </a:lnTo>
                <a:lnTo>
                  <a:pt x="1200" y="270"/>
                </a:lnTo>
                <a:lnTo>
                  <a:pt x="1224" y="276"/>
                </a:lnTo>
                <a:lnTo>
                  <a:pt x="1248" y="276"/>
                </a:lnTo>
                <a:lnTo>
                  <a:pt x="1278" y="276"/>
                </a:lnTo>
                <a:lnTo>
                  <a:pt x="1302" y="276"/>
                </a:lnTo>
                <a:lnTo>
                  <a:pt x="1326" y="282"/>
                </a:lnTo>
                <a:lnTo>
                  <a:pt x="1356" y="282"/>
                </a:lnTo>
                <a:lnTo>
                  <a:pt x="1380" y="282"/>
                </a:lnTo>
                <a:lnTo>
                  <a:pt x="1404" y="282"/>
                </a:lnTo>
                <a:lnTo>
                  <a:pt x="1434" y="282"/>
                </a:lnTo>
                <a:lnTo>
                  <a:pt x="1458" y="282"/>
                </a:lnTo>
                <a:lnTo>
                  <a:pt x="1482" y="288"/>
                </a:lnTo>
                <a:lnTo>
                  <a:pt x="1512" y="288"/>
                </a:lnTo>
                <a:lnTo>
                  <a:pt x="1536" y="288"/>
                </a:lnTo>
                <a:lnTo>
                  <a:pt x="1560" y="288"/>
                </a:lnTo>
                <a:lnTo>
                  <a:pt x="1590" y="288"/>
                </a:lnTo>
                <a:lnTo>
                  <a:pt x="1614" y="288"/>
                </a:lnTo>
                <a:lnTo>
                  <a:pt x="1638" y="288"/>
                </a:lnTo>
                <a:lnTo>
                  <a:pt x="1668" y="294"/>
                </a:lnTo>
                <a:lnTo>
                  <a:pt x="1692" y="294"/>
                </a:lnTo>
                <a:lnTo>
                  <a:pt x="1716" y="294"/>
                </a:lnTo>
                <a:lnTo>
                  <a:pt x="1746" y="294"/>
                </a:lnTo>
                <a:lnTo>
                  <a:pt x="1770" y="294"/>
                </a:lnTo>
                <a:lnTo>
                  <a:pt x="1800" y="294"/>
                </a:lnTo>
                <a:lnTo>
                  <a:pt x="1824" y="294"/>
                </a:lnTo>
                <a:lnTo>
                  <a:pt x="1848" y="294"/>
                </a:lnTo>
                <a:lnTo>
                  <a:pt x="1878" y="294"/>
                </a:lnTo>
                <a:lnTo>
                  <a:pt x="1902" y="294"/>
                </a:lnTo>
                <a:lnTo>
                  <a:pt x="1926" y="294"/>
                </a:lnTo>
                <a:lnTo>
                  <a:pt x="1956" y="294"/>
                </a:lnTo>
                <a:lnTo>
                  <a:pt x="1980" y="300"/>
                </a:lnTo>
                <a:lnTo>
                  <a:pt x="2004" y="300"/>
                </a:lnTo>
                <a:lnTo>
                  <a:pt x="2034" y="300"/>
                </a:lnTo>
                <a:lnTo>
                  <a:pt x="2058" y="300"/>
                </a:lnTo>
                <a:lnTo>
                  <a:pt x="2082" y="300"/>
                </a:lnTo>
                <a:lnTo>
                  <a:pt x="2112" y="300"/>
                </a:lnTo>
                <a:lnTo>
                  <a:pt x="2136" y="300"/>
                </a:lnTo>
                <a:lnTo>
                  <a:pt x="2160" y="300"/>
                </a:lnTo>
                <a:lnTo>
                  <a:pt x="2190" y="300"/>
                </a:lnTo>
                <a:lnTo>
                  <a:pt x="2214" y="300"/>
                </a:lnTo>
                <a:lnTo>
                  <a:pt x="2238" y="300"/>
                </a:lnTo>
                <a:lnTo>
                  <a:pt x="2268" y="300"/>
                </a:lnTo>
                <a:lnTo>
                  <a:pt x="2292" y="300"/>
                </a:lnTo>
                <a:lnTo>
                  <a:pt x="2316" y="300"/>
                </a:lnTo>
                <a:lnTo>
                  <a:pt x="2346" y="300"/>
                </a:lnTo>
                <a:lnTo>
                  <a:pt x="2370" y="300"/>
                </a:lnTo>
                <a:lnTo>
                  <a:pt x="2400" y="300"/>
                </a:lnTo>
                <a:lnTo>
                  <a:pt x="2424" y="300"/>
                </a:lnTo>
                <a:lnTo>
                  <a:pt x="2448" y="300"/>
                </a:lnTo>
                <a:lnTo>
                  <a:pt x="2478" y="300"/>
                </a:lnTo>
                <a:lnTo>
                  <a:pt x="2502" y="300"/>
                </a:lnTo>
                <a:lnTo>
                  <a:pt x="2526" y="300"/>
                </a:lnTo>
                <a:lnTo>
                  <a:pt x="2538" y="300"/>
                </a:lnTo>
              </a:path>
            </a:pathLst>
          </a:custGeom>
          <a:noFill/>
          <a:ln w="0">
            <a:solidFill>
              <a:srgbClr val="BF00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6" name="Freeform 99"/>
          <p:cNvSpPr>
            <a:spLocks noChangeAspect="1"/>
          </p:cNvSpPr>
          <p:nvPr/>
        </p:nvSpPr>
        <p:spPr bwMode="auto">
          <a:xfrm>
            <a:off x="1309688" y="2794000"/>
            <a:ext cx="7258050" cy="1870075"/>
          </a:xfrm>
          <a:custGeom>
            <a:avLst/>
            <a:gdLst>
              <a:gd name="T0" fmla="*/ 2147483647 w 2538"/>
              <a:gd name="T1" fmla="*/ 2147483647 h 654"/>
              <a:gd name="T2" fmla="*/ 2147483647 w 2538"/>
              <a:gd name="T3" fmla="*/ 2147483647 h 654"/>
              <a:gd name="T4" fmla="*/ 2147483647 w 2538"/>
              <a:gd name="T5" fmla="*/ 0 h 654"/>
              <a:gd name="T6" fmla="*/ 2147483647 w 2538"/>
              <a:gd name="T7" fmla="*/ 2147483647 h 654"/>
              <a:gd name="T8" fmla="*/ 2147483647 w 2538"/>
              <a:gd name="T9" fmla="*/ 2147483647 h 654"/>
              <a:gd name="T10" fmla="*/ 2147483647 w 2538"/>
              <a:gd name="T11" fmla="*/ 2147483647 h 654"/>
              <a:gd name="T12" fmla="*/ 2147483647 w 2538"/>
              <a:gd name="T13" fmla="*/ 2147483647 h 654"/>
              <a:gd name="T14" fmla="*/ 2147483647 w 2538"/>
              <a:gd name="T15" fmla="*/ 2147483647 h 654"/>
              <a:gd name="T16" fmla="*/ 2147483647 w 2538"/>
              <a:gd name="T17" fmla="*/ 2147483647 h 654"/>
              <a:gd name="T18" fmla="*/ 2147483647 w 2538"/>
              <a:gd name="T19" fmla="*/ 2147483647 h 654"/>
              <a:gd name="T20" fmla="*/ 2147483647 w 2538"/>
              <a:gd name="T21" fmla="*/ 2147483647 h 654"/>
              <a:gd name="T22" fmla="*/ 2147483647 w 2538"/>
              <a:gd name="T23" fmla="*/ 2147483647 h 654"/>
              <a:gd name="T24" fmla="*/ 2147483647 w 2538"/>
              <a:gd name="T25" fmla="*/ 2147483647 h 654"/>
              <a:gd name="T26" fmla="*/ 2147483647 w 2538"/>
              <a:gd name="T27" fmla="*/ 2147483647 h 654"/>
              <a:gd name="T28" fmla="*/ 2147483647 w 2538"/>
              <a:gd name="T29" fmla="*/ 2147483647 h 654"/>
              <a:gd name="T30" fmla="*/ 2147483647 w 2538"/>
              <a:gd name="T31" fmla="*/ 2147483647 h 654"/>
              <a:gd name="T32" fmla="*/ 2147483647 w 2538"/>
              <a:gd name="T33" fmla="*/ 2147483647 h 654"/>
              <a:gd name="T34" fmla="*/ 2147483647 w 2538"/>
              <a:gd name="T35" fmla="*/ 2147483647 h 654"/>
              <a:gd name="T36" fmla="*/ 2147483647 w 2538"/>
              <a:gd name="T37" fmla="*/ 2147483647 h 654"/>
              <a:gd name="T38" fmla="*/ 2147483647 w 2538"/>
              <a:gd name="T39" fmla="*/ 2147483647 h 654"/>
              <a:gd name="T40" fmla="*/ 2147483647 w 2538"/>
              <a:gd name="T41" fmla="*/ 2147483647 h 654"/>
              <a:gd name="T42" fmla="*/ 2147483647 w 2538"/>
              <a:gd name="T43" fmla="*/ 2147483647 h 654"/>
              <a:gd name="T44" fmla="*/ 2147483647 w 2538"/>
              <a:gd name="T45" fmla="*/ 2147483647 h 654"/>
              <a:gd name="T46" fmla="*/ 2147483647 w 2538"/>
              <a:gd name="T47" fmla="*/ 2147483647 h 654"/>
              <a:gd name="T48" fmla="*/ 2147483647 w 2538"/>
              <a:gd name="T49" fmla="*/ 2147483647 h 654"/>
              <a:gd name="T50" fmla="*/ 2147483647 w 2538"/>
              <a:gd name="T51" fmla="*/ 2147483647 h 654"/>
              <a:gd name="T52" fmla="*/ 2147483647 w 2538"/>
              <a:gd name="T53" fmla="*/ 2147483647 h 654"/>
              <a:gd name="T54" fmla="*/ 2147483647 w 2538"/>
              <a:gd name="T55" fmla="*/ 2147483647 h 654"/>
              <a:gd name="T56" fmla="*/ 2147483647 w 2538"/>
              <a:gd name="T57" fmla="*/ 2147483647 h 654"/>
              <a:gd name="T58" fmla="*/ 2147483647 w 2538"/>
              <a:gd name="T59" fmla="*/ 2147483647 h 654"/>
              <a:gd name="T60" fmla="*/ 2147483647 w 2538"/>
              <a:gd name="T61" fmla="*/ 2147483647 h 654"/>
              <a:gd name="T62" fmla="*/ 2147483647 w 2538"/>
              <a:gd name="T63" fmla="*/ 2147483647 h 654"/>
              <a:gd name="T64" fmla="*/ 2147483647 w 2538"/>
              <a:gd name="T65" fmla="*/ 2147483647 h 654"/>
              <a:gd name="T66" fmla="*/ 2147483647 w 2538"/>
              <a:gd name="T67" fmla="*/ 2147483647 h 654"/>
              <a:gd name="T68" fmla="*/ 2147483647 w 2538"/>
              <a:gd name="T69" fmla="*/ 2147483647 h 654"/>
              <a:gd name="T70" fmla="*/ 2147483647 w 2538"/>
              <a:gd name="T71" fmla="*/ 2147483647 h 654"/>
              <a:gd name="T72" fmla="*/ 2147483647 w 2538"/>
              <a:gd name="T73" fmla="*/ 2147483647 h 654"/>
              <a:gd name="T74" fmla="*/ 2147483647 w 2538"/>
              <a:gd name="T75" fmla="*/ 2147483647 h 654"/>
              <a:gd name="T76" fmla="*/ 2147483647 w 2538"/>
              <a:gd name="T77" fmla="*/ 2147483647 h 654"/>
              <a:gd name="T78" fmla="*/ 2147483647 w 2538"/>
              <a:gd name="T79" fmla="*/ 2147483647 h 654"/>
              <a:gd name="T80" fmla="*/ 2147483647 w 2538"/>
              <a:gd name="T81" fmla="*/ 2147483647 h 654"/>
              <a:gd name="T82" fmla="*/ 2147483647 w 2538"/>
              <a:gd name="T83" fmla="*/ 2147483647 h 654"/>
              <a:gd name="T84" fmla="*/ 2147483647 w 2538"/>
              <a:gd name="T85" fmla="*/ 2147483647 h 654"/>
              <a:gd name="T86" fmla="*/ 2147483647 w 2538"/>
              <a:gd name="T87" fmla="*/ 2147483647 h 654"/>
              <a:gd name="T88" fmla="*/ 2147483647 w 2538"/>
              <a:gd name="T89" fmla="*/ 2147483647 h 654"/>
              <a:gd name="T90" fmla="*/ 2147483647 w 2538"/>
              <a:gd name="T91" fmla="*/ 2147483647 h 654"/>
              <a:gd name="T92" fmla="*/ 2147483647 w 2538"/>
              <a:gd name="T93" fmla="*/ 2147483647 h 654"/>
              <a:gd name="T94" fmla="*/ 2147483647 w 2538"/>
              <a:gd name="T95" fmla="*/ 2147483647 h 654"/>
              <a:gd name="T96" fmla="*/ 2147483647 w 2538"/>
              <a:gd name="T97" fmla="*/ 2147483647 h 654"/>
              <a:gd name="T98" fmla="*/ 2147483647 w 2538"/>
              <a:gd name="T99" fmla="*/ 2147483647 h 654"/>
              <a:gd name="T100" fmla="*/ 2147483647 w 2538"/>
              <a:gd name="T101" fmla="*/ 2147483647 h 6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538"/>
              <a:gd name="T154" fmla="*/ 0 h 654"/>
              <a:gd name="T155" fmla="*/ 2538 w 2538"/>
              <a:gd name="T156" fmla="*/ 654 h 65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538" h="654">
                <a:moveTo>
                  <a:pt x="0" y="630"/>
                </a:moveTo>
                <a:lnTo>
                  <a:pt x="24" y="390"/>
                </a:lnTo>
                <a:lnTo>
                  <a:pt x="48" y="216"/>
                </a:lnTo>
                <a:lnTo>
                  <a:pt x="72" y="102"/>
                </a:lnTo>
                <a:lnTo>
                  <a:pt x="96" y="30"/>
                </a:lnTo>
                <a:lnTo>
                  <a:pt x="126" y="0"/>
                </a:lnTo>
                <a:lnTo>
                  <a:pt x="150" y="0"/>
                </a:lnTo>
                <a:lnTo>
                  <a:pt x="174" y="18"/>
                </a:lnTo>
                <a:lnTo>
                  <a:pt x="198" y="60"/>
                </a:lnTo>
                <a:lnTo>
                  <a:pt x="222" y="102"/>
                </a:lnTo>
                <a:lnTo>
                  <a:pt x="252" y="156"/>
                </a:lnTo>
                <a:lnTo>
                  <a:pt x="276" y="216"/>
                </a:lnTo>
                <a:lnTo>
                  <a:pt x="300" y="270"/>
                </a:lnTo>
                <a:lnTo>
                  <a:pt x="324" y="330"/>
                </a:lnTo>
                <a:lnTo>
                  <a:pt x="354" y="378"/>
                </a:lnTo>
                <a:lnTo>
                  <a:pt x="378" y="426"/>
                </a:lnTo>
                <a:lnTo>
                  <a:pt x="402" y="468"/>
                </a:lnTo>
                <a:lnTo>
                  <a:pt x="426" y="510"/>
                </a:lnTo>
                <a:lnTo>
                  <a:pt x="450" y="540"/>
                </a:lnTo>
                <a:lnTo>
                  <a:pt x="480" y="570"/>
                </a:lnTo>
                <a:lnTo>
                  <a:pt x="504" y="594"/>
                </a:lnTo>
                <a:lnTo>
                  <a:pt x="528" y="612"/>
                </a:lnTo>
                <a:lnTo>
                  <a:pt x="552" y="624"/>
                </a:lnTo>
                <a:lnTo>
                  <a:pt x="582" y="636"/>
                </a:lnTo>
                <a:lnTo>
                  <a:pt x="606" y="642"/>
                </a:lnTo>
                <a:lnTo>
                  <a:pt x="630" y="648"/>
                </a:lnTo>
                <a:lnTo>
                  <a:pt x="654" y="654"/>
                </a:lnTo>
                <a:lnTo>
                  <a:pt x="678" y="654"/>
                </a:lnTo>
                <a:lnTo>
                  <a:pt x="708" y="654"/>
                </a:lnTo>
                <a:lnTo>
                  <a:pt x="732" y="654"/>
                </a:lnTo>
                <a:lnTo>
                  <a:pt x="756" y="654"/>
                </a:lnTo>
                <a:lnTo>
                  <a:pt x="780" y="648"/>
                </a:lnTo>
                <a:lnTo>
                  <a:pt x="810" y="648"/>
                </a:lnTo>
                <a:lnTo>
                  <a:pt x="834" y="648"/>
                </a:lnTo>
                <a:lnTo>
                  <a:pt x="858" y="642"/>
                </a:lnTo>
                <a:lnTo>
                  <a:pt x="882" y="642"/>
                </a:lnTo>
                <a:lnTo>
                  <a:pt x="906" y="636"/>
                </a:lnTo>
                <a:lnTo>
                  <a:pt x="936" y="636"/>
                </a:lnTo>
                <a:lnTo>
                  <a:pt x="960" y="636"/>
                </a:lnTo>
                <a:lnTo>
                  <a:pt x="984" y="630"/>
                </a:lnTo>
                <a:lnTo>
                  <a:pt x="1008" y="630"/>
                </a:lnTo>
                <a:lnTo>
                  <a:pt x="1038" y="630"/>
                </a:lnTo>
                <a:lnTo>
                  <a:pt x="1062" y="630"/>
                </a:lnTo>
                <a:lnTo>
                  <a:pt x="1086" y="630"/>
                </a:lnTo>
                <a:lnTo>
                  <a:pt x="1110" y="630"/>
                </a:lnTo>
                <a:lnTo>
                  <a:pt x="1134" y="624"/>
                </a:lnTo>
                <a:lnTo>
                  <a:pt x="1164" y="624"/>
                </a:lnTo>
                <a:lnTo>
                  <a:pt x="1188" y="624"/>
                </a:lnTo>
                <a:lnTo>
                  <a:pt x="1212" y="624"/>
                </a:lnTo>
                <a:lnTo>
                  <a:pt x="1236" y="624"/>
                </a:lnTo>
                <a:lnTo>
                  <a:pt x="1266" y="624"/>
                </a:lnTo>
                <a:lnTo>
                  <a:pt x="1290" y="624"/>
                </a:lnTo>
                <a:lnTo>
                  <a:pt x="1314" y="624"/>
                </a:lnTo>
                <a:lnTo>
                  <a:pt x="1338" y="624"/>
                </a:lnTo>
                <a:lnTo>
                  <a:pt x="1362" y="624"/>
                </a:lnTo>
                <a:lnTo>
                  <a:pt x="1392" y="624"/>
                </a:lnTo>
                <a:lnTo>
                  <a:pt x="1416" y="624"/>
                </a:lnTo>
                <a:lnTo>
                  <a:pt x="1440" y="624"/>
                </a:lnTo>
                <a:lnTo>
                  <a:pt x="1464" y="624"/>
                </a:lnTo>
                <a:lnTo>
                  <a:pt x="1488" y="624"/>
                </a:lnTo>
                <a:lnTo>
                  <a:pt x="1518" y="624"/>
                </a:lnTo>
                <a:lnTo>
                  <a:pt x="1542" y="624"/>
                </a:lnTo>
                <a:lnTo>
                  <a:pt x="1566" y="624"/>
                </a:lnTo>
                <a:lnTo>
                  <a:pt x="1590" y="624"/>
                </a:lnTo>
                <a:lnTo>
                  <a:pt x="1620" y="624"/>
                </a:lnTo>
                <a:lnTo>
                  <a:pt x="1644" y="624"/>
                </a:lnTo>
                <a:lnTo>
                  <a:pt x="1668" y="624"/>
                </a:lnTo>
                <a:lnTo>
                  <a:pt x="1692" y="630"/>
                </a:lnTo>
                <a:lnTo>
                  <a:pt x="1716" y="630"/>
                </a:lnTo>
                <a:lnTo>
                  <a:pt x="1746" y="630"/>
                </a:lnTo>
                <a:lnTo>
                  <a:pt x="1770" y="630"/>
                </a:lnTo>
                <a:lnTo>
                  <a:pt x="1794" y="630"/>
                </a:lnTo>
                <a:lnTo>
                  <a:pt x="1818" y="630"/>
                </a:lnTo>
                <a:lnTo>
                  <a:pt x="1848" y="630"/>
                </a:lnTo>
                <a:lnTo>
                  <a:pt x="1872" y="630"/>
                </a:lnTo>
                <a:lnTo>
                  <a:pt x="1896" y="630"/>
                </a:lnTo>
                <a:lnTo>
                  <a:pt x="1920" y="630"/>
                </a:lnTo>
                <a:lnTo>
                  <a:pt x="1944" y="630"/>
                </a:lnTo>
                <a:lnTo>
                  <a:pt x="1974" y="630"/>
                </a:lnTo>
                <a:lnTo>
                  <a:pt x="1998" y="630"/>
                </a:lnTo>
                <a:lnTo>
                  <a:pt x="2022" y="630"/>
                </a:lnTo>
                <a:lnTo>
                  <a:pt x="2046" y="630"/>
                </a:lnTo>
                <a:lnTo>
                  <a:pt x="2076" y="630"/>
                </a:lnTo>
                <a:lnTo>
                  <a:pt x="2100" y="630"/>
                </a:lnTo>
                <a:lnTo>
                  <a:pt x="2124" y="630"/>
                </a:lnTo>
                <a:lnTo>
                  <a:pt x="2148" y="630"/>
                </a:lnTo>
                <a:lnTo>
                  <a:pt x="2172" y="630"/>
                </a:lnTo>
                <a:lnTo>
                  <a:pt x="2202" y="630"/>
                </a:lnTo>
                <a:lnTo>
                  <a:pt x="2226" y="630"/>
                </a:lnTo>
                <a:lnTo>
                  <a:pt x="2250" y="624"/>
                </a:lnTo>
                <a:lnTo>
                  <a:pt x="2274" y="624"/>
                </a:lnTo>
                <a:lnTo>
                  <a:pt x="2304" y="624"/>
                </a:lnTo>
                <a:lnTo>
                  <a:pt x="2328" y="624"/>
                </a:lnTo>
                <a:lnTo>
                  <a:pt x="2352" y="624"/>
                </a:lnTo>
                <a:lnTo>
                  <a:pt x="2376" y="624"/>
                </a:lnTo>
                <a:lnTo>
                  <a:pt x="2400" y="624"/>
                </a:lnTo>
                <a:lnTo>
                  <a:pt x="2430" y="624"/>
                </a:lnTo>
                <a:lnTo>
                  <a:pt x="2454" y="624"/>
                </a:lnTo>
                <a:lnTo>
                  <a:pt x="2478" y="624"/>
                </a:lnTo>
                <a:lnTo>
                  <a:pt x="2502" y="624"/>
                </a:lnTo>
                <a:lnTo>
                  <a:pt x="2532" y="624"/>
                </a:lnTo>
                <a:lnTo>
                  <a:pt x="2538" y="624"/>
                </a:lnTo>
              </a:path>
            </a:pathLst>
          </a:custGeom>
          <a:noFill/>
          <a:ln w="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7" name="Rectangle 100"/>
          <p:cNvSpPr>
            <a:spLocks noChangeAspect="1" noChangeArrowheads="1"/>
          </p:cNvSpPr>
          <p:nvPr/>
        </p:nvSpPr>
        <p:spPr bwMode="auto">
          <a:xfrm>
            <a:off x="4157663" y="304800"/>
            <a:ext cx="2103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Impulse Response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" name="Rectangle 101"/>
          <p:cNvSpPr>
            <a:spLocks noChangeAspect="1" noChangeArrowheads="1"/>
          </p:cNvSpPr>
          <p:nvPr/>
        </p:nvSpPr>
        <p:spPr bwMode="auto">
          <a:xfrm>
            <a:off x="4467225" y="6535738"/>
            <a:ext cx="11985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Time (sec)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9" name="Rectangle 102"/>
          <p:cNvSpPr>
            <a:spLocks noChangeAspect="1" noChangeArrowheads="1"/>
          </p:cNvSpPr>
          <p:nvPr/>
        </p:nvSpPr>
        <p:spPr bwMode="auto">
          <a:xfrm rot="-5400000">
            <a:off x="120650" y="3135313"/>
            <a:ext cx="1130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Amplitude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0" name="Rectangle 103"/>
          <p:cNvSpPr>
            <a:spLocks noChangeAspect="1" noChangeArrowheads="1"/>
          </p:cNvSpPr>
          <p:nvPr/>
        </p:nvSpPr>
        <p:spPr bwMode="auto">
          <a:xfrm>
            <a:off x="2133600" y="1060450"/>
            <a:ext cx="10779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Helvetica" charset="0"/>
                <a:cs typeface="Times New Roman" pitchFamily="18" charset="0"/>
              </a:rPr>
              <a:t>Zeta=0.2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1" name="Rectangle 104"/>
          <p:cNvSpPr>
            <a:spLocks noChangeAspect="1" noChangeArrowheads="1"/>
          </p:cNvSpPr>
          <p:nvPr/>
        </p:nvSpPr>
        <p:spPr bwMode="auto">
          <a:xfrm>
            <a:off x="2493963" y="2003425"/>
            <a:ext cx="1077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40"/>
                </a:solidFill>
                <a:latin typeface="Helvetica" charset="0"/>
                <a:cs typeface="Times New Roman" pitchFamily="18" charset="0"/>
              </a:rPr>
              <a:t>Zeta=0.5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2" name="Rectangle 105"/>
          <p:cNvSpPr>
            <a:spLocks noChangeAspect="1" noChangeArrowheads="1"/>
          </p:cNvSpPr>
          <p:nvPr/>
        </p:nvSpPr>
        <p:spPr bwMode="auto">
          <a:xfrm>
            <a:off x="2390775" y="2673350"/>
            <a:ext cx="1360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Helvetica" charset="0"/>
                <a:cs typeface="Times New Roman" pitchFamily="18" charset="0"/>
              </a:rPr>
              <a:t>Zeta=0.707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3" name="Rectangle 106"/>
          <p:cNvSpPr>
            <a:spLocks noChangeAspect="1" noChangeArrowheads="1"/>
          </p:cNvSpPr>
          <p:nvPr/>
        </p:nvSpPr>
        <p:spPr bwMode="auto">
          <a:xfrm>
            <a:off x="2614613" y="3136900"/>
            <a:ext cx="866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FF"/>
                </a:solidFill>
                <a:latin typeface="Helvetica" charset="0"/>
                <a:cs typeface="Times New Roman" pitchFamily="18" charset="0"/>
              </a:rPr>
              <a:t>Zeta=1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4" name="Rectangle 107"/>
          <p:cNvSpPr>
            <a:spLocks noChangeAspect="1" noChangeArrowheads="1"/>
          </p:cNvSpPr>
          <p:nvPr/>
        </p:nvSpPr>
        <p:spPr bwMode="auto">
          <a:xfrm>
            <a:off x="2511425" y="3549650"/>
            <a:ext cx="866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FF00FF"/>
                </a:solidFill>
                <a:latin typeface="Helvetica" charset="0"/>
                <a:cs typeface="Times New Roman" pitchFamily="18" charset="0"/>
              </a:rPr>
              <a:t>Zeta=2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25" name="Line 108"/>
          <p:cNvSpPr>
            <a:spLocks noChangeAspect="1" noChangeShapeType="1"/>
          </p:cNvSpPr>
          <p:nvPr/>
        </p:nvSpPr>
        <p:spPr bwMode="auto">
          <a:xfrm flipH="1">
            <a:off x="2733675" y="3789363"/>
            <a:ext cx="103188" cy="292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26" name="Freeform 109"/>
          <p:cNvSpPr>
            <a:spLocks noChangeAspect="1"/>
          </p:cNvSpPr>
          <p:nvPr/>
        </p:nvSpPr>
        <p:spPr bwMode="auto">
          <a:xfrm>
            <a:off x="2700338" y="4081463"/>
            <a:ext cx="85725" cy="136525"/>
          </a:xfrm>
          <a:custGeom>
            <a:avLst/>
            <a:gdLst>
              <a:gd name="T0" fmla="*/ 2147483647 w 30"/>
              <a:gd name="T1" fmla="*/ 0 h 48"/>
              <a:gd name="T2" fmla="*/ 2147483647 w 30"/>
              <a:gd name="T3" fmla="*/ 2147483647 h 48"/>
              <a:gd name="T4" fmla="*/ 0 w 30"/>
              <a:gd name="T5" fmla="*/ 2147483647 h 48"/>
              <a:gd name="T6" fmla="*/ 0 w 30"/>
              <a:gd name="T7" fmla="*/ 0 h 48"/>
              <a:gd name="T8" fmla="*/ 2147483647 w 30"/>
              <a:gd name="T9" fmla="*/ 0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"/>
              <a:gd name="T16" fmla="*/ 0 h 48"/>
              <a:gd name="T17" fmla="*/ 30 w 30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" h="48">
                <a:moveTo>
                  <a:pt x="12" y="0"/>
                </a:moveTo>
                <a:lnTo>
                  <a:pt x="30" y="6"/>
                </a:lnTo>
                <a:lnTo>
                  <a:pt x="0" y="48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27" name="Freeform 110"/>
          <p:cNvSpPr>
            <a:spLocks noChangeAspect="1"/>
          </p:cNvSpPr>
          <p:nvPr/>
        </p:nvSpPr>
        <p:spPr bwMode="auto">
          <a:xfrm>
            <a:off x="2700338" y="4081463"/>
            <a:ext cx="85725" cy="136525"/>
          </a:xfrm>
          <a:custGeom>
            <a:avLst/>
            <a:gdLst>
              <a:gd name="T0" fmla="*/ 2147483647 w 30"/>
              <a:gd name="T1" fmla="*/ 0 h 48"/>
              <a:gd name="T2" fmla="*/ 2147483647 w 30"/>
              <a:gd name="T3" fmla="*/ 2147483647 h 48"/>
              <a:gd name="T4" fmla="*/ 0 w 30"/>
              <a:gd name="T5" fmla="*/ 2147483647 h 48"/>
              <a:gd name="T6" fmla="*/ 0 w 30"/>
              <a:gd name="T7" fmla="*/ 0 h 48"/>
              <a:gd name="T8" fmla="*/ 2147483647 w 30"/>
              <a:gd name="T9" fmla="*/ 0 h 48"/>
              <a:gd name="T10" fmla="*/ 2147483647 w 30"/>
              <a:gd name="T11" fmla="*/ 0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48"/>
              <a:gd name="T20" fmla="*/ 30 w 30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48">
                <a:moveTo>
                  <a:pt x="12" y="0"/>
                </a:moveTo>
                <a:lnTo>
                  <a:pt x="30" y="6"/>
                </a:lnTo>
                <a:lnTo>
                  <a:pt x="0" y="48"/>
                </a:ln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28" name="Line 111"/>
          <p:cNvSpPr>
            <a:spLocks noChangeAspect="1" noChangeShapeType="1"/>
          </p:cNvSpPr>
          <p:nvPr/>
        </p:nvSpPr>
        <p:spPr bwMode="auto">
          <a:xfrm flipH="1">
            <a:off x="2116138" y="3308350"/>
            <a:ext cx="446087" cy="523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29" name="Freeform 112"/>
          <p:cNvSpPr>
            <a:spLocks noChangeAspect="1"/>
          </p:cNvSpPr>
          <p:nvPr/>
        </p:nvSpPr>
        <p:spPr bwMode="auto">
          <a:xfrm>
            <a:off x="1979613" y="3308350"/>
            <a:ext cx="136525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6"/>
              <a:gd name="T17" fmla="*/ 48 w 48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6">
                <a:moveTo>
                  <a:pt x="48" y="18"/>
                </a:moveTo>
                <a:lnTo>
                  <a:pt x="48" y="36"/>
                </a:lnTo>
                <a:lnTo>
                  <a:pt x="0" y="24"/>
                </a:lnTo>
                <a:lnTo>
                  <a:pt x="48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0" name="Freeform 113"/>
          <p:cNvSpPr>
            <a:spLocks noChangeAspect="1"/>
          </p:cNvSpPr>
          <p:nvPr/>
        </p:nvSpPr>
        <p:spPr bwMode="auto">
          <a:xfrm>
            <a:off x="1979613" y="3308350"/>
            <a:ext cx="136525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2147483647 w 48"/>
              <a:gd name="T11" fmla="*/ 2147483647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6"/>
              <a:gd name="T20" fmla="*/ 48 w 48"/>
              <a:gd name="T21" fmla="*/ 36 h 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6">
                <a:moveTo>
                  <a:pt x="48" y="18"/>
                </a:moveTo>
                <a:lnTo>
                  <a:pt x="48" y="36"/>
                </a:lnTo>
                <a:lnTo>
                  <a:pt x="0" y="24"/>
                </a:lnTo>
                <a:lnTo>
                  <a:pt x="48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1" name="Line 114"/>
          <p:cNvSpPr>
            <a:spLocks noChangeAspect="1" noChangeShapeType="1"/>
          </p:cNvSpPr>
          <p:nvPr/>
        </p:nvSpPr>
        <p:spPr bwMode="auto">
          <a:xfrm flipH="1">
            <a:off x="1962150" y="2914650"/>
            <a:ext cx="463550" cy="857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2" name="Freeform 115"/>
          <p:cNvSpPr>
            <a:spLocks noChangeAspect="1"/>
          </p:cNvSpPr>
          <p:nvPr/>
        </p:nvSpPr>
        <p:spPr bwMode="auto">
          <a:xfrm>
            <a:off x="1824038" y="2947988"/>
            <a:ext cx="138112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0"/>
              <a:gd name="T17" fmla="*/ 48 w 48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24"/>
                </a:lnTo>
                <a:lnTo>
                  <a:pt x="42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3" name="Freeform 116"/>
          <p:cNvSpPr>
            <a:spLocks noChangeAspect="1"/>
          </p:cNvSpPr>
          <p:nvPr/>
        </p:nvSpPr>
        <p:spPr bwMode="auto">
          <a:xfrm>
            <a:off x="1824038" y="2947988"/>
            <a:ext cx="138112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2147483647 w 48"/>
              <a:gd name="T11" fmla="*/ 2147483647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0"/>
              <a:gd name="T20" fmla="*/ 48 w 48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24"/>
                </a:lnTo>
                <a:lnTo>
                  <a:pt x="42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4" name="Line 117"/>
          <p:cNvSpPr>
            <a:spLocks noChangeAspect="1" noChangeShapeType="1"/>
          </p:cNvSpPr>
          <p:nvPr/>
        </p:nvSpPr>
        <p:spPr bwMode="auto">
          <a:xfrm flipH="1">
            <a:off x="2047875" y="2330450"/>
            <a:ext cx="496888" cy="1539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5" name="Freeform 118"/>
          <p:cNvSpPr>
            <a:spLocks noChangeAspect="1"/>
          </p:cNvSpPr>
          <p:nvPr/>
        </p:nvSpPr>
        <p:spPr bwMode="auto">
          <a:xfrm>
            <a:off x="1909763" y="2433638"/>
            <a:ext cx="138112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0"/>
              <a:gd name="T17" fmla="*/ 48 w 48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30"/>
                </a:lnTo>
                <a:lnTo>
                  <a:pt x="42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6" name="Freeform 119"/>
          <p:cNvSpPr>
            <a:spLocks noChangeAspect="1"/>
          </p:cNvSpPr>
          <p:nvPr/>
        </p:nvSpPr>
        <p:spPr bwMode="auto">
          <a:xfrm>
            <a:off x="1909763" y="2433638"/>
            <a:ext cx="138112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2147483647 w 48"/>
              <a:gd name="T11" fmla="*/ 2147483647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0"/>
              <a:gd name="T20" fmla="*/ 48 w 48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30"/>
                </a:lnTo>
                <a:lnTo>
                  <a:pt x="42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7" name="Line 120"/>
          <p:cNvSpPr>
            <a:spLocks noChangeAspect="1" noChangeShapeType="1"/>
          </p:cNvSpPr>
          <p:nvPr/>
        </p:nvSpPr>
        <p:spPr bwMode="auto">
          <a:xfrm flipH="1">
            <a:off x="2081213" y="1266825"/>
            <a:ext cx="601662" cy="4619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8" name="Freeform 121"/>
          <p:cNvSpPr>
            <a:spLocks noChangeAspect="1"/>
          </p:cNvSpPr>
          <p:nvPr/>
        </p:nvSpPr>
        <p:spPr bwMode="auto">
          <a:xfrm>
            <a:off x="1979613" y="1695450"/>
            <a:ext cx="136525" cy="120650"/>
          </a:xfrm>
          <a:custGeom>
            <a:avLst/>
            <a:gdLst>
              <a:gd name="T0" fmla="*/ 2147483647 w 48"/>
              <a:gd name="T1" fmla="*/ 2147483647 h 42"/>
              <a:gd name="T2" fmla="*/ 2147483647 w 48"/>
              <a:gd name="T3" fmla="*/ 2147483647 h 42"/>
              <a:gd name="T4" fmla="*/ 0 w 48"/>
              <a:gd name="T5" fmla="*/ 2147483647 h 42"/>
              <a:gd name="T6" fmla="*/ 2147483647 w 48"/>
              <a:gd name="T7" fmla="*/ 0 h 42"/>
              <a:gd name="T8" fmla="*/ 2147483647 w 48"/>
              <a:gd name="T9" fmla="*/ 2147483647 h 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42"/>
              <a:gd name="T17" fmla="*/ 48 w 48"/>
              <a:gd name="T18" fmla="*/ 42 h 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42">
                <a:moveTo>
                  <a:pt x="36" y="12"/>
                </a:moveTo>
                <a:lnTo>
                  <a:pt x="48" y="24"/>
                </a:lnTo>
                <a:lnTo>
                  <a:pt x="0" y="42"/>
                </a:lnTo>
                <a:lnTo>
                  <a:pt x="30" y="0"/>
                </a:lnTo>
                <a:lnTo>
                  <a:pt x="36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39" name="Freeform 122"/>
          <p:cNvSpPr>
            <a:spLocks noChangeAspect="1"/>
          </p:cNvSpPr>
          <p:nvPr/>
        </p:nvSpPr>
        <p:spPr bwMode="auto">
          <a:xfrm>
            <a:off x="1979613" y="1695450"/>
            <a:ext cx="136525" cy="120650"/>
          </a:xfrm>
          <a:custGeom>
            <a:avLst/>
            <a:gdLst>
              <a:gd name="T0" fmla="*/ 2147483647 w 48"/>
              <a:gd name="T1" fmla="*/ 2147483647 h 42"/>
              <a:gd name="T2" fmla="*/ 2147483647 w 48"/>
              <a:gd name="T3" fmla="*/ 2147483647 h 42"/>
              <a:gd name="T4" fmla="*/ 0 w 48"/>
              <a:gd name="T5" fmla="*/ 2147483647 h 42"/>
              <a:gd name="T6" fmla="*/ 2147483647 w 48"/>
              <a:gd name="T7" fmla="*/ 0 h 42"/>
              <a:gd name="T8" fmla="*/ 2147483647 w 48"/>
              <a:gd name="T9" fmla="*/ 2147483647 h 42"/>
              <a:gd name="T10" fmla="*/ 2147483647 w 48"/>
              <a:gd name="T11" fmla="*/ 2147483647 h 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42"/>
              <a:gd name="T20" fmla="*/ 48 w 48"/>
              <a:gd name="T21" fmla="*/ 42 h 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42">
                <a:moveTo>
                  <a:pt x="36" y="12"/>
                </a:moveTo>
                <a:lnTo>
                  <a:pt x="48" y="24"/>
                </a:lnTo>
                <a:lnTo>
                  <a:pt x="0" y="42"/>
                </a:lnTo>
                <a:lnTo>
                  <a:pt x="30" y="0"/>
                </a:lnTo>
                <a:lnTo>
                  <a:pt x="36" y="12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40" name="Rectangle 123"/>
          <p:cNvSpPr>
            <a:spLocks noChangeAspect="1" noChangeArrowheads="1"/>
          </p:cNvSpPr>
          <p:nvPr/>
        </p:nvSpPr>
        <p:spPr bwMode="auto">
          <a:xfrm>
            <a:off x="3900488" y="2312988"/>
            <a:ext cx="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ar-SA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41" name="Rectangle 124"/>
          <p:cNvSpPr>
            <a:spLocks noChangeAspect="1" noChangeArrowheads="1"/>
          </p:cNvSpPr>
          <p:nvPr/>
        </p:nvSpPr>
        <p:spPr bwMode="auto">
          <a:xfrm>
            <a:off x="4930775" y="2312988"/>
            <a:ext cx="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ar-SA" sz="2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342" name="Object 125"/>
          <p:cNvGraphicFramePr>
            <a:graphicFrameLocks noChangeAspect="1"/>
          </p:cNvGraphicFramePr>
          <p:nvPr/>
        </p:nvGraphicFramePr>
        <p:xfrm>
          <a:off x="4427538" y="1916113"/>
          <a:ext cx="3005137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6" name="Equation" r:id="rId3" imgW="1193800" imgH="419100" progId="Equation.3">
                  <p:embed/>
                </p:oleObj>
              </mc:Choice>
              <mc:Fallback>
                <p:oleObj name="Equation" r:id="rId3" imgW="1193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1916113"/>
                        <a:ext cx="3005137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57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FCADE5C-85BA-4717-996A-4E3690736545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algn="ctr" eaLnBrk="1" hangingPunct="1"/>
            <a:r>
              <a:rPr lang="tr-TR" sz="4000" dirty="0" smtClean="0"/>
              <a:t>RC devrenin frekans tepkisi</a:t>
            </a:r>
            <a:endParaRPr lang="en-US" sz="4000" dirty="0" smtClean="0"/>
          </a:p>
        </p:txBody>
      </p:sp>
      <p:graphicFrame>
        <p:nvGraphicFramePr>
          <p:cNvPr id="4100" name="Object 3"/>
          <p:cNvGraphicFramePr>
            <a:graphicFrameLocks noChangeAspect="1"/>
          </p:cNvGraphicFramePr>
          <p:nvPr/>
        </p:nvGraphicFramePr>
        <p:xfrm>
          <a:off x="1676400" y="2438400"/>
          <a:ext cx="530225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8" name="Equation" r:id="rId3" imgW="2108200" imgH="965200" progId="Equation.3">
                  <p:embed/>
                </p:oleObj>
              </mc:Choice>
              <mc:Fallback>
                <p:oleObj name="Equation" r:id="rId3" imgW="21082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438400"/>
                        <a:ext cx="5302250" cy="242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609600" y="1752600"/>
            <a:ext cx="7331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sz="2400">
                <a:latin typeface="Times New Roman" pitchFamily="18" charset="0"/>
                <a:cs typeface="Times New Roman" pitchFamily="18" charset="0"/>
              </a:rPr>
              <a:t>Giriş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x(t)=e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t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tr-TR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kompleks bir sinuzoid fonksiyon olduğunda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2" name="Object 5"/>
          <p:cNvGraphicFramePr>
            <a:graphicFrameLocks noChangeAspect="1"/>
          </p:cNvGraphicFramePr>
          <p:nvPr/>
        </p:nvGraphicFramePr>
        <p:xfrm>
          <a:off x="1524000" y="5562600"/>
          <a:ext cx="3098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Equation" r:id="rId5" imgW="1231366" imgH="393529" progId="Equation.3">
                  <p:embed/>
                </p:oleObj>
              </mc:Choice>
              <mc:Fallback>
                <p:oleObj name="Equation" r:id="rId5" imgW="123136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562600"/>
                        <a:ext cx="3098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685800" y="5867400"/>
            <a:ext cx="684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For 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5029200" y="5791200"/>
            <a:ext cx="1208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H(j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)=?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AutoShape 8"/>
          <p:cNvSpPr>
            <a:spLocks/>
          </p:cNvSpPr>
          <p:nvPr/>
        </p:nvSpPr>
        <p:spPr bwMode="auto">
          <a:xfrm rot="-5400000">
            <a:off x="3418681" y="3972719"/>
            <a:ext cx="360363" cy="2016125"/>
          </a:xfrm>
          <a:prstGeom prst="leftBrace">
            <a:avLst>
              <a:gd name="adj1" fmla="val 4662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06" name="Freeform 9"/>
          <p:cNvSpPr>
            <a:spLocks/>
          </p:cNvSpPr>
          <p:nvPr/>
        </p:nvSpPr>
        <p:spPr bwMode="auto">
          <a:xfrm>
            <a:off x="3657600" y="4648200"/>
            <a:ext cx="1727200" cy="742950"/>
          </a:xfrm>
          <a:custGeom>
            <a:avLst/>
            <a:gdLst>
              <a:gd name="T0" fmla="*/ 0 w 1270"/>
              <a:gd name="T1" fmla="*/ 2147483647 h 468"/>
              <a:gd name="T2" fmla="*/ 2147483647 w 1270"/>
              <a:gd name="T3" fmla="*/ 2147483647 h 468"/>
              <a:gd name="T4" fmla="*/ 2147483647 w 1270"/>
              <a:gd name="T5" fmla="*/ 0 h 468"/>
              <a:gd name="T6" fmla="*/ 0 60000 65536"/>
              <a:gd name="T7" fmla="*/ 0 60000 65536"/>
              <a:gd name="T8" fmla="*/ 0 60000 65536"/>
              <a:gd name="T9" fmla="*/ 0 w 1270"/>
              <a:gd name="T10" fmla="*/ 0 h 468"/>
              <a:gd name="T11" fmla="*/ 1270 w 1270"/>
              <a:gd name="T12" fmla="*/ 468 h 4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70" h="468">
                <a:moveTo>
                  <a:pt x="0" y="362"/>
                </a:moveTo>
                <a:cubicBezTo>
                  <a:pt x="234" y="415"/>
                  <a:pt x="469" y="468"/>
                  <a:pt x="681" y="408"/>
                </a:cubicBezTo>
                <a:cubicBezTo>
                  <a:pt x="893" y="348"/>
                  <a:pt x="1081" y="174"/>
                  <a:pt x="127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6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CAC4ED1-F0D3-4CAD-B5A2-F877CE74A6B9}" type="slidenum">
              <a:rPr lang="en-US" smtClean="0"/>
              <a:pPr eaLnBrk="1" hangingPunct="1"/>
              <a:t>30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sym typeface="Symbol" pitchFamily="18" charset="2"/>
              </a:rPr>
              <a:t>The transfer function</a:t>
            </a:r>
          </a:p>
        </p:txBody>
      </p:sp>
      <p:graphicFrame>
        <p:nvGraphicFramePr>
          <p:cNvPr id="10244" name="Object 3"/>
          <p:cNvGraphicFramePr>
            <a:graphicFrameLocks noChangeAspect="1"/>
          </p:cNvGraphicFramePr>
          <p:nvPr/>
        </p:nvGraphicFramePr>
        <p:xfrm>
          <a:off x="1371600" y="2373313"/>
          <a:ext cx="6230938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0" name="Equation" r:id="rId3" imgW="2476500" imgH="660400" progId="Equation.3">
                  <p:embed/>
                </p:oleObj>
              </mc:Choice>
              <mc:Fallback>
                <p:oleObj name="Equation" r:id="rId3" imgW="24765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373313"/>
                        <a:ext cx="6230938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219200" y="4343400"/>
            <a:ext cx="7331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Bode plots for various values of the damping coefficient zeta are given in the following figure. Static sensitivity K = 1 and natural resonance frequency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1 rad/sec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093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7F37A1A-4187-41FD-B1B4-B9A8704D2D17}" type="slidenum">
              <a:rPr lang="en-US" smtClean="0"/>
              <a:pPr eaLnBrk="1" hangingPunct="1"/>
              <a:t>31</a:t>
            </a:fld>
            <a:endParaRPr lang="en-US" smtClean="0"/>
          </a:p>
        </p:txBody>
      </p:sp>
      <p:sp>
        <p:nvSpPr>
          <p:cNvPr id="11267" name="Rectangle 2"/>
          <p:cNvSpPr>
            <a:spLocks noChangeAspect="1" noChangeArrowheads="1"/>
          </p:cNvSpPr>
          <p:nvPr/>
        </p:nvSpPr>
        <p:spPr bwMode="auto">
          <a:xfrm>
            <a:off x="1174750" y="342900"/>
            <a:ext cx="7231063" cy="2809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68" name="Rectangle 3"/>
          <p:cNvSpPr>
            <a:spLocks noChangeAspect="1" noChangeArrowheads="1"/>
          </p:cNvSpPr>
          <p:nvPr/>
        </p:nvSpPr>
        <p:spPr bwMode="auto">
          <a:xfrm>
            <a:off x="1174750" y="342900"/>
            <a:ext cx="7231063" cy="2809875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69" name="Freeform 4"/>
          <p:cNvSpPr>
            <a:spLocks noChangeAspect="1"/>
          </p:cNvSpPr>
          <p:nvPr/>
        </p:nvSpPr>
        <p:spPr bwMode="auto">
          <a:xfrm>
            <a:off x="11747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Freeform 5"/>
          <p:cNvSpPr>
            <a:spLocks noChangeAspect="1"/>
          </p:cNvSpPr>
          <p:nvPr/>
        </p:nvSpPr>
        <p:spPr bwMode="auto">
          <a:xfrm>
            <a:off x="29908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Freeform 6"/>
          <p:cNvSpPr>
            <a:spLocks noChangeAspect="1"/>
          </p:cNvSpPr>
          <p:nvPr/>
        </p:nvSpPr>
        <p:spPr bwMode="auto">
          <a:xfrm>
            <a:off x="478948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Freeform 7"/>
          <p:cNvSpPr>
            <a:spLocks noChangeAspect="1"/>
          </p:cNvSpPr>
          <p:nvPr/>
        </p:nvSpPr>
        <p:spPr bwMode="auto">
          <a:xfrm>
            <a:off x="6607175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Freeform 8"/>
          <p:cNvSpPr>
            <a:spLocks noChangeAspect="1"/>
          </p:cNvSpPr>
          <p:nvPr/>
        </p:nvSpPr>
        <p:spPr bwMode="auto">
          <a:xfrm>
            <a:off x="840581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Freeform 9"/>
          <p:cNvSpPr>
            <a:spLocks noChangeAspect="1"/>
          </p:cNvSpPr>
          <p:nvPr/>
        </p:nvSpPr>
        <p:spPr bwMode="auto">
          <a:xfrm>
            <a:off x="1174750" y="3152775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Freeform 10"/>
          <p:cNvSpPr>
            <a:spLocks noChangeAspect="1"/>
          </p:cNvSpPr>
          <p:nvPr/>
        </p:nvSpPr>
        <p:spPr bwMode="auto">
          <a:xfrm>
            <a:off x="1174750" y="2587625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Freeform 11"/>
          <p:cNvSpPr>
            <a:spLocks noChangeAspect="1"/>
          </p:cNvSpPr>
          <p:nvPr/>
        </p:nvSpPr>
        <p:spPr bwMode="auto">
          <a:xfrm>
            <a:off x="1174750" y="2022475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Freeform 12"/>
          <p:cNvSpPr>
            <a:spLocks noChangeAspect="1"/>
          </p:cNvSpPr>
          <p:nvPr/>
        </p:nvSpPr>
        <p:spPr bwMode="auto">
          <a:xfrm>
            <a:off x="1174750" y="1457325"/>
            <a:ext cx="7231063" cy="1588"/>
          </a:xfrm>
          <a:custGeom>
            <a:avLst/>
            <a:gdLst>
              <a:gd name="T0" fmla="*/ 0 w 422"/>
              <a:gd name="T1" fmla="*/ 0 h 1588"/>
              <a:gd name="T2" fmla="*/ 2147483647 w 422"/>
              <a:gd name="T3" fmla="*/ 0 h 1588"/>
              <a:gd name="T4" fmla="*/ 2147483647 w 422"/>
              <a:gd name="T5" fmla="*/ 0 h 1588"/>
              <a:gd name="T6" fmla="*/ 0 60000 65536"/>
              <a:gd name="T7" fmla="*/ 0 60000 65536"/>
              <a:gd name="T8" fmla="*/ 0 60000 65536"/>
              <a:gd name="T9" fmla="*/ 0 w 422"/>
              <a:gd name="T10" fmla="*/ 0 h 1588"/>
              <a:gd name="T11" fmla="*/ 422 w 422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1588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Freeform 13"/>
          <p:cNvSpPr>
            <a:spLocks noChangeAspect="1"/>
          </p:cNvSpPr>
          <p:nvPr/>
        </p:nvSpPr>
        <p:spPr bwMode="auto">
          <a:xfrm>
            <a:off x="1174750" y="890588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Freeform 14"/>
          <p:cNvSpPr>
            <a:spLocks noChangeAspect="1"/>
          </p:cNvSpPr>
          <p:nvPr/>
        </p:nvSpPr>
        <p:spPr bwMode="auto">
          <a:xfrm>
            <a:off x="1174750" y="342900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15"/>
          <p:cNvSpPr>
            <a:spLocks noChangeAspect="1" noChangeShapeType="1"/>
          </p:cNvSpPr>
          <p:nvPr/>
        </p:nvSpPr>
        <p:spPr bwMode="auto">
          <a:xfrm>
            <a:off x="1174750" y="342900"/>
            <a:ext cx="72310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16"/>
          <p:cNvSpPr>
            <a:spLocks noChangeAspect="1" noChangeShapeType="1"/>
          </p:cNvSpPr>
          <p:nvPr/>
        </p:nvSpPr>
        <p:spPr bwMode="auto">
          <a:xfrm>
            <a:off x="1174750" y="3152775"/>
            <a:ext cx="72310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Line 17"/>
          <p:cNvSpPr>
            <a:spLocks noChangeAspect="1" noChangeShapeType="1"/>
          </p:cNvSpPr>
          <p:nvPr/>
        </p:nvSpPr>
        <p:spPr bwMode="auto">
          <a:xfrm flipV="1">
            <a:off x="8405813" y="342900"/>
            <a:ext cx="3175" cy="28098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Line 18"/>
          <p:cNvSpPr>
            <a:spLocks noChangeAspect="1" noChangeShapeType="1"/>
          </p:cNvSpPr>
          <p:nvPr/>
        </p:nvSpPr>
        <p:spPr bwMode="auto">
          <a:xfrm flipV="1">
            <a:off x="1174750" y="342900"/>
            <a:ext cx="3175" cy="28098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19"/>
          <p:cNvSpPr>
            <a:spLocks noChangeAspect="1" noChangeShapeType="1"/>
          </p:cNvSpPr>
          <p:nvPr/>
        </p:nvSpPr>
        <p:spPr bwMode="auto">
          <a:xfrm>
            <a:off x="1174750" y="3152775"/>
            <a:ext cx="72310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Line 20"/>
          <p:cNvSpPr>
            <a:spLocks noChangeAspect="1" noChangeShapeType="1"/>
          </p:cNvSpPr>
          <p:nvPr/>
        </p:nvSpPr>
        <p:spPr bwMode="auto">
          <a:xfrm flipV="1">
            <a:off x="1174750" y="342900"/>
            <a:ext cx="3175" cy="28098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6" name="Line 21"/>
          <p:cNvSpPr>
            <a:spLocks noChangeAspect="1" noChangeShapeType="1"/>
          </p:cNvSpPr>
          <p:nvPr/>
        </p:nvSpPr>
        <p:spPr bwMode="auto">
          <a:xfrm flipV="1">
            <a:off x="11747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7" name="Line 22"/>
          <p:cNvSpPr>
            <a:spLocks noChangeAspect="1" noChangeShapeType="1"/>
          </p:cNvSpPr>
          <p:nvPr/>
        </p:nvSpPr>
        <p:spPr bwMode="auto">
          <a:xfrm>
            <a:off x="11747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Freeform 23"/>
          <p:cNvSpPr>
            <a:spLocks noChangeAspect="1"/>
          </p:cNvSpPr>
          <p:nvPr/>
        </p:nvSpPr>
        <p:spPr bwMode="auto">
          <a:xfrm>
            <a:off x="11747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9" name="Line 24"/>
          <p:cNvSpPr>
            <a:spLocks noChangeAspect="1" noChangeShapeType="1"/>
          </p:cNvSpPr>
          <p:nvPr/>
        </p:nvSpPr>
        <p:spPr bwMode="auto">
          <a:xfrm flipV="1">
            <a:off x="1174750" y="30670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0" name="Line 25"/>
          <p:cNvSpPr>
            <a:spLocks noChangeAspect="1" noChangeShapeType="1"/>
          </p:cNvSpPr>
          <p:nvPr/>
        </p:nvSpPr>
        <p:spPr bwMode="auto">
          <a:xfrm>
            <a:off x="1174750" y="34290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1" name="Line 26"/>
          <p:cNvSpPr>
            <a:spLocks noChangeAspect="1" noChangeShapeType="1"/>
          </p:cNvSpPr>
          <p:nvPr/>
        </p:nvSpPr>
        <p:spPr bwMode="auto">
          <a:xfrm flipV="1">
            <a:off x="172243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2" name="Line 27"/>
          <p:cNvSpPr>
            <a:spLocks noChangeAspect="1" noChangeShapeType="1"/>
          </p:cNvSpPr>
          <p:nvPr/>
        </p:nvSpPr>
        <p:spPr bwMode="auto">
          <a:xfrm>
            <a:off x="172243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3" name="Freeform 28"/>
          <p:cNvSpPr>
            <a:spLocks noChangeAspect="1"/>
          </p:cNvSpPr>
          <p:nvPr/>
        </p:nvSpPr>
        <p:spPr bwMode="auto">
          <a:xfrm>
            <a:off x="172243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4" name="Line 29"/>
          <p:cNvSpPr>
            <a:spLocks noChangeAspect="1" noChangeShapeType="1"/>
          </p:cNvSpPr>
          <p:nvPr/>
        </p:nvSpPr>
        <p:spPr bwMode="auto">
          <a:xfrm flipV="1">
            <a:off x="2049463" y="3101975"/>
            <a:ext cx="1587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5" name="Line 30"/>
          <p:cNvSpPr>
            <a:spLocks noChangeAspect="1" noChangeShapeType="1"/>
          </p:cNvSpPr>
          <p:nvPr/>
        </p:nvSpPr>
        <p:spPr bwMode="auto">
          <a:xfrm>
            <a:off x="2049463" y="342900"/>
            <a:ext cx="1587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6" name="Freeform 31"/>
          <p:cNvSpPr>
            <a:spLocks noChangeAspect="1"/>
          </p:cNvSpPr>
          <p:nvPr/>
        </p:nvSpPr>
        <p:spPr bwMode="auto">
          <a:xfrm>
            <a:off x="2049463" y="342900"/>
            <a:ext cx="1587" cy="2809875"/>
          </a:xfrm>
          <a:custGeom>
            <a:avLst/>
            <a:gdLst>
              <a:gd name="T0" fmla="*/ 0 w 1587"/>
              <a:gd name="T1" fmla="*/ 2147483647 h 164"/>
              <a:gd name="T2" fmla="*/ 0 w 1587"/>
              <a:gd name="T3" fmla="*/ 0 h 164"/>
              <a:gd name="T4" fmla="*/ 0 w 1587"/>
              <a:gd name="T5" fmla="*/ 0 h 164"/>
              <a:gd name="T6" fmla="*/ 0 60000 65536"/>
              <a:gd name="T7" fmla="*/ 0 60000 65536"/>
              <a:gd name="T8" fmla="*/ 0 60000 65536"/>
              <a:gd name="T9" fmla="*/ 0 w 1587"/>
              <a:gd name="T10" fmla="*/ 0 h 164"/>
              <a:gd name="T11" fmla="*/ 1587 w 1587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7" name="Line 32"/>
          <p:cNvSpPr>
            <a:spLocks noChangeAspect="1" noChangeShapeType="1"/>
          </p:cNvSpPr>
          <p:nvPr/>
        </p:nvSpPr>
        <p:spPr bwMode="auto">
          <a:xfrm flipV="1">
            <a:off x="227171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8" name="Line 33"/>
          <p:cNvSpPr>
            <a:spLocks noChangeAspect="1" noChangeShapeType="1"/>
          </p:cNvSpPr>
          <p:nvPr/>
        </p:nvSpPr>
        <p:spPr bwMode="auto">
          <a:xfrm>
            <a:off x="227171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9" name="Freeform 34"/>
          <p:cNvSpPr>
            <a:spLocks noChangeAspect="1"/>
          </p:cNvSpPr>
          <p:nvPr/>
        </p:nvSpPr>
        <p:spPr bwMode="auto">
          <a:xfrm>
            <a:off x="227171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0" name="Line 35"/>
          <p:cNvSpPr>
            <a:spLocks noChangeAspect="1" noChangeShapeType="1"/>
          </p:cNvSpPr>
          <p:nvPr/>
        </p:nvSpPr>
        <p:spPr bwMode="auto">
          <a:xfrm flipV="1">
            <a:off x="244316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1" name="Line 36"/>
          <p:cNvSpPr>
            <a:spLocks noChangeAspect="1" noChangeShapeType="1"/>
          </p:cNvSpPr>
          <p:nvPr/>
        </p:nvSpPr>
        <p:spPr bwMode="auto">
          <a:xfrm>
            <a:off x="244316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2" name="Freeform 37"/>
          <p:cNvSpPr>
            <a:spLocks noChangeAspect="1"/>
          </p:cNvSpPr>
          <p:nvPr/>
        </p:nvSpPr>
        <p:spPr bwMode="auto">
          <a:xfrm>
            <a:off x="244316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3" name="Line 38"/>
          <p:cNvSpPr>
            <a:spLocks noChangeAspect="1" noChangeShapeType="1"/>
          </p:cNvSpPr>
          <p:nvPr/>
        </p:nvSpPr>
        <p:spPr bwMode="auto">
          <a:xfrm flipV="1">
            <a:off x="25971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4" name="Line 39"/>
          <p:cNvSpPr>
            <a:spLocks noChangeAspect="1" noChangeShapeType="1"/>
          </p:cNvSpPr>
          <p:nvPr/>
        </p:nvSpPr>
        <p:spPr bwMode="auto">
          <a:xfrm>
            <a:off x="25971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5" name="Freeform 40"/>
          <p:cNvSpPr>
            <a:spLocks noChangeAspect="1"/>
          </p:cNvSpPr>
          <p:nvPr/>
        </p:nvSpPr>
        <p:spPr bwMode="auto">
          <a:xfrm>
            <a:off x="25971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6" name="Line 41"/>
          <p:cNvSpPr>
            <a:spLocks noChangeAspect="1" noChangeShapeType="1"/>
          </p:cNvSpPr>
          <p:nvPr/>
        </p:nvSpPr>
        <p:spPr bwMode="auto">
          <a:xfrm flipV="1">
            <a:off x="271621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7" name="Line 42"/>
          <p:cNvSpPr>
            <a:spLocks noChangeAspect="1" noChangeShapeType="1"/>
          </p:cNvSpPr>
          <p:nvPr/>
        </p:nvSpPr>
        <p:spPr bwMode="auto">
          <a:xfrm>
            <a:off x="271621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8" name="Freeform 43"/>
          <p:cNvSpPr>
            <a:spLocks noChangeAspect="1"/>
          </p:cNvSpPr>
          <p:nvPr/>
        </p:nvSpPr>
        <p:spPr bwMode="auto">
          <a:xfrm>
            <a:off x="271621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9" name="Line 44"/>
          <p:cNvSpPr>
            <a:spLocks noChangeAspect="1" noChangeShapeType="1"/>
          </p:cNvSpPr>
          <p:nvPr/>
        </p:nvSpPr>
        <p:spPr bwMode="auto">
          <a:xfrm flipV="1">
            <a:off x="281940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0" name="Line 45"/>
          <p:cNvSpPr>
            <a:spLocks noChangeAspect="1" noChangeShapeType="1"/>
          </p:cNvSpPr>
          <p:nvPr/>
        </p:nvSpPr>
        <p:spPr bwMode="auto">
          <a:xfrm>
            <a:off x="281940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1" name="Freeform 46"/>
          <p:cNvSpPr>
            <a:spLocks noChangeAspect="1"/>
          </p:cNvSpPr>
          <p:nvPr/>
        </p:nvSpPr>
        <p:spPr bwMode="auto">
          <a:xfrm>
            <a:off x="281940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2" name="Line 47"/>
          <p:cNvSpPr>
            <a:spLocks noChangeAspect="1" noChangeShapeType="1"/>
          </p:cNvSpPr>
          <p:nvPr/>
        </p:nvSpPr>
        <p:spPr bwMode="auto">
          <a:xfrm flipV="1">
            <a:off x="2905125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3" name="Line 48"/>
          <p:cNvSpPr>
            <a:spLocks noChangeAspect="1" noChangeShapeType="1"/>
          </p:cNvSpPr>
          <p:nvPr/>
        </p:nvSpPr>
        <p:spPr bwMode="auto">
          <a:xfrm>
            <a:off x="2905125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4" name="Freeform 49"/>
          <p:cNvSpPr>
            <a:spLocks noChangeAspect="1"/>
          </p:cNvSpPr>
          <p:nvPr/>
        </p:nvSpPr>
        <p:spPr bwMode="auto">
          <a:xfrm>
            <a:off x="2905125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5" name="Line 50"/>
          <p:cNvSpPr>
            <a:spLocks noChangeAspect="1" noChangeShapeType="1"/>
          </p:cNvSpPr>
          <p:nvPr/>
        </p:nvSpPr>
        <p:spPr bwMode="auto">
          <a:xfrm flipV="1">
            <a:off x="29908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6" name="Line 51"/>
          <p:cNvSpPr>
            <a:spLocks noChangeAspect="1" noChangeShapeType="1"/>
          </p:cNvSpPr>
          <p:nvPr/>
        </p:nvSpPr>
        <p:spPr bwMode="auto">
          <a:xfrm>
            <a:off x="29908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7" name="Freeform 52"/>
          <p:cNvSpPr>
            <a:spLocks noChangeAspect="1"/>
          </p:cNvSpPr>
          <p:nvPr/>
        </p:nvSpPr>
        <p:spPr bwMode="auto">
          <a:xfrm>
            <a:off x="29908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8" name="Line 53"/>
          <p:cNvSpPr>
            <a:spLocks noChangeAspect="1" noChangeShapeType="1"/>
          </p:cNvSpPr>
          <p:nvPr/>
        </p:nvSpPr>
        <p:spPr bwMode="auto">
          <a:xfrm flipV="1">
            <a:off x="2990850" y="30670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19" name="Line 54"/>
          <p:cNvSpPr>
            <a:spLocks noChangeAspect="1" noChangeShapeType="1"/>
          </p:cNvSpPr>
          <p:nvPr/>
        </p:nvSpPr>
        <p:spPr bwMode="auto">
          <a:xfrm>
            <a:off x="2990850" y="34290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0" name="Line 55"/>
          <p:cNvSpPr>
            <a:spLocks noChangeAspect="1" noChangeShapeType="1"/>
          </p:cNvSpPr>
          <p:nvPr/>
        </p:nvSpPr>
        <p:spPr bwMode="auto">
          <a:xfrm flipV="1">
            <a:off x="3540125" y="3101975"/>
            <a:ext cx="1588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1" name="Line 56"/>
          <p:cNvSpPr>
            <a:spLocks noChangeAspect="1" noChangeShapeType="1"/>
          </p:cNvSpPr>
          <p:nvPr/>
        </p:nvSpPr>
        <p:spPr bwMode="auto">
          <a:xfrm>
            <a:off x="3540125" y="34290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2" name="Freeform 57"/>
          <p:cNvSpPr>
            <a:spLocks noChangeAspect="1"/>
          </p:cNvSpPr>
          <p:nvPr/>
        </p:nvSpPr>
        <p:spPr bwMode="auto">
          <a:xfrm>
            <a:off x="3540125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3" name="Line 58"/>
          <p:cNvSpPr>
            <a:spLocks noChangeAspect="1" noChangeShapeType="1"/>
          </p:cNvSpPr>
          <p:nvPr/>
        </p:nvSpPr>
        <p:spPr bwMode="auto">
          <a:xfrm flipV="1">
            <a:off x="384810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4" name="Line 59"/>
          <p:cNvSpPr>
            <a:spLocks noChangeAspect="1" noChangeShapeType="1"/>
          </p:cNvSpPr>
          <p:nvPr/>
        </p:nvSpPr>
        <p:spPr bwMode="auto">
          <a:xfrm>
            <a:off x="384810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5" name="Freeform 60"/>
          <p:cNvSpPr>
            <a:spLocks noChangeAspect="1"/>
          </p:cNvSpPr>
          <p:nvPr/>
        </p:nvSpPr>
        <p:spPr bwMode="auto">
          <a:xfrm>
            <a:off x="384810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6" name="Line 61"/>
          <p:cNvSpPr>
            <a:spLocks noChangeAspect="1" noChangeShapeType="1"/>
          </p:cNvSpPr>
          <p:nvPr/>
        </p:nvSpPr>
        <p:spPr bwMode="auto">
          <a:xfrm flipV="1">
            <a:off x="408781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7" name="Line 62"/>
          <p:cNvSpPr>
            <a:spLocks noChangeAspect="1" noChangeShapeType="1"/>
          </p:cNvSpPr>
          <p:nvPr/>
        </p:nvSpPr>
        <p:spPr bwMode="auto">
          <a:xfrm>
            <a:off x="408781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8" name="Freeform 63"/>
          <p:cNvSpPr>
            <a:spLocks noChangeAspect="1"/>
          </p:cNvSpPr>
          <p:nvPr/>
        </p:nvSpPr>
        <p:spPr bwMode="auto">
          <a:xfrm>
            <a:off x="408781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29" name="Line 64"/>
          <p:cNvSpPr>
            <a:spLocks noChangeAspect="1" noChangeShapeType="1"/>
          </p:cNvSpPr>
          <p:nvPr/>
        </p:nvSpPr>
        <p:spPr bwMode="auto">
          <a:xfrm flipV="1">
            <a:off x="425926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0" name="Line 65"/>
          <p:cNvSpPr>
            <a:spLocks noChangeAspect="1" noChangeShapeType="1"/>
          </p:cNvSpPr>
          <p:nvPr/>
        </p:nvSpPr>
        <p:spPr bwMode="auto">
          <a:xfrm>
            <a:off x="425926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1" name="Freeform 66"/>
          <p:cNvSpPr>
            <a:spLocks noChangeAspect="1"/>
          </p:cNvSpPr>
          <p:nvPr/>
        </p:nvSpPr>
        <p:spPr bwMode="auto">
          <a:xfrm>
            <a:off x="425926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2" name="Line 67"/>
          <p:cNvSpPr>
            <a:spLocks noChangeAspect="1" noChangeShapeType="1"/>
          </p:cNvSpPr>
          <p:nvPr/>
        </p:nvSpPr>
        <p:spPr bwMode="auto">
          <a:xfrm flipV="1">
            <a:off x="439578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3" name="Line 68"/>
          <p:cNvSpPr>
            <a:spLocks noChangeAspect="1" noChangeShapeType="1"/>
          </p:cNvSpPr>
          <p:nvPr/>
        </p:nvSpPr>
        <p:spPr bwMode="auto">
          <a:xfrm>
            <a:off x="439578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4" name="Freeform 69"/>
          <p:cNvSpPr>
            <a:spLocks noChangeAspect="1"/>
          </p:cNvSpPr>
          <p:nvPr/>
        </p:nvSpPr>
        <p:spPr bwMode="auto">
          <a:xfrm>
            <a:off x="439578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5" name="Line 70"/>
          <p:cNvSpPr>
            <a:spLocks noChangeAspect="1" noChangeShapeType="1"/>
          </p:cNvSpPr>
          <p:nvPr/>
        </p:nvSpPr>
        <p:spPr bwMode="auto">
          <a:xfrm flipV="1">
            <a:off x="451643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6" name="Line 71"/>
          <p:cNvSpPr>
            <a:spLocks noChangeAspect="1" noChangeShapeType="1"/>
          </p:cNvSpPr>
          <p:nvPr/>
        </p:nvSpPr>
        <p:spPr bwMode="auto">
          <a:xfrm>
            <a:off x="451643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7" name="Freeform 72"/>
          <p:cNvSpPr>
            <a:spLocks noChangeAspect="1"/>
          </p:cNvSpPr>
          <p:nvPr/>
        </p:nvSpPr>
        <p:spPr bwMode="auto">
          <a:xfrm>
            <a:off x="451643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8" name="Line 73"/>
          <p:cNvSpPr>
            <a:spLocks noChangeAspect="1" noChangeShapeType="1"/>
          </p:cNvSpPr>
          <p:nvPr/>
        </p:nvSpPr>
        <p:spPr bwMode="auto">
          <a:xfrm flipV="1">
            <a:off x="4619625" y="3101975"/>
            <a:ext cx="1588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39" name="Line 74"/>
          <p:cNvSpPr>
            <a:spLocks noChangeAspect="1" noChangeShapeType="1"/>
          </p:cNvSpPr>
          <p:nvPr/>
        </p:nvSpPr>
        <p:spPr bwMode="auto">
          <a:xfrm>
            <a:off x="4619625" y="34290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0" name="Freeform 75"/>
          <p:cNvSpPr>
            <a:spLocks noChangeAspect="1"/>
          </p:cNvSpPr>
          <p:nvPr/>
        </p:nvSpPr>
        <p:spPr bwMode="auto">
          <a:xfrm>
            <a:off x="4619625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1" name="Line 76"/>
          <p:cNvSpPr>
            <a:spLocks noChangeAspect="1" noChangeShapeType="1"/>
          </p:cNvSpPr>
          <p:nvPr/>
        </p:nvSpPr>
        <p:spPr bwMode="auto">
          <a:xfrm flipV="1">
            <a:off x="4721225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2" name="Line 77"/>
          <p:cNvSpPr>
            <a:spLocks noChangeAspect="1" noChangeShapeType="1"/>
          </p:cNvSpPr>
          <p:nvPr/>
        </p:nvSpPr>
        <p:spPr bwMode="auto">
          <a:xfrm>
            <a:off x="4721225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3" name="Freeform 78"/>
          <p:cNvSpPr>
            <a:spLocks noChangeAspect="1"/>
          </p:cNvSpPr>
          <p:nvPr/>
        </p:nvSpPr>
        <p:spPr bwMode="auto">
          <a:xfrm>
            <a:off x="4721225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4" name="Line 79"/>
          <p:cNvSpPr>
            <a:spLocks noChangeAspect="1" noChangeShapeType="1"/>
          </p:cNvSpPr>
          <p:nvPr/>
        </p:nvSpPr>
        <p:spPr bwMode="auto">
          <a:xfrm flipV="1">
            <a:off x="478948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5" name="Line 80"/>
          <p:cNvSpPr>
            <a:spLocks noChangeAspect="1" noChangeShapeType="1"/>
          </p:cNvSpPr>
          <p:nvPr/>
        </p:nvSpPr>
        <p:spPr bwMode="auto">
          <a:xfrm>
            <a:off x="478948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6" name="Freeform 81"/>
          <p:cNvSpPr>
            <a:spLocks noChangeAspect="1"/>
          </p:cNvSpPr>
          <p:nvPr/>
        </p:nvSpPr>
        <p:spPr bwMode="auto">
          <a:xfrm>
            <a:off x="478948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7" name="Line 82"/>
          <p:cNvSpPr>
            <a:spLocks noChangeAspect="1" noChangeShapeType="1"/>
          </p:cNvSpPr>
          <p:nvPr/>
        </p:nvSpPr>
        <p:spPr bwMode="auto">
          <a:xfrm flipV="1">
            <a:off x="4789488" y="30670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8" name="Line 83"/>
          <p:cNvSpPr>
            <a:spLocks noChangeAspect="1" noChangeShapeType="1"/>
          </p:cNvSpPr>
          <p:nvPr/>
        </p:nvSpPr>
        <p:spPr bwMode="auto">
          <a:xfrm>
            <a:off x="4789488" y="34290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49" name="Line 84"/>
          <p:cNvSpPr>
            <a:spLocks noChangeAspect="1" noChangeShapeType="1"/>
          </p:cNvSpPr>
          <p:nvPr/>
        </p:nvSpPr>
        <p:spPr bwMode="auto">
          <a:xfrm flipV="1">
            <a:off x="533876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0" name="Line 85"/>
          <p:cNvSpPr>
            <a:spLocks noChangeAspect="1" noChangeShapeType="1"/>
          </p:cNvSpPr>
          <p:nvPr/>
        </p:nvSpPr>
        <p:spPr bwMode="auto">
          <a:xfrm>
            <a:off x="533876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1" name="Freeform 86"/>
          <p:cNvSpPr>
            <a:spLocks noChangeAspect="1"/>
          </p:cNvSpPr>
          <p:nvPr/>
        </p:nvSpPr>
        <p:spPr bwMode="auto">
          <a:xfrm>
            <a:off x="533876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2" name="Line 87"/>
          <p:cNvSpPr>
            <a:spLocks noChangeAspect="1" noChangeShapeType="1"/>
          </p:cNvSpPr>
          <p:nvPr/>
        </p:nvSpPr>
        <p:spPr bwMode="auto">
          <a:xfrm flipV="1">
            <a:off x="566420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3" name="Line 88"/>
          <p:cNvSpPr>
            <a:spLocks noChangeAspect="1" noChangeShapeType="1"/>
          </p:cNvSpPr>
          <p:nvPr/>
        </p:nvSpPr>
        <p:spPr bwMode="auto">
          <a:xfrm>
            <a:off x="566420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4" name="Freeform 89"/>
          <p:cNvSpPr>
            <a:spLocks noChangeAspect="1"/>
          </p:cNvSpPr>
          <p:nvPr/>
        </p:nvSpPr>
        <p:spPr bwMode="auto">
          <a:xfrm>
            <a:off x="566420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5" name="Line 90"/>
          <p:cNvSpPr>
            <a:spLocks noChangeAspect="1" noChangeShapeType="1"/>
          </p:cNvSpPr>
          <p:nvPr/>
        </p:nvSpPr>
        <p:spPr bwMode="auto">
          <a:xfrm flipV="1">
            <a:off x="58864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6" name="Line 91"/>
          <p:cNvSpPr>
            <a:spLocks noChangeAspect="1" noChangeShapeType="1"/>
          </p:cNvSpPr>
          <p:nvPr/>
        </p:nvSpPr>
        <p:spPr bwMode="auto">
          <a:xfrm>
            <a:off x="58864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7" name="Freeform 92"/>
          <p:cNvSpPr>
            <a:spLocks noChangeAspect="1"/>
          </p:cNvSpPr>
          <p:nvPr/>
        </p:nvSpPr>
        <p:spPr bwMode="auto">
          <a:xfrm>
            <a:off x="58864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8" name="Line 93"/>
          <p:cNvSpPr>
            <a:spLocks noChangeAspect="1" noChangeShapeType="1"/>
          </p:cNvSpPr>
          <p:nvPr/>
        </p:nvSpPr>
        <p:spPr bwMode="auto">
          <a:xfrm flipV="1">
            <a:off x="605790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59" name="Line 94"/>
          <p:cNvSpPr>
            <a:spLocks noChangeAspect="1" noChangeShapeType="1"/>
          </p:cNvSpPr>
          <p:nvPr/>
        </p:nvSpPr>
        <p:spPr bwMode="auto">
          <a:xfrm>
            <a:off x="605790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0" name="Freeform 95"/>
          <p:cNvSpPr>
            <a:spLocks noChangeAspect="1"/>
          </p:cNvSpPr>
          <p:nvPr/>
        </p:nvSpPr>
        <p:spPr bwMode="auto">
          <a:xfrm>
            <a:off x="605790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1" name="Line 96"/>
          <p:cNvSpPr>
            <a:spLocks noChangeAspect="1" noChangeShapeType="1"/>
          </p:cNvSpPr>
          <p:nvPr/>
        </p:nvSpPr>
        <p:spPr bwMode="auto">
          <a:xfrm flipV="1">
            <a:off x="621188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2" name="Line 97"/>
          <p:cNvSpPr>
            <a:spLocks noChangeAspect="1" noChangeShapeType="1"/>
          </p:cNvSpPr>
          <p:nvPr/>
        </p:nvSpPr>
        <p:spPr bwMode="auto">
          <a:xfrm>
            <a:off x="621188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3" name="Freeform 98"/>
          <p:cNvSpPr>
            <a:spLocks noChangeAspect="1"/>
          </p:cNvSpPr>
          <p:nvPr/>
        </p:nvSpPr>
        <p:spPr bwMode="auto">
          <a:xfrm>
            <a:off x="621188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4" name="Line 99"/>
          <p:cNvSpPr>
            <a:spLocks noChangeAspect="1" noChangeShapeType="1"/>
          </p:cNvSpPr>
          <p:nvPr/>
        </p:nvSpPr>
        <p:spPr bwMode="auto">
          <a:xfrm flipV="1">
            <a:off x="633253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5" name="Line 100"/>
          <p:cNvSpPr>
            <a:spLocks noChangeAspect="1" noChangeShapeType="1"/>
          </p:cNvSpPr>
          <p:nvPr/>
        </p:nvSpPr>
        <p:spPr bwMode="auto">
          <a:xfrm>
            <a:off x="633253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6" name="Freeform 101"/>
          <p:cNvSpPr>
            <a:spLocks noChangeAspect="1"/>
          </p:cNvSpPr>
          <p:nvPr/>
        </p:nvSpPr>
        <p:spPr bwMode="auto">
          <a:xfrm>
            <a:off x="633253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" name="Line 102"/>
          <p:cNvSpPr>
            <a:spLocks noChangeAspect="1" noChangeShapeType="1"/>
          </p:cNvSpPr>
          <p:nvPr/>
        </p:nvSpPr>
        <p:spPr bwMode="auto">
          <a:xfrm flipV="1">
            <a:off x="6435725" y="3101975"/>
            <a:ext cx="1588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" name="Line 103"/>
          <p:cNvSpPr>
            <a:spLocks noChangeAspect="1" noChangeShapeType="1"/>
          </p:cNvSpPr>
          <p:nvPr/>
        </p:nvSpPr>
        <p:spPr bwMode="auto">
          <a:xfrm>
            <a:off x="6435725" y="34290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9" name="Freeform 104"/>
          <p:cNvSpPr>
            <a:spLocks noChangeAspect="1"/>
          </p:cNvSpPr>
          <p:nvPr/>
        </p:nvSpPr>
        <p:spPr bwMode="auto">
          <a:xfrm>
            <a:off x="6435725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0" name="Line 105"/>
          <p:cNvSpPr>
            <a:spLocks noChangeAspect="1" noChangeShapeType="1"/>
          </p:cNvSpPr>
          <p:nvPr/>
        </p:nvSpPr>
        <p:spPr bwMode="auto">
          <a:xfrm flipV="1">
            <a:off x="6521450" y="3101975"/>
            <a:ext cx="1588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1" name="Line 106"/>
          <p:cNvSpPr>
            <a:spLocks noChangeAspect="1" noChangeShapeType="1"/>
          </p:cNvSpPr>
          <p:nvPr/>
        </p:nvSpPr>
        <p:spPr bwMode="auto">
          <a:xfrm>
            <a:off x="6521450" y="34290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2" name="Freeform 107"/>
          <p:cNvSpPr>
            <a:spLocks noChangeAspect="1"/>
          </p:cNvSpPr>
          <p:nvPr/>
        </p:nvSpPr>
        <p:spPr bwMode="auto">
          <a:xfrm>
            <a:off x="6521450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3" name="Line 108"/>
          <p:cNvSpPr>
            <a:spLocks noChangeAspect="1" noChangeShapeType="1"/>
          </p:cNvSpPr>
          <p:nvPr/>
        </p:nvSpPr>
        <p:spPr bwMode="auto">
          <a:xfrm flipV="1">
            <a:off x="6607175" y="3101975"/>
            <a:ext cx="1588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4" name="Line 109"/>
          <p:cNvSpPr>
            <a:spLocks noChangeAspect="1" noChangeShapeType="1"/>
          </p:cNvSpPr>
          <p:nvPr/>
        </p:nvSpPr>
        <p:spPr bwMode="auto">
          <a:xfrm>
            <a:off x="6607175" y="34290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5" name="Freeform 110"/>
          <p:cNvSpPr>
            <a:spLocks noChangeAspect="1"/>
          </p:cNvSpPr>
          <p:nvPr/>
        </p:nvSpPr>
        <p:spPr bwMode="auto">
          <a:xfrm>
            <a:off x="6607175" y="342900"/>
            <a:ext cx="1588" cy="2809875"/>
          </a:xfrm>
          <a:custGeom>
            <a:avLst/>
            <a:gdLst>
              <a:gd name="T0" fmla="*/ 0 w 1588"/>
              <a:gd name="T1" fmla="*/ 2147483647 h 164"/>
              <a:gd name="T2" fmla="*/ 0 w 1588"/>
              <a:gd name="T3" fmla="*/ 0 h 164"/>
              <a:gd name="T4" fmla="*/ 0 w 1588"/>
              <a:gd name="T5" fmla="*/ 0 h 164"/>
              <a:gd name="T6" fmla="*/ 0 60000 65536"/>
              <a:gd name="T7" fmla="*/ 0 60000 65536"/>
              <a:gd name="T8" fmla="*/ 0 60000 65536"/>
              <a:gd name="T9" fmla="*/ 0 w 1588"/>
              <a:gd name="T10" fmla="*/ 0 h 164"/>
              <a:gd name="T11" fmla="*/ 1588 w 1588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6" name="Line 111"/>
          <p:cNvSpPr>
            <a:spLocks noChangeAspect="1" noChangeShapeType="1"/>
          </p:cNvSpPr>
          <p:nvPr/>
        </p:nvSpPr>
        <p:spPr bwMode="auto">
          <a:xfrm flipV="1">
            <a:off x="6607175" y="3067050"/>
            <a:ext cx="1588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7" name="Line 112"/>
          <p:cNvSpPr>
            <a:spLocks noChangeAspect="1" noChangeShapeType="1"/>
          </p:cNvSpPr>
          <p:nvPr/>
        </p:nvSpPr>
        <p:spPr bwMode="auto">
          <a:xfrm>
            <a:off x="6607175" y="342900"/>
            <a:ext cx="1588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8" name="Line 113"/>
          <p:cNvSpPr>
            <a:spLocks noChangeAspect="1" noChangeShapeType="1"/>
          </p:cNvSpPr>
          <p:nvPr/>
        </p:nvSpPr>
        <p:spPr bwMode="auto">
          <a:xfrm flipV="1">
            <a:off x="715486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9" name="Line 114"/>
          <p:cNvSpPr>
            <a:spLocks noChangeAspect="1" noChangeShapeType="1"/>
          </p:cNvSpPr>
          <p:nvPr/>
        </p:nvSpPr>
        <p:spPr bwMode="auto">
          <a:xfrm>
            <a:off x="715486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0" name="Freeform 115"/>
          <p:cNvSpPr>
            <a:spLocks noChangeAspect="1"/>
          </p:cNvSpPr>
          <p:nvPr/>
        </p:nvSpPr>
        <p:spPr bwMode="auto">
          <a:xfrm>
            <a:off x="715486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1" name="Line 116"/>
          <p:cNvSpPr>
            <a:spLocks noChangeAspect="1" noChangeShapeType="1"/>
          </p:cNvSpPr>
          <p:nvPr/>
        </p:nvSpPr>
        <p:spPr bwMode="auto">
          <a:xfrm flipV="1">
            <a:off x="7462838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2" name="Line 117"/>
          <p:cNvSpPr>
            <a:spLocks noChangeAspect="1" noChangeShapeType="1"/>
          </p:cNvSpPr>
          <p:nvPr/>
        </p:nvSpPr>
        <p:spPr bwMode="auto">
          <a:xfrm>
            <a:off x="7462838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3" name="Freeform 118"/>
          <p:cNvSpPr>
            <a:spLocks noChangeAspect="1"/>
          </p:cNvSpPr>
          <p:nvPr/>
        </p:nvSpPr>
        <p:spPr bwMode="auto">
          <a:xfrm>
            <a:off x="7462838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4" name="Line 119"/>
          <p:cNvSpPr>
            <a:spLocks noChangeAspect="1" noChangeShapeType="1"/>
          </p:cNvSpPr>
          <p:nvPr/>
        </p:nvSpPr>
        <p:spPr bwMode="auto">
          <a:xfrm flipV="1">
            <a:off x="77025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5" name="Line 120"/>
          <p:cNvSpPr>
            <a:spLocks noChangeAspect="1" noChangeShapeType="1"/>
          </p:cNvSpPr>
          <p:nvPr/>
        </p:nvSpPr>
        <p:spPr bwMode="auto">
          <a:xfrm>
            <a:off x="77025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6" name="Freeform 121"/>
          <p:cNvSpPr>
            <a:spLocks noChangeAspect="1"/>
          </p:cNvSpPr>
          <p:nvPr/>
        </p:nvSpPr>
        <p:spPr bwMode="auto">
          <a:xfrm>
            <a:off x="77025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7" name="Line 122"/>
          <p:cNvSpPr>
            <a:spLocks noChangeAspect="1" noChangeShapeType="1"/>
          </p:cNvSpPr>
          <p:nvPr/>
        </p:nvSpPr>
        <p:spPr bwMode="auto">
          <a:xfrm flipV="1">
            <a:off x="787400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8" name="Line 123"/>
          <p:cNvSpPr>
            <a:spLocks noChangeAspect="1" noChangeShapeType="1"/>
          </p:cNvSpPr>
          <p:nvPr/>
        </p:nvSpPr>
        <p:spPr bwMode="auto">
          <a:xfrm>
            <a:off x="787400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89" name="Freeform 124"/>
          <p:cNvSpPr>
            <a:spLocks noChangeAspect="1"/>
          </p:cNvSpPr>
          <p:nvPr/>
        </p:nvSpPr>
        <p:spPr bwMode="auto">
          <a:xfrm>
            <a:off x="787400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0" name="Line 125"/>
          <p:cNvSpPr>
            <a:spLocks noChangeAspect="1" noChangeShapeType="1"/>
          </p:cNvSpPr>
          <p:nvPr/>
        </p:nvSpPr>
        <p:spPr bwMode="auto">
          <a:xfrm flipV="1">
            <a:off x="8012113" y="3101975"/>
            <a:ext cx="1587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1" name="Line 126"/>
          <p:cNvSpPr>
            <a:spLocks noChangeAspect="1" noChangeShapeType="1"/>
          </p:cNvSpPr>
          <p:nvPr/>
        </p:nvSpPr>
        <p:spPr bwMode="auto">
          <a:xfrm>
            <a:off x="8012113" y="342900"/>
            <a:ext cx="1587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2" name="Freeform 127"/>
          <p:cNvSpPr>
            <a:spLocks noChangeAspect="1"/>
          </p:cNvSpPr>
          <p:nvPr/>
        </p:nvSpPr>
        <p:spPr bwMode="auto">
          <a:xfrm>
            <a:off x="8012113" y="342900"/>
            <a:ext cx="1587" cy="2809875"/>
          </a:xfrm>
          <a:custGeom>
            <a:avLst/>
            <a:gdLst>
              <a:gd name="T0" fmla="*/ 0 w 1587"/>
              <a:gd name="T1" fmla="*/ 2147483647 h 164"/>
              <a:gd name="T2" fmla="*/ 0 w 1587"/>
              <a:gd name="T3" fmla="*/ 0 h 164"/>
              <a:gd name="T4" fmla="*/ 0 w 1587"/>
              <a:gd name="T5" fmla="*/ 0 h 164"/>
              <a:gd name="T6" fmla="*/ 0 60000 65536"/>
              <a:gd name="T7" fmla="*/ 0 60000 65536"/>
              <a:gd name="T8" fmla="*/ 0 60000 65536"/>
              <a:gd name="T9" fmla="*/ 0 w 1587"/>
              <a:gd name="T10" fmla="*/ 0 h 164"/>
              <a:gd name="T11" fmla="*/ 1587 w 1587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3" name="Line 128"/>
          <p:cNvSpPr>
            <a:spLocks noChangeAspect="1" noChangeShapeType="1"/>
          </p:cNvSpPr>
          <p:nvPr/>
        </p:nvSpPr>
        <p:spPr bwMode="auto">
          <a:xfrm flipV="1">
            <a:off x="8131175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4" name="Line 129"/>
          <p:cNvSpPr>
            <a:spLocks noChangeAspect="1" noChangeShapeType="1"/>
          </p:cNvSpPr>
          <p:nvPr/>
        </p:nvSpPr>
        <p:spPr bwMode="auto">
          <a:xfrm>
            <a:off x="8131175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5" name="Freeform 130"/>
          <p:cNvSpPr>
            <a:spLocks noChangeAspect="1"/>
          </p:cNvSpPr>
          <p:nvPr/>
        </p:nvSpPr>
        <p:spPr bwMode="auto">
          <a:xfrm>
            <a:off x="8131175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6" name="Line 131"/>
          <p:cNvSpPr>
            <a:spLocks noChangeAspect="1" noChangeShapeType="1"/>
          </p:cNvSpPr>
          <p:nvPr/>
        </p:nvSpPr>
        <p:spPr bwMode="auto">
          <a:xfrm flipV="1">
            <a:off x="823436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7" name="Line 132"/>
          <p:cNvSpPr>
            <a:spLocks noChangeAspect="1" noChangeShapeType="1"/>
          </p:cNvSpPr>
          <p:nvPr/>
        </p:nvSpPr>
        <p:spPr bwMode="auto">
          <a:xfrm>
            <a:off x="823436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8" name="Freeform 133"/>
          <p:cNvSpPr>
            <a:spLocks noChangeAspect="1"/>
          </p:cNvSpPr>
          <p:nvPr/>
        </p:nvSpPr>
        <p:spPr bwMode="auto">
          <a:xfrm>
            <a:off x="823436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99" name="Line 134"/>
          <p:cNvSpPr>
            <a:spLocks noChangeAspect="1" noChangeShapeType="1"/>
          </p:cNvSpPr>
          <p:nvPr/>
        </p:nvSpPr>
        <p:spPr bwMode="auto">
          <a:xfrm flipV="1">
            <a:off x="8337550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0" name="Line 135"/>
          <p:cNvSpPr>
            <a:spLocks noChangeAspect="1" noChangeShapeType="1"/>
          </p:cNvSpPr>
          <p:nvPr/>
        </p:nvSpPr>
        <p:spPr bwMode="auto">
          <a:xfrm>
            <a:off x="8337550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1" name="Freeform 136"/>
          <p:cNvSpPr>
            <a:spLocks noChangeAspect="1"/>
          </p:cNvSpPr>
          <p:nvPr/>
        </p:nvSpPr>
        <p:spPr bwMode="auto">
          <a:xfrm>
            <a:off x="8337550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2" name="Line 137"/>
          <p:cNvSpPr>
            <a:spLocks noChangeAspect="1" noChangeShapeType="1"/>
          </p:cNvSpPr>
          <p:nvPr/>
        </p:nvSpPr>
        <p:spPr bwMode="auto">
          <a:xfrm flipV="1">
            <a:off x="8405813" y="3101975"/>
            <a:ext cx="3175" cy="508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3" name="Line 138"/>
          <p:cNvSpPr>
            <a:spLocks noChangeAspect="1" noChangeShapeType="1"/>
          </p:cNvSpPr>
          <p:nvPr/>
        </p:nvSpPr>
        <p:spPr bwMode="auto">
          <a:xfrm>
            <a:off x="8405813" y="34290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4" name="Freeform 139"/>
          <p:cNvSpPr>
            <a:spLocks noChangeAspect="1"/>
          </p:cNvSpPr>
          <p:nvPr/>
        </p:nvSpPr>
        <p:spPr bwMode="auto">
          <a:xfrm>
            <a:off x="8405813" y="342900"/>
            <a:ext cx="3175" cy="2809875"/>
          </a:xfrm>
          <a:custGeom>
            <a:avLst/>
            <a:gdLst>
              <a:gd name="T0" fmla="*/ 0 w 3175"/>
              <a:gd name="T1" fmla="*/ 2147483647 h 164"/>
              <a:gd name="T2" fmla="*/ 0 w 3175"/>
              <a:gd name="T3" fmla="*/ 0 h 164"/>
              <a:gd name="T4" fmla="*/ 0 w 3175"/>
              <a:gd name="T5" fmla="*/ 0 h 164"/>
              <a:gd name="T6" fmla="*/ 0 60000 65536"/>
              <a:gd name="T7" fmla="*/ 0 60000 65536"/>
              <a:gd name="T8" fmla="*/ 0 60000 65536"/>
              <a:gd name="T9" fmla="*/ 0 w 3175"/>
              <a:gd name="T10" fmla="*/ 0 h 164"/>
              <a:gd name="T11" fmla="*/ 3175 w 3175"/>
              <a:gd name="T12" fmla="*/ 164 h 1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64">
                <a:moveTo>
                  <a:pt x="0" y="164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5" name="Line 140"/>
          <p:cNvSpPr>
            <a:spLocks noChangeAspect="1" noChangeShapeType="1"/>
          </p:cNvSpPr>
          <p:nvPr/>
        </p:nvSpPr>
        <p:spPr bwMode="auto">
          <a:xfrm flipV="1">
            <a:off x="8405813" y="3067050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6" name="Line 141"/>
          <p:cNvSpPr>
            <a:spLocks noChangeAspect="1" noChangeShapeType="1"/>
          </p:cNvSpPr>
          <p:nvPr/>
        </p:nvSpPr>
        <p:spPr bwMode="auto">
          <a:xfrm>
            <a:off x="8405813" y="34290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7" name="Line 142"/>
          <p:cNvSpPr>
            <a:spLocks noChangeAspect="1" noChangeShapeType="1"/>
          </p:cNvSpPr>
          <p:nvPr/>
        </p:nvSpPr>
        <p:spPr bwMode="auto">
          <a:xfrm>
            <a:off x="1174750" y="3152775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8" name="Line 143"/>
          <p:cNvSpPr>
            <a:spLocks noChangeAspect="1" noChangeShapeType="1"/>
          </p:cNvSpPr>
          <p:nvPr/>
        </p:nvSpPr>
        <p:spPr bwMode="auto">
          <a:xfrm flipH="1">
            <a:off x="8337550" y="3152775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09" name="Rectangle 144"/>
          <p:cNvSpPr>
            <a:spLocks noChangeAspect="1" noChangeArrowheads="1"/>
          </p:cNvSpPr>
          <p:nvPr/>
        </p:nvSpPr>
        <p:spPr bwMode="auto">
          <a:xfrm>
            <a:off x="849313" y="3033713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-80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10" name="Line 145"/>
          <p:cNvSpPr>
            <a:spLocks noChangeAspect="1" noChangeShapeType="1"/>
          </p:cNvSpPr>
          <p:nvPr/>
        </p:nvSpPr>
        <p:spPr bwMode="auto">
          <a:xfrm>
            <a:off x="1174750" y="2587625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1" name="Line 146"/>
          <p:cNvSpPr>
            <a:spLocks noChangeAspect="1" noChangeShapeType="1"/>
          </p:cNvSpPr>
          <p:nvPr/>
        </p:nvSpPr>
        <p:spPr bwMode="auto">
          <a:xfrm flipH="1">
            <a:off x="8337550" y="2587625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2" name="Rectangle 147"/>
          <p:cNvSpPr>
            <a:spLocks noChangeAspect="1" noChangeArrowheads="1"/>
          </p:cNvSpPr>
          <p:nvPr/>
        </p:nvSpPr>
        <p:spPr bwMode="auto">
          <a:xfrm>
            <a:off x="849313" y="2466975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-60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13" name="Line 148"/>
          <p:cNvSpPr>
            <a:spLocks noChangeAspect="1" noChangeShapeType="1"/>
          </p:cNvSpPr>
          <p:nvPr/>
        </p:nvSpPr>
        <p:spPr bwMode="auto">
          <a:xfrm>
            <a:off x="1174750" y="2022475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4" name="Line 149"/>
          <p:cNvSpPr>
            <a:spLocks noChangeAspect="1" noChangeShapeType="1"/>
          </p:cNvSpPr>
          <p:nvPr/>
        </p:nvSpPr>
        <p:spPr bwMode="auto">
          <a:xfrm flipH="1">
            <a:off x="8337550" y="2022475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5" name="Rectangle 150"/>
          <p:cNvSpPr>
            <a:spLocks noChangeAspect="1" noChangeArrowheads="1"/>
          </p:cNvSpPr>
          <p:nvPr/>
        </p:nvSpPr>
        <p:spPr bwMode="auto">
          <a:xfrm>
            <a:off x="849313" y="1901825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-40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16" name="Line 151"/>
          <p:cNvSpPr>
            <a:spLocks noChangeAspect="1" noChangeShapeType="1"/>
          </p:cNvSpPr>
          <p:nvPr/>
        </p:nvSpPr>
        <p:spPr bwMode="auto">
          <a:xfrm>
            <a:off x="1174750" y="1457325"/>
            <a:ext cx="85725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7" name="Line 152"/>
          <p:cNvSpPr>
            <a:spLocks noChangeAspect="1" noChangeShapeType="1"/>
          </p:cNvSpPr>
          <p:nvPr/>
        </p:nvSpPr>
        <p:spPr bwMode="auto">
          <a:xfrm flipH="1">
            <a:off x="8337550" y="1457325"/>
            <a:ext cx="682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18" name="Rectangle 153"/>
          <p:cNvSpPr>
            <a:spLocks noChangeAspect="1" noChangeArrowheads="1"/>
          </p:cNvSpPr>
          <p:nvPr/>
        </p:nvSpPr>
        <p:spPr bwMode="auto">
          <a:xfrm>
            <a:off x="849313" y="1336675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-20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19" name="Line 154"/>
          <p:cNvSpPr>
            <a:spLocks noChangeAspect="1" noChangeShapeType="1"/>
          </p:cNvSpPr>
          <p:nvPr/>
        </p:nvSpPr>
        <p:spPr bwMode="auto">
          <a:xfrm>
            <a:off x="1174750" y="890588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0" name="Line 155"/>
          <p:cNvSpPr>
            <a:spLocks noChangeAspect="1" noChangeShapeType="1"/>
          </p:cNvSpPr>
          <p:nvPr/>
        </p:nvSpPr>
        <p:spPr bwMode="auto">
          <a:xfrm flipH="1">
            <a:off x="8337550" y="890588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1" name="Rectangle 156"/>
          <p:cNvSpPr>
            <a:spLocks noChangeAspect="1" noChangeArrowheads="1"/>
          </p:cNvSpPr>
          <p:nvPr/>
        </p:nvSpPr>
        <p:spPr bwMode="auto">
          <a:xfrm>
            <a:off x="1020763" y="771525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22" name="Line 157"/>
          <p:cNvSpPr>
            <a:spLocks noChangeAspect="1" noChangeShapeType="1"/>
          </p:cNvSpPr>
          <p:nvPr/>
        </p:nvSpPr>
        <p:spPr bwMode="auto">
          <a:xfrm>
            <a:off x="1174750" y="342900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3" name="Line 158"/>
          <p:cNvSpPr>
            <a:spLocks noChangeAspect="1" noChangeShapeType="1"/>
          </p:cNvSpPr>
          <p:nvPr/>
        </p:nvSpPr>
        <p:spPr bwMode="auto">
          <a:xfrm flipH="1">
            <a:off x="8337550" y="342900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4" name="Rectangle 159"/>
          <p:cNvSpPr>
            <a:spLocks noChangeAspect="1" noChangeArrowheads="1"/>
          </p:cNvSpPr>
          <p:nvPr/>
        </p:nvSpPr>
        <p:spPr bwMode="auto">
          <a:xfrm>
            <a:off x="917575" y="22225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20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25" name="Line 160"/>
          <p:cNvSpPr>
            <a:spLocks noChangeAspect="1" noChangeShapeType="1"/>
          </p:cNvSpPr>
          <p:nvPr/>
        </p:nvSpPr>
        <p:spPr bwMode="auto">
          <a:xfrm>
            <a:off x="1174750" y="342900"/>
            <a:ext cx="72310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6" name="Line 161"/>
          <p:cNvSpPr>
            <a:spLocks noChangeAspect="1" noChangeShapeType="1"/>
          </p:cNvSpPr>
          <p:nvPr/>
        </p:nvSpPr>
        <p:spPr bwMode="auto">
          <a:xfrm>
            <a:off x="1174750" y="3152775"/>
            <a:ext cx="72310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7" name="Line 162"/>
          <p:cNvSpPr>
            <a:spLocks noChangeAspect="1" noChangeShapeType="1"/>
          </p:cNvSpPr>
          <p:nvPr/>
        </p:nvSpPr>
        <p:spPr bwMode="auto">
          <a:xfrm flipV="1">
            <a:off x="8405813" y="342900"/>
            <a:ext cx="3175" cy="28098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8" name="Line 163"/>
          <p:cNvSpPr>
            <a:spLocks noChangeAspect="1" noChangeShapeType="1"/>
          </p:cNvSpPr>
          <p:nvPr/>
        </p:nvSpPr>
        <p:spPr bwMode="auto">
          <a:xfrm flipV="1">
            <a:off x="1174750" y="342900"/>
            <a:ext cx="3175" cy="28098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29" name="Rectangle 164"/>
          <p:cNvSpPr>
            <a:spLocks noChangeAspect="1" noChangeArrowheads="1"/>
          </p:cNvSpPr>
          <p:nvPr/>
        </p:nvSpPr>
        <p:spPr bwMode="auto">
          <a:xfrm rot="-5400000">
            <a:off x="-230981" y="1373982"/>
            <a:ext cx="1735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Magnitude (dB)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30" name="Freeform 165"/>
          <p:cNvSpPr>
            <a:spLocks noChangeAspect="1"/>
          </p:cNvSpPr>
          <p:nvPr/>
        </p:nvSpPr>
        <p:spPr bwMode="auto">
          <a:xfrm>
            <a:off x="1174750" y="668338"/>
            <a:ext cx="7248525" cy="2466975"/>
          </a:xfrm>
          <a:custGeom>
            <a:avLst/>
            <a:gdLst>
              <a:gd name="T0" fmla="*/ 0 w 2538"/>
              <a:gd name="T1" fmla="*/ 2147483647 h 864"/>
              <a:gd name="T2" fmla="*/ 2147483647 w 2538"/>
              <a:gd name="T3" fmla="*/ 2147483647 h 864"/>
              <a:gd name="T4" fmla="*/ 2147483647 w 2538"/>
              <a:gd name="T5" fmla="*/ 2147483647 h 864"/>
              <a:gd name="T6" fmla="*/ 2147483647 w 2538"/>
              <a:gd name="T7" fmla="*/ 2147483647 h 864"/>
              <a:gd name="T8" fmla="*/ 2147483647 w 2538"/>
              <a:gd name="T9" fmla="*/ 2147483647 h 864"/>
              <a:gd name="T10" fmla="*/ 2147483647 w 2538"/>
              <a:gd name="T11" fmla="*/ 2147483647 h 864"/>
              <a:gd name="T12" fmla="*/ 2147483647 w 2538"/>
              <a:gd name="T13" fmla="*/ 2147483647 h 864"/>
              <a:gd name="T14" fmla="*/ 2147483647 w 2538"/>
              <a:gd name="T15" fmla="*/ 2147483647 h 864"/>
              <a:gd name="T16" fmla="*/ 2147483647 w 2538"/>
              <a:gd name="T17" fmla="*/ 2147483647 h 864"/>
              <a:gd name="T18" fmla="*/ 2147483647 w 2538"/>
              <a:gd name="T19" fmla="*/ 2147483647 h 864"/>
              <a:gd name="T20" fmla="*/ 2147483647 w 2538"/>
              <a:gd name="T21" fmla="*/ 2147483647 h 864"/>
              <a:gd name="T22" fmla="*/ 2147483647 w 2538"/>
              <a:gd name="T23" fmla="*/ 2147483647 h 864"/>
              <a:gd name="T24" fmla="*/ 2147483647 w 2538"/>
              <a:gd name="T25" fmla="*/ 2147483647 h 864"/>
              <a:gd name="T26" fmla="*/ 2147483647 w 2538"/>
              <a:gd name="T27" fmla="*/ 2147483647 h 864"/>
              <a:gd name="T28" fmla="*/ 2147483647 w 2538"/>
              <a:gd name="T29" fmla="*/ 2147483647 h 864"/>
              <a:gd name="T30" fmla="*/ 2147483647 w 2538"/>
              <a:gd name="T31" fmla="*/ 2147483647 h 864"/>
              <a:gd name="T32" fmla="*/ 2147483647 w 2538"/>
              <a:gd name="T33" fmla="*/ 2147483647 h 864"/>
              <a:gd name="T34" fmla="*/ 2147483647 w 2538"/>
              <a:gd name="T35" fmla="*/ 2147483647 h 864"/>
              <a:gd name="T36" fmla="*/ 2147483647 w 2538"/>
              <a:gd name="T37" fmla="*/ 2147483647 h 864"/>
              <a:gd name="T38" fmla="*/ 2147483647 w 2538"/>
              <a:gd name="T39" fmla="*/ 2147483647 h 864"/>
              <a:gd name="T40" fmla="*/ 2147483647 w 2538"/>
              <a:gd name="T41" fmla="*/ 2147483647 h 864"/>
              <a:gd name="T42" fmla="*/ 2147483647 w 2538"/>
              <a:gd name="T43" fmla="*/ 2147483647 h 864"/>
              <a:gd name="T44" fmla="*/ 2147483647 w 2538"/>
              <a:gd name="T45" fmla="*/ 2147483647 h 864"/>
              <a:gd name="T46" fmla="*/ 2147483647 w 2538"/>
              <a:gd name="T47" fmla="*/ 0 h 864"/>
              <a:gd name="T48" fmla="*/ 2147483647 w 2538"/>
              <a:gd name="T49" fmla="*/ 0 h 864"/>
              <a:gd name="T50" fmla="*/ 2147483647 w 2538"/>
              <a:gd name="T51" fmla="*/ 2147483647 h 864"/>
              <a:gd name="T52" fmla="*/ 2147483647 w 2538"/>
              <a:gd name="T53" fmla="*/ 2147483647 h 864"/>
              <a:gd name="T54" fmla="*/ 2147483647 w 2538"/>
              <a:gd name="T55" fmla="*/ 2147483647 h 864"/>
              <a:gd name="T56" fmla="*/ 2147483647 w 2538"/>
              <a:gd name="T57" fmla="*/ 2147483647 h 864"/>
              <a:gd name="T58" fmla="*/ 2147483647 w 2538"/>
              <a:gd name="T59" fmla="*/ 2147483647 h 864"/>
              <a:gd name="T60" fmla="*/ 2147483647 w 2538"/>
              <a:gd name="T61" fmla="*/ 2147483647 h 864"/>
              <a:gd name="T62" fmla="*/ 2147483647 w 2538"/>
              <a:gd name="T63" fmla="*/ 2147483647 h 864"/>
              <a:gd name="T64" fmla="*/ 2147483647 w 2538"/>
              <a:gd name="T65" fmla="*/ 2147483647 h 864"/>
              <a:gd name="T66" fmla="*/ 2147483647 w 2538"/>
              <a:gd name="T67" fmla="*/ 2147483647 h 864"/>
              <a:gd name="T68" fmla="*/ 2147483647 w 2538"/>
              <a:gd name="T69" fmla="*/ 2147483647 h 864"/>
              <a:gd name="T70" fmla="*/ 2147483647 w 2538"/>
              <a:gd name="T71" fmla="*/ 2147483647 h 864"/>
              <a:gd name="T72" fmla="*/ 2147483647 w 2538"/>
              <a:gd name="T73" fmla="*/ 2147483647 h 864"/>
              <a:gd name="T74" fmla="*/ 2147483647 w 2538"/>
              <a:gd name="T75" fmla="*/ 2147483647 h 864"/>
              <a:gd name="T76" fmla="*/ 2147483647 w 2538"/>
              <a:gd name="T77" fmla="*/ 2147483647 h 864"/>
              <a:gd name="T78" fmla="*/ 2147483647 w 2538"/>
              <a:gd name="T79" fmla="*/ 2147483647 h 864"/>
              <a:gd name="T80" fmla="*/ 2147483647 w 2538"/>
              <a:gd name="T81" fmla="*/ 2147483647 h 864"/>
              <a:gd name="T82" fmla="*/ 2147483647 w 2538"/>
              <a:gd name="T83" fmla="*/ 2147483647 h 864"/>
              <a:gd name="T84" fmla="*/ 2147483647 w 2538"/>
              <a:gd name="T85" fmla="*/ 2147483647 h 864"/>
              <a:gd name="T86" fmla="*/ 2147483647 w 2538"/>
              <a:gd name="T87" fmla="*/ 2147483647 h 864"/>
              <a:gd name="T88" fmla="*/ 2147483647 w 2538"/>
              <a:gd name="T89" fmla="*/ 2147483647 h 864"/>
              <a:gd name="T90" fmla="*/ 2147483647 w 2538"/>
              <a:gd name="T91" fmla="*/ 2147483647 h 864"/>
              <a:gd name="T92" fmla="*/ 2147483647 w 2538"/>
              <a:gd name="T93" fmla="*/ 2147483647 h 864"/>
              <a:gd name="T94" fmla="*/ 2147483647 w 2538"/>
              <a:gd name="T95" fmla="*/ 2147483647 h 864"/>
              <a:gd name="T96" fmla="*/ 2147483647 w 2538"/>
              <a:gd name="T97" fmla="*/ 2147483647 h 864"/>
              <a:gd name="T98" fmla="*/ 2147483647 w 2538"/>
              <a:gd name="T99" fmla="*/ 2147483647 h 86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538"/>
              <a:gd name="T151" fmla="*/ 0 h 864"/>
              <a:gd name="T152" fmla="*/ 2538 w 2538"/>
              <a:gd name="T153" fmla="*/ 864 h 86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538" h="864">
                <a:moveTo>
                  <a:pt x="0" y="78"/>
                </a:moveTo>
                <a:lnTo>
                  <a:pt x="192" y="78"/>
                </a:lnTo>
                <a:lnTo>
                  <a:pt x="246" y="78"/>
                </a:lnTo>
                <a:lnTo>
                  <a:pt x="300" y="78"/>
                </a:lnTo>
                <a:lnTo>
                  <a:pt x="354" y="78"/>
                </a:lnTo>
                <a:lnTo>
                  <a:pt x="408" y="78"/>
                </a:lnTo>
                <a:lnTo>
                  <a:pt x="462" y="78"/>
                </a:lnTo>
                <a:lnTo>
                  <a:pt x="516" y="78"/>
                </a:lnTo>
                <a:lnTo>
                  <a:pt x="570" y="78"/>
                </a:lnTo>
                <a:lnTo>
                  <a:pt x="624" y="78"/>
                </a:lnTo>
                <a:lnTo>
                  <a:pt x="678" y="78"/>
                </a:lnTo>
                <a:lnTo>
                  <a:pt x="732" y="78"/>
                </a:lnTo>
                <a:lnTo>
                  <a:pt x="786" y="78"/>
                </a:lnTo>
                <a:lnTo>
                  <a:pt x="840" y="78"/>
                </a:lnTo>
                <a:lnTo>
                  <a:pt x="894" y="72"/>
                </a:lnTo>
                <a:lnTo>
                  <a:pt x="948" y="72"/>
                </a:lnTo>
                <a:lnTo>
                  <a:pt x="1002" y="66"/>
                </a:lnTo>
                <a:lnTo>
                  <a:pt x="1050" y="60"/>
                </a:lnTo>
                <a:lnTo>
                  <a:pt x="1098" y="54"/>
                </a:lnTo>
                <a:lnTo>
                  <a:pt x="1140" y="42"/>
                </a:lnTo>
                <a:lnTo>
                  <a:pt x="1170" y="36"/>
                </a:lnTo>
                <a:lnTo>
                  <a:pt x="1200" y="24"/>
                </a:lnTo>
                <a:lnTo>
                  <a:pt x="1224" y="12"/>
                </a:lnTo>
                <a:lnTo>
                  <a:pt x="1242" y="0"/>
                </a:lnTo>
                <a:lnTo>
                  <a:pt x="1260" y="0"/>
                </a:lnTo>
                <a:lnTo>
                  <a:pt x="1272" y="6"/>
                </a:lnTo>
                <a:lnTo>
                  <a:pt x="1296" y="18"/>
                </a:lnTo>
                <a:lnTo>
                  <a:pt x="1320" y="42"/>
                </a:lnTo>
                <a:lnTo>
                  <a:pt x="1344" y="72"/>
                </a:lnTo>
                <a:lnTo>
                  <a:pt x="1380" y="108"/>
                </a:lnTo>
                <a:lnTo>
                  <a:pt x="1416" y="144"/>
                </a:lnTo>
                <a:lnTo>
                  <a:pt x="1464" y="180"/>
                </a:lnTo>
                <a:lnTo>
                  <a:pt x="1482" y="198"/>
                </a:lnTo>
                <a:lnTo>
                  <a:pt x="1536" y="234"/>
                </a:lnTo>
                <a:lnTo>
                  <a:pt x="1590" y="270"/>
                </a:lnTo>
                <a:lnTo>
                  <a:pt x="1644" y="306"/>
                </a:lnTo>
                <a:lnTo>
                  <a:pt x="1698" y="342"/>
                </a:lnTo>
                <a:lnTo>
                  <a:pt x="1752" y="378"/>
                </a:lnTo>
                <a:lnTo>
                  <a:pt x="1806" y="414"/>
                </a:lnTo>
                <a:lnTo>
                  <a:pt x="1860" y="444"/>
                </a:lnTo>
                <a:lnTo>
                  <a:pt x="1914" y="480"/>
                </a:lnTo>
                <a:lnTo>
                  <a:pt x="1968" y="516"/>
                </a:lnTo>
                <a:lnTo>
                  <a:pt x="2022" y="546"/>
                </a:lnTo>
                <a:lnTo>
                  <a:pt x="2076" y="582"/>
                </a:lnTo>
                <a:lnTo>
                  <a:pt x="2130" y="612"/>
                </a:lnTo>
                <a:lnTo>
                  <a:pt x="2184" y="648"/>
                </a:lnTo>
                <a:lnTo>
                  <a:pt x="2238" y="684"/>
                </a:lnTo>
                <a:lnTo>
                  <a:pt x="2292" y="714"/>
                </a:lnTo>
                <a:lnTo>
                  <a:pt x="2346" y="750"/>
                </a:lnTo>
                <a:lnTo>
                  <a:pt x="2538" y="864"/>
                </a:lnTo>
              </a:path>
            </a:pathLst>
          </a:custGeom>
          <a:noFill/>
          <a:ln w="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1" name="Freeform 166"/>
          <p:cNvSpPr>
            <a:spLocks noChangeAspect="1"/>
          </p:cNvSpPr>
          <p:nvPr/>
        </p:nvSpPr>
        <p:spPr bwMode="auto">
          <a:xfrm>
            <a:off x="1174750" y="857250"/>
            <a:ext cx="7248525" cy="2278063"/>
          </a:xfrm>
          <a:custGeom>
            <a:avLst/>
            <a:gdLst>
              <a:gd name="T0" fmla="*/ 0 w 2538"/>
              <a:gd name="T1" fmla="*/ 2147483647 h 798"/>
              <a:gd name="T2" fmla="*/ 2147483647 w 2538"/>
              <a:gd name="T3" fmla="*/ 2147483647 h 798"/>
              <a:gd name="T4" fmla="*/ 2147483647 w 2538"/>
              <a:gd name="T5" fmla="*/ 2147483647 h 798"/>
              <a:gd name="T6" fmla="*/ 2147483647 w 2538"/>
              <a:gd name="T7" fmla="*/ 2147483647 h 798"/>
              <a:gd name="T8" fmla="*/ 2147483647 w 2538"/>
              <a:gd name="T9" fmla="*/ 2147483647 h 798"/>
              <a:gd name="T10" fmla="*/ 2147483647 w 2538"/>
              <a:gd name="T11" fmla="*/ 2147483647 h 798"/>
              <a:gd name="T12" fmla="*/ 2147483647 w 2538"/>
              <a:gd name="T13" fmla="*/ 2147483647 h 798"/>
              <a:gd name="T14" fmla="*/ 2147483647 w 2538"/>
              <a:gd name="T15" fmla="*/ 2147483647 h 798"/>
              <a:gd name="T16" fmla="*/ 2147483647 w 2538"/>
              <a:gd name="T17" fmla="*/ 2147483647 h 798"/>
              <a:gd name="T18" fmla="*/ 2147483647 w 2538"/>
              <a:gd name="T19" fmla="*/ 2147483647 h 798"/>
              <a:gd name="T20" fmla="*/ 2147483647 w 2538"/>
              <a:gd name="T21" fmla="*/ 2147483647 h 798"/>
              <a:gd name="T22" fmla="*/ 2147483647 w 2538"/>
              <a:gd name="T23" fmla="*/ 2147483647 h 798"/>
              <a:gd name="T24" fmla="*/ 2147483647 w 2538"/>
              <a:gd name="T25" fmla="*/ 2147483647 h 798"/>
              <a:gd name="T26" fmla="*/ 2147483647 w 2538"/>
              <a:gd name="T27" fmla="*/ 2147483647 h 798"/>
              <a:gd name="T28" fmla="*/ 2147483647 w 2538"/>
              <a:gd name="T29" fmla="*/ 2147483647 h 798"/>
              <a:gd name="T30" fmla="*/ 2147483647 w 2538"/>
              <a:gd name="T31" fmla="*/ 2147483647 h 798"/>
              <a:gd name="T32" fmla="*/ 2147483647 w 2538"/>
              <a:gd name="T33" fmla="*/ 2147483647 h 798"/>
              <a:gd name="T34" fmla="*/ 2147483647 w 2538"/>
              <a:gd name="T35" fmla="*/ 2147483647 h 798"/>
              <a:gd name="T36" fmla="*/ 2147483647 w 2538"/>
              <a:gd name="T37" fmla="*/ 2147483647 h 798"/>
              <a:gd name="T38" fmla="*/ 2147483647 w 2538"/>
              <a:gd name="T39" fmla="*/ 0 h 798"/>
              <a:gd name="T40" fmla="*/ 2147483647 w 2538"/>
              <a:gd name="T41" fmla="*/ 2147483647 h 798"/>
              <a:gd name="T42" fmla="*/ 2147483647 w 2538"/>
              <a:gd name="T43" fmla="*/ 2147483647 h 798"/>
              <a:gd name="T44" fmla="*/ 2147483647 w 2538"/>
              <a:gd name="T45" fmla="*/ 2147483647 h 798"/>
              <a:gd name="T46" fmla="*/ 2147483647 w 2538"/>
              <a:gd name="T47" fmla="*/ 2147483647 h 798"/>
              <a:gd name="T48" fmla="*/ 2147483647 w 2538"/>
              <a:gd name="T49" fmla="*/ 2147483647 h 798"/>
              <a:gd name="T50" fmla="*/ 2147483647 w 2538"/>
              <a:gd name="T51" fmla="*/ 2147483647 h 798"/>
              <a:gd name="T52" fmla="*/ 2147483647 w 2538"/>
              <a:gd name="T53" fmla="*/ 2147483647 h 798"/>
              <a:gd name="T54" fmla="*/ 2147483647 w 2538"/>
              <a:gd name="T55" fmla="*/ 2147483647 h 798"/>
              <a:gd name="T56" fmla="*/ 2147483647 w 2538"/>
              <a:gd name="T57" fmla="*/ 2147483647 h 798"/>
              <a:gd name="T58" fmla="*/ 2147483647 w 2538"/>
              <a:gd name="T59" fmla="*/ 2147483647 h 798"/>
              <a:gd name="T60" fmla="*/ 2147483647 w 2538"/>
              <a:gd name="T61" fmla="*/ 2147483647 h 798"/>
              <a:gd name="T62" fmla="*/ 2147483647 w 2538"/>
              <a:gd name="T63" fmla="*/ 2147483647 h 798"/>
              <a:gd name="T64" fmla="*/ 2147483647 w 2538"/>
              <a:gd name="T65" fmla="*/ 2147483647 h 798"/>
              <a:gd name="T66" fmla="*/ 2147483647 w 2538"/>
              <a:gd name="T67" fmla="*/ 2147483647 h 798"/>
              <a:gd name="T68" fmla="*/ 2147483647 w 2538"/>
              <a:gd name="T69" fmla="*/ 2147483647 h 798"/>
              <a:gd name="T70" fmla="*/ 2147483647 w 2538"/>
              <a:gd name="T71" fmla="*/ 2147483647 h 798"/>
              <a:gd name="T72" fmla="*/ 2147483647 w 2538"/>
              <a:gd name="T73" fmla="*/ 2147483647 h 798"/>
              <a:gd name="T74" fmla="*/ 2147483647 w 2538"/>
              <a:gd name="T75" fmla="*/ 2147483647 h 798"/>
              <a:gd name="T76" fmla="*/ 2147483647 w 2538"/>
              <a:gd name="T77" fmla="*/ 2147483647 h 798"/>
              <a:gd name="T78" fmla="*/ 2147483647 w 2538"/>
              <a:gd name="T79" fmla="*/ 2147483647 h 798"/>
              <a:gd name="T80" fmla="*/ 2147483647 w 2538"/>
              <a:gd name="T81" fmla="*/ 2147483647 h 798"/>
              <a:gd name="T82" fmla="*/ 2147483647 w 2538"/>
              <a:gd name="T83" fmla="*/ 2147483647 h 798"/>
              <a:gd name="T84" fmla="*/ 2147483647 w 2538"/>
              <a:gd name="T85" fmla="*/ 2147483647 h 7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798"/>
              <a:gd name="T131" fmla="*/ 2538 w 2538"/>
              <a:gd name="T132" fmla="*/ 798 h 79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798">
                <a:moveTo>
                  <a:pt x="0" y="12"/>
                </a:moveTo>
                <a:lnTo>
                  <a:pt x="192" y="12"/>
                </a:lnTo>
                <a:lnTo>
                  <a:pt x="246" y="12"/>
                </a:lnTo>
                <a:lnTo>
                  <a:pt x="300" y="12"/>
                </a:lnTo>
                <a:lnTo>
                  <a:pt x="354" y="12"/>
                </a:lnTo>
                <a:lnTo>
                  <a:pt x="408" y="12"/>
                </a:lnTo>
                <a:lnTo>
                  <a:pt x="462" y="12"/>
                </a:lnTo>
                <a:lnTo>
                  <a:pt x="516" y="12"/>
                </a:lnTo>
                <a:lnTo>
                  <a:pt x="570" y="12"/>
                </a:lnTo>
                <a:lnTo>
                  <a:pt x="624" y="12"/>
                </a:lnTo>
                <a:lnTo>
                  <a:pt x="678" y="12"/>
                </a:lnTo>
                <a:lnTo>
                  <a:pt x="732" y="12"/>
                </a:lnTo>
                <a:lnTo>
                  <a:pt x="786" y="12"/>
                </a:lnTo>
                <a:lnTo>
                  <a:pt x="840" y="12"/>
                </a:lnTo>
                <a:lnTo>
                  <a:pt x="894" y="12"/>
                </a:lnTo>
                <a:lnTo>
                  <a:pt x="948" y="12"/>
                </a:lnTo>
                <a:lnTo>
                  <a:pt x="1002" y="6"/>
                </a:lnTo>
                <a:lnTo>
                  <a:pt x="1056" y="6"/>
                </a:lnTo>
                <a:lnTo>
                  <a:pt x="1110" y="6"/>
                </a:lnTo>
                <a:lnTo>
                  <a:pt x="1164" y="0"/>
                </a:lnTo>
                <a:lnTo>
                  <a:pt x="1218" y="6"/>
                </a:lnTo>
                <a:lnTo>
                  <a:pt x="1266" y="12"/>
                </a:lnTo>
                <a:lnTo>
                  <a:pt x="1320" y="36"/>
                </a:lnTo>
                <a:lnTo>
                  <a:pt x="1374" y="66"/>
                </a:lnTo>
                <a:lnTo>
                  <a:pt x="1428" y="102"/>
                </a:lnTo>
                <a:lnTo>
                  <a:pt x="1482" y="138"/>
                </a:lnTo>
                <a:lnTo>
                  <a:pt x="1536" y="174"/>
                </a:lnTo>
                <a:lnTo>
                  <a:pt x="1590" y="210"/>
                </a:lnTo>
                <a:lnTo>
                  <a:pt x="1644" y="246"/>
                </a:lnTo>
                <a:lnTo>
                  <a:pt x="1698" y="282"/>
                </a:lnTo>
                <a:lnTo>
                  <a:pt x="1752" y="312"/>
                </a:lnTo>
                <a:lnTo>
                  <a:pt x="1806" y="348"/>
                </a:lnTo>
                <a:lnTo>
                  <a:pt x="1860" y="384"/>
                </a:lnTo>
                <a:lnTo>
                  <a:pt x="1914" y="414"/>
                </a:lnTo>
                <a:lnTo>
                  <a:pt x="1968" y="450"/>
                </a:lnTo>
                <a:lnTo>
                  <a:pt x="2022" y="480"/>
                </a:lnTo>
                <a:lnTo>
                  <a:pt x="2076" y="516"/>
                </a:lnTo>
                <a:lnTo>
                  <a:pt x="2130" y="546"/>
                </a:lnTo>
                <a:lnTo>
                  <a:pt x="2184" y="582"/>
                </a:lnTo>
                <a:lnTo>
                  <a:pt x="2238" y="618"/>
                </a:lnTo>
                <a:lnTo>
                  <a:pt x="2292" y="648"/>
                </a:lnTo>
                <a:lnTo>
                  <a:pt x="2346" y="684"/>
                </a:lnTo>
                <a:lnTo>
                  <a:pt x="2538" y="798"/>
                </a:lnTo>
              </a:path>
            </a:pathLst>
          </a:custGeom>
          <a:noFill/>
          <a:ln w="0">
            <a:solidFill>
              <a:srgbClr val="00A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2" name="Freeform 167"/>
          <p:cNvSpPr>
            <a:spLocks noChangeAspect="1"/>
          </p:cNvSpPr>
          <p:nvPr/>
        </p:nvSpPr>
        <p:spPr bwMode="auto">
          <a:xfrm>
            <a:off x="1174750" y="890588"/>
            <a:ext cx="7248525" cy="2262187"/>
          </a:xfrm>
          <a:custGeom>
            <a:avLst/>
            <a:gdLst>
              <a:gd name="T0" fmla="*/ 0 w 2538"/>
              <a:gd name="T1" fmla="*/ 0 h 792"/>
              <a:gd name="T2" fmla="*/ 2147483647 w 2538"/>
              <a:gd name="T3" fmla="*/ 0 h 792"/>
              <a:gd name="T4" fmla="*/ 2147483647 w 2538"/>
              <a:gd name="T5" fmla="*/ 0 h 792"/>
              <a:gd name="T6" fmla="*/ 2147483647 w 2538"/>
              <a:gd name="T7" fmla="*/ 0 h 792"/>
              <a:gd name="T8" fmla="*/ 2147483647 w 2538"/>
              <a:gd name="T9" fmla="*/ 0 h 792"/>
              <a:gd name="T10" fmla="*/ 2147483647 w 2538"/>
              <a:gd name="T11" fmla="*/ 0 h 792"/>
              <a:gd name="T12" fmla="*/ 2147483647 w 2538"/>
              <a:gd name="T13" fmla="*/ 0 h 792"/>
              <a:gd name="T14" fmla="*/ 2147483647 w 2538"/>
              <a:gd name="T15" fmla="*/ 0 h 792"/>
              <a:gd name="T16" fmla="*/ 2147483647 w 2538"/>
              <a:gd name="T17" fmla="*/ 0 h 792"/>
              <a:gd name="T18" fmla="*/ 2147483647 w 2538"/>
              <a:gd name="T19" fmla="*/ 0 h 792"/>
              <a:gd name="T20" fmla="*/ 2147483647 w 2538"/>
              <a:gd name="T21" fmla="*/ 0 h 792"/>
              <a:gd name="T22" fmla="*/ 2147483647 w 2538"/>
              <a:gd name="T23" fmla="*/ 0 h 792"/>
              <a:gd name="T24" fmla="*/ 2147483647 w 2538"/>
              <a:gd name="T25" fmla="*/ 0 h 792"/>
              <a:gd name="T26" fmla="*/ 2147483647 w 2538"/>
              <a:gd name="T27" fmla="*/ 0 h 792"/>
              <a:gd name="T28" fmla="*/ 2147483647 w 2538"/>
              <a:gd name="T29" fmla="*/ 0 h 792"/>
              <a:gd name="T30" fmla="*/ 2147483647 w 2538"/>
              <a:gd name="T31" fmla="*/ 0 h 792"/>
              <a:gd name="T32" fmla="*/ 2147483647 w 2538"/>
              <a:gd name="T33" fmla="*/ 0 h 792"/>
              <a:gd name="T34" fmla="*/ 2147483647 w 2538"/>
              <a:gd name="T35" fmla="*/ 2147483647 h 792"/>
              <a:gd name="T36" fmla="*/ 2147483647 w 2538"/>
              <a:gd name="T37" fmla="*/ 2147483647 h 792"/>
              <a:gd name="T38" fmla="*/ 2147483647 w 2538"/>
              <a:gd name="T39" fmla="*/ 2147483647 h 792"/>
              <a:gd name="T40" fmla="*/ 2147483647 w 2538"/>
              <a:gd name="T41" fmla="*/ 2147483647 h 792"/>
              <a:gd name="T42" fmla="*/ 2147483647 w 2538"/>
              <a:gd name="T43" fmla="*/ 2147483647 h 792"/>
              <a:gd name="T44" fmla="*/ 2147483647 w 2538"/>
              <a:gd name="T45" fmla="*/ 2147483647 h 792"/>
              <a:gd name="T46" fmla="*/ 2147483647 w 2538"/>
              <a:gd name="T47" fmla="*/ 2147483647 h 792"/>
              <a:gd name="T48" fmla="*/ 2147483647 w 2538"/>
              <a:gd name="T49" fmla="*/ 2147483647 h 792"/>
              <a:gd name="T50" fmla="*/ 2147483647 w 2538"/>
              <a:gd name="T51" fmla="*/ 2147483647 h 792"/>
              <a:gd name="T52" fmla="*/ 2147483647 w 2538"/>
              <a:gd name="T53" fmla="*/ 2147483647 h 792"/>
              <a:gd name="T54" fmla="*/ 2147483647 w 2538"/>
              <a:gd name="T55" fmla="*/ 2147483647 h 792"/>
              <a:gd name="T56" fmla="*/ 2147483647 w 2538"/>
              <a:gd name="T57" fmla="*/ 2147483647 h 792"/>
              <a:gd name="T58" fmla="*/ 2147483647 w 2538"/>
              <a:gd name="T59" fmla="*/ 2147483647 h 792"/>
              <a:gd name="T60" fmla="*/ 2147483647 w 2538"/>
              <a:gd name="T61" fmla="*/ 2147483647 h 792"/>
              <a:gd name="T62" fmla="*/ 2147483647 w 2538"/>
              <a:gd name="T63" fmla="*/ 2147483647 h 792"/>
              <a:gd name="T64" fmla="*/ 2147483647 w 2538"/>
              <a:gd name="T65" fmla="*/ 2147483647 h 792"/>
              <a:gd name="T66" fmla="*/ 2147483647 w 2538"/>
              <a:gd name="T67" fmla="*/ 2147483647 h 792"/>
              <a:gd name="T68" fmla="*/ 2147483647 w 2538"/>
              <a:gd name="T69" fmla="*/ 2147483647 h 792"/>
              <a:gd name="T70" fmla="*/ 2147483647 w 2538"/>
              <a:gd name="T71" fmla="*/ 2147483647 h 792"/>
              <a:gd name="T72" fmla="*/ 2147483647 w 2538"/>
              <a:gd name="T73" fmla="*/ 2147483647 h 792"/>
              <a:gd name="T74" fmla="*/ 2147483647 w 2538"/>
              <a:gd name="T75" fmla="*/ 2147483647 h 792"/>
              <a:gd name="T76" fmla="*/ 2147483647 w 2538"/>
              <a:gd name="T77" fmla="*/ 2147483647 h 792"/>
              <a:gd name="T78" fmla="*/ 2147483647 w 2538"/>
              <a:gd name="T79" fmla="*/ 2147483647 h 792"/>
              <a:gd name="T80" fmla="*/ 2147483647 w 2538"/>
              <a:gd name="T81" fmla="*/ 2147483647 h 792"/>
              <a:gd name="T82" fmla="*/ 2147483647 w 2538"/>
              <a:gd name="T83" fmla="*/ 2147483647 h 792"/>
              <a:gd name="T84" fmla="*/ 2147483647 w 2538"/>
              <a:gd name="T85" fmla="*/ 2147483647 h 79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792"/>
              <a:gd name="T131" fmla="*/ 2538 w 2538"/>
              <a:gd name="T132" fmla="*/ 792 h 79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792">
                <a:moveTo>
                  <a:pt x="0" y="0"/>
                </a:moveTo>
                <a:lnTo>
                  <a:pt x="192" y="0"/>
                </a:lnTo>
                <a:lnTo>
                  <a:pt x="246" y="0"/>
                </a:lnTo>
                <a:lnTo>
                  <a:pt x="300" y="0"/>
                </a:lnTo>
                <a:lnTo>
                  <a:pt x="354" y="0"/>
                </a:lnTo>
                <a:lnTo>
                  <a:pt x="408" y="0"/>
                </a:lnTo>
                <a:lnTo>
                  <a:pt x="462" y="0"/>
                </a:lnTo>
                <a:lnTo>
                  <a:pt x="516" y="0"/>
                </a:lnTo>
                <a:lnTo>
                  <a:pt x="570" y="0"/>
                </a:lnTo>
                <a:lnTo>
                  <a:pt x="624" y="0"/>
                </a:lnTo>
                <a:lnTo>
                  <a:pt x="678" y="0"/>
                </a:lnTo>
                <a:lnTo>
                  <a:pt x="732" y="0"/>
                </a:lnTo>
                <a:lnTo>
                  <a:pt x="786" y="0"/>
                </a:lnTo>
                <a:lnTo>
                  <a:pt x="840" y="0"/>
                </a:lnTo>
                <a:lnTo>
                  <a:pt x="894" y="0"/>
                </a:lnTo>
                <a:lnTo>
                  <a:pt x="948" y="0"/>
                </a:lnTo>
                <a:lnTo>
                  <a:pt x="1002" y="0"/>
                </a:lnTo>
                <a:lnTo>
                  <a:pt x="1056" y="6"/>
                </a:lnTo>
                <a:lnTo>
                  <a:pt x="1110" y="6"/>
                </a:lnTo>
                <a:lnTo>
                  <a:pt x="1164" y="12"/>
                </a:lnTo>
                <a:lnTo>
                  <a:pt x="1218" y="18"/>
                </a:lnTo>
                <a:lnTo>
                  <a:pt x="1266" y="30"/>
                </a:lnTo>
                <a:lnTo>
                  <a:pt x="1320" y="54"/>
                </a:lnTo>
                <a:lnTo>
                  <a:pt x="1374" y="78"/>
                </a:lnTo>
                <a:lnTo>
                  <a:pt x="1428" y="108"/>
                </a:lnTo>
                <a:lnTo>
                  <a:pt x="1482" y="138"/>
                </a:lnTo>
                <a:lnTo>
                  <a:pt x="1536" y="168"/>
                </a:lnTo>
                <a:lnTo>
                  <a:pt x="1590" y="204"/>
                </a:lnTo>
                <a:lnTo>
                  <a:pt x="1644" y="234"/>
                </a:lnTo>
                <a:lnTo>
                  <a:pt x="1698" y="270"/>
                </a:lnTo>
                <a:lnTo>
                  <a:pt x="1752" y="300"/>
                </a:lnTo>
                <a:lnTo>
                  <a:pt x="1806" y="336"/>
                </a:lnTo>
                <a:lnTo>
                  <a:pt x="1860" y="372"/>
                </a:lnTo>
                <a:lnTo>
                  <a:pt x="1914" y="402"/>
                </a:lnTo>
                <a:lnTo>
                  <a:pt x="1968" y="438"/>
                </a:lnTo>
                <a:lnTo>
                  <a:pt x="2022" y="468"/>
                </a:lnTo>
                <a:lnTo>
                  <a:pt x="2076" y="504"/>
                </a:lnTo>
                <a:lnTo>
                  <a:pt x="2130" y="534"/>
                </a:lnTo>
                <a:lnTo>
                  <a:pt x="2184" y="570"/>
                </a:lnTo>
                <a:lnTo>
                  <a:pt x="2238" y="606"/>
                </a:lnTo>
                <a:lnTo>
                  <a:pt x="2292" y="636"/>
                </a:lnTo>
                <a:lnTo>
                  <a:pt x="2346" y="672"/>
                </a:lnTo>
                <a:lnTo>
                  <a:pt x="2538" y="792"/>
                </a:lnTo>
              </a:path>
            </a:pathLst>
          </a:custGeom>
          <a:noFill/>
          <a:ln w="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3" name="Freeform 168"/>
          <p:cNvSpPr>
            <a:spLocks noChangeAspect="1"/>
          </p:cNvSpPr>
          <p:nvPr/>
        </p:nvSpPr>
        <p:spPr bwMode="auto">
          <a:xfrm>
            <a:off x="1174750" y="890588"/>
            <a:ext cx="7248525" cy="2262187"/>
          </a:xfrm>
          <a:custGeom>
            <a:avLst/>
            <a:gdLst>
              <a:gd name="T0" fmla="*/ 0 w 2538"/>
              <a:gd name="T1" fmla="*/ 0 h 792"/>
              <a:gd name="T2" fmla="*/ 2147483647 w 2538"/>
              <a:gd name="T3" fmla="*/ 0 h 792"/>
              <a:gd name="T4" fmla="*/ 2147483647 w 2538"/>
              <a:gd name="T5" fmla="*/ 0 h 792"/>
              <a:gd name="T6" fmla="*/ 2147483647 w 2538"/>
              <a:gd name="T7" fmla="*/ 0 h 792"/>
              <a:gd name="T8" fmla="*/ 2147483647 w 2538"/>
              <a:gd name="T9" fmla="*/ 0 h 792"/>
              <a:gd name="T10" fmla="*/ 2147483647 w 2538"/>
              <a:gd name="T11" fmla="*/ 0 h 792"/>
              <a:gd name="T12" fmla="*/ 2147483647 w 2538"/>
              <a:gd name="T13" fmla="*/ 0 h 792"/>
              <a:gd name="T14" fmla="*/ 2147483647 w 2538"/>
              <a:gd name="T15" fmla="*/ 0 h 792"/>
              <a:gd name="T16" fmla="*/ 2147483647 w 2538"/>
              <a:gd name="T17" fmla="*/ 0 h 792"/>
              <a:gd name="T18" fmla="*/ 2147483647 w 2538"/>
              <a:gd name="T19" fmla="*/ 0 h 792"/>
              <a:gd name="T20" fmla="*/ 2147483647 w 2538"/>
              <a:gd name="T21" fmla="*/ 0 h 792"/>
              <a:gd name="T22" fmla="*/ 2147483647 w 2538"/>
              <a:gd name="T23" fmla="*/ 2147483647 h 792"/>
              <a:gd name="T24" fmla="*/ 2147483647 w 2538"/>
              <a:gd name="T25" fmla="*/ 2147483647 h 792"/>
              <a:gd name="T26" fmla="*/ 2147483647 w 2538"/>
              <a:gd name="T27" fmla="*/ 2147483647 h 792"/>
              <a:gd name="T28" fmla="*/ 2147483647 w 2538"/>
              <a:gd name="T29" fmla="*/ 2147483647 h 792"/>
              <a:gd name="T30" fmla="*/ 2147483647 w 2538"/>
              <a:gd name="T31" fmla="*/ 2147483647 h 792"/>
              <a:gd name="T32" fmla="*/ 2147483647 w 2538"/>
              <a:gd name="T33" fmla="*/ 2147483647 h 792"/>
              <a:gd name="T34" fmla="*/ 2147483647 w 2538"/>
              <a:gd name="T35" fmla="*/ 2147483647 h 792"/>
              <a:gd name="T36" fmla="*/ 2147483647 w 2538"/>
              <a:gd name="T37" fmla="*/ 2147483647 h 792"/>
              <a:gd name="T38" fmla="*/ 2147483647 w 2538"/>
              <a:gd name="T39" fmla="*/ 2147483647 h 792"/>
              <a:gd name="T40" fmla="*/ 2147483647 w 2538"/>
              <a:gd name="T41" fmla="*/ 2147483647 h 792"/>
              <a:gd name="T42" fmla="*/ 2147483647 w 2538"/>
              <a:gd name="T43" fmla="*/ 2147483647 h 792"/>
              <a:gd name="T44" fmla="*/ 2147483647 w 2538"/>
              <a:gd name="T45" fmla="*/ 2147483647 h 792"/>
              <a:gd name="T46" fmla="*/ 2147483647 w 2538"/>
              <a:gd name="T47" fmla="*/ 2147483647 h 792"/>
              <a:gd name="T48" fmla="*/ 2147483647 w 2538"/>
              <a:gd name="T49" fmla="*/ 2147483647 h 792"/>
              <a:gd name="T50" fmla="*/ 2147483647 w 2538"/>
              <a:gd name="T51" fmla="*/ 2147483647 h 792"/>
              <a:gd name="T52" fmla="*/ 2147483647 w 2538"/>
              <a:gd name="T53" fmla="*/ 2147483647 h 792"/>
              <a:gd name="T54" fmla="*/ 2147483647 w 2538"/>
              <a:gd name="T55" fmla="*/ 2147483647 h 792"/>
              <a:gd name="T56" fmla="*/ 2147483647 w 2538"/>
              <a:gd name="T57" fmla="*/ 2147483647 h 792"/>
              <a:gd name="T58" fmla="*/ 2147483647 w 2538"/>
              <a:gd name="T59" fmla="*/ 2147483647 h 792"/>
              <a:gd name="T60" fmla="*/ 2147483647 w 2538"/>
              <a:gd name="T61" fmla="*/ 2147483647 h 792"/>
              <a:gd name="T62" fmla="*/ 2147483647 w 2538"/>
              <a:gd name="T63" fmla="*/ 2147483647 h 792"/>
              <a:gd name="T64" fmla="*/ 2147483647 w 2538"/>
              <a:gd name="T65" fmla="*/ 2147483647 h 792"/>
              <a:gd name="T66" fmla="*/ 2147483647 w 2538"/>
              <a:gd name="T67" fmla="*/ 2147483647 h 792"/>
              <a:gd name="T68" fmla="*/ 2147483647 w 2538"/>
              <a:gd name="T69" fmla="*/ 2147483647 h 792"/>
              <a:gd name="T70" fmla="*/ 2147483647 w 2538"/>
              <a:gd name="T71" fmla="*/ 2147483647 h 792"/>
              <a:gd name="T72" fmla="*/ 2147483647 w 2538"/>
              <a:gd name="T73" fmla="*/ 2147483647 h 792"/>
              <a:gd name="T74" fmla="*/ 2147483647 w 2538"/>
              <a:gd name="T75" fmla="*/ 2147483647 h 792"/>
              <a:gd name="T76" fmla="*/ 2147483647 w 2538"/>
              <a:gd name="T77" fmla="*/ 2147483647 h 792"/>
              <a:gd name="T78" fmla="*/ 2147483647 w 2538"/>
              <a:gd name="T79" fmla="*/ 2147483647 h 792"/>
              <a:gd name="T80" fmla="*/ 2147483647 w 2538"/>
              <a:gd name="T81" fmla="*/ 2147483647 h 792"/>
              <a:gd name="T82" fmla="*/ 2147483647 w 2538"/>
              <a:gd name="T83" fmla="*/ 2147483647 h 792"/>
              <a:gd name="T84" fmla="*/ 2147483647 w 2538"/>
              <a:gd name="T85" fmla="*/ 2147483647 h 79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792"/>
              <a:gd name="T131" fmla="*/ 2538 w 2538"/>
              <a:gd name="T132" fmla="*/ 792 h 79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792">
                <a:moveTo>
                  <a:pt x="0" y="0"/>
                </a:moveTo>
                <a:lnTo>
                  <a:pt x="192" y="0"/>
                </a:lnTo>
                <a:lnTo>
                  <a:pt x="246" y="0"/>
                </a:lnTo>
                <a:lnTo>
                  <a:pt x="300" y="0"/>
                </a:lnTo>
                <a:lnTo>
                  <a:pt x="354" y="0"/>
                </a:lnTo>
                <a:lnTo>
                  <a:pt x="408" y="0"/>
                </a:lnTo>
                <a:lnTo>
                  <a:pt x="462" y="0"/>
                </a:lnTo>
                <a:lnTo>
                  <a:pt x="516" y="0"/>
                </a:lnTo>
                <a:lnTo>
                  <a:pt x="570" y="0"/>
                </a:lnTo>
                <a:lnTo>
                  <a:pt x="624" y="0"/>
                </a:lnTo>
                <a:lnTo>
                  <a:pt x="678" y="0"/>
                </a:lnTo>
                <a:lnTo>
                  <a:pt x="732" y="6"/>
                </a:lnTo>
                <a:lnTo>
                  <a:pt x="786" y="6"/>
                </a:lnTo>
                <a:lnTo>
                  <a:pt x="840" y="6"/>
                </a:lnTo>
                <a:lnTo>
                  <a:pt x="894" y="6"/>
                </a:lnTo>
                <a:lnTo>
                  <a:pt x="948" y="12"/>
                </a:lnTo>
                <a:lnTo>
                  <a:pt x="1002" y="12"/>
                </a:lnTo>
                <a:lnTo>
                  <a:pt x="1056" y="18"/>
                </a:lnTo>
                <a:lnTo>
                  <a:pt x="1110" y="24"/>
                </a:lnTo>
                <a:lnTo>
                  <a:pt x="1164" y="36"/>
                </a:lnTo>
                <a:lnTo>
                  <a:pt x="1218" y="48"/>
                </a:lnTo>
                <a:lnTo>
                  <a:pt x="1266" y="60"/>
                </a:lnTo>
                <a:lnTo>
                  <a:pt x="1320" y="78"/>
                </a:lnTo>
                <a:lnTo>
                  <a:pt x="1374" y="102"/>
                </a:lnTo>
                <a:lnTo>
                  <a:pt x="1428" y="126"/>
                </a:lnTo>
                <a:lnTo>
                  <a:pt x="1482" y="150"/>
                </a:lnTo>
                <a:lnTo>
                  <a:pt x="1536" y="180"/>
                </a:lnTo>
                <a:lnTo>
                  <a:pt x="1590" y="210"/>
                </a:lnTo>
                <a:lnTo>
                  <a:pt x="1644" y="240"/>
                </a:lnTo>
                <a:lnTo>
                  <a:pt x="1698" y="270"/>
                </a:lnTo>
                <a:lnTo>
                  <a:pt x="1752" y="306"/>
                </a:lnTo>
                <a:lnTo>
                  <a:pt x="1806" y="336"/>
                </a:lnTo>
                <a:lnTo>
                  <a:pt x="1860" y="372"/>
                </a:lnTo>
                <a:lnTo>
                  <a:pt x="1914" y="402"/>
                </a:lnTo>
                <a:lnTo>
                  <a:pt x="1968" y="438"/>
                </a:lnTo>
                <a:lnTo>
                  <a:pt x="2022" y="468"/>
                </a:lnTo>
                <a:lnTo>
                  <a:pt x="2076" y="504"/>
                </a:lnTo>
                <a:lnTo>
                  <a:pt x="2130" y="534"/>
                </a:lnTo>
                <a:lnTo>
                  <a:pt x="2184" y="570"/>
                </a:lnTo>
                <a:lnTo>
                  <a:pt x="2238" y="606"/>
                </a:lnTo>
                <a:lnTo>
                  <a:pt x="2292" y="636"/>
                </a:lnTo>
                <a:lnTo>
                  <a:pt x="2346" y="672"/>
                </a:lnTo>
                <a:lnTo>
                  <a:pt x="2538" y="792"/>
                </a:lnTo>
              </a:path>
            </a:pathLst>
          </a:custGeom>
          <a:noFill/>
          <a:ln w="0">
            <a:solidFill>
              <a:srgbClr val="00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4" name="Freeform 169"/>
          <p:cNvSpPr>
            <a:spLocks noChangeAspect="1"/>
          </p:cNvSpPr>
          <p:nvPr/>
        </p:nvSpPr>
        <p:spPr bwMode="auto">
          <a:xfrm>
            <a:off x="1174750" y="890588"/>
            <a:ext cx="7248525" cy="2262187"/>
          </a:xfrm>
          <a:custGeom>
            <a:avLst/>
            <a:gdLst>
              <a:gd name="T0" fmla="*/ 0 w 2538"/>
              <a:gd name="T1" fmla="*/ 0 h 792"/>
              <a:gd name="T2" fmla="*/ 2147483647 w 2538"/>
              <a:gd name="T3" fmla="*/ 0 h 792"/>
              <a:gd name="T4" fmla="*/ 2147483647 w 2538"/>
              <a:gd name="T5" fmla="*/ 0 h 792"/>
              <a:gd name="T6" fmla="*/ 2147483647 w 2538"/>
              <a:gd name="T7" fmla="*/ 0 h 792"/>
              <a:gd name="T8" fmla="*/ 2147483647 w 2538"/>
              <a:gd name="T9" fmla="*/ 0 h 792"/>
              <a:gd name="T10" fmla="*/ 2147483647 w 2538"/>
              <a:gd name="T11" fmla="*/ 0 h 792"/>
              <a:gd name="T12" fmla="*/ 2147483647 w 2538"/>
              <a:gd name="T13" fmla="*/ 0 h 792"/>
              <a:gd name="T14" fmla="*/ 2147483647 w 2538"/>
              <a:gd name="T15" fmla="*/ 2147483647 h 792"/>
              <a:gd name="T16" fmla="*/ 2147483647 w 2538"/>
              <a:gd name="T17" fmla="*/ 2147483647 h 792"/>
              <a:gd name="T18" fmla="*/ 2147483647 w 2538"/>
              <a:gd name="T19" fmla="*/ 2147483647 h 792"/>
              <a:gd name="T20" fmla="*/ 2147483647 w 2538"/>
              <a:gd name="T21" fmla="*/ 2147483647 h 792"/>
              <a:gd name="T22" fmla="*/ 2147483647 w 2538"/>
              <a:gd name="T23" fmla="*/ 2147483647 h 792"/>
              <a:gd name="T24" fmla="*/ 2147483647 w 2538"/>
              <a:gd name="T25" fmla="*/ 2147483647 h 792"/>
              <a:gd name="T26" fmla="*/ 2147483647 w 2538"/>
              <a:gd name="T27" fmla="*/ 2147483647 h 792"/>
              <a:gd name="T28" fmla="*/ 2147483647 w 2538"/>
              <a:gd name="T29" fmla="*/ 2147483647 h 792"/>
              <a:gd name="T30" fmla="*/ 2147483647 w 2538"/>
              <a:gd name="T31" fmla="*/ 2147483647 h 792"/>
              <a:gd name="T32" fmla="*/ 2147483647 w 2538"/>
              <a:gd name="T33" fmla="*/ 2147483647 h 792"/>
              <a:gd name="T34" fmla="*/ 2147483647 w 2538"/>
              <a:gd name="T35" fmla="*/ 2147483647 h 792"/>
              <a:gd name="T36" fmla="*/ 2147483647 w 2538"/>
              <a:gd name="T37" fmla="*/ 2147483647 h 792"/>
              <a:gd name="T38" fmla="*/ 2147483647 w 2538"/>
              <a:gd name="T39" fmla="*/ 2147483647 h 792"/>
              <a:gd name="T40" fmla="*/ 2147483647 w 2538"/>
              <a:gd name="T41" fmla="*/ 2147483647 h 792"/>
              <a:gd name="T42" fmla="*/ 2147483647 w 2538"/>
              <a:gd name="T43" fmla="*/ 2147483647 h 792"/>
              <a:gd name="T44" fmla="*/ 2147483647 w 2538"/>
              <a:gd name="T45" fmla="*/ 2147483647 h 792"/>
              <a:gd name="T46" fmla="*/ 2147483647 w 2538"/>
              <a:gd name="T47" fmla="*/ 2147483647 h 792"/>
              <a:gd name="T48" fmla="*/ 2147483647 w 2538"/>
              <a:gd name="T49" fmla="*/ 2147483647 h 792"/>
              <a:gd name="T50" fmla="*/ 2147483647 w 2538"/>
              <a:gd name="T51" fmla="*/ 2147483647 h 792"/>
              <a:gd name="T52" fmla="*/ 2147483647 w 2538"/>
              <a:gd name="T53" fmla="*/ 2147483647 h 792"/>
              <a:gd name="T54" fmla="*/ 2147483647 w 2538"/>
              <a:gd name="T55" fmla="*/ 2147483647 h 792"/>
              <a:gd name="T56" fmla="*/ 2147483647 w 2538"/>
              <a:gd name="T57" fmla="*/ 2147483647 h 792"/>
              <a:gd name="T58" fmla="*/ 2147483647 w 2538"/>
              <a:gd name="T59" fmla="*/ 2147483647 h 792"/>
              <a:gd name="T60" fmla="*/ 2147483647 w 2538"/>
              <a:gd name="T61" fmla="*/ 2147483647 h 792"/>
              <a:gd name="T62" fmla="*/ 2147483647 w 2538"/>
              <a:gd name="T63" fmla="*/ 2147483647 h 792"/>
              <a:gd name="T64" fmla="*/ 2147483647 w 2538"/>
              <a:gd name="T65" fmla="*/ 2147483647 h 792"/>
              <a:gd name="T66" fmla="*/ 2147483647 w 2538"/>
              <a:gd name="T67" fmla="*/ 2147483647 h 792"/>
              <a:gd name="T68" fmla="*/ 2147483647 w 2538"/>
              <a:gd name="T69" fmla="*/ 2147483647 h 792"/>
              <a:gd name="T70" fmla="*/ 2147483647 w 2538"/>
              <a:gd name="T71" fmla="*/ 2147483647 h 792"/>
              <a:gd name="T72" fmla="*/ 2147483647 w 2538"/>
              <a:gd name="T73" fmla="*/ 2147483647 h 79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538"/>
              <a:gd name="T112" fmla="*/ 0 h 792"/>
              <a:gd name="T113" fmla="*/ 2538 w 2538"/>
              <a:gd name="T114" fmla="*/ 792 h 792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538" h="792">
                <a:moveTo>
                  <a:pt x="0" y="0"/>
                </a:moveTo>
                <a:lnTo>
                  <a:pt x="48" y="0"/>
                </a:lnTo>
                <a:lnTo>
                  <a:pt x="120" y="0"/>
                </a:lnTo>
                <a:lnTo>
                  <a:pt x="192" y="0"/>
                </a:lnTo>
                <a:lnTo>
                  <a:pt x="264" y="0"/>
                </a:lnTo>
                <a:lnTo>
                  <a:pt x="336" y="0"/>
                </a:lnTo>
                <a:lnTo>
                  <a:pt x="408" y="0"/>
                </a:lnTo>
                <a:lnTo>
                  <a:pt x="480" y="6"/>
                </a:lnTo>
                <a:lnTo>
                  <a:pt x="552" y="6"/>
                </a:lnTo>
                <a:lnTo>
                  <a:pt x="624" y="6"/>
                </a:lnTo>
                <a:lnTo>
                  <a:pt x="696" y="12"/>
                </a:lnTo>
                <a:lnTo>
                  <a:pt x="768" y="12"/>
                </a:lnTo>
                <a:lnTo>
                  <a:pt x="840" y="24"/>
                </a:lnTo>
                <a:lnTo>
                  <a:pt x="912" y="30"/>
                </a:lnTo>
                <a:lnTo>
                  <a:pt x="984" y="42"/>
                </a:lnTo>
                <a:lnTo>
                  <a:pt x="1056" y="60"/>
                </a:lnTo>
                <a:lnTo>
                  <a:pt x="1128" y="78"/>
                </a:lnTo>
                <a:lnTo>
                  <a:pt x="1200" y="96"/>
                </a:lnTo>
                <a:lnTo>
                  <a:pt x="1266" y="120"/>
                </a:lnTo>
                <a:lnTo>
                  <a:pt x="1338" y="144"/>
                </a:lnTo>
                <a:lnTo>
                  <a:pt x="1410" y="168"/>
                </a:lnTo>
                <a:lnTo>
                  <a:pt x="1482" y="192"/>
                </a:lnTo>
                <a:lnTo>
                  <a:pt x="1554" y="222"/>
                </a:lnTo>
                <a:lnTo>
                  <a:pt x="1626" y="258"/>
                </a:lnTo>
                <a:lnTo>
                  <a:pt x="1698" y="288"/>
                </a:lnTo>
                <a:lnTo>
                  <a:pt x="1770" y="330"/>
                </a:lnTo>
                <a:lnTo>
                  <a:pt x="1842" y="366"/>
                </a:lnTo>
                <a:lnTo>
                  <a:pt x="1914" y="408"/>
                </a:lnTo>
                <a:lnTo>
                  <a:pt x="1986" y="450"/>
                </a:lnTo>
                <a:lnTo>
                  <a:pt x="2058" y="498"/>
                </a:lnTo>
                <a:lnTo>
                  <a:pt x="2130" y="540"/>
                </a:lnTo>
                <a:lnTo>
                  <a:pt x="2202" y="582"/>
                </a:lnTo>
                <a:lnTo>
                  <a:pt x="2274" y="630"/>
                </a:lnTo>
                <a:lnTo>
                  <a:pt x="2346" y="672"/>
                </a:lnTo>
                <a:lnTo>
                  <a:pt x="2418" y="720"/>
                </a:lnTo>
                <a:lnTo>
                  <a:pt x="2490" y="762"/>
                </a:lnTo>
                <a:lnTo>
                  <a:pt x="2538" y="792"/>
                </a:lnTo>
              </a:path>
            </a:pathLst>
          </a:custGeom>
          <a:noFill/>
          <a:ln w="0">
            <a:solidFill>
              <a:srgbClr val="BF00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5" name="Rectangle 170"/>
          <p:cNvSpPr>
            <a:spLocks noChangeAspect="1" noChangeArrowheads="1"/>
          </p:cNvSpPr>
          <p:nvPr/>
        </p:nvSpPr>
        <p:spPr bwMode="auto">
          <a:xfrm>
            <a:off x="1174750" y="3359150"/>
            <a:ext cx="7231063" cy="2501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436" name="Rectangle 171"/>
          <p:cNvSpPr>
            <a:spLocks noChangeAspect="1" noChangeArrowheads="1"/>
          </p:cNvSpPr>
          <p:nvPr/>
        </p:nvSpPr>
        <p:spPr bwMode="auto">
          <a:xfrm>
            <a:off x="1174750" y="3359150"/>
            <a:ext cx="7231063" cy="2501900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437" name="Freeform 172"/>
          <p:cNvSpPr>
            <a:spLocks noChangeAspect="1"/>
          </p:cNvSpPr>
          <p:nvPr/>
        </p:nvSpPr>
        <p:spPr bwMode="auto">
          <a:xfrm>
            <a:off x="11747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8" name="Freeform 173"/>
          <p:cNvSpPr>
            <a:spLocks noChangeAspect="1"/>
          </p:cNvSpPr>
          <p:nvPr/>
        </p:nvSpPr>
        <p:spPr bwMode="auto">
          <a:xfrm>
            <a:off x="29908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39" name="Freeform 174"/>
          <p:cNvSpPr>
            <a:spLocks noChangeAspect="1"/>
          </p:cNvSpPr>
          <p:nvPr/>
        </p:nvSpPr>
        <p:spPr bwMode="auto">
          <a:xfrm>
            <a:off x="478948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0" name="Freeform 175"/>
          <p:cNvSpPr>
            <a:spLocks noChangeAspect="1"/>
          </p:cNvSpPr>
          <p:nvPr/>
        </p:nvSpPr>
        <p:spPr bwMode="auto">
          <a:xfrm>
            <a:off x="6607175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1" name="Freeform 176"/>
          <p:cNvSpPr>
            <a:spLocks noChangeAspect="1"/>
          </p:cNvSpPr>
          <p:nvPr/>
        </p:nvSpPr>
        <p:spPr bwMode="auto">
          <a:xfrm>
            <a:off x="840581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2" name="Freeform 177"/>
          <p:cNvSpPr>
            <a:spLocks noChangeAspect="1"/>
          </p:cNvSpPr>
          <p:nvPr/>
        </p:nvSpPr>
        <p:spPr bwMode="auto">
          <a:xfrm>
            <a:off x="1174750" y="5826125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3" name="Freeform 178"/>
          <p:cNvSpPr>
            <a:spLocks noChangeAspect="1"/>
          </p:cNvSpPr>
          <p:nvPr/>
        </p:nvSpPr>
        <p:spPr bwMode="auto">
          <a:xfrm>
            <a:off x="1174750" y="5208588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4" name="Freeform 179"/>
          <p:cNvSpPr>
            <a:spLocks noChangeAspect="1"/>
          </p:cNvSpPr>
          <p:nvPr/>
        </p:nvSpPr>
        <p:spPr bwMode="auto">
          <a:xfrm>
            <a:off x="1174750" y="4610100"/>
            <a:ext cx="7231063" cy="1588"/>
          </a:xfrm>
          <a:custGeom>
            <a:avLst/>
            <a:gdLst>
              <a:gd name="T0" fmla="*/ 0 w 422"/>
              <a:gd name="T1" fmla="*/ 0 h 1588"/>
              <a:gd name="T2" fmla="*/ 2147483647 w 422"/>
              <a:gd name="T3" fmla="*/ 0 h 1588"/>
              <a:gd name="T4" fmla="*/ 2147483647 w 422"/>
              <a:gd name="T5" fmla="*/ 0 h 1588"/>
              <a:gd name="T6" fmla="*/ 0 60000 65536"/>
              <a:gd name="T7" fmla="*/ 0 60000 65536"/>
              <a:gd name="T8" fmla="*/ 0 60000 65536"/>
              <a:gd name="T9" fmla="*/ 0 w 422"/>
              <a:gd name="T10" fmla="*/ 0 h 1588"/>
              <a:gd name="T11" fmla="*/ 422 w 422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1588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5" name="Freeform 180"/>
          <p:cNvSpPr>
            <a:spLocks noChangeAspect="1"/>
          </p:cNvSpPr>
          <p:nvPr/>
        </p:nvSpPr>
        <p:spPr bwMode="auto">
          <a:xfrm>
            <a:off x="1174750" y="3992563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6" name="Freeform 181"/>
          <p:cNvSpPr>
            <a:spLocks noChangeAspect="1"/>
          </p:cNvSpPr>
          <p:nvPr/>
        </p:nvSpPr>
        <p:spPr bwMode="auto">
          <a:xfrm>
            <a:off x="1174750" y="3375025"/>
            <a:ext cx="7231063" cy="3175"/>
          </a:xfrm>
          <a:custGeom>
            <a:avLst/>
            <a:gdLst>
              <a:gd name="T0" fmla="*/ 0 w 422"/>
              <a:gd name="T1" fmla="*/ 0 h 3175"/>
              <a:gd name="T2" fmla="*/ 2147483647 w 422"/>
              <a:gd name="T3" fmla="*/ 0 h 3175"/>
              <a:gd name="T4" fmla="*/ 2147483647 w 422"/>
              <a:gd name="T5" fmla="*/ 0 h 3175"/>
              <a:gd name="T6" fmla="*/ 0 60000 65536"/>
              <a:gd name="T7" fmla="*/ 0 60000 65536"/>
              <a:gd name="T8" fmla="*/ 0 60000 65536"/>
              <a:gd name="T9" fmla="*/ 0 w 422"/>
              <a:gd name="T10" fmla="*/ 0 h 3175"/>
              <a:gd name="T11" fmla="*/ 422 w 422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3175">
                <a:moveTo>
                  <a:pt x="0" y="0"/>
                </a:moveTo>
                <a:lnTo>
                  <a:pt x="422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7" name="Line 182"/>
          <p:cNvSpPr>
            <a:spLocks noChangeAspect="1" noChangeShapeType="1"/>
          </p:cNvSpPr>
          <p:nvPr/>
        </p:nvSpPr>
        <p:spPr bwMode="auto">
          <a:xfrm>
            <a:off x="1174750" y="3359150"/>
            <a:ext cx="72310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8" name="Line 183"/>
          <p:cNvSpPr>
            <a:spLocks noChangeAspect="1" noChangeShapeType="1"/>
          </p:cNvSpPr>
          <p:nvPr/>
        </p:nvSpPr>
        <p:spPr bwMode="auto">
          <a:xfrm>
            <a:off x="1174750" y="5861050"/>
            <a:ext cx="72310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49" name="Line 184"/>
          <p:cNvSpPr>
            <a:spLocks noChangeAspect="1" noChangeShapeType="1"/>
          </p:cNvSpPr>
          <p:nvPr/>
        </p:nvSpPr>
        <p:spPr bwMode="auto">
          <a:xfrm flipV="1">
            <a:off x="8405813" y="3359150"/>
            <a:ext cx="3175" cy="25019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0" name="Line 185"/>
          <p:cNvSpPr>
            <a:spLocks noChangeAspect="1" noChangeShapeType="1"/>
          </p:cNvSpPr>
          <p:nvPr/>
        </p:nvSpPr>
        <p:spPr bwMode="auto">
          <a:xfrm flipV="1">
            <a:off x="1174750" y="3359150"/>
            <a:ext cx="3175" cy="25019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1" name="Line 186"/>
          <p:cNvSpPr>
            <a:spLocks noChangeAspect="1" noChangeShapeType="1"/>
          </p:cNvSpPr>
          <p:nvPr/>
        </p:nvSpPr>
        <p:spPr bwMode="auto">
          <a:xfrm>
            <a:off x="1174750" y="5861050"/>
            <a:ext cx="72310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2" name="Line 187"/>
          <p:cNvSpPr>
            <a:spLocks noChangeAspect="1" noChangeShapeType="1"/>
          </p:cNvSpPr>
          <p:nvPr/>
        </p:nvSpPr>
        <p:spPr bwMode="auto">
          <a:xfrm flipV="1">
            <a:off x="1174750" y="3359150"/>
            <a:ext cx="3175" cy="25019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3" name="Line 188"/>
          <p:cNvSpPr>
            <a:spLocks noChangeAspect="1" noChangeShapeType="1"/>
          </p:cNvSpPr>
          <p:nvPr/>
        </p:nvSpPr>
        <p:spPr bwMode="auto">
          <a:xfrm flipV="1">
            <a:off x="11747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4" name="Line 189"/>
          <p:cNvSpPr>
            <a:spLocks noChangeAspect="1" noChangeShapeType="1"/>
          </p:cNvSpPr>
          <p:nvPr/>
        </p:nvSpPr>
        <p:spPr bwMode="auto">
          <a:xfrm>
            <a:off x="11747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5" name="Freeform 190"/>
          <p:cNvSpPr>
            <a:spLocks noChangeAspect="1"/>
          </p:cNvSpPr>
          <p:nvPr/>
        </p:nvSpPr>
        <p:spPr bwMode="auto">
          <a:xfrm>
            <a:off x="11747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6" name="Line 191"/>
          <p:cNvSpPr>
            <a:spLocks noChangeAspect="1" noChangeShapeType="1"/>
          </p:cNvSpPr>
          <p:nvPr/>
        </p:nvSpPr>
        <p:spPr bwMode="auto">
          <a:xfrm flipV="1">
            <a:off x="1174750" y="5775325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7" name="Line 192"/>
          <p:cNvSpPr>
            <a:spLocks noChangeAspect="1" noChangeShapeType="1"/>
          </p:cNvSpPr>
          <p:nvPr/>
        </p:nvSpPr>
        <p:spPr bwMode="auto">
          <a:xfrm>
            <a:off x="1174750" y="335915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58" name="Rectangle 193"/>
          <p:cNvSpPr>
            <a:spLocks noChangeAspect="1" noChangeArrowheads="1"/>
          </p:cNvSpPr>
          <p:nvPr/>
        </p:nvSpPr>
        <p:spPr bwMode="auto">
          <a:xfrm>
            <a:off x="1020763" y="59975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59" name="Rectangle 194"/>
          <p:cNvSpPr>
            <a:spLocks noChangeAspect="1" noChangeArrowheads="1"/>
          </p:cNvSpPr>
          <p:nvPr/>
        </p:nvSpPr>
        <p:spPr bwMode="auto">
          <a:xfrm>
            <a:off x="1225550" y="5911850"/>
            <a:ext cx="22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60" name="Line 195"/>
          <p:cNvSpPr>
            <a:spLocks noChangeAspect="1" noChangeShapeType="1"/>
          </p:cNvSpPr>
          <p:nvPr/>
        </p:nvSpPr>
        <p:spPr bwMode="auto">
          <a:xfrm flipV="1">
            <a:off x="172243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1" name="Line 196"/>
          <p:cNvSpPr>
            <a:spLocks noChangeAspect="1" noChangeShapeType="1"/>
          </p:cNvSpPr>
          <p:nvPr/>
        </p:nvSpPr>
        <p:spPr bwMode="auto">
          <a:xfrm>
            <a:off x="172243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2" name="Freeform 197"/>
          <p:cNvSpPr>
            <a:spLocks noChangeAspect="1"/>
          </p:cNvSpPr>
          <p:nvPr/>
        </p:nvSpPr>
        <p:spPr bwMode="auto">
          <a:xfrm>
            <a:off x="172243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3" name="Line 198"/>
          <p:cNvSpPr>
            <a:spLocks noChangeAspect="1" noChangeShapeType="1"/>
          </p:cNvSpPr>
          <p:nvPr/>
        </p:nvSpPr>
        <p:spPr bwMode="auto">
          <a:xfrm flipV="1">
            <a:off x="2049463" y="5808663"/>
            <a:ext cx="1587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4" name="Line 199"/>
          <p:cNvSpPr>
            <a:spLocks noChangeAspect="1" noChangeShapeType="1"/>
          </p:cNvSpPr>
          <p:nvPr/>
        </p:nvSpPr>
        <p:spPr bwMode="auto">
          <a:xfrm>
            <a:off x="2049463" y="3359150"/>
            <a:ext cx="1587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5" name="Freeform 200"/>
          <p:cNvSpPr>
            <a:spLocks noChangeAspect="1"/>
          </p:cNvSpPr>
          <p:nvPr/>
        </p:nvSpPr>
        <p:spPr bwMode="auto">
          <a:xfrm>
            <a:off x="2049463" y="3359150"/>
            <a:ext cx="1587" cy="2501900"/>
          </a:xfrm>
          <a:custGeom>
            <a:avLst/>
            <a:gdLst>
              <a:gd name="T0" fmla="*/ 0 w 1587"/>
              <a:gd name="T1" fmla="*/ 2147483647 h 146"/>
              <a:gd name="T2" fmla="*/ 0 w 1587"/>
              <a:gd name="T3" fmla="*/ 0 h 146"/>
              <a:gd name="T4" fmla="*/ 0 w 1587"/>
              <a:gd name="T5" fmla="*/ 0 h 146"/>
              <a:gd name="T6" fmla="*/ 0 60000 65536"/>
              <a:gd name="T7" fmla="*/ 0 60000 65536"/>
              <a:gd name="T8" fmla="*/ 0 60000 65536"/>
              <a:gd name="T9" fmla="*/ 0 w 1587"/>
              <a:gd name="T10" fmla="*/ 0 h 146"/>
              <a:gd name="T11" fmla="*/ 1587 w 1587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6" name="Line 201"/>
          <p:cNvSpPr>
            <a:spLocks noChangeAspect="1" noChangeShapeType="1"/>
          </p:cNvSpPr>
          <p:nvPr/>
        </p:nvSpPr>
        <p:spPr bwMode="auto">
          <a:xfrm flipV="1">
            <a:off x="227171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7" name="Line 202"/>
          <p:cNvSpPr>
            <a:spLocks noChangeAspect="1" noChangeShapeType="1"/>
          </p:cNvSpPr>
          <p:nvPr/>
        </p:nvSpPr>
        <p:spPr bwMode="auto">
          <a:xfrm>
            <a:off x="227171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8" name="Freeform 203"/>
          <p:cNvSpPr>
            <a:spLocks noChangeAspect="1"/>
          </p:cNvSpPr>
          <p:nvPr/>
        </p:nvSpPr>
        <p:spPr bwMode="auto">
          <a:xfrm>
            <a:off x="227171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" name="Line 204"/>
          <p:cNvSpPr>
            <a:spLocks noChangeAspect="1" noChangeShapeType="1"/>
          </p:cNvSpPr>
          <p:nvPr/>
        </p:nvSpPr>
        <p:spPr bwMode="auto">
          <a:xfrm flipV="1">
            <a:off x="244316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" name="Line 205"/>
          <p:cNvSpPr>
            <a:spLocks noChangeAspect="1" noChangeShapeType="1"/>
          </p:cNvSpPr>
          <p:nvPr/>
        </p:nvSpPr>
        <p:spPr bwMode="auto">
          <a:xfrm>
            <a:off x="244316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1" name="Freeform 206"/>
          <p:cNvSpPr>
            <a:spLocks noChangeAspect="1"/>
          </p:cNvSpPr>
          <p:nvPr/>
        </p:nvSpPr>
        <p:spPr bwMode="auto">
          <a:xfrm>
            <a:off x="244316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2" name="Line 207"/>
          <p:cNvSpPr>
            <a:spLocks noChangeAspect="1" noChangeShapeType="1"/>
          </p:cNvSpPr>
          <p:nvPr/>
        </p:nvSpPr>
        <p:spPr bwMode="auto">
          <a:xfrm flipV="1">
            <a:off x="25971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3" name="Line 208"/>
          <p:cNvSpPr>
            <a:spLocks noChangeAspect="1" noChangeShapeType="1"/>
          </p:cNvSpPr>
          <p:nvPr/>
        </p:nvSpPr>
        <p:spPr bwMode="auto">
          <a:xfrm>
            <a:off x="25971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4" name="Freeform 209"/>
          <p:cNvSpPr>
            <a:spLocks noChangeAspect="1"/>
          </p:cNvSpPr>
          <p:nvPr/>
        </p:nvSpPr>
        <p:spPr bwMode="auto">
          <a:xfrm>
            <a:off x="25971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5" name="Line 210"/>
          <p:cNvSpPr>
            <a:spLocks noChangeAspect="1" noChangeShapeType="1"/>
          </p:cNvSpPr>
          <p:nvPr/>
        </p:nvSpPr>
        <p:spPr bwMode="auto">
          <a:xfrm flipV="1">
            <a:off x="271621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6" name="Line 211"/>
          <p:cNvSpPr>
            <a:spLocks noChangeAspect="1" noChangeShapeType="1"/>
          </p:cNvSpPr>
          <p:nvPr/>
        </p:nvSpPr>
        <p:spPr bwMode="auto">
          <a:xfrm>
            <a:off x="271621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7" name="Freeform 212"/>
          <p:cNvSpPr>
            <a:spLocks noChangeAspect="1"/>
          </p:cNvSpPr>
          <p:nvPr/>
        </p:nvSpPr>
        <p:spPr bwMode="auto">
          <a:xfrm>
            <a:off x="271621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8" name="Line 213"/>
          <p:cNvSpPr>
            <a:spLocks noChangeAspect="1" noChangeShapeType="1"/>
          </p:cNvSpPr>
          <p:nvPr/>
        </p:nvSpPr>
        <p:spPr bwMode="auto">
          <a:xfrm flipV="1">
            <a:off x="281940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9" name="Line 214"/>
          <p:cNvSpPr>
            <a:spLocks noChangeAspect="1" noChangeShapeType="1"/>
          </p:cNvSpPr>
          <p:nvPr/>
        </p:nvSpPr>
        <p:spPr bwMode="auto">
          <a:xfrm>
            <a:off x="281940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0" name="Freeform 215"/>
          <p:cNvSpPr>
            <a:spLocks noChangeAspect="1"/>
          </p:cNvSpPr>
          <p:nvPr/>
        </p:nvSpPr>
        <p:spPr bwMode="auto">
          <a:xfrm>
            <a:off x="281940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1" name="Line 216"/>
          <p:cNvSpPr>
            <a:spLocks noChangeAspect="1" noChangeShapeType="1"/>
          </p:cNvSpPr>
          <p:nvPr/>
        </p:nvSpPr>
        <p:spPr bwMode="auto">
          <a:xfrm flipV="1">
            <a:off x="2905125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2" name="Line 217"/>
          <p:cNvSpPr>
            <a:spLocks noChangeAspect="1" noChangeShapeType="1"/>
          </p:cNvSpPr>
          <p:nvPr/>
        </p:nvSpPr>
        <p:spPr bwMode="auto">
          <a:xfrm>
            <a:off x="2905125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3" name="Freeform 218"/>
          <p:cNvSpPr>
            <a:spLocks noChangeAspect="1"/>
          </p:cNvSpPr>
          <p:nvPr/>
        </p:nvSpPr>
        <p:spPr bwMode="auto">
          <a:xfrm>
            <a:off x="2905125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4" name="Line 219"/>
          <p:cNvSpPr>
            <a:spLocks noChangeAspect="1" noChangeShapeType="1"/>
          </p:cNvSpPr>
          <p:nvPr/>
        </p:nvSpPr>
        <p:spPr bwMode="auto">
          <a:xfrm flipV="1">
            <a:off x="29908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5" name="Line 220"/>
          <p:cNvSpPr>
            <a:spLocks noChangeAspect="1" noChangeShapeType="1"/>
          </p:cNvSpPr>
          <p:nvPr/>
        </p:nvSpPr>
        <p:spPr bwMode="auto">
          <a:xfrm>
            <a:off x="29908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6" name="Freeform 221"/>
          <p:cNvSpPr>
            <a:spLocks noChangeAspect="1"/>
          </p:cNvSpPr>
          <p:nvPr/>
        </p:nvSpPr>
        <p:spPr bwMode="auto">
          <a:xfrm>
            <a:off x="29908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7" name="Line 222"/>
          <p:cNvSpPr>
            <a:spLocks noChangeAspect="1" noChangeShapeType="1"/>
          </p:cNvSpPr>
          <p:nvPr/>
        </p:nvSpPr>
        <p:spPr bwMode="auto">
          <a:xfrm flipV="1">
            <a:off x="2990850" y="5775325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8" name="Line 223"/>
          <p:cNvSpPr>
            <a:spLocks noChangeAspect="1" noChangeShapeType="1"/>
          </p:cNvSpPr>
          <p:nvPr/>
        </p:nvSpPr>
        <p:spPr bwMode="auto">
          <a:xfrm>
            <a:off x="2990850" y="335915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89" name="Rectangle 224"/>
          <p:cNvSpPr>
            <a:spLocks noChangeAspect="1" noChangeArrowheads="1"/>
          </p:cNvSpPr>
          <p:nvPr/>
        </p:nvSpPr>
        <p:spPr bwMode="auto">
          <a:xfrm>
            <a:off x="2836863" y="59975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90" name="Rectangle 225"/>
          <p:cNvSpPr>
            <a:spLocks noChangeAspect="1" noChangeArrowheads="1"/>
          </p:cNvSpPr>
          <p:nvPr/>
        </p:nvSpPr>
        <p:spPr bwMode="auto">
          <a:xfrm>
            <a:off x="3043238" y="5911850"/>
            <a:ext cx="22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-1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91" name="Line 226"/>
          <p:cNvSpPr>
            <a:spLocks noChangeAspect="1" noChangeShapeType="1"/>
          </p:cNvSpPr>
          <p:nvPr/>
        </p:nvSpPr>
        <p:spPr bwMode="auto">
          <a:xfrm flipV="1">
            <a:off x="3540125" y="5808663"/>
            <a:ext cx="1588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2" name="Line 227"/>
          <p:cNvSpPr>
            <a:spLocks noChangeAspect="1" noChangeShapeType="1"/>
          </p:cNvSpPr>
          <p:nvPr/>
        </p:nvSpPr>
        <p:spPr bwMode="auto">
          <a:xfrm>
            <a:off x="3540125" y="335915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3" name="Freeform 228"/>
          <p:cNvSpPr>
            <a:spLocks noChangeAspect="1"/>
          </p:cNvSpPr>
          <p:nvPr/>
        </p:nvSpPr>
        <p:spPr bwMode="auto">
          <a:xfrm>
            <a:off x="3540125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4" name="Line 229"/>
          <p:cNvSpPr>
            <a:spLocks noChangeAspect="1" noChangeShapeType="1"/>
          </p:cNvSpPr>
          <p:nvPr/>
        </p:nvSpPr>
        <p:spPr bwMode="auto">
          <a:xfrm flipV="1">
            <a:off x="384810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5" name="Line 230"/>
          <p:cNvSpPr>
            <a:spLocks noChangeAspect="1" noChangeShapeType="1"/>
          </p:cNvSpPr>
          <p:nvPr/>
        </p:nvSpPr>
        <p:spPr bwMode="auto">
          <a:xfrm>
            <a:off x="384810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6" name="Freeform 231"/>
          <p:cNvSpPr>
            <a:spLocks noChangeAspect="1"/>
          </p:cNvSpPr>
          <p:nvPr/>
        </p:nvSpPr>
        <p:spPr bwMode="auto">
          <a:xfrm>
            <a:off x="384810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7" name="Line 232"/>
          <p:cNvSpPr>
            <a:spLocks noChangeAspect="1" noChangeShapeType="1"/>
          </p:cNvSpPr>
          <p:nvPr/>
        </p:nvSpPr>
        <p:spPr bwMode="auto">
          <a:xfrm flipV="1">
            <a:off x="408781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8" name="Line 233"/>
          <p:cNvSpPr>
            <a:spLocks noChangeAspect="1" noChangeShapeType="1"/>
          </p:cNvSpPr>
          <p:nvPr/>
        </p:nvSpPr>
        <p:spPr bwMode="auto">
          <a:xfrm>
            <a:off x="408781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99" name="Freeform 234"/>
          <p:cNvSpPr>
            <a:spLocks noChangeAspect="1"/>
          </p:cNvSpPr>
          <p:nvPr/>
        </p:nvSpPr>
        <p:spPr bwMode="auto">
          <a:xfrm>
            <a:off x="408781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0" name="Line 235"/>
          <p:cNvSpPr>
            <a:spLocks noChangeAspect="1" noChangeShapeType="1"/>
          </p:cNvSpPr>
          <p:nvPr/>
        </p:nvSpPr>
        <p:spPr bwMode="auto">
          <a:xfrm flipV="1">
            <a:off x="425926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1" name="Line 236"/>
          <p:cNvSpPr>
            <a:spLocks noChangeAspect="1" noChangeShapeType="1"/>
          </p:cNvSpPr>
          <p:nvPr/>
        </p:nvSpPr>
        <p:spPr bwMode="auto">
          <a:xfrm>
            <a:off x="425926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2" name="Freeform 237"/>
          <p:cNvSpPr>
            <a:spLocks noChangeAspect="1"/>
          </p:cNvSpPr>
          <p:nvPr/>
        </p:nvSpPr>
        <p:spPr bwMode="auto">
          <a:xfrm>
            <a:off x="425926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3" name="Line 238"/>
          <p:cNvSpPr>
            <a:spLocks noChangeAspect="1" noChangeShapeType="1"/>
          </p:cNvSpPr>
          <p:nvPr/>
        </p:nvSpPr>
        <p:spPr bwMode="auto">
          <a:xfrm flipV="1">
            <a:off x="439578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4" name="Line 239"/>
          <p:cNvSpPr>
            <a:spLocks noChangeAspect="1" noChangeShapeType="1"/>
          </p:cNvSpPr>
          <p:nvPr/>
        </p:nvSpPr>
        <p:spPr bwMode="auto">
          <a:xfrm>
            <a:off x="439578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5" name="Freeform 240"/>
          <p:cNvSpPr>
            <a:spLocks noChangeAspect="1"/>
          </p:cNvSpPr>
          <p:nvPr/>
        </p:nvSpPr>
        <p:spPr bwMode="auto">
          <a:xfrm>
            <a:off x="439578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6" name="Line 241"/>
          <p:cNvSpPr>
            <a:spLocks noChangeAspect="1" noChangeShapeType="1"/>
          </p:cNvSpPr>
          <p:nvPr/>
        </p:nvSpPr>
        <p:spPr bwMode="auto">
          <a:xfrm flipV="1">
            <a:off x="451643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7" name="Line 242"/>
          <p:cNvSpPr>
            <a:spLocks noChangeAspect="1" noChangeShapeType="1"/>
          </p:cNvSpPr>
          <p:nvPr/>
        </p:nvSpPr>
        <p:spPr bwMode="auto">
          <a:xfrm>
            <a:off x="451643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8" name="Freeform 243"/>
          <p:cNvSpPr>
            <a:spLocks noChangeAspect="1"/>
          </p:cNvSpPr>
          <p:nvPr/>
        </p:nvSpPr>
        <p:spPr bwMode="auto">
          <a:xfrm>
            <a:off x="451643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09" name="Line 244"/>
          <p:cNvSpPr>
            <a:spLocks noChangeAspect="1" noChangeShapeType="1"/>
          </p:cNvSpPr>
          <p:nvPr/>
        </p:nvSpPr>
        <p:spPr bwMode="auto">
          <a:xfrm flipV="1">
            <a:off x="4619625" y="5808663"/>
            <a:ext cx="1588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0" name="Line 245"/>
          <p:cNvSpPr>
            <a:spLocks noChangeAspect="1" noChangeShapeType="1"/>
          </p:cNvSpPr>
          <p:nvPr/>
        </p:nvSpPr>
        <p:spPr bwMode="auto">
          <a:xfrm>
            <a:off x="4619625" y="335915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1" name="Freeform 246"/>
          <p:cNvSpPr>
            <a:spLocks noChangeAspect="1"/>
          </p:cNvSpPr>
          <p:nvPr/>
        </p:nvSpPr>
        <p:spPr bwMode="auto">
          <a:xfrm>
            <a:off x="4619625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2" name="Line 247"/>
          <p:cNvSpPr>
            <a:spLocks noChangeAspect="1" noChangeShapeType="1"/>
          </p:cNvSpPr>
          <p:nvPr/>
        </p:nvSpPr>
        <p:spPr bwMode="auto">
          <a:xfrm flipV="1">
            <a:off x="4721225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3" name="Line 248"/>
          <p:cNvSpPr>
            <a:spLocks noChangeAspect="1" noChangeShapeType="1"/>
          </p:cNvSpPr>
          <p:nvPr/>
        </p:nvSpPr>
        <p:spPr bwMode="auto">
          <a:xfrm>
            <a:off x="4721225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4" name="Freeform 249"/>
          <p:cNvSpPr>
            <a:spLocks noChangeAspect="1"/>
          </p:cNvSpPr>
          <p:nvPr/>
        </p:nvSpPr>
        <p:spPr bwMode="auto">
          <a:xfrm>
            <a:off x="4721225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5" name="Line 250"/>
          <p:cNvSpPr>
            <a:spLocks noChangeAspect="1" noChangeShapeType="1"/>
          </p:cNvSpPr>
          <p:nvPr/>
        </p:nvSpPr>
        <p:spPr bwMode="auto">
          <a:xfrm flipV="1">
            <a:off x="478948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6" name="Line 251"/>
          <p:cNvSpPr>
            <a:spLocks noChangeAspect="1" noChangeShapeType="1"/>
          </p:cNvSpPr>
          <p:nvPr/>
        </p:nvSpPr>
        <p:spPr bwMode="auto">
          <a:xfrm>
            <a:off x="478948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7" name="Freeform 252"/>
          <p:cNvSpPr>
            <a:spLocks noChangeAspect="1"/>
          </p:cNvSpPr>
          <p:nvPr/>
        </p:nvSpPr>
        <p:spPr bwMode="auto">
          <a:xfrm>
            <a:off x="478948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8" name="Line 253"/>
          <p:cNvSpPr>
            <a:spLocks noChangeAspect="1" noChangeShapeType="1"/>
          </p:cNvSpPr>
          <p:nvPr/>
        </p:nvSpPr>
        <p:spPr bwMode="auto">
          <a:xfrm flipV="1">
            <a:off x="4789488" y="5775325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19" name="Line 254"/>
          <p:cNvSpPr>
            <a:spLocks noChangeAspect="1" noChangeShapeType="1"/>
          </p:cNvSpPr>
          <p:nvPr/>
        </p:nvSpPr>
        <p:spPr bwMode="auto">
          <a:xfrm>
            <a:off x="4789488" y="335915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0" name="Rectangle 255"/>
          <p:cNvSpPr>
            <a:spLocks noChangeAspect="1" noChangeArrowheads="1"/>
          </p:cNvSpPr>
          <p:nvPr/>
        </p:nvSpPr>
        <p:spPr bwMode="auto">
          <a:xfrm>
            <a:off x="4652963" y="59975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21" name="Rectangle 256"/>
          <p:cNvSpPr>
            <a:spLocks noChangeAspect="1" noChangeArrowheads="1"/>
          </p:cNvSpPr>
          <p:nvPr/>
        </p:nvSpPr>
        <p:spPr bwMode="auto">
          <a:xfrm>
            <a:off x="4859338" y="5911850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22" name="Line 257"/>
          <p:cNvSpPr>
            <a:spLocks noChangeAspect="1" noChangeShapeType="1"/>
          </p:cNvSpPr>
          <p:nvPr/>
        </p:nvSpPr>
        <p:spPr bwMode="auto">
          <a:xfrm flipV="1">
            <a:off x="533876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3" name="Line 258"/>
          <p:cNvSpPr>
            <a:spLocks noChangeAspect="1" noChangeShapeType="1"/>
          </p:cNvSpPr>
          <p:nvPr/>
        </p:nvSpPr>
        <p:spPr bwMode="auto">
          <a:xfrm>
            <a:off x="533876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4" name="Freeform 259"/>
          <p:cNvSpPr>
            <a:spLocks noChangeAspect="1"/>
          </p:cNvSpPr>
          <p:nvPr/>
        </p:nvSpPr>
        <p:spPr bwMode="auto">
          <a:xfrm>
            <a:off x="533876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5" name="Line 260"/>
          <p:cNvSpPr>
            <a:spLocks noChangeAspect="1" noChangeShapeType="1"/>
          </p:cNvSpPr>
          <p:nvPr/>
        </p:nvSpPr>
        <p:spPr bwMode="auto">
          <a:xfrm flipV="1">
            <a:off x="566420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6" name="Line 261"/>
          <p:cNvSpPr>
            <a:spLocks noChangeAspect="1" noChangeShapeType="1"/>
          </p:cNvSpPr>
          <p:nvPr/>
        </p:nvSpPr>
        <p:spPr bwMode="auto">
          <a:xfrm>
            <a:off x="566420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7" name="Freeform 262"/>
          <p:cNvSpPr>
            <a:spLocks noChangeAspect="1"/>
          </p:cNvSpPr>
          <p:nvPr/>
        </p:nvSpPr>
        <p:spPr bwMode="auto">
          <a:xfrm>
            <a:off x="566420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8" name="Line 263"/>
          <p:cNvSpPr>
            <a:spLocks noChangeAspect="1" noChangeShapeType="1"/>
          </p:cNvSpPr>
          <p:nvPr/>
        </p:nvSpPr>
        <p:spPr bwMode="auto">
          <a:xfrm flipV="1">
            <a:off x="58864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29" name="Line 264"/>
          <p:cNvSpPr>
            <a:spLocks noChangeAspect="1" noChangeShapeType="1"/>
          </p:cNvSpPr>
          <p:nvPr/>
        </p:nvSpPr>
        <p:spPr bwMode="auto">
          <a:xfrm>
            <a:off x="58864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0" name="Freeform 265"/>
          <p:cNvSpPr>
            <a:spLocks noChangeAspect="1"/>
          </p:cNvSpPr>
          <p:nvPr/>
        </p:nvSpPr>
        <p:spPr bwMode="auto">
          <a:xfrm>
            <a:off x="58864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1" name="Line 266"/>
          <p:cNvSpPr>
            <a:spLocks noChangeAspect="1" noChangeShapeType="1"/>
          </p:cNvSpPr>
          <p:nvPr/>
        </p:nvSpPr>
        <p:spPr bwMode="auto">
          <a:xfrm flipV="1">
            <a:off x="605790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2" name="Line 267"/>
          <p:cNvSpPr>
            <a:spLocks noChangeAspect="1" noChangeShapeType="1"/>
          </p:cNvSpPr>
          <p:nvPr/>
        </p:nvSpPr>
        <p:spPr bwMode="auto">
          <a:xfrm>
            <a:off x="605790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3" name="Freeform 268"/>
          <p:cNvSpPr>
            <a:spLocks noChangeAspect="1"/>
          </p:cNvSpPr>
          <p:nvPr/>
        </p:nvSpPr>
        <p:spPr bwMode="auto">
          <a:xfrm>
            <a:off x="605790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4" name="Line 269"/>
          <p:cNvSpPr>
            <a:spLocks noChangeAspect="1" noChangeShapeType="1"/>
          </p:cNvSpPr>
          <p:nvPr/>
        </p:nvSpPr>
        <p:spPr bwMode="auto">
          <a:xfrm flipV="1">
            <a:off x="621188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5" name="Line 270"/>
          <p:cNvSpPr>
            <a:spLocks noChangeAspect="1" noChangeShapeType="1"/>
          </p:cNvSpPr>
          <p:nvPr/>
        </p:nvSpPr>
        <p:spPr bwMode="auto">
          <a:xfrm>
            <a:off x="621188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6" name="Freeform 271"/>
          <p:cNvSpPr>
            <a:spLocks noChangeAspect="1"/>
          </p:cNvSpPr>
          <p:nvPr/>
        </p:nvSpPr>
        <p:spPr bwMode="auto">
          <a:xfrm>
            <a:off x="621188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7" name="Line 272"/>
          <p:cNvSpPr>
            <a:spLocks noChangeAspect="1" noChangeShapeType="1"/>
          </p:cNvSpPr>
          <p:nvPr/>
        </p:nvSpPr>
        <p:spPr bwMode="auto">
          <a:xfrm flipV="1">
            <a:off x="633253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8" name="Line 273"/>
          <p:cNvSpPr>
            <a:spLocks noChangeAspect="1" noChangeShapeType="1"/>
          </p:cNvSpPr>
          <p:nvPr/>
        </p:nvSpPr>
        <p:spPr bwMode="auto">
          <a:xfrm>
            <a:off x="633253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39" name="Freeform 274"/>
          <p:cNvSpPr>
            <a:spLocks noChangeAspect="1"/>
          </p:cNvSpPr>
          <p:nvPr/>
        </p:nvSpPr>
        <p:spPr bwMode="auto">
          <a:xfrm>
            <a:off x="633253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0" name="Line 275"/>
          <p:cNvSpPr>
            <a:spLocks noChangeAspect="1" noChangeShapeType="1"/>
          </p:cNvSpPr>
          <p:nvPr/>
        </p:nvSpPr>
        <p:spPr bwMode="auto">
          <a:xfrm flipV="1">
            <a:off x="6435725" y="5808663"/>
            <a:ext cx="1588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1" name="Line 276"/>
          <p:cNvSpPr>
            <a:spLocks noChangeAspect="1" noChangeShapeType="1"/>
          </p:cNvSpPr>
          <p:nvPr/>
        </p:nvSpPr>
        <p:spPr bwMode="auto">
          <a:xfrm>
            <a:off x="6435725" y="335915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2" name="Freeform 277"/>
          <p:cNvSpPr>
            <a:spLocks noChangeAspect="1"/>
          </p:cNvSpPr>
          <p:nvPr/>
        </p:nvSpPr>
        <p:spPr bwMode="auto">
          <a:xfrm>
            <a:off x="6435725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3" name="Line 278"/>
          <p:cNvSpPr>
            <a:spLocks noChangeAspect="1" noChangeShapeType="1"/>
          </p:cNvSpPr>
          <p:nvPr/>
        </p:nvSpPr>
        <p:spPr bwMode="auto">
          <a:xfrm flipV="1">
            <a:off x="6521450" y="5808663"/>
            <a:ext cx="1588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4" name="Line 279"/>
          <p:cNvSpPr>
            <a:spLocks noChangeAspect="1" noChangeShapeType="1"/>
          </p:cNvSpPr>
          <p:nvPr/>
        </p:nvSpPr>
        <p:spPr bwMode="auto">
          <a:xfrm>
            <a:off x="6521450" y="335915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5" name="Freeform 280"/>
          <p:cNvSpPr>
            <a:spLocks noChangeAspect="1"/>
          </p:cNvSpPr>
          <p:nvPr/>
        </p:nvSpPr>
        <p:spPr bwMode="auto">
          <a:xfrm>
            <a:off x="6521450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6" name="Line 281"/>
          <p:cNvSpPr>
            <a:spLocks noChangeAspect="1" noChangeShapeType="1"/>
          </p:cNvSpPr>
          <p:nvPr/>
        </p:nvSpPr>
        <p:spPr bwMode="auto">
          <a:xfrm flipV="1">
            <a:off x="6607175" y="5808663"/>
            <a:ext cx="1588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7" name="Line 282"/>
          <p:cNvSpPr>
            <a:spLocks noChangeAspect="1" noChangeShapeType="1"/>
          </p:cNvSpPr>
          <p:nvPr/>
        </p:nvSpPr>
        <p:spPr bwMode="auto">
          <a:xfrm>
            <a:off x="6607175" y="3359150"/>
            <a:ext cx="1588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8" name="Freeform 283"/>
          <p:cNvSpPr>
            <a:spLocks noChangeAspect="1"/>
          </p:cNvSpPr>
          <p:nvPr/>
        </p:nvSpPr>
        <p:spPr bwMode="auto">
          <a:xfrm>
            <a:off x="6607175" y="3359150"/>
            <a:ext cx="1588" cy="2501900"/>
          </a:xfrm>
          <a:custGeom>
            <a:avLst/>
            <a:gdLst>
              <a:gd name="T0" fmla="*/ 0 w 1588"/>
              <a:gd name="T1" fmla="*/ 2147483647 h 146"/>
              <a:gd name="T2" fmla="*/ 0 w 1588"/>
              <a:gd name="T3" fmla="*/ 0 h 146"/>
              <a:gd name="T4" fmla="*/ 0 w 1588"/>
              <a:gd name="T5" fmla="*/ 0 h 146"/>
              <a:gd name="T6" fmla="*/ 0 60000 65536"/>
              <a:gd name="T7" fmla="*/ 0 60000 65536"/>
              <a:gd name="T8" fmla="*/ 0 60000 65536"/>
              <a:gd name="T9" fmla="*/ 0 w 1588"/>
              <a:gd name="T10" fmla="*/ 0 h 146"/>
              <a:gd name="T11" fmla="*/ 1588 w 1588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49" name="Line 284"/>
          <p:cNvSpPr>
            <a:spLocks noChangeAspect="1" noChangeShapeType="1"/>
          </p:cNvSpPr>
          <p:nvPr/>
        </p:nvSpPr>
        <p:spPr bwMode="auto">
          <a:xfrm flipV="1">
            <a:off x="6607175" y="5775325"/>
            <a:ext cx="1588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0" name="Line 285"/>
          <p:cNvSpPr>
            <a:spLocks noChangeAspect="1" noChangeShapeType="1"/>
          </p:cNvSpPr>
          <p:nvPr/>
        </p:nvSpPr>
        <p:spPr bwMode="auto">
          <a:xfrm>
            <a:off x="6607175" y="3359150"/>
            <a:ext cx="1588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1" name="Rectangle 286"/>
          <p:cNvSpPr>
            <a:spLocks noChangeAspect="1" noChangeArrowheads="1"/>
          </p:cNvSpPr>
          <p:nvPr/>
        </p:nvSpPr>
        <p:spPr bwMode="auto">
          <a:xfrm>
            <a:off x="6469063" y="59975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52" name="Rectangle 287"/>
          <p:cNvSpPr>
            <a:spLocks noChangeAspect="1" noChangeArrowheads="1"/>
          </p:cNvSpPr>
          <p:nvPr/>
        </p:nvSpPr>
        <p:spPr bwMode="auto">
          <a:xfrm>
            <a:off x="6675438" y="5911850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53" name="Line 288"/>
          <p:cNvSpPr>
            <a:spLocks noChangeAspect="1" noChangeShapeType="1"/>
          </p:cNvSpPr>
          <p:nvPr/>
        </p:nvSpPr>
        <p:spPr bwMode="auto">
          <a:xfrm flipV="1">
            <a:off x="715486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4" name="Line 289"/>
          <p:cNvSpPr>
            <a:spLocks noChangeAspect="1" noChangeShapeType="1"/>
          </p:cNvSpPr>
          <p:nvPr/>
        </p:nvSpPr>
        <p:spPr bwMode="auto">
          <a:xfrm>
            <a:off x="715486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5" name="Freeform 290"/>
          <p:cNvSpPr>
            <a:spLocks noChangeAspect="1"/>
          </p:cNvSpPr>
          <p:nvPr/>
        </p:nvSpPr>
        <p:spPr bwMode="auto">
          <a:xfrm>
            <a:off x="715486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6" name="Line 291"/>
          <p:cNvSpPr>
            <a:spLocks noChangeAspect="1" noChangeShapeType="1"/>
          </p:cNvSpPr>
          <p:nvPr/>
        </p:nvSpPr>
        <p:spPr bwMode="auto">
          <a:xfrm flipV="1">
            <a:off x="7462838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7" name="Line 292"/>
          <p:cNvSpPr>
            <a:spLocks noChangeAspect="1" noChangeShapeType="1"/>
          </p:cNvSpPr>
          <p:nvPr/>
        </p:nvSpPr>
        <p:spPr bwMode="auto">
          <a:xfrm>
            <a:off x="7462838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8" name="Freeform 293"/>
          <p:cNvSpPr>
            <a:spLocks noChangeAspect="1"/>
          </p:cNvSpPr>
          <p:nvPr/>
        </p:nvSpPr>
        <p:spPr bwMode="auto">
          <a:xfrm>
            <a:off x="7462838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59" name="Line 294"/>
          <p:cNvSpPr>
            <a:spLocks noChangeAspect="1" noChangeShapeType="1"/>
          </p:cNvSpPr>
          <p:nvPr/>
        </p:nvSpPr>
        <p:spPr bwMode="auto">
          <a:xfrm flipV="1">
            <a:off x="77025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0" name="Line 295"/>
          <p:cNvSpPr>
            <a:spLocks noChangeAspect="1" noChangeShapeType="1"/>
          </p:cNvSpPr>
          <p:nvPr/>
        </p:nvSpPr>
        <p:spPr bwMode="auto">
          <a:xfrm>
            <a:off x="77025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1" name="Freeform 296"/>
          <p:cNvSpPr>
            <a:spLocks noChangeAspect="1"/>
          </p:cNvSpPr>
          <p:nvPr/>
        </p:nvSpPr>
        <p:spPr bwMode="auto">
          <a:xfrm>
            <a:off x="77025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2" name="Line 297"/>
          <p:cNvSpPr>
            <a:spLocks noChangeAspect="1" noChangeShapeType="1"/>
          </p:cNvSpPr>
          <p:nvPr/>
        </p:nvSpPr>
        <p:spPr bwMode="auto">
          <a:xfrm flipV="1">
            <a:off x="787400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3" name="Line 298"/>
          <p:cNvSpPr>
            <a:spLocks noChangeAspect="1" noChangeShapeType="1"/>
          </p:cNvSpPr>
          <p:nvPr/>
        </p:nvSpPr>
        <p:spPr bwMode="auto">
          <a:xfrm>
            <a:off x="787400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4" name="Freeform 299"/>
          <p:cNvSpPr>
            <a:spLocks noChangeAspect="1"/>
          </p:cNvSpPr>
          <p:nvPr/>
        </p:nvSpPr>
        <p:spPr bwMode="auto">
          <a:xfrm>
            <a:off x="787400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5" name="Line 300"/>
          <p:cNvSpPr>
            <a:spLocks noChangeAspect="1" noChangeShapeType="1"/>
          </p:cNvSpPr>
          <p:nvPr/>
        </p:nvSpPr>
        <p:spPr bwMode="auto">
          <a:xfrm flipV="1">
            <a:off x="8012113" y="5808663"/>
            <a:ext cx="1587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6" name="Line 301"/>
          <p:cNvSpPr>
            <a:spLocks noChangeAspect="1" noChangeShapeType="1"/>
          </p:cNvSpPr>
          <p:nvPr/>
        </p:nvSpPr>
        <p:spPr bwMode="auto">
          <a:xfrm>
            <a:off x="8012113" y="3359150"/>
            <a:ext cx="1587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7" name="Freeform 302"/>
          <p:cNvSpPr>
            <a:spLocks noChangeAspect="1"/>
          </p:cNvSpPr>
          <p:nvPr/>
        </p:nvSpPr>
        <p:spPr bwMode="auto">
          <a:xfrm>
            <a:off x="8012113" y="3359150"/>
            <a:ext cx="1587" cy="2501900"/>
          </a:xfrm>
          <a:custGeom>
            <a:avLst/>
            <a:gdLst>
              <a:gd name="T0" fmla="*/ 0 w 1587"/>
              <a:gd name="T1" fmla="*/ 2147483647 h 146"/>
              <a:gd name="T2" fmla="*/ 0 w 1587"/>
              <a:gd name="T3" fmla="*/ 0 h 146"/>
              <a:gd name="T4" fmla="*/ 0 w 1587"/>
              <a:gd name="T5" fmla="*/ 0 h 146"/>
              <a:gd name="T6" fmla="*/ 0 60000 65536"/>
              <a:gd name="T7" fmla="*/ 0 60000 65536"/>
              <a:gd name="T8" fmla="*/ 0 60000 65536"/>
              <a:gd name="T9" fmla="*/ 0 w 1587"/>
              <a:gd name="T10" fmla="*/ 0 h 146"/>
              <a:gd name="T11" fmla="*/ 1587 w 1587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8" name="Line 303"/>
          <p:cNvSpPr>
            <a:spLocks noChangeAspect="1" noChangeShapeType="1"/>
          </p:cNvSpPr>
          <p:nvPr/>
        </p:nvSpPr>
        <p:spPr bwMode="auto">
          <a:xfrm flipV="1">
            <a:off x="8131175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69" name="Line 304"/>
          <p:cNvSpPr>
            <a:spLocks noChangeAspect="1" noChangeShapeType="1"/>
          </p:cNvSpPr>
          <p:nvPr/>
        </p:nvSpPr>
        <p:spPr bwMode="auto">
          <a:xfrm>
            <a:off x="8131175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0" name="Freeform 305"/>
          <p:cNvSpPr>
            <a:spLocks noChangeAspect="1"/>
          </p:cNvSpPr>
          <p:nvPr/>
        </p:nvSpPr>
        <p:spPr bwMode="auto">
          <a:xfrm>
            <a:off x="8131175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1" name="Line 306"/>
          <p:cNvSpPr>
            <a:spLocks noChangeAspect="1" noChangeShapeType="1"/>
          </p:cNvSpPr>
          <p:nvPr/>
        </p:nvSpPr>
        <p:spPr bwMode="auto">
          <a:xfrm flipV="1">
            <a:off x="823436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2" name="Line 307"/>
          <p:cNvSpPr>
            <a:spLocks noChangeAspect="1" noChangeShapeType="1"/>
          </p:cNvSpPr>
          <p:nvPr/>
        </p:nvSpPr>
        <p:spPr bwMode="auto">
          <a:xfrm>
            <a:off x="823436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3" name="Freeform 308"/>
          <p:cNvSpPr>
            <a:spLocks noChangeAspect="1"/>
          </p:cNvSpPr>
          <p:nvPr/>
        </p:nvSpPr>
        <p:spPr bwMode="auto">
          <a:xfrm>
            <a:off x="823436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4" name="Line 309"/>
          <p:cNvSpPr>
            <a:spLocks noChangeAspect="1" noChangeShapeType="1"/>
          </p:cNvSpPr>
          <p:nvPr/>
        </p:nvSpPr>
        <p:spPr bwMode="auto">
          <a:xfrm flipV="1">
            <a:off x="8337550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5" name="Line 310"/>
          <p:cNvSpPr>
            <a:spLocks noChangeAspect="1" noChangeShapeType="1"/>
          </p:cNvSpPr>
          <p:nvPr/>
        </p:nvSpPr>
        <p:spPr bwMode="auto">
          <a:xfrm>
            <a:off x="8337550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6" name="Freeform 311"/>
          <p:cNvSpPr>
            <a:spLocks noChangeAspect="1"/>
          </p:cNvSpPr>
          <p:nvPr/>
        </p:nvSpPr>
        <p:spPr bwMode="auto">
          <a:xfrm>
            <a:off x="8337550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7" name="Line 312"/>
          <p:cNvSpPr>
            <a:spLocks noChangeAspect="1" noChangeShapeType="1"/>
          </p:cNvSpPr>
          <p:nvPr/>
        </p:nvSpPr>
        <p:spPr bwMode="auto">
          <a:xfrm flipV="1">
            <a:off x="8405813" y="5808663"/>
            <a:ext cx="3175" cy="52387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8" name="Line 313"/>
          <p:cNvSpPr>
            <a:spLocks noChangeAspect="1" noChangeShapeType="1"/>
          </p:cNvSpPr>
          <p:nvPr/>
        </p:nvSpPr>
        <p:spPr bwMode="auto">
          <a:xfrm>
            <a:off x="8405813" y="3359150"/>
            <a:ext cx="3175" cy="3333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9" name="Freeform 314"/>
          <p:cNvSpPr>
            <a:spLocks noChangeAspect="1"/>
          </p:cNvSpPr>
          <p:nvPr/>
        </p:nvSpPr>
        <p:spPr bwMode="auto">
          <a:xfrm>
            <a:off x="8405813" y="3359150"/>
            <a:ext cx="3175" cy="2501900"/>
          </a:xfrm>
          <a:custGeom>
            <a:avLst/>
            <a:gdLst>
              <a:gd name="T0" fmla="*/ 0 w 3175"/>
              <a:gd name="T1" fmla="*/ 2147483647 h 146"/>
              <a:gd name="T2" fmla="*/ 0 w 3175"/>
              <a:gd name="T3" fmla="*/ 0 h 146"/>
              <a:gd name="T4" fmla="*/ 0 w 3175"/>
              <a:gd name="T5" fmla="*/ 0 h 146"/>
              <a:gd name="T6" fmla="*/ 0 60000 65536"/>
              <a:gd name="T7" fmla="*/ 0 60000 65536"/>
              <a:gd name="T8" fmla="*/ 0 60000 65536"/>
              <a:gd name="T9" fmla="*/ 0 w 3175"/>
              <a:gd name="T10" fmla="*/ 0 h 146"/>
              <a:gd name="T11" fmla="*/ 3175 w 3175"/>
              <a:gd name="T12" fmla="*/ 146 h 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5" h="146">
                <a:moveTo>
                  <a:pt x="0" y="146"/>
                </a:moveTo>
                <a:lnTo>
                  <a:pt x="0" y="0"/>
                </a:lnTo>
              </a:path>
            </a:pathLst>
          </a:custGeom>
          <a:noFill/>
          <a:ln w="0">
            <a:solidFill>
              <a:srgbClr val="6666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0" name="Line 315"/>
          <p:cNvSpPr>
            <a:spLocks noChangeAspect="1" noChangeShapeType="1"/>
          </p:cNvSpPr>
          <p:nvPr/>
        </p:nvSpPr>
        <p:spPr bwMode="auto">
          <a:xfrm flipV="1">
            <a:off x="8405813" y="5775325"/>
            <a:ext cx="3175" cy="8572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1" name="Line 316"/>
          <p:cNvSpPr>
            <a:spLocks noChangeAspect="1" noChangeShapeType="1"/>
          </p:cNvSpPr>
          <p:nvPr/>
        </p:nvSpPr>
        <p:spPr bwMode="auto">
          <a:xfrm>
            <a:off x="8405813" y="3359150"/>
            <a:ext cx="3175" cy="68263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2" name="Rectangle 317"/>
          <p:cNvSpPr>
            <a:spLocks noChangeAspect="1" noChangeArrowheads="1"/>
          </p:cNvSpPr>
          <p:nvPr/>
        </p:nvSpPr>
        <p:spPr bwMode="auto">
          <a:xfrm>
            <a:off x="8269288" y="59975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10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83" name="Rectangle 318"/>
          <p:cNvSpPr>
            <a:spLocks noChangeAspect="1" noChangeArrowheads="1"/>
          </p:cNvSpPr>
          <p:nvPr/>
        </p:nvSpPr>
        <p:spPr bwMode="auto">
          <a:xfrm>
            <a:off x="8474075" y="591185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2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84" name="Line 319"/>
          <p:cNvSpPr>
            <a:spLocks noChangeAspect="1" noChangeShapeType="1"/>
          </p:cNvSpPr>
          <p:nvPr/>
        </p:nvSpPr>
        <p:spPr bwMode="auto">
          <a:xfrm>
            <a:off x="1174750" y="5826125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5" name="Line 320"/>
          <p:cNvSpPr>
            <a:spLocks noChangeAspect="1" noChangeShapeType="1"/>
          </p:cNvSpPr>
          <p:nvPr/>
        </p:nvSpPr>
        <p:spPr bwMode="auto">
          <a:xfrm flipH="1">
            <a:off x="8337550" y="5826125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6" name="Rectangle 321"/>
          <p:cNvSpPr>
            <a:spLocks noChangeAspect="1" noChangeArrowheads="1"/>
          </p:cNvSpPr>
          <p:nvPr/>
        </p:nvSpPr>
        <p:spPr bwMode="auto">
          <a:xfrm>
            <a:off x="746125" y="5707063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-180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87" name="Line 322"/>
          <p:cNvSpPr>
            <a:spLocks noChangeAspect="1" noChangeShapeType="1"/>
          </p:cNvSpPr>
          <p:nvPr/>
        </p:nvSpPr>
        <p:spPr bwMode="auto">
          <a:xfrm>
            <a:off x="1174750" y="5208588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8" name="Line 323"/>
          <p:cNvSpPr>
            <a:spLocks noChangeAspect="1" noChangeShapeType="1"/>
          </p:cNvSpPr>
          <p:nvPr/>
        </p:nvSpPr>
        <p:spPr bwMode="auto">
          <a:xfrm flipH="1">
            <a:off x="8337550" y="5208588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89" name="Rectangle 324"/>
          <p:cNvSpPr>
            <a:spLocks noChangeAspect="1" noChangeArrowheads="1"/>
          </p:cNvSpPr>
          <p:nvPr/>
        </p:nvSpPr>
        <p:spPr bwMode="auto">
          <a:xfrm>
            <a:off x="746125" y="5089525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-135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0" name="Line 325"/>
          <p:cNvSpPr>
            <a:spLocks noChangeAspect="1" noChangeShapeType="1"/>
          </p:cNvSpPr>
          <p:nvPr/>
        </p:nvSpPr>
        <p:spPr bwMode="auto">
          <a:xfrm>
            <a:off x="1174750" y="4610100"/>
            <a:ext cx="85725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1" name="Line 326"/>
          <p:cNvSpPr>
            <a:spLocks noChangeAspect="1" noChangeShapeType="1"/>
          </p:cNvSpPr>
          <p:nvPr/>
        </p:nvSpPr>
        <p:spPr bwMode="auto">
          <a:xfrm flipH="1">
            <a:off x="8337550" y="4610100"/>
            <a:ext cx="682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2" name="Rectangle 327"/>
          <p:cNvSpPr>
            <a:spLocks noChangeAspect="1" noChangeArrowheads="1"/>
          </p:cNvSpPr>
          <p:nvPr/>
        </p:nvSpPr>
        <p:spPr bwMode="auto">
          <a:xfrm>
            <a:off x="849313" y="4489450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-90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3" name="Line 328"/>
          <p:cNvSpPr>
            <a:spLocks noChangeAspect="1" noChangeShapeType="1"/>
          </p:cNvSpPr>
          <p:nvPr/>
        </p:nvSpPr>
        <p:spPr bwMode="auto">
          <a:xfrm>
            <a:off x="1174750" y="3992563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4" name="Line 329"/>
          <p:cNvSpPr>
            <a:spLocks noChangeAspect="1" noChangeShapeType="1"/>
          </p:cNvSpPr>
          <p:nvPr/>
        </p:nvSpPr>
        <p:spPr bwMode="auto">
          <a:xfrm flipH="1">
            <a:off x="8337550" y="3992563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5" name="Rectangle 330"/>
          <p:cNvSpPr>
            <a:spLocks noChangeAspect="1" noChangeArrowheads="1"/>
          </p:cNvSpPr>
          <p:nvPr/>
        </p:nvSpPr>
        <p:spPr bwMode="auto">
          <a:xfrm>
            <a:off x="849313" y="3873500"/>
            <a:ext cx="36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-45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6" name="Line 331"/>
          <p:cNvSpPr>
            <a:spLocks noChangeAspect="1" noChangeShapeType="1"/>
          </p:cNvSpPr>
          <p:nvPr/>
        </p:nvSpPr>
        <p:spPr bwMode="auto">
          <a:xfrm>
            <a:off x="1174750" y="3375025"/>
            <a:ext cx="85725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7" name="Line 332"/>
          <p:cNvSpPr>
            <a:spLocks noChangeAspect="1" noChangeShapeType="1"/>
          </p:cNvSpPr>
          <p:nvPr/>
        </p:nvSpPr>
        <p:spPr bwMode="auto">
          <a:xfrm flipH="1">
            <a:off x="8337550" y="3375025"/>
            <a:ext cx="68263" cy="3175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98" name="Rectangle 333"/>
          <p:cNvSpPr>
            <a:spLocks noChangeAspect="1" noChangeArrowheads="1"/>
          </p:cNvSpPr>
          <p:nvPr/>
        </p:nvSpPr>
        <p:spPr bwMode="auto">
          <a:xfrm>
            <a:off x="1020763" y="3255963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666666"/>
                </a:solidFill>
                <a:latin typeface="Helvetica" charset="0"/>
                <a:cs typeface="Times New Roman" pitchFamily="18" charset="0"/>
              </a:rPr>
              <a:t>0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99" name="Line 334"/>
          <p:cNvSpPr>
            <a:spLocks noChangeAspect="1" noChangeShapeType="1"/>
          </p:cNvSpPr>
          <p:nvPr/>
        </p:nvSpPr>
        <p:spPr bwMode="auto">
          <a:xfrm>
            <a:off x="1174750" y="3359150"/>
            <a:ext cx="72310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0" name="Line 335"/>
          <p:cNvSpPr>
            <a:spLocks noChangeAspect="1" noChangeShapeType="1"/>
          </p:cNvSpPr>
          <p:nvPr/>
        </p:nvSpPr>
        <p:spPr bwMode="auto">
          <a:xfrm>
            <a:off x="1174750" y="5861050"/>
            <a:ext cx="7231063" cy="1588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1" name="Line 336"/>
          <p:cNvSpPr>
            <a:spLocks noChangeAspect="1" noChangeShapeType="1"/>
          </p:cNvSpPr>
          <p:nvPr/>
        </p:nvSpPr>
        <p:spPr bwMode="auto">
          <a:xfrm flipV="1">
            <a:off x="8405813" y="3359150"/>
            <a:ext cx="3175" cy="25019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2" name="Line 337"/>
          <p:cNvSpPr>
            <a:spLocks noChangeAspect="1" noChangeShapeType="1"/>
          </p:cNvSpPr>
          <p:nvPr/>
        </p:nvSpPr>
        <p:spPr bwMode="auto">
          <a:xfrm flipV="1">
            <a:off x="1174750" y="3359150"/>
            <a:ext cx="3175" cy="2501900"/>
          </a:xfrm>
          <a:prstGeom prst="line">
            <a:avLst/>
          </a:prstGeom>
          <a:noFill/>
          <a:ln w="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3" name="Freeform 338"/>
          <p:cNvSpPr>
            <a:spLocks noChangeAspect="1"/>
          </p:cNvSpPr>
          <p:nvPr/>
        </p:nvSpPr>
        <p:spPr bwMode="auto">
          <a:xfrm>
            <a:off x="1174750" y="3375025"/>
            <a:ext cx="7248525" cy="2451100"/>
          </a:xfrm>
          <a:custGeom>
            <a:avLst/>
            <a:gdLst>
              <a:gd name="T0" fmla="*/ 0 w 2538"/>
              <a:gd name="T1" fmla="*/ 0 h 858"/>
              <a:gd name="T2" fmla="*/ 2147483647 w 2538"/>
              <a:gd name="T3" fmla="*/ 0 h 858"/>
              <a:gd name="T4" fmla="*/ 2147483647 w 2538"/>
              <a:gd name="T5" fmla="*/ 0 h 858"/>
              <a:gd name="T6" fmla="*/ 2147483647 w 2538"/>
              <a:gd name="T7" fmla="*/ 0 h 858"/>
              <a:gd name="T8" fmla="*/ 2147483647 w 2538"/>
              <a:gd name="T9" fmla="*/ 2147483647 h 858"/>
              <a:gd name="T10" fmla="*/ 2147483647 w 2538"/>
              <a:gd name="T11" fmla="*/ 2147483647 h 858"/>
              <a:gd name="T12" fmla="*/ 2147483647 w 2538"/>
              <a:gd name="T13" fmla="*/ 2147483647 h 858"/>
              <a:gd name="T14" fmla="*/ 2147483647 w 2538"/>
              <a:gd name="T15" fmla="*/ 2147483647 h 858"/>
              <a:gd name="T16" fmla="*/ 2147483647 w 2538"/>
              <a:gd name="T17" fmla="*/ 2147483647 h 858"/>
              <a:gd name="T18" fmla="*/ 2147483647 w 2538"/>
              <a:gd name="T19" fmla="*/ 2147483647 h 858"/>
              <a:gd name="T20" fmla="*/ 2147483647 w 2538"/>
              <a:gd name="T21" fmla="*/ 2147483647 h 858"/>
              <a:gd name="T22" fmla="*/ 2147483647 w 2538"/>
              <a:gd name="T23" fmla="*/ 2147483647 h 858"/>
              <a:gd name="T24" fmla="*/ 2147483647 w 2538"/>
              <a:gd name="T25" fmla="*/ 2147483647 h 858"/>
              <a:gd name="T26" fmla="*/ 2147483647 w 2538"/>
              <a:gd name="T27" fmla="*/ 2147483647 h 858"/>
              <a:gd name="T28" fmla="*/ 2147483647 w 2538"/>
              <a:gd name="T29" fmla="*/ 2147483647 h 858"/>
              <a:gd name="T30" fmla="*/ 2147483647 w 2538"/>
              <a:gd name="T31" fmla="*/ 2147483647 h 858"/>
              <a:gd name="T32" fmla="*/ 2147483647 w 2538"/>
              <a:gd name="T33" fmla="*/ 2147483647 h 858"/>
              <a:gd name="T34" fmla="*/ 2147483647 w 2538"/>
              <a:gd name="T35" fmla="*/ 2147483647 h 858"/>
              <a:gd name="T36" fmla="*/ 2147483647 w 2538"/>
              <a:gd name="T37" fmla="*/ 2147483647 h 858"/>
              <a:gd name="T38" fmla="*/ 2147483647 w 2538"/>
              <a:gd name="T39" fmla="*/ 2147483647 h 858"/>
              <a:gd name="T40" fmla="*/ 2147483647 w 2538"/>
              <a:gd name="T41" fmla="*/ 2147483647 h 858"/>
              <a:gd name="T42" fmla="*/ 2147483647 w 2538"/>
              <a:gd name="T43" fmla="*/ 2147483647 h 858"/>
              <a:gd name="T44" fmla="*/ 2147483647 w 2538"/>
              <a:gd name="T45" fmla="*/ 2147483647 h 858"/>
              <a:gd name="T46" fmla="*/ 2147483647 w 2538"/>
              <a:gd name="T47" fmla="*/ 2147483647 h 858"/>
              <a:gd name="T48" fmla="*/ 2147483647 w 2538"/>
              <a:gd name="T49" fmla="*/ 2147483647 h 858"/>
              <a:gd name="T50" fmla="*/ 2147483647 w 2538"/>
              <a:gd name="T51" fmla="*/ 2147483647 h 858"/>
              <a:gd name="T52" fmla="*/ 2147483647 w 2538"/>
              <a:gd name="T53" fmla="*/ 2147483647 h 858"/>
              <a:gd name="T54" fmla="*/ 2147483647 w 2538"/>
              <a:gd name="T55" fmla="*/ 2147483647 h 858"/>
              <a:gd name="T56" fmla="*/ 2147483647 w 2538"/>
              <a:gd name="T57" fmla="*/ 2147483647 h 858"/>
              <a:gd name="T58" fmla="*/ 2147483647 w 2538"/>
              <a:gd name="T59" fmla="*/ 2147483647 h 858"/>
              <a:gd name="T60" fmla="*/ 2147483647 w 2538"/>
              <a:gd name="T61" fmla="*/ 2147483647 h 858"/>
              <a:gd name="T62" fmla="*/ 2147483647 w 2538"/>
              <a:gd name="T63" fmla="*/ 2147483647 h 858"/>
              <a:gd name="T64" fmla="*/ 2147483647 w 2538"/>
              <a:gd name="T65" fmla="*/ 2147483647 h 858"/>
              <a:gd name="T66" fmla="*/ 2147483647 w 2538"/>
              <a:gd name="T67" fmla="*/ 2147483647 h 858"/>
              <a:gd name="T68" fmla="*/ 2147483647 w 2538"/>
              <a:gd name="T69" fmla="*/ 2147483647 h 858"/>
              <a:gd name="T70" fmla="*/ 2147483647 w 2538"/>
              <a:gd name="T71" fmla="*/ 2147483647 h 858"/>
              <a:gd name="T72" fmla="*/ 2147483647 w 2538"/>
              <a:gd name="T73" fmla="*/ 2147483647 h 858"/>
              <a:gd name="T74" fmla="*/ 2147483647 w 2538"/>
              <a:gd name="T75" fmla="*/ 2147483647 h 858"/>
              <a:gd name="T76" fmla="*/ 2147483647 w 2538"/>
              <a:gd name="T77" fmla="*/ 2147483647 h 858"/>
              <a:gd name="T78" fmla="*/ 2147483647 w 2538"/>
              <a:gd name="T79" fmla="*/ 2147483647 h 858"/>
              <a:gd name="T80" fmla="*/ 2147483647 w 2538"/>
              <a:gd name="T81" fmla="*/ 2147483647 h 858"/>
              <a:gd name="T82" fmla="*/ 2147483647 w 2538"/>
              <a:gd name="T83" fmla="*/ 2147483647 h 858"/>
              <a:gd name="T84" fmla="*/ 2147483647 w 2538"/>
              <a:gd name="T85" fmla="*/ 2147483647 h 858"/>
              <a:gd name="T86" fmla="*/ 2147483647 w 2538"/>
              <a:gd name="T87" fmla="*/ 2147483647 h 858"/>
              <a:gd name="T88" fmla="*/ 2147483647 w 2538"/>
              <a:gd name="T89" fmla="*/ 2147483647 h 858"/>
              <a:gd name="T90" fmla="*/ 2147483647 w 2538"/>
              <a:gd name="T91" fmla="*/ 2147483647 h 858"/>
              <a:gd name="T92" fmla="*/ 2147483647 w 2538"/>
              <a:gd name="T93" fmla="*/ 2147483647 h 858"/>
              <a:gd name="T94" fmla="*/ 2147483647 w 2538"/>
              <a:gd name="T95" fmla="*/ 2147483647 h 858"/>
              <a:gd name="T96" fmla="*/ 2147483647 w 2538"/>
              <a:gd name="T97" fmla="*/ 2147483647 h 858"/>
              <a:gd name="T98" fmla="*/ 2147483647 w 2538"/>
              <a:gd name="T99" fmla="*/ 2147483647 h 85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538"/>
              <a:gd name="T151" fmla="*/ 0 h 858"/>
              <a:gd name="T152" fmla="*/ 2538 w 2538"/>
              <a:gd name="T153" fmla="*/ 858 h 85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538" h="858">
                <a:moveTo>
                  <a:pt x="0" y="0"/>
                </a:moveTo>
                <a:lnTo>
                  <a:pt x="192" y="0"/>
                </a:lnTo>
                <a:lnTo>
                  <a:pt x="246" y="0"/>
                </a:lnTo>
                <a:lnTo>
                  <a:pt x="300" y="0"/>
                </a:lnTo>
                <a:lnTo>
                  <a:pt x="354" y="6"/>
                </a:lnTo>
                <a:lnTo>
                  <a:pt x="408" y="6"/>
                </a:lnTo>
                <a:lnTo>
                  <a:pt x="462" y="6"/>
                </a:lnTo>
                <a:lnTo>
                  <a:pt x="516" y="6"/>
                </a:lnTo>
                <a:lnTo>
                  <a:pt x="570" y="6"/>
                </a:lnTo>
                <a:lnTo>
                  <a:pt x="624" y="12"/>
                </a:lnTo>
                <a:lnTo>
                  <a:pt x="678" y="12"/>
                </a:lnTo>
                <a:lnTo>
                  <a:pt x="732" y="18"/>
                </a:lnTo>
                <a:lnTo>
                  <a:pt x="786" y="18"/>
                </a:lnTo>
                <a:lnTo>
                  <a:pt x="840" y="24"/>
                </a:lnTo>
                <a:lnTo>
                  <a:pt x="894" y="30"/>
                </a:lnTo>
                <a:lnTo>
                  <a:pt x="948" y="36"/>
                </a:lnTo>
                <a:lnTo>
                  <a:pt x="1002" y="48"/>
                </a:lnTo>
                <a:lnTo>
                  <a:pt x="1050" y="60"/>
                </a:lnTo>
                <a:lnTo>
                  <a:pt x="1098" y="78"/>
                </a:lnTo>
                <a:lnTo>
                  <a:pt x="1140" y="102"/>
                </a:lnTo>
                <a:lnTo>
                  <a:pt x="1170" y="138"/>
                </a:lnTo>
                <a:lnTo>
                  <a:pt x="1200" y="180"/>
                </a:lnTo>
                <a:lnTo>
                  <a:pt x="1224" y="234"/>
                </a:lnTo>
                <a:lnTo>
                  <a:pt x="1242" y="300"/>
                </a:lnTo>
                <a:lnTo>
                  <a:pt x="1260" y="372"/>
                </a:lnTo>
                <a:lnTo>
                  <a:pt x="1272" y="456"/>
                </a:lnTo>
                <a:lnTo>
                  <a:pt x="1296" y="546"/>
                </a:lnTo>
                <a:lnTo>
                  <a:pt x="1320" y="624"/>
                </a:lnTo>
                <a:lnTo>
                  <a:pt x="1344" y="690"/>
                </a:lnTo>
                <a:lnTo>
                  <a:pt x="1380" y="732"/>
                </a:lnTo>
                <a:lnTo>
                  <a:pt x="1416" y="768"/>
                </a:lnTo>
                <a:lnTo>
                  <a:pt x="1464" y="792"/>
                </a:lnTo>
                <a:lnTo>
                  <a:pt x="1482" y="798"/>
                </a:lnTo>
                <a:lnTo>
                  <a:pt x="1536" y="810"/>
                </a:lnTo>
                <a:lnTo>
                  <a:pt x="1590" y="822"/>
                </a:lnTo>
                <a:lnTo>
                  <a:pt x="1644" y="828"/>
                </a:lnTo>
                <a:lnTo>
                  <a:pt x="1698" y="834"/>
                </a:lnTo>
                <a:lnTo>
                  <a:pt x="1752" y="840"/>
                </a:lnTo>
                <a:lnTo>
                  <a:pt x="1806" y="840"/>
                </a:lnTo>
                <a:lnTo>
                  <a:pt x="1860" y="846"/>
                </a:lnTo>
                <a:lnTo>
                  <a:pt x="1914" y="846"/>
                </a:lnTo>
                <a:lnTo>
                  <a:pt x="1968" y="852"/>
                </a:lnTo>
                <a:lnTo>
                  <a:pt x="2022" y="852"/>
                </a:lnTo>
                <a:lnTo>
                  <a:pt x="2076" y="852"/>
                </a:lnTo>
                <a:lnTo>
                  <a:pt x="2130" y="852"/>
                </a:lnTo>
                <a:lnTo>
                  <a:pt x="2184" y="852"/>
                </a:lnTo>
                <a:lnTo>
                  <a:pt x="2238" y="858"/>
                </a:lnTo>
                <a:lnTo>
                  <a:pt x="2292" y="858"/>
                </a:lnTo>
                <a:lnTo>
                  <a:pt x="2346" y="858"/>
                </a:lnTo>
                <a:lnTo>
                  <a:pt x="2538" y="858"/>
                </a:lnTo>
              </a:path>
            </a:pathLst>
          </a:custGeom>
          <a:noFill/>
          <a:ln w="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4" name="Freeform 339"/>
          <p:cNvSpPr>
            <a:spLocks noChangeAspect="1"/>
          </p:cNvSpPr>
          <p:nvPr/>
        </p:nvSpPr>
        <p:spPr bwMode="auto">
          <a:xfrm>
            <a:off x="1174750" y="3392488"/>
            <a:ext cx="7248525" cy="2416175"/>
          </a:xfrm>
          <a:custGeom>
            <a:avLst/>
            <a:gdLst>
              <a:gd name="T0" fmla="*/ 0 w 2538"/>
              <a:gd name="T1" fmla="*/ 0 h 846"/>
              <a:gd name="T2" fmla="*/ 2147483647 w 2538"/>
              <a:gd name="T3" fmla="*/ 0 h 846"/>
              <a:gd name="T4" fmla="*/ 2147483647 w 2538"/>
              <a:gd name="T5" fmla="*/ 0 h 846"/>
              <a:gd name="T6" fmla="*/ 2147483647 w 2538"/>
              <a:gd name="T7" fmla="*/ 0 h 846"/>
              <a:gd name="T8" fmla="*/ 2147483647 w 2538"/>
              <a:gd name="T9" fmla="*/ 2147483647 h 846"/>
              <a:gd name="T10" fmla="*/ 2147483647 w 2538"/>
              <a:gd name="T11" fmla="*/ 2147483647 h 846"/>
              <a:gd name="T12" fmla="*/ 2147483647 w 2538"/>
              <a:gd name="T13" fmla="*/ 2147483647 h 846"/>
              <a:gd name="T14" fmla="*/ 2147483647 w 2538"/>
              <a:gd name="T15" fmla="*/ 2147483647 h 846"/>
              <a:gd name="T16" fmla="*/ 2147483647 w 2538"/>
              <a:gd name="T17" fmla="*/ 2147483647 h 846"/>
              <a:gd name="T18" fmla="*/ 2147483647 w 2538"/>
              <a:gd name="T19" fmla="*/ 2147483647 h 846"/>
              <a:gd name="T20" fmla="*/ 2147483647 w 2538"/>
              <a:gd name="T21" fmla="*/ 2147483647 h 846"/>
              <a:gd name="T22" fmla="*/ 2147483647 w 2538"/>
              <a:gd name="T23" fmla="*/ 2147483647 h 846"/>
              <a:gd name="T24" fmla="*/ 2147483647 w 2538"/>
              <a:gd name="T25" fmla="*/ 2147483647 h 846"/>
              <a:gd name="T26" fmla="*/ 2147483647 w 2538"/>
              <a:gd name="T27" fmla="*/ 2147483647 h 846"/>
              <a:gd name="T28" fmla="*/ 2147483647 w 2538"/>
              <a:gd name="T29" fmla="*/ 2147483647 h 846"/>
              <a:gd name="T30" fmla="*/ 2147483647 w 2538"/>
              <a:gd name="T31" fmla="*/ 2147483647 h 846"/>
              <a:gd name="T32" fmla="*/ 2147483647 w 2538"/>
              <a:gd name="T33" fmla="*/ 2147483647 h 846"/>
              <a:gd name="T34" fmla="*/ 2147483647 w 2538"/>
              <a:gd name="T35" fmla="*/ 2147483647 h 846"/>
              <a:gd name="T36" fmla="*/ 2147483647 w 2538"/>
              <a:gd name="T37" fmla="*/ 2147483647 h 846"/>
              <a:gd name="T38" fmla="*/ 2147483647 w 2538"/>
              <a:gd name="T39" fmla="*/ 2147483647 h 846"/>
              <a:gd name="T40" fmla="*/ 2147483647 w 2538"/>
              <a:gd name="T41" fmla="*/ 2147483647 h 846"/>
              <a:gd name="T42" fmla="*/ 2147483647 w 2538"/>
              <a:gd name="T43" fmla="*/ 2147483647 h 846"/>
              <a:gd name="T44" fmla="*/ 2147483647 w 2538"/>
              <a:gd name="T45" fmla="*/ 2147483647 h 846"/>
              <a:gd name="T46" fmla="*/ 2147483647 w 2538"/>
              <a:gd name="T47" fmla="*/ 2147483647 h 846"/>
              <a:gd name="T48" fmla="*/ 2147483647 w 2538"/>
              <a:gd name="T49" fmla="*/ 2147483647 h 846"/>
              <a:gd name="T50" fmla="*/ 2147483647 w 2538"/>
              <a:gd name="T51" fmla="*/ 2147483647 h 846"/>
              <a:gd name="T52" fmla="*/ 2147483647 w 2538"/>
              <a:gd name="T53" fmla="*/ 2147483647 h 846"/>
              <a:gd name="T54" fmla="*/ 2147483647 w 2538"/>
              <a:gd name="T55" fmla="*/ 2147483647 h 846"/>
              <a:gd name="T56" fmla="*/ 2147483647 w 2538"/>
              <a:gd name="T57" fmla="*/ 2147483647 h 846"/>
              <a:gd name="T58" fmla="*/ 2147483647 w 2538"/>
              <a:gd name="T59" fmla="*/ 2147483647 h 846"/>
              <a:gd name="T60" fmla="*/ 2147483647 w 2538"/>
              <a:gd name="T61" fmla="*/ 2147483647 h 846"/>
              <a:gd name="T62" fmla="*/ 2147483647 w 2538"/>
              <a:gd name="T63" fmla="*/ 2147483647 h 846"/>
              <a:gd name="T64" fmla="*/ 2147483647 w 2538"/>
              <a:gd name="T65" fmla="*/ 2147483647 h 846"/>
              <a:gd name="T66" fmla="*/ 2147483647 w 2538"/>
              <a:gd name="T67" fmla="*/ 2147483647 h 846"/>
              <a:gd name="T68" fmla="*/ 2147483647 w 2538"/>
              <a:gd name="T69" fmla="*/ 2147483647 h 846"/>
              <a:gd name="T70" fmla="*/ 2147483647 w 2538"/>
              <a:gd name="T71" fmla="*/ 2147483647 h 846"/>
              <a:gd name="T72" fmla="*/ 2147483647 w 2538"/>
              <a:gd name="T73" fmla="*/ 2147483647 h 846"/>
              <a:gd name="T74" fmla="*/ 2147483647 w 2538"/>
              <a:gd name="T75" fmla="*/ 2147483647 h 846"/>
              <a:gd name="T76" fmla="*/ 2147483647 w 2538"/>
              <a:gd name="T77" fmla="*/ 2147483647 h 846"/>
              <a:gd name="T78" fmla="*/ 2147483647 w 2538"/>
              <a:gd name="T79" fmla="*/ 2147483647 h 846"/>
              <a:gd name="T80" fmla="*/ 2147483647 w 2538"/>
              <a:gd name="T81" fmla="*/ 2147483647 h 846"/>
              <a:gd name="T82" fmla="*/ 2147483647 w 2538"/>
              <a:gd name="T83" fmla="*/ 2147483647 h 846"/>
              <a:gd name="T84" fmla="*/ 2147483647 w 2538"/>
              <a:gd name="T85" fmla="*/ 2147483647 h 84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846"/>
              <a:gd name="T131" fmla="*/ 2538 w 2538"/>
              <a:gd name="T132" fmla="*/ 846 h 84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846">
                <a:moveTo>
                  <a:pt x="0" y="0"/>
                </a:moveTo>
                <a:lnTo>
                  <a:pt x="192" y="0"/>
                </a:lnTo>
                <a:lnTo>
                  <a:pt x="246" y="0"/>
                </a:lnTo>
                <a:lnTo>
                  <a:pt x="300" y="0"/>
                </a:lnTo>
                <a:lnTo>
                  <a:pt x="354" y="6"/>
                </a:lnTo>
                <a:lnTo>
                  <a:pt x="408" y="6"/>
                </a:lnTo>
                <a:lnTo>
                  <a:pt x="462" y="6"/>
                </a:lnTo>
                <a:lnTo>
                  <a:pt x="516" y="12"/>
                </a:lnTo>
                <a:lnTo>
                  <a:pt x="570" y="18"/>
                </a:lnTo>
                <a:lnTo>
                  <a:pt x="624" y="18"/>
                </a:lnTo>
                <a:lnTo>
                  <a:pt x="678" y="24"/>
                </a:lnTo>
                <a:lnTo>
                  <a:pt x="732" y="30"/>
                </a:lnTo>
                <a:lnTo>
                  <a:pt x="786" y="42"/>
                </a:lnTo>
                <a:lnTo>
                  <a:pt x="840" y="54"/>
                </a:lnTo>
                <a:lnTo>
                  <a:pt x="894" y="66"/>
                </a:lnTo>
                <a:lnTo>
                  <a:pt x="948" y="84"/>
                </a:lnTo>
                <a:lnTo>
                  <a:pt x="1002" y="108"/>
                </a:lnTo>
                <a:lnTo>
                  <a:pt x="1056" y="138"/>
                </a:lnTo>
                <a:lnTo>
                  <a:pt x="1110" y="180"/>
                </a:lnTo>
                <a:lnTo>
                  <a:pt x="1164" y="240"/>
                </a:lnTo>
                <a:lnTo>
                  <a:pt x="1218" y="318"/>
                </a:lnTo>
                <a:lnTo>
                  <a:pt x="1266" y="426"/>
                </a:lnTo>
                <a:lnTo>
                  <a:pt x="1320" y="528"/>
                </a:lnTo>
                <a:lnTo>
                  <a:pt x="1374" y="606"/>
                </a:lnTo>
                <a:lnTo>
                  <a:pt x="1428" y="666"/>
                </a:lnTo>
                <a:lnTo>
                  <a:pt x="1482" y="708"/>
                </a:lnTo>
                <a:lnTo>
                  <a:pt x="1536" y="738"/>
                </a:lnTo>
                <a:lnTo>
                  <a:pt x="1590" y="762"/>
                </a:lnTo>
                <a:lnTo>
                  <a:pt x="1644" y="780"/>
                </a:lnTo>
                <a:lnTo>
                  <a:pt x="1698" y="792"/>
                </a:lnTo>
                <a:lnTo>
                  <a:pt x="1752" y="804"/>
                </a:lnTo>
                <a:lnTo>
                  <a:pt x="1806" y="816"/>
                </a:lnTo>
                <a:lnTo>
                  <a:pt x="1860" y="822"/>
                </a:lnTo>
                <a:lnTo>
                  <a:pt x="1914" y="828"/>
                </a:lnTo>
                <a:lnTo>
                  <a:pt x="1968" y="828"/>
                </a:lnTo>
                <a:lnTo>
                  <a:pt x="2022" y="834"/>
                </a:lnTo>
                <a:lnTo>
                  <a:pt x="2076" y="840"/>
                </a:lnTo>
                <a:lnTo>
                  <a:pt x="2130" y="840"/>
                </a:lnTo>
                <a:lnTo>
                  <a:pt x="2184" y="840"/>
                </a:lnTo>
                <a:lnTo>
                  <a:pt x="2238" y="846"/>
                </a:lnTo>
                <a:lnTo>
                  <a:pt x="2292" y="846"/>
                </a:lnTo>
                <a:lnTo>
                  <a:pt x="2346" y="846"/>
                </a:lnTo>
                <a:lnTo>
                  <a:pt x="2538" y="846"/>
                </a:lnTo>
              </a:path>
            </a:pathLst>
          </a:custGeom>
          <a:noFill/>
          <a:ln w="0">
            <a:solidFill>
              <a:srgbClr val="00A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5" name="Freeform 340"/>
          <p:cNvSpPr>
            <a:spLocks noChangeAspect="1"/>
          </p:cNvSpPr>
          <p:nvPr/>
        </p:nvSpPr>
        <p:spPr bwMode="auto">
          <a:xfrm>
            <a:off x="1174750" y="3392488"/>
            <a:ext cx="7248525" cy="2416175"/>
          </a:xfrm>
          <a:custGeom>
            <a:avLst/>
            <a:gdLst>
              <a:gd name="T0" fmla="*/ 0 w 2538"/>
              <a:gd name="T1" fmla="*/ 0 h 846"/>
              <a:gd name="T2" fmla="*/ 2147483647 w 2538"/>
              <a:gd name="T3" fmla="*/ 0 h 846"/>
              <a:gd name="T4" fmla="*/ 2147483647 w 2538"/>
              <a:gd name="T5" fmla="*/ 0 h 846"/>
              <a:gd name="T6" fmla="*/ 2147483647 w 2538"/>
              <a:gd name="T7" fmla="*/ 2147483647 h 846"/>
              <a:gd name="T8" fmla="*/ 2147483647 w 2538"/>
              <a:gd name="T9" fmla="*/ 2147483647 h 846"/>
              <a:gd name="T10" fmla="*/ 2147483647 w 2538"/>
              <a:gd name="T11" fmla="*/ 2147483647 h 846"/>
              <a:gd name="T12" fmla="*/ 2147483647 w 2538"/>
              <a:gd name="T13" fmla="*/ 2147483647 h 846"/>
              <a:gd name="T14" fmla="*/ 2147483647 w 2538"/>
              <a:gd name="T15" fmla="*/ 2147483647 h 846"/>
              <a:gd name="T16" fmla="*/ 2147483647 w 2538"/>
              <a:gd name="T17" fmla="*/ 2147483647 h 846"/>
              <a:gd name="T18" fmla="*/ 2147483647 w 2538"/>
              <a:gd name="T19" fmla="*/ 2147483647 h 846"/>
              <a:gd name="T20" fmla="*/ 2147483647 w 2538"/>
              <a:gd name="T21" fmla="*/ 2147483647 h 846"/>
              <a:gd name="T22" fmla="*/ 2147483647 w 2538"/>
              <a:gd name="T23" fmla="*/ 2147483647 h 846"/>
              <a:gd name="T24" fmla="*/ 2147483647 w 2538"/>
              <a:gd name="T25" fmla="*/ 2147483647 h 846"/>
              <a:gd name="T26" fmla="*/ 2147483647 w 2538"/>
              <a:gd name="T27" fmla="*/ 2147483647 h 846"/>
              <a:gd name="T28" fmla="*/ 2147483647 w 2538"/>
              <a:gd name="T29" fmla="*/ 2147483647 h 846"/>
              <a:gd name="T30" fmla="*/ 2147483647 w 2538"/>
              <a:gd name="T31" fmla="*/ 2147483647 h 846"/>
              <a:gd name="T32" fmla="*/ 2147483647 w 2538"/>
              <a:gd name="T33" fmla="*/ 2147483647 h 846"/>
              <a:gd name="T34" fmla="*/ 2147483647 w 2538"/>
              <a:gd name="T35" fmla="*/ 2147483647 h 846"/>
              <a:gd name="T36" fmla="*/ 2147483647 w 2538"/>
              <a:gd name="T37" fmla="*/ 2147483647 h 846"/>
              <a:gd name="T38" fmla="*/ 2147483647 w 2538"/>
              <a:gd name="T39" fmla="*/ 2147483647 h 846"/>
              <a:gd name="T40" fmla="*/ 2147483647 w 2538"/>
              <a:gd name="T41" fmla="*/ 2147483647 h 846"/>
              <a:gd name="T42" fmla="*/ 2147483647 w 2538"/>
              <a:gd name="T43" fmla="*/ 2147483647 h 846"/>
              <a:gd name="T44" fmla="*/ 2147483647 w 2538"/>
              <a:gd name="T45" fmla="*/ 2147483647 h 846"/>
              <a:gd name="T46" fmla="*/ 2147483647 w 2538"/>
              <a:gd name="T47" fmla="*/ 2147483647 h 846"/>
              <a:gd name="T48" fmla="*/ 2147483647 w 2538"/>
              <a:gd name="T49" fmla="*/ 2147483647 h 846"/>
              <a:gd name="T50" fmla="*/ 2147483647 w 2538"/>
              <a:gd name="T51" fmla="*/ 2147483647 h 846"/>
              <a:gd name="T52" fmla="*/ 2147483647 w 2538"/>
              <a:gd name="T53" fmla="*/ 2147483647 h 846"/>
              <a:gd name="T54" fmla="*/ 2147483647 w 2538"/>
              <a:gd name="T55" fmla="*/ 2147483647 h 846"/>
              <a:gd name="T56" fmla="*/ 2147483647 w 2538"/>
              <a:gd name="T57" fmla="*/ 2147483647 h 846"/>
              <a:gd name="T58" fmla="*/ 2147483647 w 2538"/>
              <a:gd name="T59" fmla="*/ 2147483647 h 846"/>
              <a:gd name="T60" fmla="*/ 2147483647 w 2538"/>
              <a:gd name="T61" fmla="*/ 2147483647 h 846"/>
              <a:gd name="T62" fmla="*/ 2147483647 w 2538"/>
              <a:gd name="T63" fmla="*/ 2147483647 h 846"/>
              <a:gd name="T64" fmla="*/ 2147483647 w 2538"/>
              <a:gd name="T65" fmla="*/ 2147483647 h 846"/>
              <a:gd name="T66" fmla="*/ 2147483647 w 2538"/>
              <a:gd name="T67" fmla="*/ 2147483647 h 846"/>
              <a:gd name="T68" fmla="*/ 2147483647 w 2538"/>
              <a:gd name="T69" fmla="*/ 2147483647 h 846"/>
              <a:gd name="T70" fmla="*/ 2147483647 w 2538"/>
              <a:gd name="T71" fmla="*/ 2147483647 h 846"/>
              <a:gd name="T72" fmla="*/ 2147483647 w 2538"/>
              <a:gd name="T73" fmla="*/ 2147483647 h 846"/>
              <a:gd name="T74" fmla="*/ 2147483647 w 2538"/>
              <a:gd name="T75" fmla="*/ 2147483647 h 846"/>
              <a:gd name="T76" fmla="*/ 2147483647 w 2538"/>
              <a:gd name="T77" fmla="*/ 2147483647 h 846"/>
              <a:gd name="T78" fmla="*/ 2147483647 w 2538"/>
              <a:gd name="T79" fmla="*/ 2147483647 h 846"/>
              <a:gd name="T80" fmla="*/ 2147483647 w 2538"/>
              <a:gd name="T81" fmla="*/ 2147483647 h 846"/>
              <a:gd name="T82" fmla="*/ 2147483647 w 2538"/>
              <a:gd name="T83" fmla="*/ 2147483647 h 846"/>
              <a:gd name="T84" fmla="*/ 2147483647 w 2538"/>
              <a:gd name="T85" fmla="*/ 2147483647 h 84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846"/>
              <a:gd name="T131" fmla="*/ 2538 w 2538"/>
              <a:gd name="T132" fmla="*/ 846 h 84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846">
                <a:moveTo>
                  <a:pt x="0" y="0"/>
                </a:moveTo>
                <a:lnTo>
                  <a:pt x="192" y="0"/>
                </a:lnTo>
                <a:lnTo>
                  <a:pt x="246" y="0"/>
                </a:lnTo>
                <a:lnTo>
                  <a:pt x="300" y="6"/>
                </a:lnTo>
                <a:lnTo>
                  <a:pt x="354" y="6"/>
                </a:lnTo>
                <a:lnTo>
                  <a:pt x="408" y="12"/>
                </a:lnTo>
                <a:lnTo>
                  <a:pt x="462" y="12"/>
                </a:lnTo>
                <a:lnTo>
                  <a:pt x="516" y="18"/>
                </a:lnTo>
                <a:lnTo>
                  <a:pt x="570" y="24"/>
                </a:lnTo>
                <a:lnTo>
                  <a:pt x="624" y="30"/>
                </a:lnTo>
                <a:lnTo>
                  <a:pt x="678" y="36"/>
                </a:lnTo>
                <a:lnTo>
                  <a:pt x="732" y="48"/>
                </a:lnTo>
                <a:lnTo>
                  <a:pt x="786" y="60"/>
                </a:lnTo>
                <a:lnTo>
                  <a:pt x="840" y="78"/>
                </a:lnTo>
                <a:lnTo>
                  <a:pt x="894" y="96"/>
                </a:lnTo>
                <a:lnTo>
                  <a:pt x="948" y="114"/>
                </a:lnTo>
                <a:lnTo>
                  <a:pt x="1002" y="144"/>
                </a:lnTo>
                <a:lnTo>
                  <a:pt x="1056" y="180"/>
                </a:lnTo>
                <a:lnTo>
                  <a:pt x="1110" y="228"/>
                </a:lnTo>
                <a:lnTo>
                  <a:pt x="1164" y="282"/>
                </a:lnTo>
                <a:lnTo>
                  <a:pt x="1218" y="348"/>
                </a:lnTo>
                <a:lnTo>
                  <a:pt x="1266" y="426"/>
                </a:lnTo>
                <a:lnTo>
                  <a:pt x="1320" y="498"/>
                </a:lnTo>
                <a:lnTo>
                  <a:pt x="1374" y="564"/>
                </a:lnTo>
                <a:lnTo>
                  <a:pt x="1428" y="618"/>
                </a:lnTo>
                <a:lnTo>
                  <a:pt x="1482" y="666"/>
                </a:lnTo>
                <a:lnTo>
                  <a:pt x="1536" y="702"/>
                </a:lnTo>
                <a:lnTo>
                  <a:pt x="1590" y="732"/>
                </a:lnTo>
                <a:lnTo>
                  <a:pt x="1644" y="750"/>
                </a:lnTo>
                <a:lnTo>
                  <a:pt x="1698" y="768"/>
                </a:lnTo>
                <a:lnTo>
                  <a:pt x="1752" y="786"/>
                </a:lnTo>
                <a:lnTo>
                  <a:pt x="1806" y="798"/>
                </a:lnTo>
                <a:lnTo>
                  <a:pt x="1860" y="810"/>
                </a:lnTo>
                <a:lnTo>
                  <a:pt x="1914" y="816"/>
                </a:lnTo>
                <a:lnTo>
                  <a:pt x="1968" y="822"/>
                </a:lnTo>
                <a:lnTo>
                  <a:pt x="2022" y="828"/>
                </a:lnTo>
                <a:lnTo>
                  <a:pt x="2076" y="834"/>
                </a:lnTo>
                <a:lnTo>
                  <a:pt x="2130" y="834"/>
                </a:lnTo>
                <a:lnTo>
                  <a:pt x="2184" y="840"/>
                </a:lnTo>
                <a:lnTo>
                  <a:pt x="2238" y="840"/>
                </a:lnTo>
                <a:lnTo>
                  <a:pt x="2292" y="846"/>
                </a:lnTo>
                <a:lnTo>
                  <a:pt x="2346" y="846"/>
                </a:lnTo>
                <a:lnTo>
                  <a:pt x="2538" y="846"/>
                </a:lnTo>
              </a:path>
            </a:pathLst>
          </a:custGeom>
          <a:noFill/>
          <a:ln w="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6" name="Freeform 341"/>
          <p:cNvSpPr>
            <a:spLocks noChangeAspect="1"/>
          </p:cNvSpPr>
          <p:nvPr/>
        </p:nvSpPr>
        <p:spPr bwMode="auto">
          <a:xfrm>
            <a:off x="1174750" y="3392488"/>
            <a:ext cx="7248525" cy="2416175"/>
          </a:xfrm>
          <a:custGeom>
            <a:avLst/>
            <a:gdLst>
              <a:gd name="T0" fmla="*/ 0 w 2538"/>
              <a:gd name="T1" fmla="*/ 0 h 846"/>
              <a:gd name="T2" fmla="*/ 2147483647 w 2538"/>
              <a:gd name="T3" fmla="*/ 2147483647 h 846"/>
              <a:gd name="T4" fmla="*/ 2147483647 w 2538"/>
              <a:gd name="T5" fmla="*/ 2147483647 h 846"/>
              <a:gd name="T6" fmla="*/ 2147483647 w 2538"/>
              <a:gd name="T7" fmla="*/ 2147483647 h 846"/>
              <a:gd name="T8" fmla="*/ 2147483647 w 2538"/>
              <a:gd name="T9" fmla="*/ 2147483647 h 846"/>
              <a:gd name="T10" fmla="*/ 2147483647 w 2538"/>
              <a:gd name="T11" fmla="*/ 2147483647 h 846"/>
              <a:gd name="T12" fmla="*/ 2147483647 w 2538"/>
              <a:gd name="T13" fmla="*/ 2147483647 h 846"/>
              <a:gd name="T14" fmla="*/ 2147483647 w 2538"/>
              <a:gd name="T15" fmla="*/ 2147483647 h 846"/>
              <a:gd name="T16" fmla="*/ 2147483647 w 2538"/>
              <a:gd name="T17" fmla="*/ 2147483647 h 846"/>
              <a:gd name="T18" fmla="*/ 2147483647 w 2538"/>
              <a:gd name="T19" fmla="*/ 2147483647 h 846"/>
              <a:gd name="T20" fmla="*/ 2147483647 w 2538"/>
              <a:gd name="T21" fmla="*/ 2147483647 h 846"/>
              <a:gd name="T22" fmla="*/ 2147483647 w 2538"/>
              <a:gd name="T23" fmla="*/ 2147483647 h 846"/>
              <a:gd name="T24" fmla="*/ 2147483647 w 2538"/>
              <a:gd name="T25" fmla="*/ 2147483647 h 846"/>
              <a:gd name="T26" fmla="*/ 2147483647 w 2538"/>
              <a:gd name="T27" fmla="*/ 2147483647 h 846"/>
              <a:gd name="T28" fmla="*/ 2147483647 w 2538"/>
              <a:gd name="T29" fmla="*/ 2147483647 h 846"/>
              <a:gd name="T30" fmla="*/ 2147483647 w 2538"/>
              <a:gd name="T31" fmla="*/ 2147483647 h 846"/>
              <a:gd name="T32" fmla="*/ 2147483647 w 2538"/>
              <a:gd name="T33" fmla="*/ 2147483647 h 846"/>
              <a:gd name="T34" fmla="*/ 2147483647 w 2538"/>
              <a:gd name="T35" fmla="*/ 2147483647 h 846"/>
              <a:gd name="T36" fmla="*/ 2147483647 w 2538"/>
              <a:gd name="T37" fmla="*/ 2147483647 h 846"/>
              <a:gd name="T38" fmla="*/ 2147483647 w 2538"/>
              <a:gd name="T39" fmla="*/ 2147483647 h 846"/>
              <a:gd name="T40" fmla="*/ 2147483647 w 2538"/>
              <a:gd name="T41" fmla="*/ 2147483647 h 846"/>
              <a:gd name="T42" fmla="*/ 2147483647 w 2538"/>
              <a:gd name="T43" fmla="*/ 2147483647 h 846"/>
              <a:gd name="T44" fmla="*/ 2147483647 w 2538"/>
              <a:gd name="T45" fmla="*/ 2147483647 h 846"/>
              <a:gd name="T46" fmla="*/ 2147483647 w 2538"/>
              <a:gd name="T47" fmla="*/ 2147483647 h 846"/>
              <a:gd name="T48" fmla="*/ 2147483647 w 2538"/>
              <a:gd name="T49" fmla="*/ 2147483647 h 846"/>
              <a:gd name="T50" fmla="*/ 2147483647 w 2538"/>
              <a:gd name="T51" fmla="*/ 2147483647 h 846"/>
              <a:gd name="T52" fmla="*/ 2147483647 w 2538"/>
              <a:gd name="T53" fmla="*/ 2147483647 h 846"/>
              <a:gd name="T54" fmla="*/ 2147483647 w 2538"/>
              <a:gd name="T55" fmla="*/ 2147483647 h 846"/>
              <a:gd name="T56" fmla="*/ 2147483647 w 2538"/>
              <a:gd name="T57" fmla="*/ 2147483647 h 846"/>
              <a:gd name="T58" fmla="*/ 2147483647 w 2538"/>
              <a:gd name="T59" fmla="*/ 2147483647 h 846"/>
              <a:gd name="T60" fmla="*/ 2147483647 w 2538"/>
              <a:gd name="T61" fmla="*/ 2147483647 h 846"/>
              <a:gd name="T62" fmla="*/ 2147483647 w 2538"/>
              <a:gd name="T63" fmla="*/ 2147483647 h 846"/>
              <a:gd name="T64" fmla="*/ 2147483647 w 2538"/>
              <a:gd name="T65" fmla="*/ 2147483647 h 846"/>
              <a:gd name="T66" fmla="*/ 2147483647 w 2538"/>
              <a:gd name="T67" fmla="*/ 2147483647 h 846"/>
              <a:gd name="T68" fmla="*/ 2147483647 w 2538"/>
              <a:gd name="T69" fmla="*/ 2147483647 h 846"/>
              <a:gd name="T70" fmla="*/ 2147483647 w 2538"/>
              <a:gd name="T71" fmla="*/ 2147483647 h 846"/>
              <a:gd name="T72" fmla="*/ 2147483647 w 2538"/>
              <a:gd name="T73" fmla="*/ 2147483647 h 846"/>
              <a:gd name="T74" fmla="*/ 2147483647 w 2538"/>
              <a:gd name="T75" fmla="*/ 2147483647 h 846"/>
              <a:gd name="T76" fmla="*/ 2147483647 w 2538"/>
              <a:gd name="T77" fmla="*/ 2147483647 h 846"/>
              <a:gd name="T78" fmla="*/ 2147483647 w 2538"/>
              <a:gd name="T79" fmla="*/ 2147483647 h 846"/>
              <a:gd name="T80" fmla="*/ 2147483647 w 2538"/>
              <a:gd name="T81" fmla="*/ 2147483647 h 846"/>
              <a:gd name="T82" fmla="*/ 2147483647 w 2538"/>
              <a:gd name="T83" fmla="*/ 2147483647 h 846"/>
              <a:gd name="T84" fmla="*/ 2147483647 w 2538"/>
              <a:gd name="T85" fmla="*/ 2147483647 h 84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538"/>
              <a:gd name="T130" fmla="*/ 0 h 846"/>
              <a:gd name="T131" fmla="*/ 2538 w 2538"/>
              <a:gd name="T132" fmla="*/ 846 h 84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538" h="846">
                <a:moveTo>
                  <a:pt x="0" y="0"/>
                </a:moveTo>
                <a:lnTo>
                  <a:pt x="192" y="6"/>
                </a:lnTo>
                <a:lnTo>
                  <a:pt x="246" y="6"/>
                </a:lnTo>
                <a:lnTo>
                  <a:pt x="300" y="12"/>
                </a:lnTo>
                <a:lnTo>
                  <a:pt x="354" y="12"/>
                </a:lnTo>
                <a:lnTo>
                  <a:pt x="408" y="18"/>
                </a:lnTo>
                <a:lnTo>
                  <a:pt x="462" y="24"/>
                </a:lnTo>
                <a:lnTo>
                  <a:pt x="516" y="30"/>
                </a:lnTo>
                <a:lnTo>
                  <a:pt x="570" y="36"/>
                </a:lnTo>
                <a:lnTo>
                  <a:pt x="624" y="48"/>
                </a:lnTo>
                <a:lnTo>
                  <a:pt x="678" y="54"/>
                </a:lnTo>
                <a:lnTo>
                  <a:pt x="732" y="72"/>
                </a:lnTo>
                <a:lnTo>
                  <a:pt x="786" y="84"/>
                </a:lnTo>
                <a:lnTo>
                  <a:pt x="840" y="108"/>
                </a:lnTo>
                <a:lnTo>
                  <a:pt x="894" y="132"/>
                </a:lnTo>
                <a:lnTo>
                  <a:pt x="948" y="156"/>
                </a:lnTo>
                <a:lnTo>
                  <a:pt x="1002" y="192"/>
                </a:lnTo>
                <a:lnTo>
                  <a:pt x="1056" y="228"/>
                </a:lnTo>
                <a:lnTo>
                  <a:pt x="1110" y="270"/>
                </a:lnTo>
                <a:lnTo>
                  <a:pt x="1164" y="318"/>
                </a:lnTo>
                <a:lnTo>
                  <a:pt x="1218" y="372"/>
                </a:lnTo>
                <a:lnTo>
                  <a:pt x="1266" y="426"/>
                </a:lnTo>
                <a:lnTo>
                  <a:pt x="1320" y="474"/>
                </a:lnTo>
                <a:lnTo>
                  <a:pt x="1374" y="528"/>
                </a:lnTo>
                <a:lnTo>
                  <a:pt x="1428" y="576"/>
                </a:lnTo>
                <a:lnTo>
                  <a:pt x="1482" y="618"/>
                </a:lnTo>
                <a:lnTo>
                  <a:pt x="1536" y="654"/>
                </a:lnTo>
                <a:lnTo>
                  <a:pt x="1590" y="690"/>
                </a:lnTo>
                <a:lnTo>
                  <a:pt x="1644" y="714"/>
                </a:lnTo>
                <a:lnTo>
                  <a:pt x="1698" y="738"/>
                </a:lnTo>
                <a:lnTo>
                  <a:pt x="1752" y="762"/>
                </a:lnTo>
                <a:lnTo>
                  <a:pt x="1806" y="774"/>
                </a:lnTo>
                <a:lnTo>
                  <a:pt x="1860" y="792"/>
                </a:lnTo>
                <a:lnTo>
                  <a:pt x="1914" y="798"/>
                </a:lnTo>
                <a:lnTo>
                  <a:pt x="1968" y="810"/>
                </a:lnTo>
                <a:lnTo>
                  <a:pt x="2022" y="816"/>
                </a:lnTo>
                <a:lnTo>
                  <a:pt x="2076" y="822"/>
                </a:lnTo>
                <a:lnTo>
                  <a:pt x="2130" y="828"/>
                </a:lnTo>
                <a:lnTo>
                  <a:pt x="2184" y="834"/>
                </a:lnTo>
                <a:lnTo>
                  <a:pt x="2238" y="834"/>
                </a:lnTo>
                <a:lnTo>
                  <a:pt x="2292" y="840"/>
                </a:lnTo>
                <a:lnTo>
                  <a:pt x="2346" y="840"/>
                </a:lnTo>
                <a:lnTo>
                  <a:pt x="2538" y="846"/>
                </a:lnTo>
              </a:path>
            </a:pathLst>
          </a:custGeom>
          <a:noFill/>
          <a:ln w="0">
            <a:solidFill>
              <a:srgbClr val="00BF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7" name="Freeform 342"/>
          <p:cNvSpPr>
            <a:spLocks noChangeAspect="1"/>
          </p:cNvSpPr>
          <p:nvPr/>
        </p:nvSpPr>
        <p:spPr bwMode="auto">
          <a:xfrm>
            <a:off x="1174750" y="3409950"/>
            <a:ext cx="7248525" cy="2381250"/>
          </a:xfrm>
          <a:custGeom>
            <a:avLst/>
            <a:gdLst>
              <a:gd name="T0" fmla="*/ 0 w 2538"/>
              <a:gd name="T1" fmla="*/ 0 h 834"/>
              <a:gd name="T2" fmla="*/ 2147483647 w 2538"/>
              <a:gd name="T3" fmla="*/ 0 h 834"/>
              <a:gd name="T4" fmla="*/ 2147483647 w 2538"/>
              <a:gd name="T5" fmla="*/ 2147483647 h 834"/>
              <a:gd name="T6" fmla="*/ 2147483647 w 2538"/>
              <a:gd name="T7" fmla="*/ 2147483647 h 834"/>
              <a:gd name="T8" fmla="*/ 2147483647 w 2538"/>
              <a:gd name="T9" fmla="*/ 2147483647 h 834"/>
              <a:gd name="T10" fmla="*/ 2147483647 w 2538"/>
              <a:gd name="T11" fmla="*/ 2147483647 h 834"/>
              <a:gd name="T12" fmla="*/ 2147483647 w 2538"/>
              <a:gd name="T13" fmla="*/ 2147483647 h 834"/>
              <a:gd name="T14" fmla="*/ 2147483647 w 2538"/>
              <a:gd name="T15" fmla="*/ 2147483647 h 834"/>
              <a:gd name="T16" fmla="*/ 2147483647 w 2538"/>
              <a:gd name="T17" fmla="*/ 2147483647 h 834"/>
              <a:gd name="T18" fmla="*/ 2147483647 w 2538"/>
              <a:gd name="T19" fmla="*/ 2147483647 h 834"/>
              <a:gd name="T20" fmla="*/ 2147483647 w 2538"/>
              <a:gd name="T21" fmla="*/ 2147483647 h 834"/>
              <a:gd name="T22" fmla="*/ 2147483647 w 2538"/>
              <a:gd name="T23" fmla="*/ 2147483647 h 834"/>
              <a:gd name="T24" fmla="*/ 2147483647 w 2538"/>
              <a:gd name="T25" fmla="*/ 2147483647 h 834"/>
              <a:gd name="T26" fmla="*/ 2147483647 w 2538"/>
              <a:gd name="T27" fmla="*/ 2147483647 h 834"/>
              <a:gd name="T28" fmla="*/ 2147483647 w 2538"/>
              <a:gd name="T29" fmla="*/ 2147483647 h 834"/>
              <a:gd name="T30" fmla="*/ 2147483647 w 2538"/>
              <a:gd name="T31" fmla="*/ 2147483647 h 834"/>
              <a:gd name="T32" fmla="*/ 2147483647 w 2538"/>
              <a:gd name="T33" fmla="*/ 2147483647 h 834"/>
              <a:gd name="T34" fmla="*/ 2147483647 w 2538"/>
              <a:gd name="T35" fmla="*/ 2147483647 h 834"/>
              <a:gd name="T36" fmla="*/ 2147483647 w 2538"/>
              <a:gd name="T37" fmla="*/ 2147483647 h 834"/>
              <a:gd name="T38" fmla="*/ 2147483647 w 2538"/>
              <a:gd name="T39" fmla="*/ 2147483647 h 834"/>
              <a:gd name="T40" fmla="*/ 2147483647 w 2538"/>
              <a:gd name="T41" fmla="*/ 2147483647 h 834"/>
              <a:gd name="T42" fmla="*/ 2147483647 w 2538"/>
              <a:gd name="T43" fmla="*/ 2147483647 h 834"/>
              <a:gd name="T44" fmla="*/ 2147483647 w 2538"/>
              <a:gd name="T45" fmla="*/ 2147483647 h 834"/>
              <a:gd name="T46" fmla="*/ 2147483647 w 2538"/>
              <a:gd name="T47" fmla="*/ 2147483647 h 834"/>
              <a:gd name="T48" fmla="*/ 2147483647 w 2538"/>
              <a:gd name="T49" fmla="*/ 2147483647 h 834"/>
              <a:gd name="T50" fmla="*/ 2147483647 w 2538"/>
              <a:gd name="T51" fmla="*/ 2147483647 h 834"/>
              <a:gd name="T52" fmla="*/ 2147483647 w 2538"/>
              <a:gd name="T53" fmla="*/ 2147483647 h 834"/>
              <a:gd name="T54" fmla="*/ 2147483647 w 2538"/>
              <a:gd name="T55" fmla="*/ 2147483647 h 834"/>
              <a:gd name="T56" fmla="*/ 2147483647 w 2538"/>
              <a:gd name="T57" fmla="*/ 2147483647 h 834"/>
              <a:gd name="T58" fmla="*/ 2147483647 w 2538"/>
              <a:gd name="T59" fmla="*/ 2147483647 h 834"/>
              <a:gd name="T60" fmla="*/ 2147483647 w 2538"/>
              <a:gd name="T61" fmla="*/ 2147483647 h 834"/>
              <a:gd name="T62" fmla="*/ 2147483647 w 2538"/>
              <a:gd name="T63" fmla="*/ 2147483647 h 834"/>
              <a:gd name="T64" fmla="*/ 2147483647 w 2538"/>
              <a:gd name="T65" fmla="*/ 2147483647 h 834"/>
              <a:gd name="T66" fmla="*/ 2147483647 w 2538"/>
              <a:gd name="T67" fmla="*/ 2147483647 h 834"/>
              <a:gd name="T68" fmla="*/ 2147483647 w 2538"/>
              <a:gd name="T69" fmla="*/ 2147483647 h 834"/>
              <a:gd name="T70" fmla="*/ 2147483647 w 2538"/>
              <a:gd name="T71" fmla="*/ 2147483647 h 834"/>
              <a:gd name="T72" fmla="*/ 2147483647 w 2538"/>
              <a:gd name="T73" fmla="*/ 2147483647 h 8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538"/>
              <a:gd name="T112" fmla="*/ 0 h 834"/>
              <a:gd name="T113" fmla="*/ 2538 w 2538"/>
              <a:gd name="T114" fmla="*/ 834 h 834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538" h="834">
                <a:moveTo>
                  <a:pt x="0" y="0"/>
                </a:moveTo>
                <a:lnTo>
                  <a:pt x="48" y="0"/>
                </a:lnTo>
                <a:lnTo>
                  <a:pt x="120" y="6"/>
                </a:lnTo>
                <a:lnTo>
                  <a:pt x="192" y="12"/>
                </a:lnTo>
                <a:lnTo>
                  <a:pt x="264" y="18"/>
                </a:lnTo>
                <a:lnTo>
                  <a:pt x="336" y="24"/>
                </a:lnTo>
                <a:lnTo>
                  <a:pt x="408" y="36"/>
                </a:lnTo>
                <a:lnTo>
                  <a:pt x="480" y="48"/>
                </a:lnTo>
                <a:lnTo>
                  <a:pt x="552" y="66"/>
                </a:lnTo>
                <a:lnTo>
                  <a:pt x="624" y="90"/>
                </a:lnTo>
                <a:lnTo>
                  <a:pt x="696" y="114"/>
                </a:lnTo>
                <a:lnTo>
                  <a:pt x="768" y="144"/>
                </a:lnTo>
                <a:lnTo>
                  <a:pt x="840" y="186"/>
                </a:lnTo>
                <a:lnTo>
                  <a:pt x="912" y="222"/>
                </a:lnTo>
                <a:lnTo>
                  <a:pt x="984" y="264"/>
                </a:lnTo>
                <a:lnTo>
                  <a:pt x="1056" y="306"/>
                </a:lnTo>
                <a:lnTo>
                  <a:pt x="1128" y="342"/>
                </a:lnTo>
                <a:lnTo>
                  <a:pt x="1200" y="384"/>
                </a:lnTo>
                <a:lnTo>
                  <a:pt x="1266" y="420"/>
                </a:lnTo>
                <a:lnTo>
                  <a:pt x="1338" y="450"/>
                </a:lnTo>
                <a:lnTo>
                  <a:pt x="1410" y="492"/>
                </a:lnTo>
                <a:lnTo>
                  <a:pt x="1482" y="528"/>
                </a:lnTo>
                <a:lnTo>
                  <a:pt x="1554" y="570"/>
                </a:lnTo>
                <a:lnTo>
                  <a:pt x="1626" y="612"/>
                </a:lnTo>
                <a:lnTo>
                  <a:pt x="1698" y="648"/>
                </a:lnTo>
                <a:lnTo>
                  <a:pt x="1770" y="690"/>
                </a:lnTo>
                <a:lnTo>
                  <a:pt x="1842" y="720"/>
                </a:lnTo>
                <a:lnTo>
                  <a:pt x="1914" y="744"/>
                </a:lnTo>
                <a:lnTo>
                  <a:pt x="1986" y="768"/>
                </a:lnTo>
                <a:lnTo>
                  <a:pt x="2058" y="786"/>
                </a:lnTo>
                <a:lnTo>
                  <a:pt x="2130" y="798"/>
                </a:lnTo>
                <a:lnTo>
                  <a:pt x="2202" y="810"/>
                </a:lnTo>
                <a:lnTo>
                  <a:pt x="2274" y="816"/>
                </a:lnTo>
                <a:lnTo>
                  <a:pt x="2346" y="822"/>
                </a:lnTo>
                <a:lnTo>
                  <a:pt x="2418" y="828"/>
                </a:lnTo>
                <a:lnTo>
                  <a:pt x="2490" y="834"/>
                </a:lnTo>
                <a:lnTo>
                  <a:pt x="2538" y="834"/>
                </a:lnTo>
              </a:path>
            </a:pathLst>
          </a:custGeom>
          <a:noFill/>
          <a:ln w="0">
            <a:solidFill>
              <a:srgbClr val="BF00B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08" name="Rectangle 343"/>
          <p:cNvSpPr>
            <a:spLocks noChangeAspect="1" noChangeArrowheads="1"/>
          </p:cNvSpPr>
          <p:nvPr/>
        </p:nvSpPr>
        <p:spPr bwMode="auto">
          <a:xfrm rot="-5400000">
            <a:off x="-157957" y="4288632"/>
            <a:ext cx="1382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Phase (deg)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09" name="Rectangle 344"/>
          <p:cNvSpPr>
            <a:spLocks noChangeAspect="1" noChangeArrowheads="1"/>
          </p:cNvSpPr>
          <p:nvPr/>
        </p:nvSpPr>
        <p:spPr bwMode="auto">
          <a:xfrm>
            <a:off x="4208463" y="0"/>
            <a:ext cx="1624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Bode Diagram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0" name="Rectangle 345"/>
          <p:cNvSpPr>
            <a:spLocks noChangeAspect="1" noChangeArrowheads="1"/>
          </p:cNvSpPr>
          <p:nvPr/>
        </p:nvSpPr>
        <p:spPr bwMode="auto">
          <a:xfrm>
            <a:off x="3898900" y="6305550"/>
            <a:ext cx="233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Helvetica" charset="0"/>
                <a:cs typeface="Times New Roman" pitchFamily="18" charset="0"/>
              </a:rPr>
              <a:t>Frequency  (rad/sec)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1" name="Rectangle 346"/>
          <p:cNvSpPr>
            <a:spLocks noChangeAspect="1" noChangeArrowheads="1"/>
          </p:cNvSpPr>
          <p:nvPr/>
        </p:nvSpPr>
        <p:spPr bwMode="auto">
          <a:xfrm>
            <a:off x="5270500" y="496888"/>
            <a:ext cx="1217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A0"/>
                </a:solidFill>
                <a:latin typeface="Helvetica" charset="0"/>
                <a:cs typeface="Times New Roman" pitchFamily="18" charset="0"/>
              </a:rPr>
              <a:t>Zeta = 0.2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2" name="Rectangle 347"/>
          <p:cNvSpPr>
            <a:spLocks noChangeAspect="1" noChangeArrowheads="1"/>
          </p:cNvSpPr>
          <p:nvPr/>
        </p:nvSpPr>
        <p:spPr bwMode="auto">
          <a:xfrm>
            <a:off x="5457825" y="857250"/>
            <a:ext cx="1217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40"/>
                </a:solidFill>
                <a:latin typeface="Helvetica" charset="0"/>
                <a:cs typeface="Times New Roman" pitchFamily="18" charset="0"/>
              </a:rPr>
              <a:t>Zeta = 0.5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3" name="Rectangle 348"/>
          <p:cNvSpPr>
            <a:spLocks noChangeAspect="1" noChangeArrowheads="1"/>
          </p:cNvSpPr>
          <p:nvPr/>
        </p:nvSpPr>
        <p:spPr bwMode="auto">
          <a:xfrm>
            <a:off x="6078538" y="1301750"/>
            <a:ext cx="1500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Helvetica" charset="0"/>
                <a:cs typeface="Times New Roman" pitchFamily="18" charset="0"/>
              </a:rPr>
              <a:t>Zeta = 0.707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4" name="Rectangle 349"/>
          <p:cNvSpPr>
            <a:spLocks noChangeAspect="1" noChangeArrowheads="1"/>
          </p:cNvSpPr>
          <p:nvPr/>
        </p:nvSpPr>
        <p:spPr bwMode="auto">
          <a:xfrm>
            <a:off x="3641725" y="1250950"/>
            <a:ext cx="1006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C0"/>
                </a:solidFill>
                <a:latin typeface="Helvetica" charset="0"/>
                <a:cs typeface="Times New Roman" pitchFamily="18" charset="0"/>
              </a:rPr>
              <a:t>Zeta = 1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5" name="Rectangle 350"/>
          <p:cNvSpPr>
            <a:spLocks noChangeAspect="1" noChangeArrowheads="1"/>
          </p:cNvSpPr>
          <p:nvPr/>
        </p:nvSpPr>
        <p:spPr bwMode="auto">
          <a:xfrm>
            <a:off x="4430713" y="1730375"/>
            <a:ext cx="1006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800080"/>
                </a:solidFill>
                <a:latin typeface="Helvetica" charset="0"/>
                <a:cs typeface="Times New Roman" pitchFamily="18" charset="0"/>
              </a:rPr>
              <a:t>Zeta = 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6" name="Rectangle 351"/>
          <p:cNvSpPr>
            <a:spLocks noChangeAspect="1" noChangeArrowheads="1"/>
          </p:cNvSpPr>
          <p:nvPr/>
        </p:nvSpPr>
        <p:spPr bwMode="auto">
          <a:xfrm>
            <a:off x="4670425" y="3598863"/>
            <a:ext cx="1217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A0"/>
                </a:solidFill>
                <a:latin typeface="Helvetica" charset="0"/>
                <a:cs typeface="Times New Roman" pitchFamily="18" charset="0"/>
              </a:rPr>
              <a:t>Zeta = 0.2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7" name="Rectangle 352"/>
          <p:cNvSpPr>
            <a:spLocks noChangeAspect="1" noChangeArrowheads="1"/>
          </p:cNvSpPr>
          <p:nvPr/>
        </p:nvSpPr>
        <p:spPr bwMode="auto">
          <a:xfrm>
            <a:off x="4892675" y="3957638"/>
            <a:ext cx="1217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80"/>
                </a:solidFill>
                <a:latin typeface="Helvetica" charset="0"/>
                <a:cs typeface="Times New Roman" pitchFamily="18" charset="0"/>
              </a:rPr>
              <a:t>Zeta = 0.5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8" name="Rectangle 353"/>
          <p:cNvSpPr>
            <a:spLocks noChangeAspect="1" noChangeArrowheads="1"/>
          </p:cNvSpPr>
          <p:nvPr/>
        </p:nvSpPr>
        <p:spPr bwMode="auto">
          <a:xfrm>
            <a:off x="5046663" y="4318000"/>
            <a:ext cx="1500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Helvetica" charset="0"/>
                <a:cs typeface="Times New Roman" pitchFamily="18" charset="0"/>
              </a:rPr>
              <a:t>Zeta = 0.707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19" name="Rectangle 354"/>
          <p:cNvSpPr>
            <a:spLocks noChangeAspect="1" noChangeArrowheads="1"/>
          </p:cNvSpPr>
          <p:nvPr/>
        </p:nvSpPr>
        <p:spPr bwMode="auto">
          <a:xfrm>
            <a:off x="2665413" y="4043363"/>
            <a:ext cx="1006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80FF"/>
                </a:solidFill>
                <a:latin typeface="Helvetica" charset="0"/>
                <a:cs typeface="Times New Roman" pitchFamily="18" charset="0"/>
              </a:rPr>
              <a:t>Zeta = 1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20" name="Rectangle 355"/>
          <p:cNvSpPr>
            <a:spLocks noChangeAspect="1" noChangeArrowheads="1"/>
          </p:cNvSpPr>
          <p:nvPr/>
        </p:nvSpPr>
        <p:spPr bwMode="auto">
          <a:xfrm>
            <a:off x="3298825" y="4456113"/>
            <a:ext cx="1006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800080"/>
                </a:solidFill>
                <a:latin typeface="Helvetica" charset="0"/>
                <a:cs typeface="Times New Roman" pitchFamily="18" charset="0"/>
              </a:rPr>
              <a:t>Zeta = 2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21" name="Line 356"/>
          <p:cNvSpPr>
            <a:spLocks noChangeAspect="1" noChangeShapeType="1"/>
          </p:cNvSpPr>
          <p:nvPr/>
        </p:nvSpPr>
        <p:spPr bwMode="auto">
          <a:xfrm flipH="1">
            <a:off x="5167313" y="668338"/>
            <a:ext cx="85725" cy="857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2" name="Freeform 357"/>
          <p:cNvSpPr>
            <a:spLocks noChangeAspect="1"/>
          </p:cNvSpPr>
          <p:nvPr/>
        </p:nvSpPr>
        <p:spPr bwMode="auto">
          <a:xfrm>
            <a:off x="5064125" y="719138"/>
            <a:ext cx="138113" cy="138112"/>
          </a:xfrm>
          <a:custGeom>
            <a:avLst/>
            <a:gdLst>
              <a:gd name="T0" fmla="*/ 2147483647 w 48"/>
              <a:gd name="T1" fmla="*/ 2147483647 h 48"/>
              <a:gd name="T2" fmla="*/ 2147483647 w 48"/>
              <a:gd name="T3" fmla="*/ 2147483647 h 48"/>
              <a:gd name="T4" fmla="*/ 0 w 48"/>
              <a:gd name="T5" fmla="*/ 2147483647 h 48"/>
              <a:gd name="T6" fmla="*/ 2147483647 w 48"/>
              <a:gd name="T7" fmla="*/ 0 h 48"/>
              <a:gd name="T8" fmla="*/ 2147483647 w 48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48"/>
              <a:gd name="T17" fmla="*/ 48 w 48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48">
                <a:moveTo>
                  <a:pt x="36" y="12"/>
                </a:moveTo>
                <a:lnTo>
                  <a:pt x="48" y="24"/>
                </a:lnTo>
                <a:lnTo>
                  <a:pt x="0" y="48"/>
                </a:lnTo>
                <a:lnTo>
                  <a:pt x="24" y="0"/>
                </a:lnTo>
                <a:lnTo>
                  <a:pt x="36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3" name="Freeform 358"/>
          <p:cNvSpPr>
            <a:spLocks noChangeAspect="1"/>
          </p:cNvSpPr>
          <p:nvPr/>
        </p:nvSpPr>
        <p:spPr bwMode="auto">
          <a:xfrm>
            <a:off x="5064125" y="719138"/>
            <a:ext cx="138113" cy="138112"/>
          </a:xfrm>
          <a:custGeom>
            <a:avLst/>
            <a:gdLst>
              <a:gd name="T0" fmla="*/ 2147483647 w 48"/>
              <a:gd name="T1" fmla="*/ 2147483647 h 48"/>
              <a:gd name="T2" fmla="*/ 2147483647 w 48"/>
              <a:gd name="T3" fmla="*/ 2147483647 h 48"/>
              <a:gd name="T4" fmla="*/ 0 w 48"/>
              <a:gd name="T5" fmla="*/ 2147483647 h 48"/>
              <a:gd name="T6" fmla="*/ 2147483647 w 48"/>
              <a:gd name="T7" fmla="*/ 0 h 48"/>
              <a:gd name="T8" fmla="*/ 2147483647 w 48"/>
              <a:gd name="T9" fmla="*/ 2147483647 h 48"/>
              <a:gd name="T10" fmla="*/ 2147483647 w 48"/>
              <a:gd name="T11" fmla="*/ 2147483647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48"/>
              <a:gd name="T20" fmla="*/ 48 w 48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48">
                <a:moveTo>
                  <a:pt x="36" y="12"/>
                </a:moveTo>
                <a:lnTo>
                  <a:pt x="48" y="24"/>
                </a:lnTo>
                <a:lnTo>
                  <a:pt x="0" y="48"/>
                </a:lnTo>
                <a:lnTo>
                  <a:pt x="24" y="0"/>
                </a:lnTo>
                <a:lnTo>
                  <a:pt x="36" y="12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4" name="Line 359"/>
          <p:cNvSpPr>
            <a:spLocks noChangeAspect="1" noChangeShapeType="1"/>
          </p:cNvSpPr>
          <p:nvPr/>
        </p:nvSpPr>
        <p:spPr bwMode="auto">
          <a:xfrm flipH="1">
            <a:off x="5167313" y="976313"/>
            <a:ext cx="290512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5" name="Freeform 360"/>
          <p:cNvSpPr>
            <a:spLocks noChangeAspect="1"/>
          </p:cNvSpPr>
          <p:nvPr/>
        </p:nvSpPr>
        <p:spPr bwMode="auto">
          <a:xfrm>
            <a:off x="5030788" y="942975"/>
            <a:ext cx="136525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0"/>
              <a:gd name="T17" fmla="*/ 48 w 48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18"/>
                </a:lnTo>
                <a:lnTo>
                  <a:pt x="48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6" name="Freeform 361"/>
          <p:cNvSpPr>
            <a:spLocks noChangeAspect="1"/>
          </p:cNvSpPr>
          <p:nvPr/>
        </p:nvSpPr>
        <p:spPr bwMode="auto">
          <a:xfrm>
            <a:off x="5030788" y="942975"/>
            <a:ext cx="136525" cy="85725"/>
          </a:xfrm>
          <a:custGeom>
            <a:avLst/>
            <a:gdLst>
              <a:gd name="T0" fmla="*/ 2147483647 w 48"/>
              <a:gd name="T1" fmla="*/ 2147483647 h 30"/>
              <a:gd name="T2" fmla="*/ 2147483647 w 48"/>
              <a:gd name="T3" fmla="*/ 2147483647 h 30"/>
              <a:gd name="T4" fmla="*/ 0 w 48"/>
              <a:gd name="T5" fmla="*/ 2147483647 h 30"/>
              <a:gd name="T6" fmla="*/ 2147483647 w 48"/>
              <a:gd name="T7" fmla="*/ 0 h 30"/>
              <a:gd name="T8" fmla="*/ 2147483647 w 48"/>
              <a:gd name="T9" fmla="*/ 2147483647 h 30"/>
              <a:gd name="T10" fmla="*/ 2147483647 w 48"/>
              <a:gd name="T11" fmla="*/ 2147483647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0"/>
              <a:gd name="T20" fmla="*/ 48 w 48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0">
                <a:moveTo>
                  <a:pt x="48" y="18"/>
                </a:moveTo>
                <a:lnTo>
                  <a:pt x="48" y="30"/>
                </a:lnTo>
                <a:lnTo>
                  <a:pt x="0" y="18"/>
                </a:lnTo>
                <a:lnTo>
                  <a:pt x="48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7" name="Line 362"/>
          <p:cNvSpPr>
            <a:spLocks noChangeAspect="1" noChangeShapeType="1"/>
          </p:cNvSpPr>
          <p:nvPr/>
        </p:nvSpPr>
        <p:spPr bwMode="auto">
          <a:xfrm flipV="1">
            <a:off x="4841875" y="1457325"/>
            <a:ext cx="136525" cy="1873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8" name="Freeform 363"/>
          <p:cNvSpPr>
            <a:spLocks noChangeAspect="1"/>
          </p:cNvSpPr>
          <p:nvPr/>
        </p:nvSpPr>
        <p:spPr bwMode="auto">
          <a:xfrm>
            <a:off x="4927600" y="1336675"/>
            <a:ext cx="119063" cy="136525"/>
          </a:xfrm>
          <a:custGeom>
            <a:avLst/>
            <a:gdLst>
              <a:gd name="T0" fmla="*/ 2147483647 w 42"/>
              <a:gd name="T1" fmla="*/ 2147483647 h 48"/>
              <a:gd name="T2" fmla="*/ 0 w 42"/>
              <a:gd name="T3" fmla="*/ 2147483647 h 48"/>
              <a:gd name="T4" fmla="*/ 2147483647 w 42"/>
              <a:gd name="T5" fmla="*/ 0 h 48"/>
              <a:gd name="T6" fmla="*/ 2147483647 w 42"/>
              <a:gd name="T7" fmla="*/ 2147483647 h 48"/>
              <a:gd name="T8" fmla="*/ 2147483647 w 42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48"/>
              <a:gd name="T17" fmla="*/ 42 w 42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48">
                <a:moveTo>
                  <a:pt x="18" y="42"/>
                </a:moveTo>
                <a:lnTo>
                  <a:pt x="0" y="30"/>
                </a:lnTo>
                <a:lnTo>
                  <a:pt x="42" y="0"/>
                </a:lnTo>
                <a:lnTo>
                  <a:pt x="30" y="48"/>
                </a:lnTo>
                <a:lnTo>
                  <a:pt x="18" y="4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29" name="Freeform 364"/>
          <p:cNvSpPr>
            <a:spLocks noChangeAspect="1"/>
          </p:cNvSpPr>
          <p:nvPr/>
        </p:nvSpPr>
        <p:spPr bwMode="auto">
          <a:xfrm>
            <a:off x="4927600" y="1336675"/>
            <a:ext cx="119063" cy="136525"/>
          </a:xfrm>
          <a:custGeom>
            <a:avLst/>
            <a:gdLst>
              <a:gd name="T0" fmla="*/ 2147483647 w 42"/>
              <a:gd name="T1" fmla="*/ 2147483647 h 48"/>
              <a:gd name="T2" fmla="*/ 0 w 42"/>
              <a:gd name="T3" fmla="*/ 2147483647 h 48"/>
              <a:gd name="T4" fmla="*/ 2147483647 w 42"/>
              <a:gd name="T5" fmla="*/ 0 h 48"/>
              <a:gd name="T6" fmla="*/ 2147483647 w 42"/>
              <a:gd name="T7" fmla="*/ 2147483647 h 48"/>
              <a:gd name="T8" fmla="*/ 2147483647 w 42"/>
              <a:gd name="T9" fmla="*/ 2147483647 h 48"/>
              <a:gd name="T10" fmla="*/ 2147483647 w 42"/>
              <a:gd name="T11" fmla="*/ 2147483647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2"/>
              <a:gd name="T19" fmla="*/ 0 h 48"/>
              <a:gd name="T20" fmla="*/ 42 w 42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2" h="48">
                <a:moveTo>
                  <a:pt x="18" y="42"/>
                </a:moveTo>
                <a:lnTo>
                  <a:pt x="0" y="30"/>
                </a:lnTo>
                <a:lnTo>
                  <a:pt x="42" y="0"/>
                </a:lnTo>
                <a:lnTo>
                  <a:pt x="30" y="48"/>
                </a:lnTo>
                <a:lnTo>
                  <a:pt x="18" y="42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0" name="Line 365"/>
          <p:cNvSpPr>
            <a:spLocks noChangeAspect="1" noChangeShapeType="1"/>
          </p:cNvSpPr>
          <p:nvPr/>
        </p:nvSpPr>
        <p:spPr bwMode="auto">
          <a:xfrm flipV="1">
            <a:off x="3795713" y="4267200"/>
            <a:ext cx="85725" cy="257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1" name="Freeform 366"/>
          <p:cNvSpPr>
            <a:spLocks noChangeAspect="1"/>
          </p:cNvSpPr>
          <p:nvPr/>
        </p:nvSpPr>
        <p:spPr bwMode="auto">
          <a:xfrm>
            <a:off x="3848100" y="4129088"/>
            <a:ext cx="85725" cy="138112"/>
          </a:xfrm>
          <a:custGeom>
            <a:avLst/>
            <a:gdLst>
              <a:gd name="T0" fmla="*/ 2147483647 w 30"/>
              <a:gd name="T1" fmla="*/ 2147483647 h 48"/>
              <a:gd name="T2" fmla="*/ 0 w 30"/>
              <a:gd name="T3" fmla="*/ 2147483647 h 48"/>
              <a:gd name="T4" fmla="*/ 2147483647 w 30"/>
              <a:gd name="T5" fmla="*/ 0 h 48"/>
              <a:gd name="T6" fmla="*/ 2147483647 w 30"/>
              <a:gd name="T7" fmla="*/ 2147483647 h 48"/>
              <a:gd name="T8" fmla="*/ 2147483647 w 30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"/>
              <a:gd name="T16" fmla="*/ 0 h 48"/>
              <a:gd name="T17" fmla="*/ 30 w 30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" h="48">
                <a:moveTo>
                  <a:pt x="12" y="48"/>
                </a:moveTo>
                <a:lnTo>
                  <a:pt x="0" y="42"/>
                </a:lnTo>
                <a:lnTo>
                  <a:pt x="30" y="0"/>
                </a:lnTo>
                <a:lnTo>
                  <a:pt x="30" y="48"/>
                </a:lnTo>
                <a:lnTo>
                  <a:pt x="12" y="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2" name="Freeform 367"/>
          <p:cNvSpPr>
            <a:spLocks noChangeAspect="1"/>
          </p:cNvSpPr>
          <p:nvPr/>
        </p:nvSpPr>
        <p:spPr bwMode="auto">
          <a:xfrm>
            <a:off x="3848100" y="4129088"/>
            <a:ext cx="85725" cy="138112"/>
          </a:xfrm>
          <a:custGeom>
            <a:avLst/>
            <a:gdLst>
              <a:gd name="T0" fmla="*/ 2147483647 w 30"/>
              <a:gd name="T1" fmla="*/ 2147483647 h 48"/>
              <a:gd name="T2" fmla="*/ 0 w 30"/>
              <a:gd name="T3" fmla="*/ 2147483647 h 48"/>
              <a:gd name="T4" fmla="*/ 2147483647 w 30"/>
              <a:gd name="T5" fmla="*/ 0 h 48"/>
              <a:gd name="T6" fmla="*/ 2147483647 w 30"/>
              <a:gd name="T7" fmla="*/ 2147483647 h 48"/>
              <a:gd name="T8" fmla="*/ 2147483647 w 30"/>
              <a:gd name="T9" fmla="*/ 2147483647 h 48"/>
              <a:gd name="T10" fmla="*/ 2147483647 w 30"/>
              <a:gd name="T11" fmla="*/ 2147483647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48"/>
              <a:gd name="T20" fmla="*/ 30 w 30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48">
                <a:moveTo>
                  <a:pt x="12" y="48"/>
                </a:moveTo>
                <a:lnTo>
                  <a:pt x="0" y="42"/>
                </a:lnTo>
                <a:lnTo>
                  <a:pt x="30" y="0"/>
                </a:lnTo>
                <a:lnTo>
                  <a:pt x="30" y="48"/>
                </a:lnTo>
                <a:lnTo>
                  <a:pt x="12" y="4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3" name="Line 368"/>
          <p:cNvSpPr>
            <a:spLocks noChangeAspect="1" noChangeShapeType="1"/>
          </p:cNvSpPr>
          <p:nvPr/>
        </p:nvSpPr>
        <p:spPr bwMode="auto">
          <a:xfrm flipV="1">
            <a:off x="3162300" y="3873500"/>
            <a:ext cx="549275" cy="2222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4" name="Freeform 369"/>
          <p:cNvSpPr>
            <a:spLocks noChangeAspect="1"/>
          </p:cNvSpPr>
          <p:nvPr/>
        </p:nvSpPr>
        <p:spPr bwMode="auto">
          <a:xfrm>
            <a:off x="3694113" y="3821113"/>
            <a:ext cx="136525" cy="85725"/>
          </a:xfrm>
          <a:custGeom>
            <a:avLst/>
            <a:gdLst>
              <a:gd name="T0" fmla="*/ 2147483647 w 48"/>
              <a:gd name="T1" fmla="*/ 2147483647 h 30"/>
              <a:gd name="T2" fmla="*/ 0 w 48"/>
              <a:gd name="T3" fmla="*/ 2147483647 h 30"/>
              <a:gd name="T4" fmla="*/ 2147483647 w 48"/>
              <a:gd name="T5" fmla="*/ 0 h 30"/>
              <a:gd name="T6" fmla="*/ 2147483647 w 48"/>
              <a:gd name="T7" fmla="*/ 2147483647 h 30"/>
              <a:gd name="T8" fmla="*/ 2147483647 w 48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0"/>
              <a:gd name="T17" fmla="*/ 48 w 48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0">
                <a:moveTo>
                  <a:pt x="6" y="18"/>
                </a:moveTo>
                <a:lnTo>
                  <a:pt x="0" y="6"/>
                </a:lnTo>
                <a:lnTo>
                  <a:pt x="48" y="0"/>
                </a:lnTo>
                <a:lnTo>
                  <a:pt x="12" y="30"/>
                </a:lnTo>
                <a:lnTo>
                  <a:pt x="6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5" name="Freeform 370"/>
          <p:cNvSpPr>
            <a:spLocks noChangeAspect="1"/>
          </p:cNvSpPr>
          <p:nvPr/>
        </p:nvSpPr>
        <p:spPr bwMode="auto">
          <a:xfrm>
            <a:off x="3694113" y="3821113"/>
            <a:ext cx="136525" cy="85725"/>
          </a:xfrm>
          <a:custGeom>
            <a:avLst/>
            <a:gdLst>
              <a:gd name="T0" fmla="*/ 2147483647 w 48"/>
              <a:gd name="T1" fmla="*/ 2147483647 h 30"/>
              <a:gd name="T2" fmla="*/ 0 w 48"/>
              <a:gd name="T3" fmla="*/ 2147483647 h 30"/>
              <a:gd name="T4" fmla="*/ 2147483647 w 48"/>
              <a:gd name="T5" fmla="*/ 0 h 30"/>
              <a:gd name="T6" fmla="*/ 2147483647 w 48"/>
              <a:gd name="T7" fmla="*/ 2147483647 h 30"/>
              <a:gd name="T8" fmla="*/ 2147483647 w 48"/>
              <a:gd name="T9" fmla="*/ 2147483647 h 30"/>
              <a:gd name="T10" fmla="*/ 2147483647 w 48"/>
              <a:gd name="T11" fmla="*/ 2147483647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0"/>
              <a:gd name="T20" fmla="*/ 48 w 48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0">
                <a:moveTo>
                  <a:pt x="6" y="18"/>
                </a:moveTo>
                <a:lnTo>
                  <a:pt x="0" y="6"/>
                </a:lnTo>
                <a:lnTo>
                  <a:pt x="48" y="0"/>
                </a:lnTo>
                <a:lnTo>
                  <a:pt x="12" y="30"/>
                </a:lnTo>
                <a:lnTo>
                  <a:pt x="6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6" name="Line 371"/>
          <p:cNvSpPr>
            <a:spLocks noChangeAspect="1" noChangeShapeType="1"/>
          </p:cNvSpPr>
          <p:nvPr/>
        </p:nvSpPr>
        <p:spPr bwMode="auto">
          <a:xfrm flipH="1">
            <a:off x="4652963" y="3717925"/>
            <a:ext cx="34925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7" name="Freeform 372"/>
          <p:cNvSpPr>
            <a:spLocks noChangeAspect="1"/>
          </p:cNvSpPr>
          <p:nvPr/>
        </p:nvSpPr>
        <p:spPr bwMode="auto">
          <a:xfrm>
            <a:off x="4516438" y="3667125"/>
            <a:ext cx="136525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6"/>
              <a:gd name="T17" fmla="*/ 48 w 48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6">
                <a:moveTo>
                  <a:pt x="48" y="18"/>
                </a:moveTo>
                <a:lnTo>
                  <a:pt x="48" y="36"/>
                </a:lnTo>
                <a:lnTo>
                  <a:pt x="0" y="18"/>
                </a:lnTo>
                <a:lnTo>
                  <a:pt x="48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8" name="Freeform 373"/>
          <p:cNvSpPr>
            <a:spLocks noChangeAspect="1"/>
          </p:cNvSpPr>
          <p:nvPr/>
        </p:nvSpPr>
        <p:spPr bwMode="auto">
          <a:xfrm>
            <a:off x="4516438" y="3667125"/>
            <a:ext cx="136525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2147483647 w 48"/>
              <a:gd name="T11" fmla="*/ 2147483647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6"/>
              <a:gd name="T20" fmla="*/ 48 w 48"/>
              <a:gd name="T21" fmla="*/ 36 h 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6">
                <a:moveTo>
                  <a:pt x="48" y="18"/>
                </a:moveTo>
                <a:lnTo>
                  <a:pt x="48" y="36"/>
                </a:lnTo>
                <a:lnTo>
                  <a:pt x="0" y="18"/>
                </a:lnTo>
                <a:lnTo>
                  <a:pt x="48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39" name="Line 374"/>
          <p:cNvSpPr>
            <a:spLocks noChangeAspect="1" noChangeShapeType="1"/>
          </p:cNvSpPr>
          <p:nvPr/>
        </p:nvSpPr>
        <p:spPr bwMode="auto">
          <a:xfrm flipH="1" flipV="1">
            <a:off x="4516438" y="3975100"/>
            <a:ext cx="411162" cy="1031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40" name="Freeform 375"/>
          <p:cNvSpPr>
            <a:spLocks noChangeAspect="1"/>
          </p:cNvSpPr>
          <p:nvPr/>
        </p:nvSpPr>
        <p:spPr bwMode="auto">
          <a:xfrm>
            <a:off x="4378325" y="3924300"/>
            <a:ext cx="138113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6"/>
              <a:gd name="T17" fmla="*/ 48 w 48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6">
                <a:moveTo>
                  <a:pt x="48" y="18"/>
                </a:moveTo>
                <a:lnTo>
                  <a:pt x="42" y="36"/>
                </a:lnTo>
                <a:lnTo>
                  <a:pt x="0" y="6"/>
                </a:lnTo>
                <a:lnTo>
                  <a:pt x="48" y="0"/>
                </a:lnTo>
                <a:lnTo>
                  <a:pt x="48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41" name="Freeform 376"/>
          <p:cNvSpPr>
            <a:spLocks noChangeAspect="1"/>
          </p:cNvSpPr>
          <p:nvPr/>
        </p:nvSpPr>
        <p:spPr bwMode="auto">
          <a:xfrm>
            <a:off x="4378325" y="3924300"/>
            <a:ext cx="138113" cy="103188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0 w 48"/>
              <a:gd name="T5" fmla="*/ 2147483647 h 36"/>
              <a:gd name="T6" fmla="*/ 2147483647 w 48"/>
              <a:gd name="T7" fmla="*/ 0 h 36"/>
              <a:gd name="T8" fmla="*/ 2147483647 w 48"/>
              <a:gd name="T9" fmla="*/ 2147483647 h 36"/>
              <a:gd name="T10" fmla="*/ 2147483647 w 48"/>
              <a:gd name="T11" fmla="*/ 2147483647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8"/>
              <a:gd name="T19" fmla="*/ 0 h 36"/>
              <a:gd name="T20" fmla="*/ 48 w 48"/>
              <a:gd name="T21" fmla="*/ 36 h 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8" h="36">
                <a:moveTo>
                  <a:pt x="48" y="18"/>
                </a:moveTo>
                <a:lnTo>
                  <a:pt x="42" y="36"/>
                </a:lnTo>
                <a:lnTo>
                  <a:pt x="0" y="6"/>
                </a:lnTo>
                <a:lnTo>
                  <a:pt x="48" y="0"/>
                </a:lnTo>
                <a:lnTo>
                  <a:pt x="48" y="18"/>
                </a:lnTo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1642" name="Object 377"/>
          <p:cNvGraphicFramePr>
            <a:graphicFrameLocks noChangeAspect="1"/>
          </p:cNvGraphicFramePr>
          <p:nvPr/>
        </p:nvGraphicFramePr>
        <p:xfrm>
          <a:off x="1619250" y="1989138"/>
          <a:ext cx="3005138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4" name="Equation" r:id="rId3" imgW="1193800" imgH="419100" progId="Equation.3">
                  <p:embed/>
                </p:oleObj>
              </mc:Choice>
              <mc:Fallback>
                <p:oleObj name="Equation" r:id="rId3" imgW="1193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89138"/>
                        <a:ext cx="3005138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81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872FA6D-A4D1-408A-848D-9ABDCAAD57AE}" type="slidenum">
              <a:rPr lang="en-US" smtClean="0"/>
              <a:pPr eaLnBrk="1" hangingPunct="1"/>
              <a:t>32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53000" cy="1143000"/>
          </a:xfrm>
        </p:spPr>
        <p:txBody>
          <a:bodyPr/>
          <a:lstStyle/>
          <a:p>
            <a:pPr eaLnBrk="1" hangingPunct="1"/>
            <a:r>
              <a:rPr lang="en-US" smtClean="0"/>
              <a:t>Exercise – 1 </a:t>
            </a:r>
          </a:p>
        </p:txBody>
      </p:sp>
      <p:graphicFrame>
        <p:nvGraphicFramePr>
          <p:cNvPr id="12292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334000" y="1676400"/>
          <a:ext cx="22955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8" name="Equation" r:id="rId3" imgW="1117115" imgH="393529" progId="Equation.3">
                  <p:embed/>
                </p:oleObj>
              </mc:Choice>
              <mc:Fallback>
                <p:oleObj name="Equation" r:id="rId3" imgW="111711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676400"/>
                        <a:ext cx="229552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4587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/>
              <a:t>Obtain the asymptotic Bode plot for the system represented by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340768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64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3705F7F-D2A4-4F0A-BCC6-95BC13916FCD}" type="slidenum">
              <a:rPr lang="en-US" smtClean="0"/>
              <a:pPr eaLnBrk="1" hangingPunct="1"/>
              <a:t>33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5327650" cy="1143000"/>
          </a:xfrm>
        </p:spPr>
        <p:txBody>
          <a:bodyPr/>
          <a:lstStyle/>
          <a:p>
            <a:pPr eaLnBrk="1" hangingPunct="1"/>
            <a:r>
              <a:rPr lang="en-US" smtClean="0"/>
              <a:t>Bode Plots for</a:t>
            </a:r>
          </a:p>
        </p:txBody>
      </p:sp>
      <p:grpSp>
        <p:nvGrpSpPr>
          <p:cNvPr id="13316" name="Group 3"/>
          <p:cNvGrpSpPr>
            <a:grpSpLocks noChangeAspect="1"/>
          </p:cNvGrpSpPr>
          <p:nvPr/>
        </p:nvGrpSpPr>
        <p:grpSpPr bwMode="auto">
          <a:xfrm>
            <a:off x="468313" y="685800"/>
            <a:ext cx="8229600" cy="6172200"/>
            <a:chOff x="1152" y="1248"/>
            <a:chExt cx="3456" cy="2592"/>
          </a:xfrm>
        </p:grpSpPr>
        <p:sp>
          <p:nvSpPr>
            <p:cNvPr id="13323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52" y="1248"/>
              <a:ext cx="3456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Rectangle 5"/>
            <p:cNvSpPr>
              <a:spLocks noChangeAspect="1" noChangeArrowheads="1"/>
            </p:cNvSpPr>
            <p:nvPr/>
          </p:nvSpPr>
          <p:spPr bwMode="auto">
            <a:xfrm>
              <a:off x="1670" y="1559"/>
              <a:ext cx="2610" cy="10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325" name="Rectangle 6"/>
            <p:cNvSpPr>
              <a:spLocks noChangeAspect="1" noChangeArrowheads="1"/>
            </p:cNvSpPr>
            <p:nvPr/>
          </p:nvSpPr>
          <p:spPr bwMode="auto">
            <a:xfrm>
              <a:off x="1670" y="1559"/>
              <a:ext cx="2610" cy="103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326" name="Freeform 7"/>
            <p:cNvSpPr>
              <a:spLocks noChangeAspect="1"/>
            </p:cNvSpPr>
            <p:nvPr/>
          </p:nvSpPr>
          <p:spPr bwMode="auto">
            <a:xfrm>
              <a:off x="1670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Freeform 8"/>
            <p:cNvSpPr>
              <a:spLocks noChangeAspect="1"/>
            </p:cNvSpPr>
            <p:nvPr/>
          </p:nvSpPr>
          <p:spPr bwMode="auto">
            <a:xfrm>
              <a:off x="2322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Freeform 9"/>
            <p:cNvSpPr>
              <a:spLocks noChangeAspect="1"/>
            </p:cNvSpPr>
            <p:nvPr/>
          </p:nvSpPr>
          <p:spPr bwMode="auto">
            <a:xfrm>
              <a:off x="2975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Freeform 10"/>
            <p:cNvSpPr>
              <a:spLocks noChangeAspect="1"/>
            </p:cNvSpPr>
            <p:nvPr/>
          </p:nvSpPr>
          <p:spPr bwMode="auto">
            <a:xfrm>
              <a:off x="3627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Freeform 11"/>
            <p:cNvSpPr>
              <a:spLocks noChangeAspect="1"/>
            </p:cNvSpPr>
            <p:nvPr/>
          </p:nvSpPr>
          <p:spPr bwMode="auto">
            <a:xfrm>
              <a:off x="4280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Freeform 12"/>
            <p:cNvSpPr>
              <a:spLocks noChangeAspect="1"/>
            </p:cNvSpPr>
            <p:nvPr/>
          </p:nvSpPr>
          <p:spPr bwMode="auto">
            <a:xfrm>
              <a:off x="1670" y="2589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Freeform 13"/>
            <p:cNvSpPr>
              <a:spLocks noChangeAspect="1"/>
            </p:cNvSpPr>
            <p:nvPr/>
          </p:nvSpPr>
          <p:spPr bwMode="auto">
            <a:xfrm>
              <a:off x="1670" y="2382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Freeform 14"/>
            <p:cNvSpPr>
              <a:spLocks noChangeAspect="1"/>
            </p:cNvSpPr>
            <p:nvPr/>
          </p:nvSpPr>
          <p:spPr bwMode="auto">
            <a:xfrm>
              <a:off x="1670" y="2175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Freeform 15"/>
            <p:cNvSpPr>
              <a:spLocks noChangeAspect="1"/>
            </p:cNvSpPr>
            <p:nvPr/>
          </p:nvSpPr>
          <p:spPr bwMode="auto">
            <a:xfrm>
              <a:off x="1670" y="1973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Freeform 16"/>
            <p:cNvSpPr>
              <a:spLocks noChangeAspect="1"/>
            </p:cNvSpPr>
            <p:nvPr/>
          </p:nvSpPr>
          <p:spPr bwMode="auto">
            <a:xfrm>
              <a:off x="1670" y="1766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Freeform 17"/>
            <p:cNvSpPr>
              <a:spLocks noChangeAspect="1"/>
            </p:cNvSpPr>
            <p:nvPr/>
          </p:nvSpPr>
          <p:spPr bwMode="auto">
            <a:xfrm>
              <a:off x="1670" y="1563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Line 18"/>
            <p:cNvSpPr>
              <a:spLocks noChangeAspect="1" noChangeShapeType="1"/>
            </p:cNvSpPr>
            <p:nvPr/>
          </p:nvSpPr>
          <p:spPr bwMode="auto">
            <a:xfrm>
              <a:off x="1670" y="1559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Line 19"/>
            <p:cNvSpPr>
              <a:spLocks noChangeAspect="1" noChangeShapeType="1"/>
            </p:cNvSpPr>
            <p:nvPr/>
          </p:nvSpPr>
          <p:spPr bwMode="auto">
            <a:xfrm>
              <a:off x="1670" y="2589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9" name="Line 20"/>
            <p:cNvSpPr>
              <a:spLocks noChangeAspect="1" noChangeShapeType="1"/>
            </p:cNvSpPr>
            <p:nvPr/>
          </p:nvSpPr>
          <p:spPr bwMode="auto">
            <a:xfrm flipV="1">
              <a:off x="4280" y="1559"/>
              <a:ext cx="1" cy="10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Line 21"/>
            <p:cNvSpPr>
              <a:spLocks noChangeAspect="1" noChangeShapeType="1"/>
            </p:cNvSpPr>
            <p:nvPr/>
          </p:nvSpPr>
          <p:spPr bwMode="auto">
            <a:xfrm flipV="1">
              <a:off x="1670" y="1559"/>
              <a:ext cx="1" cy="10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Line 22"/>
            <p:cNvSpPr>
              <a:spLocks noChangeAspect="1" noChangeShapeType="1"/>
            </p:cNvSpPr>
            <p:nvPr/>
          </p:nvSpPr>
          <p:spPr bwMode="auto">
            <a:xfrm>
              <a:off x="1670" y="2589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2" name="Line 23"/>
            <p:cNvSpPr>
              <a:spLocks noChangeAspect="1" noChangeShapeType="1"/>
            </p:cNvSpPr>
            <p:nvPr/>
          </p:nvSpPr>
          <p:spPr bwMode="auto">
            <a:xfrm flipV="1">
              <a:off x="1670" y="1559"/>
              <a:ext cx="1" cy="10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3" name="Line 24"/>
            <p:cNvSpPr>
              <a:spLocks noChangeAspect="1" noChangeShapeType="1"/>
            </p:cNvSpPr>
            <p:nvPr/>
          </p:nvSpPr>
          <p:spPr bwMode="auto">
            <a:xfrm flipV="1">
              <a:off x="1670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4" name="Line 25"/>
            <p:cNvSpPr>
              <a:spLocks noChangeAspect="1" noChangeShapeType="1"/>
            </p:cNvSpPr>
            <p:nvPr/>
          </p:nvSpPr>
          <p:spPr bwMode="auto">
            <a:xfrm>
              <a:off x="1670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5" name="Freeform 26"/>
            <p:cNvSpPr>
              <a:spLocks noChangeAspect="1"/>
            </p:cNvSpPr>
            <p:nvPr/>
          </p:nvSpPr>
          <p:spPr bwMode="auto">
            <a:xfrm>
              <a:off x="1670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6" name="Line 27"/>
            <p:cNvSpPr>
              <a:spLocks noChangeAspect="1" noChangeShapeType="1"/>
            </p:cNvSpPr>
            <p:nvPr/>
          </p:nvSpPr>
          <p:spPr bwMode="auto">
            <a:xfrm flipV="1">
              <a:off x="1670" y="2562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7" name="Line 28"/>
            <p:cNvSpPr>
              <a:spLocks noChangeAspect="1" noChangeShapeType="1"/>
            </p:cNvSpPr>
            <p:nvPr/>
          </p:nvSpPr>
          <p:spPr bwMode="auto">
            <a:xfrm>
              <a:off x="1670" y="156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Line 29"/>
            <p:cNvSpPr>
              <a:spLocks noChangeAspect="1" noChangeShapeType="1"/>
            </p:cNvSpPr>
            <p:nvPr/>
          </p:nvSpPr>
          <p:spPr bwMode="auto">
            <a:xfrm flipV="1">
              <a:off x="1868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9" name="Line 30"/>
            <p:cNvSpPr>
              <a:spLocks noChangeAspect="1" noChangeShapeType="1"/>
            </p:cNvSpPr>
            <p:nvPr/>
          </p:nvSpPr>
          <p:spPr bwMode="auto">
            <a:xfrm>
              <a:off x="1868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0" name="Freeform 31"/>
            <p:cNvSpPr>
              <a:spLocks noChangeAspect="1"/>
            </p:cNvSpPr>
            <p:nvPr/>
          </p:nvSpPr>
          <p:spPr bwMode="auto">
            <a:xfrm>
              <a:off x="1868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1" name="Line 32"/>
            <p:cNvSpPr>
              <a:spLocks noChangeAspect="1" noChangeShapeType="1"/>
            </p:cNvSpPr>
            <p:nvPr/>
          </p:nvSpPr>
          <p:spPr bwMode="auto">
            <a:xfrm flipV="1">
              <a:off x="1985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2" name="Line 33"/>
            <p:cNvSpPr>
              <a:spLocks noChangeAspect="1" noChangeShapeType="1"/>
            </p:cNvSpPr>
            <p:nvPr/>
          </p:nvSpPr>
          <p:spPr bwMode="auto">
            <a:xfrm>
              <a:off x="1985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3" name="Freeform 34"/>
            <p:cNvSpPr>
              <a:spLocks noChangeAspect="1"/>
            </p:cNvSpPr>
            <p:nvPr/>
          </p:nvSpPr>
          <p:spPr bwMode="auto">
            <a:xfrm>
              <a:off x="1985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4" name="Line 35"/>
            <p:cNvSpPr>
              <a:spLocks noChangeAspect="1" noChangeShapeType="1"/>
            </p:cNvSpPr>
            <p:nvPr/>
          </p:nvSpPr>
          <p:spPr bwMode="auto">
            <a:xfrm flipV="1">
              <a:off x="2066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5" name="Line 36"/>
            <p:cNvSpPr>
              <a:spLocks noChangeAspect="1" noChangeShapeType="1"/>
            </p:cNvSpPr>
            <p:nvPr/>
          </p:nvSpPr>
          <p:spPr bwMode="auto">
            <a:xfrm>
              <a:off x="2066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6" name="Freeform 37"/>
            <p:cNvSpPr>
              <a:spLocks noChangeAspect="1"/>
            </p:cNvSpPr>
            <p:nvPr/>
          </p:nvSpPr>
          <p:spPr bwMode="auto">
            <a:xfrm>
              <a:off x="2066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7" name="Line 38"/>
            <p:cNvSpPr>
              <a:spLocks noChangeAspect="1" noChangeShapeType="1"/>
            </p:cNvSpPr>
            <p:nvPr/>
          </p:nvSpPr>
          <p:spPr bwMode="auto">
            <a:xfrm flipV="1">
              <a:off x="2129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8" name="Line 39"/>
            <p:cNvSpPr>
              <a:spLocks noChangeAspect="1" noChangeShapeType="1"/>
            </p:cNvSpPr>
            <p:nvPr/>
          </p:nvSpPr>
          <p:spPr bwMode="auto">
            <a:xfrm>
              <a:off x="2129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59" name="Freeform 40"/>
            <p:cNvSpPr>
              <a:spLocks noChangeAspect="1"/>
            </p:cNvSpPr>
            <p:nvPr/>
          </p:nvSpPr>
          <p:spPr bwMode="auto">
            <a:xfrm>
              <a:off x="2129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0" name="Line 41"/>
            <p:cNvSpPr>
              <a:spLocks noChangeAspect="1" noChangeShapeType="1"/>
            </p:cNvSpPr>
            <p:nvPr/>
          </p:nvSpPr>
          <p:spPr bwMode="auto">
            <a:xfrm flipV="1">
              <a:off x="2178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1" name="Line 42"/>
            <p:cNvSpPr>
              <a:spLocks noChangeAspect="1" noChangeShapeType="1"/>
            </p:cNvSpPr>
            <p:nvPr/>
          </p:nvSpPr>
          <p:spPr bwMode="auto">
            <a:xfrm>
              <a:off x="2178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2" name="Freeform 43"/>
            <p:cNvSpPr>
              <a:spLocks noChangeAspect="1"/>
            </p:cNvSpPr>
            <p:nvPr/>
          </p:nvSpPr>
          <p:spPr bwMode="auto">
            <a:xfrm>
              <a:off x="2178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3" name="Line 44"/>
            <p:cNvSpPr>
              <a:spLocks noChangeAspect="1" noChangeShapeType="1"/>
            </p:cNvSpPr>
            <p:nvPr/>
          </p:nvSpPr>
          <p:spPr bwMode="auto">
            <a:xfrm flipV="1">
              <a:off x="2223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4" name="Line 45"/>
            <p:cNvSpPr>
              <a:spLocks noChangeAspect="1" noChangeShapeType="1"/>
            </p:cNvSpPr>
            <p:nvPr/>
          </p:nvSpPr>
          <p:spPr bwMode="auto">
            <a:xfrm>
              <a:off x="2223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5" name="Freeform 46"/>
            <p:cNvSpPr>
              <a:spLocks noChangeAspect="1"/>
            </p:cNvSpPr>
            <p:nvPr/>
          </p:nvSpPr>
          <p:spPr bwMode="auto">
            <a:xfrm>
              <a:off x="2223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6" name="Line 47"/>
            <p:cNvSpPr>
              <a:spLocks noChangeAspect="1" noChangeShapeType="1"/>
            </p:cNvSpPr>
            <p:nvPr/>
          </p:nvSpPr>
          <p:spPr bwMode="auto">
            <a:xfrm flipV="1">
              <a:off x="2259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7" name="Line 48"/>
            <p:cNvSpPr>
              <a:spLocks noChangeAspect="1" noChangeShapeType="1"/>
            </p:cNvSpPr>
            <p:nvPr/>
          </p:nvSpPr>
          <p:spPr bwMode="auto">
            <a:xfrm>
              <a:off x="2259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8" name="Freeform 49"/>
            <p:cNvSpPr>
              <a:spLocks noChangeAspect="1"/>
            </p:cNvSpPr>
            <p:nvPr/>
          </p:nvSpPr>
          <p:spPr bwMode="auto">
            <a:xfrm>
              <a:off x="2259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69" name="Line 50"/>
            <p:cNvSpPr>
              <a:spLocks noChangeAspect="1" noChangeShapeType="1"/>
            </p:cNvSpPr>
            <p:nvPr/>
          </p:nvSpPr>
          <p:spPr bwMode="auto">
            <a:xfrm flipV="1">
              <a:off x="2295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0" name="Line 51"/>
            <p:cNvSpPr>
              <a:spLocks noChangeAspect="1" noChangeShapeType="1"/>
            </p:cNvSpPr>
            <p:nvPr/>
          </p:nvSpPr>
          <p:spPr bwMode="auto">
            <a:xfrm>
              <a:off x="2295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1" name="Freeform 52"/>
            <p:cNvSpPr>
              <a:spLocks noChangeAspect="1"/>
            </p:cNvSpPr>
            <p:nvPr/>
          </p:nvSpPr>
          <p:spPr bwMode="auto">
            <a:xfrm>
              <a:off x="2295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2" name="Line 53"/>
            <p:cNvSpPr>
              <a:spLocks noChangeAspect="1" noChangeShapeType="1"/>
            </p:cNvSpPr>
            <p:nvPr/>
          </p:nvSpPr>
          <p:spPr bwMode="auto">
            <a:xfrm flipV="1">
              <a:off x="2322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3" name="Line 54"/>
            <p:cNvSpPr>
              <a:spLocks noChangeAspect="1" noChangeShapeType="1"/>
            </p:cNvSpPr>
            <p:nvPr/>
          </p:nvSpPr>
          <p:spPr bwMode="auto">
            <a:xfrm>
              <a:off x="2322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4" name="Freeform 55"/>
            <p:cNvSpPr>
              <a:spLocks noChangeAspect="1"/>
            </p:cNvSpPr>
            <p:nvPr/>
          </p:nvSpPr>
          <p:spPr bwMode="auto">
            <a:xfrm>
              <a:off x="2322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5" name="Line 56"/>
            <p:cNvSpPr>
              <a:spLocks noChangeAspect="1" noChangeShapeType="1"/>
            </p:cNvSpPr>
            <p:nvPr/>
          </p:nvSpPr>
          <p:spPr bwMode="auto">
            <a:xfrm flipV="1">
              <a:off x="2322" y="2562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6" name="Line 57"/>
            <p:cNvSpPr>
              <a:spLocks noChangeAspect="1" noChangeShapeType="1"/>
            </p:cNvSpPr>
            <p:nvPr/>
          </p:nvSpPr>
          <p:spPr bwMode="auto">
            <a:xfrm>
              <a:off x="2322" y="156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7" name="Line 58"/>
            <p:cNvSpPr>
              <a:spLocks noChangeAspect="1" noChangeShapeType="1"/>
            </p:cNvSpPr>
            <p:nvPr/>
          </p:nvSpPr>
          <p:spPr bwMode="auto">
            <a:xfrm flipV="1">
              <a:off x="2520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8" name="Line 59"/>
            <p:cNvSpPr>
              <a:spLocks noChangeAspect="1" noChangeShapeType="1"/>
            </p:cNvSpPr>
            <p:nvPr/>
          </p:nvSpPr>
          <p:spPr bwMode="auto">
            <a:xfrm>
              <a:off x="2520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79" name="Freeform 60"/>
            <p:cNvSpPr>
              <a:spLocks noChangeAspect="1"/>
            </p:cNvSpPr>
            <p:nvPr/>
          </p:nvSpPr>
          <p:spPr bwMode="auto">
            <a:xfrm>
              <a:off x="2520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0" name="Line 61"/>
            <p:cNvSpPr>
              <a:spLocks noChangeAspect="1" noChangeShapeType="1"/>
            </p:cNvSpPr>
            <p:nvPr/>
          </p:nvSpPr>
          <p:spPr bwMode="auto">
            <a:xfrm flipV="1">
              <a:off x="2633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1" name="Line 62"/>
            <p:cNvSpPr>
              <a:spLocks noChangeAspect="1" noChangeShapeType="1"/>
            </p:cNvSpPr>
            <p:nvPr/>
          </p:nvSpPr>
          <p:spPr bwMode="auto">
            <a:xfrm>
              <a:off x="2633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2" name="Freeform 63"/>
            <p:cNvSpPr>
              <a:spLocks noChangeAspect="1"/>
            </p:cNvSpPr>
            <p:nvPr/>
          </p:nvSpPr>
          <p:spPr bwMode="auto">
            <a:xfrm>
              <a:off x="2633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3" name="Line 64"/>
            <p:cNvSpPr>
              <a:spLocks noChangeAspect="1" noChangeShapeType="1"/>
            </p:cNvSpPr>
            <p:nvPr/>
          </p:nvSpPr>
          <p:spPr bwMode="auto">
            <a:xfrm flipV="1">
              <a:off x="2714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4" name="Line 65"/>
            <p:cNvSpPr>
              <a:spLocks noChangeAspect="1" noChangeShapeType="1"/>
            </p:cNvSpPr>
            <p:nvPr/>
          </p:nvSpPr>
          <p:spPr bwMode="auto">
            <a:xfrm>
              <a:off x="2714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5" name="Freeform 66"/>
            <p:cNvSpPr>
              <a:spLocks noChangeAspect="1"/>
            </p:cNvSpPr>
            <p:nvPr/>
          </p:nvSpPr>
          <p:spPr bwMode="auto">
            <a:xfrm>
              <a:off x="2714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6" name="Line 67"/>
            <p:cNvSpPr>
              <a:spLocks noChangeAspect="1" noChangeShapeType="1"/>
            </p:cNvSpPr>
            <p:nvPr/>
          </p:nvSpPr>
          <p:spPr bwMode="auto">
            <a:xfrm flipV="1">
              <a:off x="2777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7" name="Line 68"/>
            <p:cNvSpPr>
              <a:spLocks noChangeAspect="1" noChangeShapeType="1"/>
            </p:cNvSpPr>
            <p:nvPr/>
          </p:nvSpPr>
          <p:spPr bwMode="auto">
            <a:xfrm>
              <a:off x="2777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8" name="Freeform 69"/>
            <p:cNvSpPr>
              <a:spLocks noChangeAspect="1"/>
            </p:cNvSpPr>
            <p:nvPr/>
          </p:nvSpPr>
          <p:spPr bwMode="auto">
            <a:xfrm>
              <a:off x="2777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89" name="Line 70"/>
            <p:cNvSpPr>
              <a:spLocks noChangeAspect="1" noChangeShapeType="1"/>
            </p:cNvSpPr>
            <p:nvPr/>
          </p:nvSpPr>
          <p:spPr bwMode="auto">
            <a:xfrm flipV="1">
              <a:off x="2831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0" name="Line 71"/>
            <p:cNvSpPr>
              <a:spLocks noChangeAspect="1" noChangeShapeType="1"/>
            </p:cNvSpPr>
            <p:nvPr/>
          </p:nvSpPr>
          <p:spPr bwMode="auto">
            <a:xfrm>
              <a:off x="2831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1" name="Freeform 72"/>
            <p:cNvSpPr>
              <a:spLocks noChangeAspect="1"/>
            </p:cNvSpPr>
            <p:nvPr/>
          </p:nvSpPr>
          <p:spPr bwMode="auto">
            <a:xfrm>
              <a:off x="2831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2" name="Line 73"/>
            <p:cNvSpPr>
              <a:spLocks noChangeAspect="1" noChangeShapeType="1"/>
            </p:cNvSpPr>
            <p:nvPr/>
          </p:nvSpPr>
          <p:spPr bwMode="auto">
            <a:xfrm flipV="1">
              <a:off x="2876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3" name="Line 74"/>
            <p:cNvSpPr>
              <a:spLocks noChangeAspect="1" noChangeShapeType="1"/>
            </p:cNvSpPr>
            <p:nvPr/>
          </p:nvSpPr>
          <p:spPr bwMode="auto">
            <a:xfrm>
              <a:off x="2876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4" name="Freeform 75"/>
            <p:cNvSpPr>
              <a:spLocks noChangeAspect="1"/>
            </p:cNvSpPr>
            <p:nvPr/>
          </p:nvSpPr>
          <p:spPr bwMode="auto">
            <a:xfrm>
              <a:off x="2876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5" name="Line 76"/>
            <p:cNvSpPr>
              <a:spLocks noChangeAspect="1" noChangeShapeType="1"/>
            </p:cNvSpPr>
            <p:nvPr/>
          </p:nvSpPr>
          <p:spPr bwMode="auto">
            <a:xfrm flipV="1">
              <a:off x="2912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6" name="Line 77"/>
            <p:cNvSpPr>
              <a:spLocks noChangeAspect="1" noChangeShapeType="1"/>
            </p:cNvSpPr>
            <p:nvPr/>
          </p:nvSpPr>
          <p:spPr bwMode="auto">
            <a:xfrm>
              <a:off x="2912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7" name="Freeform 78"/>
            <p:cNvSpPr>
              <a:spLocks noChangeAspect="1"/>
            </p:cNvSpPr>
            <p:nvPr/>
          </p:nvSpPr>
          <p:spPr bwMode="auto">
            <a:xfrm>
              <a:off x="2912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8" name="Line 79"/>
            <p:cNvSpPr>
              <a:spLocks noChangeAspect="1" noChangeShapeType="1"/>
            </p:cNvSpPr>
            <p:nvPr/>
          </p:nvSpPr>
          <p:spPr bwMode="auto">
            <a:xfrm flipV="1">
              <a:off x="2943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99" name="Line 80"/>
            <p:cNvSpPr>
              <a:spLocks noChangeAspect="1" noChangeShapeType="1"/>
            </p:cNvSpPr>
            <p:nvPr/>
          </p:nvSpPr>
          <p:spPr bwMode="auto">
            <a:xfrm>
              <a:off x="2943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0" name="Freeform 81"/>
            <p:cNvSpPr>
              <a:spLocks noChangeAspect="1"/>
            </p:cNvSpPr>
            <p:nvPr/>
          </p:nvSpPr>
          <p:spPr bwMode="auto">
            <a:xfrm>
              <a:off x="2943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1" name="Line 82"/>
            <p:cNvSpPr>
              <a:spLocks noChangeAspect="1" noChangeShapeType="1"/>
            </p:cNvSpPr>
            <p:nvPr/>
          </p:nvSpPr>
          <p:spPr bwMode="auto">
            <a:xfrm flipV="1">
              <a:off x="2975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2" name="Line 83"/>
            <p:cNvSpPr>
              <a:spLocks noChangeAspect="1" noChangeShapeType="1"/>
            </p:cNvSpPr>
            <p:nvPr/>
          </p:nvSpPr>
          <p:spPr bwMode="auto">
            <a:xfrm>
              <a:off x="2975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3" name="Freeform 84"/>
            <p:cNvSpPr>
              <a:spLocks noChangeAspect="1"/>
            </p:cNvSpPr>
            <p:nvPr/>
          </p:nvSpPr>
          <p:spPr bwMode="auto">
            <a:xfrm>
              <a:off x="2975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4" name="Line 85"/>
            <p:cNvSpPr>
              <a:spLocks noChangeAspect="1" noChangeShapeType="1"/>
            </p:cNvSpPr>
            <p:nvPr/>
          </p:nvSpPr>
          <p:spPr bwMode="auto">
            <a:xfrm flipV="1">
              <a:off x="2975" y="2562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5" name="Line 86"/>
            <p:cNvSpPr>
              <a:spLocks noChangeAspect="1" noChangeShapeType="1"/>
            </p:cNvSpPr>
            <p:nvPr/>
          </p:nvSpPr>
          <p:spPr bwMode="auto">
            <a:xfrm>
              <a:off x="2975" y="156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6" name="Line 87"/>
            <p:cNvSpPr>
              <a:spLocks noChangeAspect="1" noChangeShapeType="1"/>
            </p:cNvSpPr>
            <p:nvPr/>
          </p:nvSpPr>
          <p:spPr bwMode="auto">
            <a:xfrm flipV="1">
              <a:off x="3173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7" name="Line 88"/>
            <p:cNvSpPr>
              <a:spLocks noChangeAspect="1" noChangeShapeType="1"/>
            </p:cNvSpPr>
            <p:nvPr/>
          </p:nvSpPr>
          <p:spPr bwMode="auto">
            <a:xfrm>
              <a:off x="3173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8" name="Freeform 89"/>
            <p:cNvSpPr>
              <a:spLocks noChangeAspect="1"/>
            </p:cNvSpPr>
            <p:nvPr/>
          </p:nvSpPr>
          <p:spPr bwMode="auto">
            <a:xfrm>
              <a:off x="3173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09" name="Line 90"/>
            <p:cNvSpPr>
              <a:spLocks noChangeAspect="1" noChangeShapeType="1"/>
            </p:cNvSpPr>
            <p:nvPr/>
          </p:nvSpPr>
          <p:spPr bwMode="auto">
            <a:xfrm flipV="1">
              <a:off x="3285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0" name="Line 91"/>
            <p:cNvSpPr>
              <a:spLocks noChangeAspect="1" noChangeShapeType="1"/>
            </p:cNvSpPr>
            <p:nvPr/>
          </p:nvSpPr>
          <p:spPr bwMode="auto">
            <a:xfrm>
              <a:off x="3285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1" name="Freeform 92"/>
            <p:cNvSpPr>
              <a:spLocks noChangeAspect="1"/>
            </p:cNvSpPr>
            <p:nvPr/>
          </p:nvSpPr>
          <p:spPr bwMode="auto">
            <a:xfrm>
              <a:off x="3285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2" name="Line 93"/>
            <p:cNvSpPr>
              <a:spLocks noChangeAspect="1" noChangeShapeType="1"/>
            </p:cNvSpPr>
            <p:nvPr/>
          </p:nvSpPr>
          <p:spPr bwMode="auto">
            <a:xfrm flipV="1">
              <a:off x="3366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3" name="Line 94"/>
            <p:cNvSpPr>
              <a:spLocks noChangeAspect="1" noChangeShapeType="1"/>
            </p:cNvSpPr>
            <p:nvPr/>
          </p:nvSpPr>
          <p:spPr bwMode="auto">
            <a:xfrm>
              <a:off x="3366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4" name="Freeform 95"/>
            <p:cNvSpPr>
              <a:spLocks noChangeAspect="1"/>
            </p:cNvSpPr>
            <p:nvPr/>
          </p:nvSpPr>
          <p:spPr bwMode="auto">
            <a:xfrm>
              <a:off x="3366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5" name="Line 96"/>
            <p:cNvSpPr>
              <a:spLocks noChangeAspect="1" noChangeShapeType="1"/>
            </p:cNvSpPr>
            <p:nvPr/>
          </p:nvSpPr>
          <p:spPr bwMode="auto">
            <a:xfrm flipV="1">
              <a:off x="3429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6" name="Line 97"/>
            <p:cNvSpPr>
              <a:spLocks noChangeAspect="1" noChangeShapeType="1"/>
            </p:cNvSpPr>
            <p:nvPr/>
          </p:nvSpPr>
          <p:spPr bwMode="auto">
            <a:xfrm>
              <a:off x="3429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7" name="Freeform 98"/>
            <p:cNvSpPr>
              <a:spLocks noChangeAspect="1"/>
            </p:cNvSpPr>
            <p:nvPr/>
          </p:nvSpPr>
          <p:spPr bwMode="auto">
            <a:xfrm>
              <a:off x="3429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8" name="Line 99"/>
            <p:cNvSpPr>
              <a:spLocks noChangeAspect="1" noChangeShapeType="1"/>
            </p:cNvSpPr>
            <p:nvPr/>
          </p:nvSpPr>
          <p:spPr bwMode="auto">
            <a:xfrm flipV="1">
              <a:off x="3483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9" name="Line 100"/>
            <p:cNvSpPr>
              <a:spLocks noChangeAspect="1" noChangeShapeType="1"/>
            </p:cNvSpPr>
            <p:nvPr/>
          </p:nvSpPr>
          <p:spPr bwMode="auto">
            <a:xfrm>
              <a:off x="3483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0" name="Freeform 101"/>
            <p:cNvSpPr>
              <a:spLocks noChangeAspect="1"/>
            </p:cNvSpPr>
            <p:nvPr/>
          </p:nvSpPr>
          <p:spPr bwMode="auto">
            <a:xfrm>
              <a:off x="3483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1" name="Line 102"/>
            <p:cNvSpPr>
              <a:spLocks noChangeAspect="1" noChangeShapeType="1"/>
            </p:cNvSpPr>
            <p:nvPr/>
          </p:nvSpPr>
          <p:spPr bwMode="auto">
            <a:xfrm flipV="1">
              <a:off x="3524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2" name="Line 103"/>
            <p:cNvSpPr>
              <a:spLocks noChangeAspect="1" noChangeShapeType="1"/>
            </p:cNvSpPr>
            <p:nvPr/>
          </p:nvSpPr>
          <p:spPr bwMode="auto">
            <a:xfrm>
              <a:off x="3524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3" name="Freeform 104"/>
            <p:cNvSpPr>
              <a:spLocks noChangeAspect="1"/>
            </p:cNvSpPr>
            <p:nvPr/>
          </p:nvSpPr>
          <p:spPr bwMode="auto">
            <a:xfrm>
              <a:off x="3524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4" name="Line 105"/>
            <p:cNvSpPr>
              <a:spLocks noChangeAspect="1" noChangeShapeType="1"/>
            </p:cNvSpPr>
            <p:nvPr/>
          </p:nvSpPr>
          <p:spPr bwMode="auto">
            <a:xfrm flipV="1">
              <a:off x="3564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5" name="Line 106"/>
            <p:cNvSpPr>
              <a:spLocks noChangeAspect="1" noChangeShapeType="1"/>
            </p:cNvSpPr>
            <p:nvPr/>
          </p:nvSpPr>
          <p:spPr bwMode="auto">
            <a:xfrm>
              <a:off x="3564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6" name="Freeform 107"/>
            <p:cNvSpPr>
              <a:spLocks noChangeAspect="1"/>
            </p:cNvSpPr>
            <p:nvPr/>
          </p:nvSpPr>
          <p:spPr bwMode="auto">
            <a:xfrm>
              <a:off x="3564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7" name="Line 108"/>
            <p:cNvSpPr>
              <a:spLocks noChangeAspect="1" noChangeShapeType="1"/>
            </p:cNvSpPr>
            <p:nvPr/>
          </p:nvSpPr>
          <p:spPr bwMode="auto">
            <a:xfrm flipV="1">
              <a:off x="3596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8" name="Line 109"/>
            <p:cNvSpPr>
              <a:spLocks noChangeAspect="1" noChangeShapeType="1"/>
            </p:cNvSpPr>
            <p:nvPr/>
          </p:nvSpPr>
          <p:spPr bwMode="auto">
            <a:xfrm>
              <a:off x="3596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29" name="Freeform 110"/>
            <p:cNvSpPr>
              <a:spLocks noChangeAspect="1"/>
            </p:cNvSpPr>
            <p:nvPr/>
          </p:nvSpPr>
          <p:spPr bwMode="auto">
            <a:xfrm>
              <a:off x="3596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0" name="Line 111"/>
            <p:cNvSpPr>
              <a:spLocks noChangeAspect="1" noChangeShapeType="1"/>
            </p:cNvSpPr>
            <p:nvPr/>
          </p:nvSpPr>
          <p:spPr bwMode="auto">
            <a:xfrm flipV="1">
              <a:off x="3627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1" name="Line 112"/>
            <p:cNvSpPr>
              <a:spLocks noChangeAspect="1" noChangeShapeType="1"/>
            </p:cNvSpPr>
            <p:nvPr/>
          </p:nvSpPr>
          <p:spPr bwMode="auto">
            <a:xfrm>
              <a:off x="3627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2" name="Freeform 113"/>
            <p:cNvSpPr>
              <a:spLocks noChangeAspect="1"/>
            </p:cNvSpPr>
            <p:nvPr/>
          </p:nvSpPr>
          <p:spPr bwMode="auto">
            <a:xfrm>
              <a:off x="3627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3" name="Line 114"/>
            <p:cNvSpPr>
              <a:spLocks noChangeAspect="1" noChangeShapeType="1"/>
            </p:cNvSpPr>
            <p:nvPr/>
          </p:nvSpPr>
          <p:spPr bwMode="auto">
            <a:xfrm flipV="1">
              <a:off x="3627" y="2562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4" name="Line 115"/>
            <p:cNvSpPr>
              <a:spLocks noChangeAspect="1" noChangeShapeType="1"/>
            </p:cNvSpPr>
            <p:nvPr/>
          </p:nvSpPr>
          <p:spPr bwMode="auto">
            <a:xfrm>
              <a:off x="3627" y="156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5" name="Line 116"/>
            <p:cNvSpPr>
              <a:spLocks noChangeAspect="1" noChangeShapeType="1"/>
            </p:cNvSpPr>
            <p:nvPr/>
          </p:nvSpPr>
          <p:spPr bwMode="auto">
            <a:xfrm flipV="1">
              <a:off x="3821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6" name="Line 117"/>
            <p:cNvSpPr>
              <a:spLocks noChangeAspect="1" noChangeShapeType="1"/>
            </p:cNvSpPr>
            <p:nvPr/>
          </p:nvSpPr>
          <p:spPr bwMode="auto">
            <a:xfrm>
              <a:off x="3821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7" name="Freeform 118"/>
            <p:cNvSpPr>
              <a:spLocks noChangeAspect="1"/>
            </p:cNvSpPr>
            <p:nvPr/>
          </p:nvSpPr>
          <p:spPr bwMode="auto">
            <a:xfrm>
              <a:off x="3821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8" name="Line 119"/>
            <p:cNvSpPr>
              <a:spLocks noChangeAspect="1" noChangeShapeType="1"/>
            </p:cNvSpPr>
            <p:nvPr/>
          </p:nvSpPr>
          <p:spPr bwMode="auto">
            <a:xfrm flipV="1">
              <a:off x="3938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39" name="Line 120"/>
            <p:cNvSpPr>
              <a:spLocks noChangeAspect="1" noChangeShapeType="1"/>
            </p:cNvSpPr>
            <p:nvPr/>
          </p:nvSpPr>
          <p:spPr bwMode="auto">
            <a:xfrm>
              <a:off x="3938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0" name="Freeform 121"/>
            <p:cNvSpPr>
              <a:spLocks noChangeAspect="1"/>
            </p:cNvSpPr>
            <p:nvPr/>
          </p:nvSpPr>
          <p:spPr bwMode="auto">
            <a:xfrm>
              <a:off x="3938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1" name="Line 122"/>
            <p:cNvSpPr>
              <a:spLocks noChangeAspect="1" noChangeShapeType="1"/>
            </p:cNvSpPr>
            <p:nvPr/>
          </p:nvSpPr>
          <p:spPr bwMode="auto">
            <a:xfrm flipV="1">
              <a:off x="4019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2" name="Line 123"/>
            <p:cNvSpPr>
              <a:spLocks noChangeAspect="1" noChangeShapeType="1"/>
            </p:cNvSpPr>
            <p:nvPr/>
          </p:nvSpPr>
          <p:spPr bwMode="auto">
            <a:xfrm>
              <a:off x="4019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3" name="Freeform 124"/>
            <p:cNvSpPr>
              <a:spLocks noChangeAspect="1"/>
            </p:cNvSpPr>
            <p:nvPr/>
          </p:nvSpPr>
          <p:spPr bwMode="auto">
            <a:xfrm>
              <a:off x="4019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4" name="Line 125"/>
            <p:cNvSpPr>
              <a:spLocks noChangeAspect="1" noChangeShapeType="1"/>
            </p:cNvSpPr>
            <p:nvPr/>
          </p:nvSpPr>
          <p:spPr bwMode="auto">
            <a:xfrm flipV="1">
              <a:off x="4082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5" name="Line 126"/>
            <p:cNvSpPr>
              <a:spLocks noChangeAspect="1" noChangeShapeType="1"/>
            </p:cNvSpPr>
            <p:nvPr/>
          </p:nvSpPr>
          <p:spPr bwMode="auto">
            <a:xfrm>
              <a:off x="4082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6" name="Freeform 127"/>
            <p:cNvSpPr>
              <a:spLocks noChangeAspect="1"/>
            </p:cNvSpPr>
            <p:nvPr/>
          </p:nvSpPr>
          <p:spPr bwMode="auto">
            <a:xfrm>
              <a:off x="4082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7" name="Line 128"/>
            <p:cNvSpPr>
              <a:spLocks noChangeAspect="1" noChangeShapeType="1"/>
            </p:cNvSpPr>
            <p:nvPr/>
          </p:nvSpPr>
          <p:spPr bwMode="auto">
            <a:xfrm flipV="1">
              <a:off x="4131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8" name="Line 129"/>
            <p:cNvSpPr>
              <a:spLocks noChangeAspect="1" noChangeShapeType="1"/>
            </p:cNvSpPr>
            <p:nvPr/>
          </p:nvSpPr>
          <p:spPr bwMode="auto">
            <a:xfrm>
              <a:off x="4131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49" name="Freeform 130"/>
            <p:cNvSpPr>
              <a:spLocks noChangeAspect="1"/>
            </p:cNvSpPr>
            <p:nvPr/>
          </p:nvSpPr>
          <p:spPr bwMode="auto">
            <a:xfrm>
              <a:off x="4131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0" name="Line 131"/>
            <p:cNvSpPr>
              <a:spLocks noChangeAspect="1" noChangeShapeType="1"/>
            </p:cNvSpPr>
            <p:nvPr/>
          </p:nvSpPr>
          <p:spPr bwMode="auto">
            <a:xfrm flipV="1">
              <a:off x="4176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1" name="Line 132"/>
            <p:cNvSpPr>
              <a:spLocks noChangeAspect="1" noChangeShapeType="1"/>
            </p:cNvSpPr>
            <p:nvPr/>
          </p:nvSpPr>
          <p:spPr bwMode="auto">
            <a:xfrm>
              <a:off x="4176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2" name="Freeform 133"/>
            <p:cNvSpPr>
              <a:spLocks noChangeAspect="1"/>
            </p:cNvSpPr>
            <p:nvPr/>
          </p:nvSpPr>
          <p:spPr bwMode="auto">
            <a:xfrm>
              <a:off x="4176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3" name="Line 134"/>
            <p:cNvSpPr>
              <a:spLocks noChangeAspect="1" noChangeShapeType="1"/>
            </p:cNvSpPr>
            <p:nvPr/>
          </p:nvSpPr>
          <p:spPr bwMode="auto">
            <a:xfrm flipV="1">
              <a:off x="4212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4" name="Line 135"/>
            <p:cNvSpPr>
              <a:spLocks noChangeAspect="1" noChangeShapeType="1"/>
            </p:cNvSpPr>
            <p:nvPr/>
          </p:nvSpPr>
          <p:spPr bwMode="auto">
            <a:xfrm>
              <a:off x="4212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5" name="Freeform 136"/>
            <p:cNvSpPr>
              <a:spLocks noChangeAspect="1"/>
            </p:cNvSpPr>
            <p:nvPr/>
          </p:nvSpPr>
          <p:spPr bwMode="auto">
            <a:xfrm>
              <a:off x="4212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6" name="Line 137"/>
            <p:cNvSpPr>
              <a:spLocks noChangeAspect="1" noChangeShapeType="1"/>
            </p:cNvSpPr>
            <p:nvPr/>
          </p:nvSpPr>
          <p:spPr bwMode="auto">
            <a:xfrm flipV="1">
              <a:off x="4248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7" name="Line 138"/>
            <p:cNvSpPr>
              <a:spLocks noChangeAspect="1" noChangeShapeType="1"/>
            </p:cNvSpPr>
            <p:nvPr/>
          </p:nvSpPr>
          <p:spPr bwMode="auto">
            <a:xfrm>
              <a:off x="4248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8" name="Freeform 139"/>
            <p:cNvSpPr>
              <a:spLocks noChangeAspect="1"/>
            </p:cNvSpPr>
            <p:nvPr/>
          </p:nvSpPr>
          <p:spPr bwMode="auto">
            <a:xfrm>
              <a:off x="4248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59" name="Line 140"/>
            <p:cNvSpPr>
              <a:spLocks noChangeAspect="1" noChangeShapeType="1"/>
            </p:cNvSpPr>
            <p:nvPr/>
          </p:nvSpPr>
          <p:spPr bwMode="auto">
            <a:xfrm flipV="1">
              <a:off x="4280" y="2576"/>
              <a:ext cx="1" cy="1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0" name="Line 141"/>
            <p:cNvSpPr>
              <a:spLocks noChangeAspect="1" noChangeShapeType="1"/>
            </p:cNvSpPr>
            <p:nvPr/>
          </p:nvSpPr>
          <p:spPr bwMode="auto">
            <a:xfrm>
              <a:off x="4280" y="156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1" name="Freeform 142"/>
            <p:cNvSpPr>
              <a:spLocks noChangeAspect="1"/>
            </p:cNvSpPr>
            <p:nvPr/>
          </p:nvSpPr>
          <p:spPr bwMode="auto">
            <a:xfrm>
              <a:off x="4280" y="1563"/>
              <a:ext cx="1" cy="1026"/>
            </a:xfrm>
            <a:custGeom>
              <a:avLst/>
              <a:gdLst>
                <a:gd name="T0" fmla="*/ 0 w 1"/>
                <a:gd name="T1" fmla="*/ 20777 h 228"/>
                <a:gd name="T2" fmla="*/ 0 w 1"/>
                <a:gd name="T3" fmla="*/ 0 h 228"/>
                <a:gd name="T4" fmla="*/ 0 w 1"/>
                <a:gd name="T5" fmla="*/ 0 h 228"/>
                <a:gd name="T6" fmla="*/ 0 60000 65536"/>
                <a:gd name="T7" fmla="*/ 0 60000 65536"/>
                <a:gd name="T8" fmla="*/ 0 60000 65536"/>
                <a:gd name="T9" fmla="*/ 0 w 1"/>
                <a:gd name="T10" fmla="*/ 0 h 228"/>
                <a:gd name="T11" fmla="*/ 1 w 1"/>
                <a:gd name="T12" fmla="*/ 228 h 2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28">
                  <a:moveTo>
                    <a:pt x="0" y="228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2" name="Line 143"/>
            <p:cNvSpPr>
              <a:spLocks noChangeAspect="1" noChangeShapeType="1"/>
            </p:cNvSpPr>
            <p:nvPr/>
          </p:nvSpPr>
          <p:spPr bwMode="auto">
            <a:xfrm flipV="1">
              <a:off x="4280" y="2562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3" name="Line 144"/>
            <p:cNvSpPr>
              <a:spLocks noChangeAspect="1" noChangeShapeType="1"/>
            </p:cNvSpPr>
            <p:nvPr/>
          </p:nvSpPr>
          <p:spPr bwMode="auto">
            <a:xfrm>
              <a:off x="4280" y="156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4" name="Line 145"/>
            <p:cNvSpPr>
              <a:spLocks noChangeAspect="1" noChangeShapeType="1"/>
            </p:cNvSpPr>
            <p:nvPr/>
          </p:nvSpPr>
          <p:spPr bwMode="auto">
            <a:xfrm>
              <a:off x="1670" y="2589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5" name="Line 146"/>
            <p:cNvSpPr>
              <a:spLocks noChangeAspect="1" noChangeShapeType="1"/>
            </p:cNvSpPr>
            <p:nvPr/>
          </p:nvSpPr>
          <p:spPr bwMode="auto">
            <a:xfrm flipH="1">
              <a:off x="4253" y="2589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6" name="Rectangle 147"/>
            <p:cNvSpPr>
              <a:spLocks noChangeAspect="1" noChangeArrowheads="1"/>
            </p:cNvSpPr>
            <p:nvPr/>
          </p:nvSpPr>
          <p:spPr bwMode="auto">
            <a:xfrm>
              <a:off x="1584" y="2558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-40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67" name="Line 148"/>
            <p:cNvSpPr>
              <a:spLocks noChangeAspect="1" noChangeShapeType="1"/>
            </p:cNvSpPr>
            <p:nvPr/>
          </p:nvSpPr>
          <p:spPr bwMode="auto">
            <a:xfrm>
              <a:off x="1670" y="2382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8" name="Line 149"/>
            <p:cNvSpPr>
              <a:spLocks noChangeAspect="1" noChangeShapeType="1"/>
            </p:cNvSpPr>
            <p:nvPr/>
          </p:nvSpPr>
          <p:spPr bwMode="auto">
            <a:xfrm flipH="1">
              <a:off x="4253" y="2382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69" name="Rectangle 150"/>
            <p:cNvSpPr>
              <a:spLocks noChangeAspect="1" noChangeArrowheads="1"/>
            </p:cNvSpPr>
            <p:nvPr/>
          </p:nvSpPr>
          <p:spPr bwMode="auto">
            <a:xfrm>
              <a:off x="1584" y="2351"/>
              <a:ext cx="107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-20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70" name="Line 151"/>
            <p:cNvSpPr>
              <a:spLocks noChangeAspect="1" noChangeShapeType="1"/>
            </p:cNvSpPr>
            <p:nvPr/>
          </p:nvSpPr>
          <p:spPr bwMode="auto">
            <a:xfrm>
              <a:off x="1670" y="2175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1" name="Line 152"/>
            <p:cNvSpPr>
              <a:spLocks noChangeAspect="1" noChangeShapeType="1"/>
            </p:cNvSpPr>
            <p:nvPr/>
          </p:nvSpPr>
          <p:spPr bwMode="auto">
            <a:xfrm flipH="1">
              <a:off x="4253" y="2175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2" name="Rectangle 153"/>
            <p:cNvSpPr>
              <a:spLocks noChangeAspect="1" noChangeArrowheads="1"/>
            </p:cNvSpPr>
            <p:nvPr/>
          </p:nvSpPr>
          <p:spPr bwMode="auto">
            <a:xfrm>
              <a:off x="1629" y="2144"/>
              <a:ext cx="42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73" name="Line 154"/>
            <p:cNvSpPr>
              <a:spLocks noChangeAspect="1" noChangeShapeType="1"/>
            </p:cNvSpPr>
            <p:nvPr/>
          </p:nvSpPr>
          <p:spPr bwMode="auto">
            <a:xfrm>
              <a:off x="1670" y="197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4" name="Line 155"/>
            <p:cNvSpPr>
              <a:spLocks noChangeAspect="1" noChangeShapeType="1"/>
            </p:cNvSpPr>
            <p:nvPr/>
          </p:nvSpPr>
          <p:spPr bwMode="auto">
            <a:xfrm flipH="1">
              <a:off x="4253" y="197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5" name="Rectangle 156"/>
            <p:cNvSpPr>
              <a:spLocks noChangeAspect="1" noChangeArrowheads="1"/>
            </p:cNvSpPr>
            <p:nvPr/>
          </p:nvSpPr>
          <p:spPr bwMode="auto">
            <a:xfrm>
              <a:off x="1602" y="1941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20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76" name="Line 157"/>
            <p:cNvSpPr>
              <a:spLocks noChangeAspect="1" noChangeShapeType="1"/>
            </p:cNvSpPr>
            <p:nvPr/>
          </p:nvSpPr>
          <p:spPr bwMode="auto">
            <a:xfrm>
              <a:off x="1670" y="1766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7" name="Line 158"/>
            <p:cNvSpPr>
              <a:spLocks noChangeAspect="1" noChangeShapeType="1"/>
            </p:cNvSpPr>
            <p:nvPr/>
          </p:nvSpPr>
          <p:spPr bwMode="auto">
            <a:xfrm flipH="1">
              <a:off x="4253" y="1766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78" name="Rectangle 159"/>
            <p:cNvSpPr>
              <a:spLocks noChangeAspect="1" noChangeArrowheads="1"/>
            </p:cNvSpPr>
            <p:nvPr/>
          </p:nvSpPr>
          <p:spPr bwMode="auto">
            <a:xfrm>
              <a:off x="1602" y="1734"/>
              <a:ext cx="8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40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79" name="Line 160"/>
            <p:cNvSpPr>
              <a:spLocks noChangeAspect="1" noChangeShapeType="1"/>
            </p:cNvSpPr>
            <p:nvPr/>
          </p:nvSpPr>
          <p:spPr bwMode="auto">
            <a:xfrm>
              <a:off x="1670" y="156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0" name="Line 161"/>
            <p:cNvSpPr>
              <a:spLocks noChangeAspect="1" noChangeShapeType="1"/>
            </p:cNvSpPr>
            <p:nvPr/>
          </p:nvSpPr>
          <p:spPr bwMode="auto">
            <a:xfrm flipH="1">
              <a:off x="4253" y="156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1" name="Rectangle 162"/>
            <p:cNvSpPr>
              <a:spLocks noChangeAspect="1" noChangeArrowheads="1"/>
            </p:cNvSpPr>
            <p:nvPr/>
          </p:nvSpPr>
          <p:spPr bwMode="auto">
            <a:xfrm>
              <a:off x="1602" y="1532"/>
              <a:ext cx="83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60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2" name="Line 163"/>
            <p:cNvSpPr>
              <a:spLocks noChangeAspect="1" noChangeShapeType="1"/>
            </p:cNvSpPr>
            <p:nvPr/>
          </p:nvSpPr>
          <p:spPr bwMode="auto">
            <a:xfrm>
              <a:off x="1670" y="1559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3" name="Line 164"/>
            <p:cNvSpPr>
              <a:spLocks noChangeAspect="1" noChangeShapeType="1"/>
            </p:cNvSpPr>
            <p:nvPr/>
          </p:nvSpPr>
          <p:spPr bwMode="auto">
            <a:xfrm>
              <a:off x="1670" y="2589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4" name="Line 165"/>
            <p:cNvSpPr>
              <a:spLocks noChangeAspect="1" noChangeShapeType="1"/>
            </p:cNvSpPr>
            <p:nvPr/>
          </p:nvSpPr>
          <p:spPr bwMode="auto">
            <a:xfrm flipV="1">
              <a:off x="4280" y="1559"/>
              <a:ext cx="1" cy="10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5" name="Line 166"/>
            <p:cNvSpPr>
              <a:spLocks noChangeAspect="1" noChangeShapeType="1"/>
            </p:cNvSpPr>
            <p:nvPr/>
          </p:nvSpPr>
          <p:spPr bwMode="auto">
            <a:xfrm flipV="1">
              <a:off x="1670" y="1559"/>
              <a:ext cx="1" cy="1030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6" name="Rectangle 167"/>
            <p:cNvSpPr>
              <a:spLocks noChangeAspect="1" noChangeArrowheads="1"/>
            </p:cNvSpPr>
            <p:nvPr/>
          </p:nvSpPr>
          <p:spPr bwMode="auto">
            <a:xfrm rot="-5400000">
              <a:off x="1282" y="1948"/>
              <a:ext cx="508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Magnitude (dB)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87" name="Freeform 168"/>
            <p:cNvSpPr>
              <a:spLocks noChangeAspect="1"/>
            </p:cNvSpPr>
            <p:nvPr/>
          </p:nvSpPr>
          <p:spPr bwMode="auto">
            <a:xfrm>
              <a:off x="1670" y="1703"/>
              <a:ext cx="2614" cy="823"/>
            </a:xfrm>
            <a:custGeom>
              <a:avLst/>
              <a:gdLst>
                <a:gd name="T0" fmla="*/ 0 w 2614"/>
                <a:gd name="T1" fmla="*/ 0 h 823"/>
                <a:gd name="T2" fmla="*/ 58 w 2614"/>
                <a:gd name="T3" fmla="*/ 0 h 823"/>
                <a:gd name="T4" fmla="*/ 121 w 2614"/>
                <a:gd name="T5" fmla="*/ 0 h 823"/>
                <a:gd name="T6" fmla="*/ 189 w 2614"/>
                <a:gd name="T7" fmla="*/ 0 h 823"/>
                <a:gd name="T8" fmla="*/ 256 w 2614"/>
                <a:gd name="T9" fmla="*/ 0 h 823"/>
                <a:gd name="T10" fmla="*/ 319 w 2614"/>
                <a:gd name="T11" fmla="*/ 0 h 823"/>
                <a:gd name="T12" fmla="*/ 387 w 2614"/>
                <a:gd name="T13" fmla="*/ 0 h 823"/>
                <a:gd name="T14" fmla="*/ 450 w 2614"/>
                <a:gd name="T15" fmla="*/ 4 h 823"/>
                <a:gd name="T16" fmla="*/ 517 w 2614"/>
                <a:gd name="T17" fmla="*/ 4 h 823"/>
                <a:gd name="T18" fmla="*/ 580 w 2614"/>
                <a:gd name="T19" fmla="*/ 4 h 823"/>
                <a:gd name="T20" fmla="*/ 648 w 2614"/>
                <a:gd name="T21" fmla="*/ 4 h 823"/>
                <a:gd name="T22" fmla="*/ 715 w 2614"/>
                <a:gd name="T23" fmla="*/ 4 h 823"/>
                <a:gd name="T24" fmla="*/ 778 w 2614"/>
                <a:gd name="T25" fmla="*/ 9 h 823"/>
                <a:gd name="T26" fmla="*/ 846 w 2614"/>
                <a:gd name="T27" fmla="*/ 13 h 823"/>
                <a:gd name="T28" fmla="*/ 909 w 2614"/>
                <a:gd name="T29" fmla="*/ 18 h 823"/>
                <a:gd name="T30" fmla="*/ 976 w 2614"/>
                <a:gd name="T31" fmla="*/ 27 h 823"/>
                <a:gd name="T32" fmla="*/ 1044 w 2614"/>
                <a:gd name="T33" fmla="*/ 36 h 823"/>
                <a:gd name="T34" fmla="*/ 1107 w 2614"/>
                <a:gd name="T35" fmla="*/ 49 h 823"/>
                <a:gd name="T36" fmla="*/ 1174 w 2614"/>
                <a:gd name="T37" fmla="*/ 63 h 823"/>
                <a:gd name="T38" fmla="*/ 1237 w 2614"/>
                <a:gd name="T39" fmla="*/ 81 h 823"/>
                <a:gd name="T40" fmla="*/ 1305 w 2614"/>
                <a:gd name="T41" fmla="*/ 99 h 823"/>
                <a:gd name="T42" fmla="*/ 1372 w 2614"/>
                <a:gd name="T43" fmla="*/ 121 h 823"/>
                <a:gd name="T44" fmla="*/ 1435 w 2614"/>
                <a:gd name="T45" fmla="*/ 144 h 823"/>
                <a:gd name="T46" fmla="*/ 1503 w 2614"/>
                <a:gd name="T47" fmla="*/ 171 h 823"/>
                <a:gd name="T48" fmla="*/ 1566 w 2614"/>
                <a:gd name="T49" fmla="*/ 202 h 823"/>
                <a:gd name="T50" fmla="*/ 1633 w 2614"/>
                <a:gd name="T51" fmla="*/ 234 h 823"/>
                <a:gd name="T52" fmla="*/ 1701 w 2614"/>
                <a:gd name="T53" fmla="*/ 265 h 823"/>
                <a:gd name="T54" fmla="*/ 1764 w 2614"/>
                <a:gd name="T55" fmla="*/ 301 h 823"/>
                <a:gd name="T56" fmla="*/ 1831 w 2614"/>
                <a:gd name="T57" fmla="*/ 337 h 823"/>
                <a:gd name="T58" fmla="*/ 1894 w 2614"/>
                <a:gd name="T59" fmla="*/ 378 h 823"/>
                <a:gd name="T60" fmla="*/ 1962 w 2614"/>
                <a:gd name="T61" fmla="*/ 418 h 823"/>
                <a:gd name="T62" fmla="*/ 2029 w 2614"/>
                <a:gd name="T63" fmla="*/ 459 h 823"/>
                <a:gd name="T64" fmla="*/ 2092 w 2614"/>
                <a:gd name="T65" fmla="*/ 499 h 823"/>
                <a:gd name="T66" fmla="*/ 2160 w 2614"/>
                <a:gd name="T67" fmla="*/ 540 h 823"/>
                <a:gd name="T68" fmla="*/ 2223 w 2614"/>
                <a:gd name="T69" fmla="*/ 580 h 823"/>
                <a:gd name="T70" fmla="*/ 2290 w 2614"/>
                <a:gd name="T71" fmla="*/ 621 h 823"/>
                <a:gd name="T72" fmla="*/ 2353 w 2614"/>
                <a:gd name="T73" fmla="*/ 666 h 823"/>
                <a:gd name="T74" fmla="*/ 2421 w 2614"/>
                <a:gd name="T75" fmla="*/ 706 h 823"/>
                <a:gd name="T76" fmla="*/ 2488 w 2614"/>
                <a:gd name="T77" fmla="*/ 747 h 823"/>
                <a:gd name="T78" fmla="*/ 2551 w 2614"/>
                <a:gd name="T79" fmla="*/ 787 h 823"/>
                <a:gd name="T80" fmla="*/ 2614 w 2614"/>
                <a:gd name="T81" fmla="*/ 823 h 82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14"/>
                <a:gd name="T124" fmla="*/ 0 h 823"/>
                <a:gd name="T125" fmla="*/ 2614 w 2614"/>
                <a:gd name="T126" fmla="*/ 823 h 82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14" h="823">
                  <a:moveTo>
                    <a:pt x="0" y="0"/>
                  </a:moveTo>
                  <a:lnTo>
                    <a:pt x="58" y="0"/>
                  </a:lnTo>
                  <a:lnTo>
                    <a:pt x="121" y="0"/>
                  </a:lnTo>
                  <a:lnTo>
                    <a:pt x="189" y="0"/>
                  </a:lnTo>
                  <a:lnTo>
                    <a:pt x="256" y="0"/>
                  </a:lnTo>
                  <a:lnTo>
                    <a:pt x="319" y="0"/>
                  </a:lnTo>
                  <a:lnTo>
                    <a:pt x="387" y="0"/>
                  </a:lnTo>
                  <a:lnTo>
                    <a:pt x="450" y="4"/>
                  </a:lnTo>
                  <a:lnTo>
                    <a:pt x="517" y="4"/>
                  </a:lnTo>
                  <a:lnTo>
                    <a:pt x="580" y="4"/>
                  </a:lnTo>
                  <a:lnTo>
                    <a:pt x="648" y="4"/>
                  </a:lnTo>
                  <a:lnTo>
                    <a:pt x="715" y="4"/>
                  </a:lnTo>
                  <a:lnTo>
                    <a:pt x="778" y="9"/>
                  </a:lnTo>
                  <a:lnTo>
                    <a:pt x="846" y="13"/>
                  </a:lnTo>
                  <a:lnTo>
                    <a:pt x="909" y="18"/>
                  </a:lnTo>
                  <a:lnTo>
                    <a:pt x="976" y="27"/>
                  </a:lnTo>
                  <a:lnTo>
                    <a:pt x="1044" y="36"/>
                  </a:lnTo>
                  <a:lnTo>
                    <a:pt x="1107" y="49"/>
                  </a:lnTo>
                  <a:lnTo>
                    <a:pt x="1174" y="63"/>
                  </a:lnTo>
                  <a:lnTo>
                    <a:pt x="1237" y="81"/>
                  </a:lnTo>
                  <a:lnTo>
                    <a:pt x="1305" y="99"/>
                  </a:lnTo>
                  <a:lnTo>
                    <a:pt x="1372" y="121"/>
                  </a:lnTo>
                  <a:lnTo>
                    <a:pt x="1435" y="144"/>
                  </a:lnTo>
                  <a:lnTo>
                    <a:pt x="1503" y="171"/>
                  </a:lnTo>
                  <a:lnTo>
                    <a:pt x="1566" y="202"/>
                  </a:lnTo>
                  <a:lnTo>
                    <a:pt x="1633" y="234"/>
                  </a:lnTo>
                  <a:lnTo>
                    <a:pt x="1701" y="265"/>
                  </a:lnTo>
                  <a:lnTo>
                    <a:pt x="1764" y="301"/>
                  </a:lnTo>
                  <a:lnTo>
                    <a:pt x="1831" y="337"/>
                  </a:lnTo>
                  <a:lnTo>
                    <a:pt x="1894" y="378"/>
                  </a:lnTo>
                  <a:lnTo>
                    <a:pt x="1962" y="418"/>
                  </a:lnTo>
                  <a:lnTo>
                    <a:pt x="2029" y="459"/>
                  </a:lnTo>
                  <a:lnTo>
                    <a:pt x="2092" y="499"/>
                  </a:lnTo>
                  <a:lnTo>
                    <a:pt x="2160" y="540"/>
                  </a:lnTo>
                  <a:lnTo>
                    <a:pt x="2223" y="580"/>
                  </a:lnTo>
                  <a:lnTo>
                    <a:pt x="2290" y="621"/>
                  </a:lnTo>
                  <a:lnTo>
                    <a:pt x="2353" y="666"/>
                  </a:lnTo>
                  <a:lnTo>
                    <a:pt x="2421" y="706"/>
                  </a:lnTo>
                  <a:lnTo>
                    <a:pt x="2488" y="747"/>
                  </a:lnTo>
                  <a:lnTo>
                    <a:pt x="2551" y="787"/>
                  </a:lnTo>
                  <a:lnTo>
                    <a:pt x="2614" y="823"/>
                  </a:lnTo>
                </a:path>
              </a:pathLst>
            </a:cu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88" name="Rectangle 169"/>
            <p:cNvSpPr>
              <a:spLocks noChangeAspect="1" noChangeArrowheads="1"/>
            </p:cNvSpPr>
            <p:nvPr/>
          </p:nvSpPr>
          <p:spPr bwMode="auto">
            <a:xfrm>
              <a:off x="1670" y="2643"/>
              <a:ext cx="2610" cy="9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89" name="Rectangle 170"/>
            <p:cNvSpPr>
              <a:spLocks noChangeAspect="1" noChangeArrowheads="1"/>
            </p:cNvSpPr>
            <p:nvPr/>
          </p:nvSpPr>
          <p:spPr bwMode="auto">
            <a:xfrm>
              <a:off x="1670" y="2643"/>
              <a:ext cx="2610" cy="91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490" name="Freeform 171"/>
            <p:cNvSpPr>
              <a:spLocks noChangeAspect="1"/>
            </p:cNvSpPr>
            <p:nvPr/>
          </p:nvSpPr>
          <p:spPr bwMode="auto">
            <a:xfrm>
              <a:off x="1670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1" name="Freeform 172"/>
            <p:cNvSpPr>
              <a:spLocks noChangeAspect="1"/>
            </p:cNvSpPr>
            <p:nvPr/>
          </p:nvSpPr>
          <p:spPr bwMode="auto">
            <a:xfrm>
              <a:off x="2322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2" name="Freeform 173"/>
            <p:cNvSpPr>
              <a:spLocks noChangeAspect="1"/>
            </p:cNvSpPr>
            <p:nvPr/>
          </p:nvSpPr>
          <p:spPr bwMode="auto">
            <a:xfrm>
              <a:off x="2975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3" name="Freeform 174"/>
            <p:cNvSpPr>
              <a:spLocks noChangeAspect="1"/>
            </p:cNvSpPr>
            <p:nvPr/>
          </p:nvSpPr>
          <p:spPr bwMode="auto">
            <a:xfrm>
              <a:off x="3627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4" name="Freeform 175"/>
            <p:cNvSpPr>
              <a:spLocks noChangeAspect="1"/>
            </p:cNvSpPr>
            <p:nvPr/>
          </p:nvSpPr>
          <p:spPr bwMode="auto">
            <a:xfrm>
              <a:off x="4280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5" name="Freeform 176"/>
            <p:cNvSpPr>
              <a:spLocks noChangeAspect="1"/>
            </p:cNvSpPr>
            <p:nvPr/>
          </p:nvSpPr>
          <p:spPr bwMode="auto">
            <a:xfrm>
              <a:off x="1670" y="3548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6" name="Freeform 177"/>
            <p:cNvSpPr>
              <a:spLocks noChangeAspect="1"/>
            </p:cNvSpPr>
            <p:nvPr/>
          </p:nvSpPr>
          <p:spPr bwMode="auto">
            <a:xfrm>
              <a:off x="1670" y="3323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7" name="Freeform 178"/>
            <p:cNvSpPr>
              <a:spLocks noChangeAspect="1"/>
            </p:cNvSpPr>
            <p:nvPr/>
          </p:nvSpPr>
          <p:spPr bwMode="auto">
            <a:xfrm>
              <a:off x="1670" y="3098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8" name="Freeform 179"/>
            <p:cNvSpPr>
              <a:spLocks noChangeAspect="1"/>
            </p:cNvSpPr>
            <p:nvPr/>
          </p:nvSpPr>
          <p:spPr bwMode="auto">
            <a:xfrm>
              <a:off x="1670" y="2873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99" name="Freeform 180"/>
            <p:cNvSpPr>
              <a:spLocks noChangeAspect="1"/>
            </p:cNvSpPr>
            <p:nvPr/>
          </p:nvSpPr>
          <p:spPr bwMode="auto">
            <a:xfrm>
              <a:off x="1670" y="2648"/>
              <a:ext cx="2610" cy="1"/>
            </a:xfrm>
            <a:custGeom>
              <a:avLst/>
              <a:gdLst>
                <a:gd name="T0" fmla="*/ 0 w 580"/>
                <a:gd name="T1" fmla="*/ 0 h 1"/>
                <a:gd name="T2" fmla="*/ 52853 w 580"/>
                <a:gd name="T3" fmla="*/ 0 h 1"/>
                <a:gd name="T4" fmla="*/ 52853 w 580"/>
                <a:gd name="T5" fmla="*/ 0 h 1"/>
                <a:gd name="T6" fmla="*/ 0 60000 65536"/>
                <a:gd name="T7" fmla="*/ 0 60000 65536"/>
                <a:gd name="T8" fmla="*/ 0 60000 65536"/>
                <a:gd name="T9" fmla="*/ 0 w 580"/>
                <a:gd name="T10" fmla="*/ 0 h 1"/>
                <a:gd name="T11" fmla="*/ 580 w 580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1">
                  <a:moveTo>
                    <a:pt x="0" y="0"/>
                  </a:moveTo>
                  <a:lnTo>
                    <a:pt x="58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0" name="Line 181"/>
            <p:cNvSpPr>
              <a:spLocks noChangeAspect="1" noChangeShapeType="1"/>
            </p:cNvSpPr>
            <p:nvPr/>
          </p:nvSpPr>
          <p:spPr bwMode="auto">
            <a:xfrm>
              <a:off x="1670" y="2643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1" name="Line 182"/>
            <p:cNvSpPr>
              <a:spLocks noChangeAspect="1" noChangeShapeType="1"/>
            </p:cNvSpPr>
            <p:nvPr/>
          </p:nvSpPr>
          <p:spPr bwMode="auto">
            <a:xfrm>
              <a:off x="1670" y="3557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2" name="Line 183"/>
            <p:cNvSpPr>
              <a:spLocks noChangeAspect="1" noChangeShapeType="1"/>
            </p:cNvSpPr>
            <p:nvPr/>
          </p:nvSpPr>
          <p:spPr bwMode="auto">
            <a:xfrm flipV="1">
              <a:off x="4280" y="2643"/>
              <a:ext cx="1" cy="9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3" name="Line 184"/>
            <p:cNvSpPr>
              <a:spLocks noChangeAspect="1" noChangeShapeType="1"/>
            </p:cNvSpPr>
            <p:nvPr/>
          </p:nvSpPr>
          <p:spPr bwMode="auto">
            <a:xfrm flipV="1">
              <a:off x="1670" y="2643"/>
              <a:ext cx="1" cy="9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4" name="Line 185"/>
            <p:cNvSpPr>
              <a:spLocks noChangeAspect="1" noChangeShapeType="1"/>
            </p:cNvSpPr>
            <p:nvPr/>
          </p:nvSpPr>
          <p:spPr bwMode="auto">
            <a:xfrm>
              <a:off x="1670" y="3557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5" name="Line 186"/>
            <p:cNvSpPr>
              <a:spLocks noChangeAspect="1" noChangeShapeType="1"/>
            </p:cNvSpPr>
            <p:nvPr/>
          </p:nvSpPr>
          <p:spPr bwMode="auto">
            <a:xfrm flipV="1">
              <a:off x="1670" y="2643"/>
              <a:ext cx="1" cy="9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6" name="Line 187"/>
            <p:cNvSpPr>
              <a:spLocks noChangeAspect="1" noChangeShapeType="1"/>
            </p:cNvSpPr>
            <p:nvPr/>
          </p:nvSpPr>
          <p:spPr bwMode="auto">
            <a:xfrm flipV="1">
              <a:off x="1670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7" name="Line 188"/>
            <p:cNvSpPr>
              <a:spLocks noChangeAspect="1" noChangeShapeType="1"/>
            </p:cNvSpPr>
            <p:nvPr/>
          </p:nvSpPr>
          <p:spPr bwMode="auto">
            <a:xfrm>
              <a:off x="1670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8" name="Freeform 189"/>
            <p:cNvSpPr>
              <a:spLocks noChangeAspect="1"/>
            </p:cNvSpPr>
            <p:nvPr/>
          </p:nvSpPr>
          <p:spPr bwMode="auto">
            <a:xfrm>
              <a:off x="1670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09" name="Line 190"/>
            <p:cNvSpPr>
              <a:spLocks noChangeAspect="1" noChangeShapeType="1"/>
            </p:cNvSpPr>
            <p:nvPr/>
          </p:nvSpPr>
          <p:spPr bwMode="auto">
            <a:xfrm flipV="1">
              <a:off x="1670" y="3530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0" name="Line 191"/>
            <p:cNvSpPr>
              <a:spLocks noChangeAspect="1" noChangeShapeType="1"/>
            </p:cNvSpPr>
            <p:nvPr/>
          </p:nvSpPr>
          <p:spPr bwMode="auto">
            <a:xfrm>
              <a:off x="1670" y="264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1" name="Rectangle 192"/>
            <p:cNvSpPr>
              <a:spLocks noChangeAspect="1" noChangeArrowheads="1"/>
            </p:cNvSpPr>
            <p:nvPr/>
          </p:nvSpPr>
          <p:spPr bwMode="auto">
            <a:xfrm>
              <a:off x="1629" y="3593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12" name="Rectangle 193"/>
            <p:cNvSpPr>
              <a:spLocks noChangeAspect="1" noChangeArrowheads="1"/>
            </p:cNvSpPr>
            <p:nvPr/>
          </p:nvSpPr>
          <p:spPr bwMode="auto">
            <a:xfrm>
              <a:off x="1683" y="3570"/>
              <a:ext cx="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-2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13" name="Line 194"/>
            <p:cNvSpPr>
              <a:spLocks noChangeAspect="1" noChangeShapeType="1"/>
            </p:cNvSpPr>
            <p:nvPr/>
          </p:nvSpPr>
          <p:spPr bwMode="auto">
            <a:xfrm flipV="1">
              <a:off x="1868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4" name="Line 195"/>
            <p:cNvSpPr>
              <a:spLocks noChangeAspect="1" noChangeShapeType="1"/>
            </p:cNvSpPr>
            <p:nvPr/>
          </p:nvSpPr>
          <p:spPr bwMode="auto">
            <a:xfrm>
              <a:off x="1868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5" name="Freeform 196"/>
            <p:cNvSpPr>
              <a:spLocks noChangeAspect="1"/>
            </p:cNvSpPr>
            <p:nvPr/>
          </p:nvSpPr>
          <p:spPr bwMode="auto">
            <a:xfrm>
              <a:off x="1868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6" name="Line 197"/>
            <p:cNvSpPr>
              <a:spLocks noChangeAspect="1" noChangeShapeType="1"/>
            </p:cNvSpPr>
            <p:nvPr/>
          </p:nvSpPr>
          <p:spPr bwMode="auto">
            <a:xfrm flipV="1">
              <a:off x="1985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7" name="Line 198"/>
            <p:cNvSpPr>
              <a:spLocks noChangeAspect="1" noChangeShapeType="1"/>
            </p:cNvSpPr>
            <p:nvPr/>
          </p:nvSpPr>
          <p:spPr bwMode="auto">
            <a:xfrm>
              <a:off x="1985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8" name="Freeform 199"/>
            <p:cNvSpPr>
              <a:spLocks noChangeAspect="1"/>
            </p:cNvSpPr>
            <p:nvPr/>
          </p:nvSpPr>
          <p:spPr bwMode="auto">
            <a:xfrm>
              <a:off x="1985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19" name="Line 200"/>
            <p:cNvSpPr>
              <a:spLocks noChangeAspect="1" noChangeShapeType="1"/>
            </p:cNvSpPr>
            <p:nvPr/>
          </p:nvSpPr>
          <p:spPr bwMode="auto">
            <a:xfrm flipV="1">
              <a:off x="2066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0" name="Line 201"/>
            <p:cNvSpPr>
              <a:spLocks noChangeAspect="1" noChangeShapeType="1"/>
            </p:cNvSpPr>
            <p:nvPr/>
          </p:nvSpPr>
          <p:spPr bwMode="auto">
            <a:xfrm>
              <a:off x="2066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1" name="Freeform 202"/>
            <p:cNvSpPr>
              <a:spLocks noChangeAspect="1"/>
            </p:cNvSpPr>
            <p:nvPr/>
          </p:nvSpPr>
          <p:spPr bwMode="auto">
            <a:xfrm>
              <a:off x="2066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2" name="Line 203"/>
            <p:cNvSpPr>
              <a:spLocks noChangeAspect="1" noChangeShapeType="1"/>
            </p:cNvSpPr>
            <p:nvPr/>
          </p:nvSpPr>
          <p:spPr bwMode="auto">
            <a:xfrm flipV="1">
              <a:off x="2129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3" name="Line 204"/>
            <p:cNvSpPr>
              <a:spLocks noChangeAspect="1" noChangeShapeType="1"/>
            </p:cNvSpPr>
            <p:nvPr/>
          </p:nvSpPr>
          <p:spPr bwMode="auto">
            <a:xfrm>
              <a:off x="2129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4" name="Freeform 205"/>
            <p:cNvSpPr>
              <a:spLocks noChangeAspect="1"/>
            </p:cNvSpPr>
            <p:nvPr/>
          </p:nvSpPr>
          <p:spPr bwMode="auto">
            <a:xfrm>
              <a:off x="2129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5" name="Line 206"/>
            <p:cNvSpPr>
              <a:spLocks noChangeAspect="1" noChangeShapeType="1"/>
            </p:cNvSpPr>
            <p:nvPr/>
          </p:nvSpPr>
          <p:spPr bwMode="auto">
            <a:xfrm flipV="1">
              <a:off x="2178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6" name="Line 207"/>
            <p:cNvSpPr>
              <a:spLocks noChangeAspect="1" noChangeShapeType="1"/>
            </p:cNvSpPr>
            <p:nvPr/>
          </p:nvSpPr>
          <p:spPr bwMode="auto">
            <a:xfrm>
              <a:off x="2178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7" name="Freeform 208"/>
            <p:cNvSpPr>
              <a:spLocks noChangeAspect="1"/>
            </p:cNvSpPr>
            <p:nvPr/>
          </p:nvSpPr>
          <p:spPr bwMode="auto">
            <a:xfrm>
              <a:off x="2178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8" name="Line 209"/>
            <p:cNvSpPr>
              <a:spLocks noChangeAspect="1" noChangeShapeType="1"/>
            </p:cNvSpPr>
            <p:nvPr/>
          </p:nvSpPr>
          <p:spPr bwMode="auto">
            <a:xfrm flipV="1">
              <a:off x="2223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29" name="Line 210"/>
            <p:cNvSpPr>
              <a:spLocks noChangeAspect="1" noChangeShapeType="1"/>
            </p:cNvSpPr>
            <p:nvPr/>
          </p:nvSpPr>
          <p:spPr bwMode="auto">
            <a:xfrm>
              <a:off x="2223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0" name="Freeform 211"/>
            <p:cNvSpPr>
              <a:spLocks noChangeAspect="1"/>
            </p:cNvSpPr>
            <p:nvPr/>
          </p:nvSpPr>
          <p:spPr bwMode="auto">
            <a:xfrm>
              <a:off x="2223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1" name="Line 212"/>
            <p:cNvSpPr>
              <a:spLocks noChangeAspect="1" noChangeShapeType="1"/>
            </p:cNvSpPr>
            <p:nvPr/>
          </p:nvSpPr>
          <p:spPr bwMode="auto">
            <a:xfrm flipV="1">
              <a:off x="2259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2" name="Line 213"/>
            <p:cNvSpPr>
              <a:spLocks noChangeAspect="1" noChangeShapeType="1"/>
            </p:cNvSpPr>
            <p:nvPr/>
          </p:nvSpPr>
          <p:spPr bwMode="auto">
            <a:xfrm>
              <a:off x="2259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3" name="Freeform 214"/>
            <p:cNvSpPr>
              <a:spLocks noChangeAspect="1"/>
            </p:cNvSpPr>
            <p:nvPr/>
          </p:nvSpPr>
          <p:spPr bwMode="auto">
            <a:xfrm>
              <a:off x="2259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4" name="Line 215"/>
            <p:cNvSpPr>
              <a:spLocks noChangeAspect="1" noChangeShapeType="1"/>
            </p:cNvSpPr>
            <p:nvPr/>
          </p:nvSpPr>
          <p:spPr bwMode="auto">
            <a:xfrm flipV="1">
              <a:off x="2295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5" name="Line 216"/>
            <p:cNvSpPr>
              <a:spLocks noChangeAspect="1" noChangeShapeType="1"/>
            </p:cNvSpPr>
            <p:nvPr/>
          </p:nvSpPr>
          <p:spPr bwMode="auto">
            <a:xfrm>
              <a:off x="2295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6" name="Freeform 217"/>
            <p:cNvSpPr>
              <a:spLocks noChangeAspect="1"/>
            </p:cNvSpPr>
            <p:nvPr/>
          </p:nvSpPr>
          <p:spPr bwMode="auto">
            <a:xfrm>
              <a:off x="2295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7" name="Line 218"/>
            <p:cNvSpPr>
              <a:spLocks noChangeAspect="1" noChangeShapeType="1"/>
            </p:cNvSpPr>
            <p:nvPr/>
          </p:nvSpPr>
          <p:spPr bwMode="auto">
            <a:xfrm flipV="1">
              <a:off x="2322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8" name="Line 219"/>
            <p:cNvSpPr>
              <a:spLocks noChangeAspect="1" noChangeShapeType="1"/>
            </p:cNvSpPr>
            <p:nvPr/>
          </p:nvSpPr>
          <p:spPr bwMode="auto">
            <a:xfrm>
              <a:off x="2322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39" name="Freeform 220"/>
            <p:cNvSpPr>
              <a:spLocks noChangeAspect="1"/>
            </p:cNvSpPr>
            <p:nvPr/>
          </p:nvSpPr>
          <p:spPr bwMode="auto">
            <a:xfrm>
              <a:off x="2322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0" name="Line 221"/>
            <p:cNvSpPr>
              <a:spLocks noChangeAspect="1" noChangeShapeType="1"/>
            </p:cNvSpPr>
            <p:nvPr/>
          </p:nvSpPr>
          <p:spPr bwMode="auto">
            <a:xfrm flipV="1">
              <a:off x="2322" y="3530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1" name="Line 222"/>
            <p:cNvSpPr>
              <a:spLocks noChangeAspect="1" noChangeShapeType="1"/>
            </p:cNvSpPr>
            <p:nvPr/>
          </p:nvSpPr>
          <p:spPr bwMode="auto">
            <a:xfrm>
              <a:off x="2322" y="264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2" name="Rectangle 223"/>
            <p:cNvSpPr>
              <a:spLocks noChangeAspect="1" noChangeArrowheads="1"/>
            </p:cNvSpPr>
            <p:nvPr/>
          </p:nvSpPr>
          <p:spPr bwMode="auto">
            <a:xfrm>
              <a:off x="2282" y="3593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43" name="Rectangle 224"/>
            <p:cNvSpPr>
              <a:spLocks noChangeAspect="1" noChangeArrowheads="1"/>
            </p:cNvSpPr>
            <p:nvPr/>
          </p:nvSpPr>
          <p:spPr bwMode="auto">
            <a:xfrm>
              <a:off x="2336" y="3570"/>
              <a:ext cx="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-1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44" name="Line 225"/>
            <p:cNvSpPr>
              <a:spLocks noChangeAspect="1" noChangeShapeType="1"/>
            </p:cNvSpPr>
            <p:nvPr/>
          </p:nvSpPr>
          <p:spPr bwMode="auto">
            <a:xfrm flipV="1">
              <a:off x="2520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5" name="Line 226"/>
            <p:cNvSpPr>
              <a:spLocks noChangeAspect="1" noChangeShapeType="1"/>
            </p:cNvSpPr>
            <p:nvPr/>
          </p:nvSpPr>
          <p:spPr bwMode="auto">
            <a:xfrm>
              <a:off x="2520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6" name="Freeform 227"/>
            <p:cNvSpPr>
              <a:spLocks noChangeAspect="1"/>
            </p:cNvSpPr>
            <p:nvPr/>
          </p:nvSpPr>
          <p:spPr bwMode="auto">
            <a:xfrm>
              <a:off x="2520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7" name="Line 228"/>
            <p:cNvSpPr>
              <a:spLocks noChangeAspect="1" noChangeShapeType="1"/>
            </p:cNvSpPr>
            <p:nvPr/>
          </p:nvSpPr>
          <p:spPr bwMode="auto">
            <a:xfrm flipV="1">
              <a:off x="2633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8" name="Line 229"/>
            <p:cNvSpPr>
              <a:spLocks noChangeAspect="1" noChangeShapeType="1"/>
            </p:cNvSpPr>
            <p:nvPr/>
          </p:nvSpPr>
          <p:spPr bwMode="auto">
            <a:xfrm>
              <a:off x="2633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9" name="Freeform 230"/>
            <p:cNvSpPr>
              <a:spLocks noChangeAspect="1"/>
            </p:cNvSpPr>
            <p:nvPr/>
          </p:nvSpPr>
          <p:spPr bwMode="auto">
            <a:xfrm>
              <a:off x="2633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0" name="Line 231"/>
            <p:cNvSpPr>
              <a:spLocks noChangeAspect="1" noChangeShapeType="1"/>
            </p:cNvSpPr>
            <p:nvPr/>
          </p:nvSpPr>
          <p:spPr bwMode="auto">
            <a:xfrm flipV="1">
              <a:off x="2714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1" name="Line 232"/>
            <p:cNvSpPr>
              <a:spLocks noChangeAspect="1" noChangeShapeType="1"/>
            </p:cNvSpPr>
            <p:nvPr/>
          </p:nvSpPr>
          <p:spPr bwMode="auto">
            <a:xfrm>
              <a:off x="2714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2" name="Freeform 233"/>
            <p:cNvSpPr>
              <a:spLocks noChangeAspect="1"/>
            </p:cNvSpPr>
            <p:nvPr/>
          </p:nvSpPr>
          <p:spPr bwMode="auto">
            <a:xfrm>
              <a:off x="2714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3" name="Line 234"/>
            <p:cNvSpPr>
              <a:spLocks noChangeAspect="1" noChangeShapeType="1"/>
            </p:cNvSpPr>
            <p:nvPr/>
          </p:nvSpPr>
          <p:spPr bwMode="auto">
            <a:xfrm flipV="1">
              <a:off x="2777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4" name="Line 235"/>
            <p:cNvSpPr>
              <a:spLocks noChangeAspect="1" noChangeShapeType="1"/>
            </p:cNvSpPr>
            <p:nvPr/>
          </p:nvSpPr>
          <p:spPr bwMode="auto">
            <a:xfrm>
              <a:off x="2777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5" name="Freeform 236"/>
            <p:cNvSpPr>
              <a:spLocks noChangeAspect="1"/>
            </p:cNvSpPr>
            <p:nvPr/>
          </p:nvSpPr>
          <p:spPr bwMode="auto">
            <a:xfrm>
              <a:off x="2777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6" name="Line 237"/>
            <p:cNvSpPr>
              <a:spLocks noChangeAspect="1" noChangeShapeType="1"/>
            </p:cNvSpPr>
            <p:nvPr/>
          </p:nvSpPr>
          <p:spPr bwMode="auto">
            <a:xfrm flipV="1">
              <a:off x="2831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7" name="Line 238"/>
            <p:cNvSpPr>
              <a:spLocks noChangeAspect="1" noChangeShapeType="1"/>
            </p:cNvSpPr>
            <p:nvPr/>
          </p:nvSpPr>
          <p:spPr bwMode="auto">
            <a:xfrm>
              <a:off x="2831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8" name="Freeform 239"/>
            <p:cNvSpPr>
              <a:spLocks noChangeAspect="1"/>
            </p:cNvSpPr>
            <p:nvPr/>
          </p:nvSpPr>
          <p:spPr bwMode="auto">
            <a:xfrm>
              <a:off x="2831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59" name="Line 240"/>
            <p:cNvSpPr>
              <a:spLocks noChangeAspect="1" noChangeShapeType="1"/>
            </p:cNvSpPr>
            <p:nvPr/>
          </p:nvSpPr>
          <p:spPr bwMode="auto">
            <a:xfrm flipV="1">
              <a:off x="2876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0" name="Line 241"/>
            <p:cNvSpPr>
              <a:spLocks noChangeAspect="1" noChangeShapeType="1"/>
            </p:cNvSpPr>
            <p:nvPr/>
          </p:nvSpPr>
          <p:spPr bwMode="auto">
            <a:xfrm>
              <a:off x="2876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1" name="Freeform 242"/>
            <p:cNvSpPr>
              <a:spLocks noChangeAspect="1"/>
            </p:cNvSpPr>
            <p:nvPr/>
          </p:nvSpPr>
          <p:spPr bwMode="auto">
            <a:xfrm>
              <a:off x="2876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2" name="Line 243"/>
            <p:cNvSpPr>
              <a:spLocks noChangeAspect="1" noChangeShapeType="1"/>
            </p:cNvSpPr>
            <p:nvPr/>
          </p:nvSpPr>
          <p:spPr bwMode="auto">
            <a:xfrm flipV="1">
              <a:off x="2912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3" name="Line 244"/>
            <p:cNvSpPr>
              <a:spLocks noChangeAspect="1" noChangeShapeType="1"/>
            </p:cNvSpPr>
            <p:nvPr/>
          </p:nvSpPr>
          <p:spPr bwMode="auto">
            <a:xfrm>
              <a:off x="2912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4" name="Freeform 245"/>
            <p:cNvSpPr>
              <a:spLocks noChangeAspect="1"/>
            </p:cNvSpPr>
            <p:nvPr/>
          </p:nvSpPr>
          <p:spPr bwMode="auto">
            <a:xfrm>
              <a:off x="2912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5" name="Line 246"/>
            <p:cNvSpPr>
              <a:spLocks noChangeAspect="1" noChangeShapeType="1"/>
            </p:cNvSpPr>
            <p:nvPr/>
          </p:nvSpPr>
          <p:spPr bwMode="auto">
            <a:xfrm flipV="1">
              <a:off x="2943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6" name="Line 247"/>
            <p:cNvSpPr>
              <a:spLocks noChangeAspect="1" noChangeShapeType="1"/>
            </p:cNvSpPr>
            <p:nvPr/>
          </p:nvSpPr>
          <p:spPr bwMode="auto">
            <a:xfrm>
              <a:off x="2943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7" name="Freeform 248"/>
            <p:cNvSpPr>
              <a:spLocks noChangeAspect="1"/>
            </p:cNvSpPr>
            <p:nvPr/>
          </p:nvSpPr>
          <p:spPr bwMode="auto">
            <a:xfrm>
              <a:off x="2943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8" name="Line 249"/>
            <p:cNvSpPr>
              <a:spLocks noChangeAspect="1" noChangeShapeType="1"/>
            </p:cNvSpPr>
            <p:nvPr/>
          </p:nvSpPr>
          <p:spPr bwMode="auto">
            <a:xfrm flipV="1">
              <a:off x="2975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69" name="Line 250"/>
            <p:cNvSpPr>
              <a:spLocks noChangeAspect="1" noChangeShapeType="1"/>
            </p:cNvSpPr>
            <p:nvPr/>
          </p:nvSpPr>
          <p:spPr bwMode="auto">
            <a:xfrm>
              <a:off x="2975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0" name="Freeform 251"/>
            <p:cNvSpPr>
              <a:spLocks noChangeAspect="1"/>
            </p:cNvSpPr>
            <p:nvPr/>
          </p:nvSpPr>
          <p:spPr bwMode="auto">
            <a:xfrm>
              <a:off x="2975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1" name="Line 252"/>
            <p:cNvSpPr>
              <a:spLocks noChangeAspect="1" noChangeShapeType="1"/>
            </p:cNvSpPr>
            <p:nvPr/>
          </p:nvSpPr>
          <p:spPr bwMode="auto">
            <a:xfrm flipV="1">
              <a:off x="2975" y="3530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2" name="Line 253"/>
            <p:cNvSpPr>
              <a:spLocks noChangeAspect="1" noChangeShapeType="1"/>
            </p:cNvSpPr>
            <p:nvPr/>
          </p:nvSpPr>
          <p:spPr bwMode="auto">
            <a:xfrm>
              <a:off x="2975" y="264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3" name="Rectangle 254"/>
            <p:cNvSpPr>
              <a:spLocks noChangeAspect="1" noChangeArrowheads="1"/>
            </p:cNvSpPr>
            <p:nvPr/>
          </p:nvSpPr>
          <p:spPr bwMode="auto">
            <a:xfrm>
              <a:off x="2939" y="3593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74" name="Rectangle 255"/>
            <p:cNvSpPr>
              <a:spLocks noChangeAspect="1" noChangeArrowheads="1"/>
            </p:cNvSpPr>
            <p:nvPr/>
          </p:nvSpPr>
          <p:spPr bwMode="auto">
            <a:xfrm>
              <a:off x="2993" y="3570"/>
              <a:ext cx="42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75" name="Line 256"/>
            <p:cNvSpPr>
              <a:spLocks noChangeAspect="1" noChangeShapeType="1"/>
            </p:cNvSpPr>
            <p:nvPr/>
          </p:nvSpPr>
          <p:spPr bwMode="auto">
            <a:xfrm flipV="1">
              <a:off x="3173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6" name="Line 257"/>
            <p:cNvSpPr>
              <a:spLocks noChangeAspect="1" noChangeShapeType="1"/>
            </p:cNvSpPr>
            <p:nvPr/>
          </p:nvSpPr>
          <p:spPr bwMode="auto">
            <a:xfrm>
              <a:off x="3173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7" name="Freeform 258"/>
            <p:cNvSpPr>
              <a:spLocks noChangeAspect="1"/>
            </p:cNvSpPr>
            <p:nvPr/>
          </p:nvSpPr>
          <p:spPr bwMode="auto">
            <a:xfrm>
              <a:off x="3173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8" name="Line 259"/>
            <p:cNvSpPr>
              <a:spLocks noChangeAspect="1" noChangeShapeType="1"/>
            </p:cNvSpPr>
            <p:nvPr/>
          </p:nvSpPr>
          <p:spPr bwMode="auto">
            <a:xfrm flipV="1">
              <a:off x="3285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79" name="Line 260"/>
            <p:cNvSpPr>
              <a:spLocks noChangeAspect="1" noChangeShapeType="1"/>
            </p:cNvSpPr>
            <p:nvPr/>
          </p:nvSpPr>
          <p:spPr bwMode="auto">
            <a:xfrm>
              <a:off x="3285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0" name="Freeform 261"/>
            <p:cNvSpPr>
              <a:spLocks noChangeAspect="1"/>
            </p:cNvSpPr>
            <p:nvPr/>
          </p:nvSpPr>
          <p:spPr bwMode="auto">
            <a:xfrm>
              <a:off x="3285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1" name="Line 262"/>
            <p:cNvSpPr>
              <a:spLocks noChangeAspect="1" noChangeShapeType="1"/>
            </p:cNvSpPr>
            <p:nvPr/>
          </p:nvSpPr>
          <p:spPr bwMode="auto">
            <a:xfrm flipV="1">
              <a:off x="3366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2" name="Line 263"/>
            <p:cNvSpPr>
              <a:spLocks noChangeAspect="1" noChangeShapeType="1"/>
            </p:cNvSpPr>
            <p:nvPr/>
          </p:nvSpPr>
          <p:spPr bwMode="auto">
            <a:xfrm>
              <a:off x="3366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3" name="Freeform 264"/>
            <p:cNvSpPr>
              <a:spLocks noChangeAspect="1"/>
            </p:cNvSpPr>
            <p:nvPr/>
          </p:nvSpPr>
          <p:spPr bwMode="auto">
            <a:xfrm>
              <a:off x="3366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4" name="Line 265"/>
            <p:cNvSpPr>
              <a:spLocks noChangeAspect="1" noChangeShapeType="1"/>
            </p:cNvSpPr>
            <p:nvPr/>
          </p:nvSpPr>
          <p:spPr bwMode="auto">
            <a:xfrm flipV="1">
              <a:off x="3429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5" name="Line 266"/>
            <p:cNvSpPr>
              <a:spLocks noChangeAspect="1" noChangeShapeType="1"/>
            </p:cNvSpPr>
            <p:nvPr/>
          </p:nvSpPr>
          <p:spPr bwMode="auto">
            <a:xfrm>
              <a:off x="3429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6" name="Freeform 267"/>
            <p:cNvSpPr>
              <a:spLocks noChangeAspect="1"/>
            </p:cNvSpPr>
            <p:nvPr/>
          </p:nvSpPr>
          <p:spPr bwMode="auto">
            <a:xfrm>
              <a:off x="3429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7" name="Line 268"/>
            <p:cNvSpPr>
              <a:spLocks noChangeAspect="1" noChangeShapeType="1"/>
            </p:cNvSpPr>
            <p:nvPr/>
          </p:nvSpPr>
          <p:spPr bwMode="auto">
            <a:xfrm flipV="1">
              <a:off x="3483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8" name="Line 269"/>
            <p:cNvSpPr>
              <a:spLocks noChangeAspect="1" noChangeShapeType="1"/>
            </p:cNvSpPr>
            <p:nvPr/>
          </p:nvSpPr>
          <p:spPr bwMode="auto">
            <a:xfrm>
              <a:off x="3483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89" name="Freeform 270"/>
            <p:cNvSpPr>
              <a:spLocks noChangeAspect="1"/>
            </p:cNvSpPr>
            <p:nvPr/>
          </p:nvSpPr>
          <p:spPr bwMode="auto">
            <a:xfrm>
              <a:off x="3483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0" name="Line 271"/>
            <p:cNvSpPr>
              <a:spLocks noChangeAspect="1" noChangeShapeType="1"/>
            </p:cNvSpPr>
            <p:nvPr/>
          </p:nvSpPr>
          <p:spPr bwMode="auto">
            <a:xfrm flipV="1">
              <a:off x="3524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1" name="Line 272"/>
            <p:cNvSpPr>
              <a:spLocks noChangeAspect="1" noChangeShapeType="1"/>
            </p:cNvSpPr>
            <p:nvPr/>
          </p:nvSpPr>
          <p:spPr bwMode="auto">
            <a:xfrm>
              <a:off x="3524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2" name="Freeform 273"/>
            <p:cNvSpPr>
              <a:spLocks noChangeAspect="1"/>
            </p:cNvSpPr>
            <p:nvPr/>
          </p:nvSpPr>
          <p:spPr bwMode="auto">
            <a:xfrm>
              <a:off x="3524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3" name="Line 274"/>
            <p:cNvSpPr>
              <a:spLocks noChangeAspect="1" noChangeShapeType="1"/>
            </p:cNvSpPr>
            <p:nvPr/>
          </p:nvSpPr>
          <p:spPr bwMode="auto">
            <a:xfrm flipV="1">
              <a:off x="3564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4" name="Line 275"/>
            <p:cNvSpPr>
              <a:spLocks noChangeAspect="1" noChangeShapeType="1"/>
            </p:cNvSpPr>
            <p:nvPr/>
          </p:nvSpPr>
          <p:spPr bwMode="auto">
            <a:xfrm>
              <a:off x="3564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5" name="Freeform 276"/>
            <p:cNvSpPr>
              <a:spLocks noChangeAspect="1"/>
            </p:cNvSpPr>
            <p:nvPr/>
          </p:nvSpPr>
          <p:spPr bwMode="auto">
            <a:xfrm>
              <a:off x="3564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6" name="Line 277"/>
            <p:cNvSpPr>
              <a:spLocks noChangeAspect="1" noChangeShapeType="1"/>
            </p:cNvSpPr>
            <p:nvPr/>
          </p:nvSpPr>
          <p:spPr bwMode="auto">
            <a:xfrm flipV="1">
              <a:off x="3596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7" name="Line 278"/>
            <p:cNvSpPr>
              <a:spLocks noChangeAspect="1" noChangeShapeType="1"/>
            </p:cNvSpPr>
            <p:nvPr/>
          </p:nvSpPr>
          <p:spPr bwMode="auto">
            <a:xfrm>
              <a:off x="3596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8" name="Freeform 279"/>
            <p:cNvSpPr>
              <a:spLocks noChangeAspect="1"/>
            </p:cNvSpPr>
            <p:nvPr/>
          </p:nvSpPr>
          <p:spPr bwMode="auto">
            <a:xfrm>
              <a:off x="3596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99" name="Line 280"/>
            <p:cNvSpPr>
              <a:spLocks noChangeAspect="1" noChangeShapeType="1"/>
            </p:cNvSpPr>
            <p:nvPr/>
          </p:nvSpPr>
          <p:spPr bwMode="auto">
            <a:xfrm flipV="1">
              <a:off x="3627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0" name="Line 281"/>
            <p:cNvSpPr>
              <a:spLocks noChangeAspect="1" noChangeShapeType="1"/>
            </p:cNvSpPr>
            <p:nvPr/>
          </p:nvSpPr>
          <p:spPr bwMode="auto">
            <a:xfrm>
              <a:off x="3627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1" name="Freeform 282"/>
            <p:cNvSpPr>
              <a:spLocks noChangeAspect="1"/>
            </p:cNvSpPr>
            <p:nvPr/>
          </p:nvSpPr>
          <p:spPr bwMode="auto">
            <a:xfrm>
              <a:off x="3627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2" name="Line 283"/>
            <p:cNvSpPr>
              <a:spLocks noChangeAspect="1" noChangeShapeType="1"/>
            </p:cNvSpPr>
            <p:nvPr/>
          </p:nvSpPr>
          <p:spPr bwMode="auto">
            <a:xfrm flipV="1">
              <a:off x="3627" y="3530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3" name="Line 284"/>
            <p:cNvSpPr>
              <a:spLocks noChangeAspect="1" noChangeShapeType="1"/>
            </p:cNvSpPr>
            <p:nvPr/>
          </p:nvSpPr>
          <p:spPr bwMode="auto">
            <a:xfrm>
              <a:off x="3627" y="264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4" name="Rectangle 285"/>
            <p:cNvSpPr>
              <a:spLocks noChangeAspect="1" noChangeArrowheads="1"/>
            </p:cNvSpPr>
            <p:nvPr/>
          </p:nvSpPr>
          <p:spPr bwMode="auto">
            <a:xfrm>
              <a:off x="3591" y="3593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05" name="Rectangle 286"/>
            <p:cNvSpPr>
              <a:spLocks noChangeAspect="1" noChangeArrowheads="1"/>
            </p:cNvSpPr>
            <p:nvPr/>
          </p:nvSpPr>
          <p:spPr bwMode="auto">
            <a:xfrm>
              <a:off x="3645" y="3570"/>
              <a:ext cx="42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06" name="Line 287"/>
            <p:cNvSpPr>
              <a:spLocks noChangeAspect="1" noChangeShapeType="1"/>
            </p:cNvSpPr>
            <p:nvPr/>
          </p:nvSpPr>
          <p:spPr bwMode="auto">
            <a:xfrm flipV="1">
              <a:off x="3821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7" name="Line 288"/>
            <p:cNvSpPr>
              <a:spLocks noChangeAspect="1" noChangeShapeType="1"/>
            </p:cNvSpPr>
            <p:nvPr/>
          </p:nvSpPr>
          <p:spPr bwMode="auto">
            <a:xfrm>
              <a:off x="3821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8" name="Freeform 289"/>
            <p:cNvSpPr>
              <a:spLocks noChangeAspect="1"/>
            </p:cNvSpPr>
            <p:nvPr/>
          </p:nvSpPr>
          <p:spPr bwMode="auto">
            <a:xfrm>
              <a:off x="3821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09" name="Line 290"/>
            <p:cNvSpPr>
              <a:spLocks noChangeAspect="1" noChangeShapeType="1"/>
            </p:cNvSpPr>
            <p:nvPr/>
          </p:nvSpPr>
          <p:spPr bwMode="auto">
            <a:xfrm flipV="1">
              <a:off x="3938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0" name="Line 291"/>
            <p:cNvSpPr>
              <a:spLocks noChangeAspect="1" noChangeShapeType="1"/>
            </p:cNvSpPr>
            <p:nvPr/>
          </p:nvSpPr>
          <p:spPr bwMode="auto">
            <a:xfrm>
              <a:off x="3938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1" name="Freeform 292"/>
            <p:cNvSpPr>
              <a:spLocks noChangeAspect="1"/>
            </p:cNvSpPr>
            <p:nvPr/>
          </p:nvSpPr>
          <p:spPr bwMode="auto">
            <a:xfrm>
              <a:off x="3938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2" name="Line 293"/>
            <p:cNvSpPr>
              <a:spLocks noChangeAspect="1" noChangeShapeType="1"/>
            </p:cNvSpPr>
            <p:nvPr/>
          </p:nvSpPr>
          <p:spPr bwMode="auto">
            <a:xfrm flipV="1">
              <a:off x="4019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3" name="Line 294"/>
            <p:cNvSpPr>
              <a:spLocks noChangeAspect="1" noChangeShapeType="1"/>
            </p:cNvSpPr>
            <p:nvPr/>
          </p:nvSpPr>
          <p:spPr bwMode="auto">
            <a:xfrm>
              <a:off x="4019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4" name="Freeform 295"/>
            <p:cNvSpPr>
              <a:spLocks noChangeAspect="1"/>
            </p:cNvSpPr>
            <p:nvPr/>
          </p:nvSpPr>
          <p:spPr bwMode="auto">
            <a:xfrm>
              <a:off x="4019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5" name="Line 296"/>
            <p:cNvSpPr>
              <a:spLocks noChangeAspect="1" noChangeShapeType="1"/>
            </p:cNvSpPr>
            <p:nvPr/>
          </p:nvSpPr>
          <p:spPr bwMode="auto">
            <a:xfrm flipV="1">
              <a:off x="4082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6" name="Line 297"/>
            <p:cNvSpPr>
              <a:spLocks noChangeAspect="1" noChangeShapeType="1"/>
            </p:cNvSpPr>
            <p:nvPr/>
          </p:nvSpPr>
          <p:spPr bwMode="auto">
            <a:xfrm>
              <a:off x="4082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7" name="Freeform 298"/>
            <p:cNvSpPr>
              <a:spLocks noChangeAspect="1"/>
            </p:cNvSpPr>
            <p:nvPr/>
          </p:nvSpPr>
          <p:spPr bwMode="auto">
            <a:xfrm>
              <a:off x="4082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8" name="Line 299"/>
            <p:cNvSpPr>
              <a:spLocks noChangeAspect="1" noChangeShapeType="1"/>
            </p:cNvSpPr>
            <p:nvPr/>
          </p:nvSpPr>
          <p:spPr bwMode="auto">
            <a:xfrm flipV="1">
              <a:off x="4131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19" name="Line 300"/>
            <p:cNvSpPr>
              <a:spLocks noChangeAspect="1" noChangeShapeType="1"/>
            </p:cNvSpPr>
            <p:nvPr/>
          </p:nvSpPr>
          <p:spPr bwMode="auto">
            <a:xfrm>
              <a:off x="4131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0" name="Freeform 301"/>
            <p:cNvSpPr>
              <a:spLocks noChangeAspect="1"/>
            </p:cNvSpPr>
            <p:nvPr/>
          </p:nvSpPr>
          <p:spPr bwMode="auto">
            <a:xfrm>
              <a:off x="4131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1" name="Line 302"/>
            <p:cNvSpPr>
              <a:spLocks noChangeAspect="1" noChangeShapeType="1"/>
            </p:cNvSpPr>
            <p:nvPr/>
          </p:nvSpPr>
          <p:spPr bwMode="auto">
            <a:xfrm flipV="1">
              <a:off x="4176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2" name="Line 303"/>
            <p:cNvSpPr>
              <a:spLocks noChangeAspect="1" noChangeShapeType="1"/>
            </p:cNvSpPr>
            <p:nvPr/>
          </p:nvSpPr>
          <p:spPr bwMode="auto">
            <a:xfrm>
              <a:off x="4176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3" name="Freeform 304"/>
            <p:cNvSpPr>
              <a:spLocks noChangeAspect="1"/>
            </p:cNvSpPr>
            <p:nvPr/>
          </p:nvSpPr>
          <p:spPr bwMode="auto">
            <a:xfrm>
              <a:off x="4176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4" name="Line 305"/>
            <p:cNvSpPr>
              <a:spLocks noChangeAspect="1" noChangeShapeType="1"/>
            </p:cNvSpPr>
            <p:nvPr/>
          </p:nvSpPr>
          <p:spPr bwMode="auto">
            <a:xfrm flipV="1">
              <a:off x="4212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5" name="Line 306"/>
            <p:cNvSpPr>
              <a:spLocks noChangeAspect="1" noChangeShapeType="1"/>
            </p:cNvSpPr>
            <p:nvPr/>
          </p:nvSpPr>
          <p:spPr bwMode="auto">
            <a:xfrm>
              <a:off x="4212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6" name="Freeform 307"/>
            <p:cNvSpPr>
              <a:spLocks noChangeAspect="1"/>
            </p:cNvSpPr>
            <p:nvPr/>
          </p:nvSpPr>
          <p:spPr bwMode="auto">
            <a:xfrm>
              <a:off x="4212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7" name="Line 308"/>
            <p:cNvSpPr>
              <a:spLocks noChangeAspect="1" noChangeShapeType="1"/>
            </p:cNvSpPr>
            <p:nvPr/>
          </p:nvSpPr>
          <p:spPr bwMode="auto">
            <a:xfrm flipV="1">
              <a:off x="4248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8" name="Line 309"/>
            <p:cNvSpPr>
              <a:spLocks noChangeAspect="1" noChangeShapeType="1"/>
            </p:cNvSpPr>
            <p:nvPr/>
          </p:nvSpPr>
          <p:spPr bwMode="auto">
            <a:xfrm>
              <a:off x="4248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29" name="Freeform 310"/>
            <p:cNvSpPr>
              <a:spLocks noChangeAspect="1"/>
            </p:cNvSpPr>
            <p:nvPr/>
          </p:nvSpPr>
          <p:spPr bwMode="auto">
            <a:xfrm>
              <a:off x="4248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0" name="Line 311"/>
            <p:cNvSpPr>
              <a:spLocks noChangeAspect="1" noChangeShapeType="1"/>
            </p:cNvSpPr>
            <p:nvPr/>
          </p:nvSpPr>
          <p:spPr bwMode="auto">
            <a:xfrm flipV="1">
              <a:off x="4280" y="3543"/>
              <a:ext cx="1" cy="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1" name="Line 312"/>
            <p:cNvSpPr>
              <a:spLocks noChangeAspect="1" noChangeShapeType="1"/>
            </p:cNvSpPr>
            <p:nvPr/>
          </p:nvSpPr>
          <p:spPr bwMode="auto">
            <a:xfrm>
              <a:off x="4280" y="2643"/>
              <a:ext cx="1" cy="9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2" name="Freeform 313"/>
            <p:cNvSpPr>
              <a:spLocks noChangeAspect="1"/>
            </p:cNvSpPr>
            <p:nvPr/>
          </p:nvSpPr>
          <p:spPr bwMode="auto">
            <a:xfrm>
              <a:off x="4280" y="2643"/>
              <a:ext cx="1" cy="914"/>
            </a:xfrm>
            <a:custGeom>
              <a:avLst/>
              <a:gdLst>
                <a:gd name="T0" fmla="*/ 0 w 1"/>
                <a:gd name="T1" fmla="*/ 18528 h 203"/>
                <a:gd name="T2" fmla="*/ 0 w 1"/>
                <a:gd name="T3" fmla="*/ 0 h 203"/>
                <a:gd name="T4" fmla="*/ 0 w 1"/>
                <a:gd name="T5" fmla="*/ 0 h 203"/>
                <a:gd name="T6" fmla="*/ 0 60000 65536"/>
                <a:gd name="T7" fmla="*/ 0 60000 65536"/>
                <a:gd name="T8" fmla="*/ 0 60000 65536"/>
                <a:gd name="T9" fmla="*/ 0 w 1"/>
                <a:gd name="T10" fmla="*/ 0 h 203"/>
                <a:gd name="T11" fmla="*/ 1 w 1"/>
                <a:gd name="T12" fmla="*/ 203 h 2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03">
                  <a:moveTo>
                    <a:pt x="0" y="203"/>
                  </a:move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666666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3" name="Line 314"/>
            <p:cNvSpPr>
              <a:spLocks noChangeAspect="1" noChangeShapeType="1"/>
            </p:cNvSpPr>
            <p:nvPr/>
          </p:nvSpPr>
          <p:spPr bwMode="auto">
            <a:xfrm flipV="1">
              <a:off x="4280" y="3530"/>
              <a:ext cx="1" cy="27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4" name="Line 315"/>
            <p:cNvSpPr>
              <a:spLocks noChangeAspect="1" noChangeShapeType="1"/>
            </p:cNvSpPr>
            <p:nvPr/>
          </p:nvSpPr>
          <p:spPr bwMode="auto">
            <a:xfrm>
              <a:off x="4280" y="2643"/>
              <a:ext cx="1" cy="23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5" name="Rectangle 316"/>
            <p:cNvSpPr>
              <a:spLocks noChangeAspect="1" noChangeArrowheads="1"/>
            </p:cNvSpPr>
            <p:nvPr/>
          </p:nvSpPr>
          <p:spPr bwMode="auto">
            <a:xfrm>
              <a:off x="4244" y="3593"/>
              <a:ext cx="83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10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36" name="Rectangle 317"/>
            <p:cNvSpPr>
              <a:spLocks noChangeAspect="1" noChangeArrowheads="1"/>
            </p:cNvSpPr>
            <p:nvPr/>
          </p:nvSpPr>
          <p:spPr bwMode="auto">
            <a:xfrm>
              <a:off x="4298" y="3570"/>
              <a:ext cx="4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2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37" name="Line 318"/>
            <p:cNvSpPr>
              <a:spLocks noChangeAspect="1" noChangeShapeType="1"/>
            </p:cNvSpPr>
            <p:nvPr/>
          </p:nvSpPr>
          <p:spPr bwMode="auto">
            <a:xfrm>
              <a:off x="1670" y="354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8" name="Line 319"/>
            <p:cNvSpPr>
              <a:spLocks noChangeAspect="1" noChangeShapeType="1"/>
            </p:cNvSpPr>
            <p:nvPr/>
          </p:nvSpPr>
          <p:spPr bwMode="auto">
            <a:xfrm flipH="1">
              <a:off x="4253" y="354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39" name="Rectangle 320"/>
            <p:cNvSpPr>
              <a:spLocks noChangeAspect="1" noChangeArrowheads="1"/>
            </p:cNvSpPr>
            <p:nvPr/>
          </p:nvSpPr>
          <p:spPr bwMode="auto">
            <a:xfrm>
              <a:off x="1557" y="3516"/>
              <a:ext cx="149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-180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40" name="Line 321"/>
            <p:cNvSpPr>
              <a:spLocks noChangeAspect="1" noChangeShapeType="1"/>
            </p:cNvSpPr>
            <p:nvPr/>
          </p:nvSpPr>
          <p:spPr bwMode="auto">
            <a:xfrm>
              <a:off x="1670" y="332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1" name="Line 322"/>
            <p:cNvSpPr>
              <a:spLocks noChangeAspect="1" noChangeShapeType="1"/>
            </p:cNvSpPr>
            <p:nvPr/>
          </p:nvSpPr>
          <p:spPr bwMode="auto">
            <a:xfrm flipH="1">
              <a:off x="4253" y="332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2" name="Rectangle 323"/>
            <p:cNvSpPr>
              <a:spLocks noChangeAspect="1" noChangeArrowheads="1"/>
            </p:cNvSpPr>
            <p:nvPr/>
          </p:nvSpPr>
          <p:spPr bwMode="auto">
            <a:xfrm>
              <a:off x="1557" y="3291"/>
              <a:ext cx="149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-135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43" name="Line 324"/>
            <p:cNvSpPr>
              <a:spLocks noChangeAspect="1" noChangeShapeType="1"/>
            </p:cNvSpPr>
            <p:nvPr/>
          </p:nvSpPr>
          <p:spPr bwMode="auto">
            <a:xfrm>
              <a:off x="1670" y="309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4" name="Line 325"/>
            <p:cNvSpPr>
              <a:spLocks noChangeAspect="1" noChangeShapeType="1"/>
            </p:cNvSpPr>
            <p:nvPr/>
          </p:nvSpPr>
          <p:spPr bwMode="auto">
            <a:xfrm flipH="1">
              <a:off x="4253" y="309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5" name="Rectangle 326"/>
            <p:cNvSpPr>
              <a:spLocks noChangeAspect="1" noChangeArrowheads="1"/>
            </p:cNvSpPr>
            <p:nvPr/>
          </p:nvSpPr>
          <p:spPr bwMode="auto">
            <a:xfrm>
              <a:off x="1584" y="306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-90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46" name="Line 327"/>
            <p:cNvSpPr>
              <a:spLocks noChangeAspect="1" noChangeShapeType="1"/>
            </p:cNvSpPr>
            <p:nvPr/>
          </p:nvSpPr>
          <p:spPr bwMode="auto">
            <a:xfrm>
              <a:off x="1670" y="287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7" name="Line 328"/>
            <p:cNvSpPr>
              <a:spLocks noChangeAspect="1" noChangeShapeType="1"/>
            </p:cNvSpPr>
            <p:nvPr/>
          </p:nvSpPr>
          <p:spPr bwMode="auto">
            <a:xfrm flipH="1">
              <a:off x="4253" y="2873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48" name="Rectangle 329"/>
            <p:cNvSpPr>
              <a:spLocks noChangeAspect="1" noChangeArrowheads="1"/>
            </p:cNvSpPr>
            <p:nvPr/>
          </p:nvSpPr>
          <p:spPr bwMode="auto">
            <a:xfrm>
              <a:off x="1584" y="2841"/>
              <a:ext cx="107" cy="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-45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49" name="Line 330"/>
            <p:cNvSpPr>
              <a:spLocks noChangeAspect="1" noChangeShapeType="1"/>
            </p:cNvSpPr>
            <p:nvPr/>
          </p:nvSpPr>
          <p:spPr bwMode="auto">
            <a:xfrm>
              <a:off x="1670" y="264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0" name="Line 331"/>
            <p:cNvSpPr>
              <a:spLocks noChangeAspect="1" noChangeShapeType="1"/>
            </p:cNvSpPr>
            <p:nvPr/>
          </p:nvSpPr>
          <p:spPr bwMode="auto">
            <a:xfrm flipH="1">
              <a:off x="4253" y="2648"/>
              <a:ext cx="27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1" name="Rectangle 332"/>
            <p:cNvSpPr>
              <a:spLocks noChangeAspect="1" noChangeArrowheads="1"/>
            </p:cNvSpPr>
            <p:nvPr/>
          </p:nvSpPr>
          <p:spPr bwMode="auto">
            <a:xfrm>
              <a:off x="1629" y="2616"/>
              <a:ext cx="42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666666"/>
                  </a:solidFill>
                  <a:latin typeface="Helvetica" charset="0"/>
                  <a:cs typeface="Times New Roman" pitchFamily="18" charset="0"/>
                </a:rPr>
                <a:t>0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52" name="Line 333"/>
            <p:cNvSpPr>
              <a:spLocks noChangeAspect="1" noChangeShapeType="1"/>
            </p:cNvSpPr>
            <p:nvPr/>
          </p:nvSpPr>
          <p:spPr bwMode="auto">
            <a:xfrm>
              <a:off x="1670" y="2643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3" name="Line 334"/>
            <p:cNvSpPr>
              <a:spLocks noChangeAspect="1" noChangeShapeType="1"/>
            </p:cNvSpPr>
            <p:nvPr/>
          </p:nvSpPr>
          <p:spPr bwMode="auto">
            <a:xfrm>
              <a:off x="1670" y="3557"/>
              <a:ext cx="2610" cy="1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4" name="Line 335"/>
            <p:cNvSpPr>
              <a:spLocks noChangeAspect="1" noChangeShapeType="1"/>
            </p:cNvSpPr>
            <p:nvPr/>
          </p:nvSpPr>
          <p:spPr bwMode="auto">
            <a:xfrm flipV="1">
              <a:off x="4280" y="2643"/>
              <a:ext cx="1" cy="9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5" name="Line 336"/>
            <p:cNvSpPr>
              <a:spLocks noChangeAspect="1" noChangeShapeType="1"/>
            </p:cNvSpPr>
            <p:nvPr/>
          </p:nvSpPr>
          <p:spPr bwMode="auto">
            <a:xfrm flipV="1">
              <a:off x="1670" y="2643"/>
              <a:ext cx="1" cy="914"/>
            </a:xfrm>
            <a:prstGeom prst="line">
              <a:avLst/>
            </a:prstGeom>
            <a:noFill/>
            <a:ln w="0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6" name="Freeform 337"/>
            <p:cNvSpPr>
              <a:spLocks noChangeAspect="1"/>
            </p:cNvSpPr>
            <p:nvPr/>
          </p:nvSpPr>
          <p:spPr bwMode="auto">
            <a:xfrm>
              <a:off x="1670" y="2657"/>
              <a:ext cx="2614" cy="882"/>
            </a:xfrm>
            <a:custGeom>
              <a:avLst/>
              <a:gdLst>
                <a:gd name="T0" fmla="*/ 0 w 2614"/>
                <a:gd name="T1" fmla="*/ 0 h 882"/>
                <a:gd name="T2" fmla="*/ 58 w 2614"/>
                <a:gd name="T3" fmla="*/ 4 h 882"/>
                <a:gd name="T4" fmla="*/ 121 w 2614"/>
                <a:gd name="T5" fmla="*/ 4 h 882"/>
                <a:gd name="T6" fmla="*/ 189 w 2614"/>
                <a:gd name="T7" fmla="*/ 9 h 882"/>
                <a:gd name="T8" fmla="*/ 256 w 2614"/>
                <a:gd name="T9" fmla="*/ 13 h 882"/>
                <a:gd name="T10" fmla="*/ 319 w 2614"/>
                <a:gd name="T11" fmla="*/ 18 h 882"/>
                <a:gd name="T12" fmla="*/ 387 w 2614"/>
                <a:gd name="T13" fmla="*/ 27 h 882"/>
                <a:gd name="T14" fmla="*/ 450 w 2614"/>
                <a:gd name="T15" fmla="*/ 36 h 882"/>
                <a:gd name="T16" fmla="*/ 517 w 2614"/>
                <a:gd name="T17" fmla="*/ 45 h 882"/>
                <a:gd name="T18" fmla="*/ 580 w 2614"/>
                <a:gd name="T19" fmla="*/ 58 h 882"/>
                <a:gd name="T20" fmla="*/ 648 w 2614"/>
                <a:gd name="T21" fmla="*/ 76 h 882"/>
                <a:gd name="T22" fmla="*/ 715 w 2614"/>
                <a:gd name="T23" fmla="*/ 94 h 882"/>
                <a:gd name="T24" fmla="*/ 778 w 2614"/>
                <a:gd name="T25" fmla="*/ 121 h 882"/>
                <a:gd name="T26" fmla="*/ 846 w 2614"/>
                <a:gd name="T27" fmla="*/ 148 h 882"/>
                <a:gd name="T28" fmla="*/ 909 w 2614"/>
                <a:gd name="T29" fmla="*/ 184 h 882"/>
                <a:gd name="T30" fmla="*/ 976 w 2614"/>
                <a:gd name="T31" fmla="*/ 225 h 882"/>
                <a:gd name="T32" fmla="*/ 1044 w 2614"/>
                <a:gd name="T33" fmla="*/ 265 h 882"/>
                <a:gd name="T34" fmla="*/ 1107 w 2614"/>
                <a:gd name="T35" fmla="*/ 306 h 882"/>
                <a:gd name="T36" fmla="*/ 1174 w 2614"/>
                <a:gd name="T37" fmla="*/ 351 h 882"/>
                <a:gd name="T38" fmla="*/ 1237 w 2614"/>
                <a:gd name="T39" fmla="*/ 396 h 882"/>
                <a:gd name="T40" fmla="*/ 1305 w 2614"/>
                <a:gd name="T41" fmla="*/ 441 h 882"/>
                <a:gd name="T42" fmla="*/ 1372 w 2614"/>
                <a:gd name="T43" fmla="*/ 486 h 882"/>
                <a:gd name="T44" fmla="*/ 1435 w 2614"/>
                <a:gd name="T45" fmla="*/ 531 h 882"/>
                <a:gd name="T46" fmla="*/ 1503 w 2614"/>
                <a:gd name="T47" fmla="*/ 576 h 882"/>
                <a:gd name="T48" fmla="*/ 1566 w 2614"/>
                <a:gd name="T49" fmla="*/ 616 h 882"/>
                <a:gd name="T50" fmla="*/ 1633 w 2614"/>
                <a:gd name="T51" fmla="*/ 657 h 882"/>
                <a:gd name="T52" fmla="*/ 1701 w 2614"/>
                <a:gd name="T53" fmla="*/ 697 h 882"/>
                <a:gd name="T54" fmla="*/ 1764 w 2614"/>
                <a:gd name="T55" fmla="*/ 733 h 882"/>
                <a:gd name="T56" fmla="*/ 1831 w 2614"/>
                <a:gd name="T57" fmla="*/ 760 h 882"/>
                <a:gd name="T58" fmla="*/ 1894 w 2614"/>
                <a:gd name="T59" fmla="*/ 787 h 882"/>
                <a:gd name="T60" fmla="*/ 1962 w 2614"/>
                <a:gd name="T61" fmla="*/ 805 h 882"/>
                <a:gd name="T62" fmla="*/ 2029 w 2614"/>
                <a:gd name="T63" fmla="*/ 823 h 882"/>
                <a:gd name="T64" fmla="*/ 2092 w 2614"/>
                <a:gd name="T65" fmla="*/ 837 h 882"/>
                <a:gd name="T66" fmla="*/ 2160 w 2614"/>
                <a:gd name="T67" fmla="*/ 846 h 882"/>
                <a:gd name="T68" fmla="*/ 2223 w 2614"/>
                <a:gd name="T69" fmla="*/ 855 h 882"/>
                <a:gd name="T70" fmla="*/ 2290 w 2614"/>
                <a:gd name="T71" fmla="*/ 864 h 882"/>
                <a:gd name="T72" fmla="*/ 2353 w 2614"/>
                <a:gd name="T73" fmla="*/ 868 h 882"/>
                <a:gd name="T74" fmla="*/ 2421 w 2614"/>
                <a:gd name="T75" fmla="*/ 873 h 882"/>
                <a:gd name="T76" fmla="*/ 2488 w 2614"/>
                <a:gd name="T77" fmla="*/ 877 h 882"/>
                <a:gd name="T78" fmla="*/ 2551 w 2614"/>
                <a:gd name="T79" fmla="*/ 877 h 882"/>
                <a:gd name="T80" fmla="*/ 2614 w 2614"/>
                <a:gd name="T81" fmla="*/ 882 h 88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14"/>
                <a:gd name="T124" fmla="*/ 0 h 882"/>
                <a:gd name="T125" fmla="*/ 2614 w 2614"/>
                <a:gd name="T126" fmla="*/ 882 h 88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14" h="882">
                  <a:moveTo>
                    <a:pt x="0" y="0"/>
                  </a:moveTo>
                  <a:lnTo>
                    <a:pt x="58" y="4"/>
                  </a:lnTo>
                  <a:lnTo>
                    <a:pt x="121" y="4"/>
                  </a:lnTo>
                  <a:lnTo>
                    <a:pt x="189" y="9"/>
                  </a:lnTo>
                  <a:lnTo>
                    <a:pt x="256" y="13"/>
                  </a:lnTo>
                  <a:lnTo>
                    <a:pt x="319" y="18"/>
                  </a:lnTo>
                  <a:lnTo>
                    <a:pt x="387" y="27"/>
                  </a:lnTo>
                  <a:lnTo>
                    <a:pt x="450" y="36"/>
                  </a:lnTo>
                  <a:lnTo>
                    <a:pt x="517" y="45"/>
                  </a:lnTo>
                  <a:lnTo>
                    <a:pt x="580" y="58"/>
                  </a:lnTo>
                  <a:lnTo>
                    <a:pt x="648" y="76"/>
                  </a:lnTo>
                  <a:lnTo>
                    <a:pt x="715" y="94"/>
                  </a:lnTo>
                  <a:lnTo>
                    <a:pt x="778" y="121"/>
                  </a:lnTo>
                  <a:lnTo>
                    <a:pt x="846" y="148"/>
                  </a:lnTo>
                  <a:lnTo>
                    <a:pt x="909" y="184"/>
                  </a:lnTo>
                  <a:lnTo>
                    <a:pt x="976" y="225"/>
                  </a:lnTo>
                  <a:lnTo>
                    <a:pt x="1044" y="265"/>
                  </a:lnTo>
                  <a:lnTo>
                    <a:pt x="1107" y="306"/>
                  </a:lnTo>
                  <a:lnTo>
                    <a:pt x="1174" y="351"/>
                  </a:lnTo>
                  <a:lnTo>
                    <a:pt x="1237" y="396"/>
                  </a:lnTo>
                  <a:lnTo>
                    <a:pt x="1305" y="441"/>
                  </a:lnTo>
                  <a:lnTo>
                    <a:pt x="1372" y="486"/>
                  </a:lnTo>
                  <a:lnTo>
                    <a:pt x="1435" y="531"/>
                  </a:lnTo>
                  <a:lnTo>
                    <a:pt x="1503" y="576"/>
                  </a:lnTo>
                  <a:lnTo>
                    <a:pt x="1566" y="616"/>
                  </a:lnTo>
                  <a:lnTo>
                    <a:pt x="1633" y="657"/>
                  </a:lnTo>
                  <a:lnTo>
                    <a:pt x="1701" y="697"/>
                  </a:lnTo>
                  <a:lnTo>
                    <a:pt x="1764" y="733"/>
                  </a:lnTo>
                  <a:lnTo>
                    <a:pt x="1831" y="760"/>
                  </a:lnTo>
                  <a:lnTo>
                    <a:pt x="1894" y="787"/>
                  </a:lnTo>
                  <a:lnTo>
                    <a:pt x="1962" y="805"/>
                  </a:lnTo>
                  <a:lnTo>
                    <a:pt x="2029" y="823"/>
                  </a:lnTo>
                  <a:lnTo>
                    <a:pt x="2092" y="837"/>
                  </a:lnTo>
                  <a:lnTo>
                    <a:pt x="2160" y="846"/>
                  </a:lnTo>
                  <a:lnTo>
                    <a:pt x="2223" y="855"/>
                  </a:lnTo>
                  <a:lnTo>
                    <a:pt x="2290" y="864"/>
                  </a:lnTo>
                  <a:lnTo>
                    <a:pt x="2353" y="868"/>
                  </a:lnTo>
                  <a:lnTo>
                    <a:pt x="2421" y="873"/>
                  </a:lnTo>
                  <a:lnTo>
                    <a:pt x="2488" y="877"/>
                  </a:lnTo>
                  <a:lnTo>
                    <a:pt x="2551" y="877"/>
                  </a:lnTo>
                  <a:lnTo>
                    <a:pt x="2614" y="882"/>
                  </a:lnTo>
                </a:path>
              </a:pathLst>
            </a:custGeom>
            <a:noFill/>
            <a:ln w="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57" name="Rectangle 338"/>
            <p:cNvSpPr>
              <a:spLocks noChangeAspect="1" noChangeArrowheads="1"/>
            </p:cNvSpPr>
            <p:nvPr/>
          </p:nvSpPr>
          <p:spPr bwMode="auto">
            <a:xfrm rot="-5400000">
              <a:off x="1306" y="2988"/>
              <a:ext cx="405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Phase (deg)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58" name="Rectangle 339"/>
            <p:cNvSpPr>
              <a:spLocks noChangeAspect="1" noChangeArrowheads="1"/>
            </p:cNvSpPr>
            <p:nvPr/>
          </p:nvSpPr>
          <p:spPr bwMode="auto">
            <a:xfrm>
              <a:off x="2741" y="3678"/>
              <a:ext cx="68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  <a:latin typeface="Helvetica" charset="0"/>
                  <a:cs typeface="Times New Roman" pitchFamily="18" charset="0"/>
                </a:rPr>
                <a:t>Frequency  (rad/sec)</a:t>
              </a:r>
              <a:endParaRPr lang="en-US" sz="1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3317" name="Object 340"/>
          <p:cNvGraphicFramePr>
            <a:graphicFrameLocks noGrp="1" noChangeAspect="1"/>
          </p:cNvGraphicFramePr>
          <p:nvPr>
            <p:ph idx="1"/>
          </p:nvPr>
        </p:nvGraphicFramePr>
        <p:xfrm>
          <a:off x="5435600" y="260350"/>
          <a:ext cx="22955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2" name="Equation" r:id="rId3" imgW="1117115" imgH="393529" progId="Equation.3">
                  <p:embed/>
                </p:oleObj>
              </mc:Choice>
              <mc:Fallback>
                <p:oleObj name="Equation" r:id="rId3" imgW="111711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60350"/>
                        <a:ext cx="2295525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341"/>
          <p:cNvSpPr txBox="1">
            <a:spLocks noChangeArrowheads="1"/>
          </p:cNvSpPr>
          <p:nvPr/>
        </p:nvSpPr>
        <p:spPr bwMode="auto">
          <a:xfrm>
            <a:off x="1812925" y="1336675"/>
            <a:ext cx="169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0 dB/decade</a:t>
            </a:r>
          </a:p>
        </p:txBody>
      </p:sp>
      <p:sp>
        <p:nvSpPr>
          <p:cNvPr id="13319" name="Text Box 342"/>
          <p:cNvSpPr txBox="1">
            <a:spLocks noChangeArrowheads="1"/>
          </p:cNvSpPr>
          <p:nvPr/>
        </p:nvSpPr>
        <p:spPr bwMode="auto">
          <a:xfrm>
            <a:off x="5791200" y="1600200"/>
            <a:ext cx="1874838" cy="82232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-20dB/decade</a:t>
            </a:r>
          </a:p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-6dB/octave</a:t>
            </a:r>
          </a:p>
        </p:txBody>
      </p:sp>
      <p:sp>
        <p:nvSpPr>
          <p:cNvPr id="13320" name="Line 343"/>
          <p:cNvSpPr>
            <a:spLocks noChangeShapeType="1"/>
          </p:cNvSpPr>
          <p:nvPr/>
        </p:nvSpPr>
        <p:spPr bwMode="auto">
          <a:xfrm flipH="1">
            <a:off x="5105400" y="1905000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Text Box 344"/>
          <p:cNvSpPr txBox="1">
            <a:spLocks noChangeArrowheads="1"/>
          </p:cNvSpPr>
          <p:nvPr/>
        </p:nvSpPr>
        <p:spPr bwMode="auto">
          <a:xfrm>
            <a:off x="4267200" y="3124200"/>
            <a:ext cx="1874838" cy="4572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-40dB/decade</a:t>
            </a:r>
          </a:p>
        </p:txBody>
      </p:sp>
      <p:sp>
        <p:nvSpPr>
          <p:cNvPr id="13322" name="Line 345"/>
          <p:cNvSpPr>
            <a:spLocks noChangeShapeType="1"/>
          </p:cNvSpPr>
          <p:nvPr/>
        </p:nvSpPr>
        <p:spPr bwMode="auto">
          <a:xfrm flipV="1">
            <a:off x="6172200" y="30480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D1A10A2-6E0E-4B14-A14A-014BE21DAFFD}" type="slidenum">
              <a:rPr lang="en-US" smtClean="0"/>
              <a:pPr eaLnBrk="1" hangingPunct="1"/>
              <a:t>34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763000" cy="11430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Practical Active Filters Using Op-amps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977900" y="1638300"/>
            <a:ext cx="76438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The ideal operational amplifier has infinite input impedance, </a:t>
            </a:r>
          </a:p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zero output impedance,  infinite gain and infinite bandwidth.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94000"/>
            <a:ext cx="450691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2755900"/>
            <a:ext cx="295275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343" name="Object 6"/>
          <p:cNvGraphicFramePr>
            <a:graphicFrameLocks noChangeAspect="1"/>
          </p:cNvGraphicFramePr>
          <p:nvPr/>
        </p:nvGraphicFramePr>
        <p:xfrm>
          <a:off x="1447800" y="5194300"/>
          <a:ext cx="2921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8" name="Equation" r:id="rId5" imgW="2921000" imgH="800100" progId="Equation.DSMT36">
                  <p:embed/>
                </p:oleObj>
              </mc:Choice>
              <mc:Fallback>
                <p:oleObj name="Equation" r:id="rId5" imgW="2921000" imgH="8001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194300"/>
                        <a:ext cx="2921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7"/>
          <p:cNvGraphicFramePr>
            <a:graphicFrameLocks noChangeAspect="1"/>
          </p:cNvGraphicFramePr>
          <p:nvPr/>
        </p:nvGraphicFramePr>
        <p:xfrm>
          <a:off x="5270500" y="5194300"/>
          <a:ext cx="2654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9" name="Equation" r:id="rId7" imgW="2654300" imgH="800100" progId="Equation.DSMT36">
                  <p:embed/>
                </p:oleObj>
              </mc:Choice>
              <mc:Fallback>
                <p:oleObj name="Equation" r:id="rId7" imgW="2654300" imgH="8001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0" y="5194300"/>
                        <a:ext cx="2654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5841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CAD6EE4-688D-46E8-9C93-8760A5C6624B}" type="slidenum">
              <a:rPr lang="en-US" smtClean="0"/>
              <a:pPr eaLnBrk="1" hangingPunct="1"/>
              <a:t>35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Active Integrator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5283200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5" name="Object 4"/>
          <p:cNvGraphicFramePr>
            <a:graphicFrameLocks noChangeAspect="1"/>
          </p:cNvGraphicFramePr>
          <p:nvPr/>
        </p:nvGraphicFramePr>
        <p:xfrm>
          <a:off x="6172200" y="2286000"/>
          <a:ext cx="23749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0" name="Equation" r:id="rId4" imgW="2374900" imgH="1308100" progId="Equation.DSMT36">
                  <p:embed/>
                </p:oleObj>
              </mc:Choice>
              <mc:Fallback>
                <p:oleObj name="Equation" r:id="rId4" imgW="2374900" imgH="13081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286000"/>
                        <a:ext cx="237490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517525" y="4916488"/>
            <a:ext cx="5965825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/>
              <a:t>Is there a problem in operation in practice?</a:t>
            </a:r>
          </a:p>
        </p:txBody>
      </p:sp>
    </p:spTree>
    <p:extLst>
      <p:ext uri="{BB962C8B-B14F-4D97-AF65-F5344CB8AC3E}">
        <p14:creationId xmlns:p14="http://schemas.microsoft.com/office/powerpoint/2010/main" val="118163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18AC3D8-CC5C-4AFB-B28D-1F318932A5DA}" type="slidenum">
              <a:rPr lang="en-US" smtClean="0"/>
              <a:pPr eaLnBrk="1" hangingPunct="1"/>
              <a:t>36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Active RC Low-pass Filter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5292725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89" name="Object 4"/>
          <p:cNvGraphicFramePr>
            <a:graphicFrameLocks noChangeAspect="1"/>
          </p:cNvGraphicFramePr>
          <p:nvPr/>
        </p:nvGraphicFramePr>
        <p:xfrm>
          <a:off x="3200400" y="5422900"/>
          <a:ext cx="3124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4" name="Equation" r:id="rId4" imgW="3124200" imgH="825500" progId="Equation.DSMT36">
                  <p:embed/>
                </p:oleObj>
              </mc:Choice>
              <mc:Fallback>
                <p:oleObj name="Equation" r:id="rId4" imgW="3124200" imgH="8255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422900"/>
                        <a:ext cx="3124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725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37A460C-A6FF-4EC7-A63F-DA348DB54900}" type="slidenum">
              <a:rPr lang="en-US" smtClean="0"/>
              <a:pPr eaLnBrk="1" hangingPunct="1"/>
              <a:t>37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Low-pass Filter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1719263" y="1905000"/>
            <a:ext cx="6002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An integrator with feedback is a low-pass filter.</a:t>
            </a:r>
          </a:p>
        </p:txBody>
      </p:sp>
      <p:graphicFrame>
        <p:nvGraphicFramePr>
          <p:cNvPr id="17413" name="Object 4"/>
          <p:cNvGraphicFramePr>
            <a:graphicFrameLocks noChangeAspect="1"/>
          </p:cNvGraphicFramePr>
          <p:nvPr/>
        </p:nvGraphicFramePr>
        <p:xfrm>
          <a:off x="3810000" y="5346700"/>
          <a:ext cx="1905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0" name="Equation" r:id="rId3" imgW="1905000" imgH="749300" progId="Equation.DSMT36">
                  <p:embed/>
                </p:oleObj>
              </mc:Choice>
              <mc:Fallback>
                <p:oleObj name="Equation" r:id="rId3" imgW="1905000" imgH="749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346700"/>
                        <a:ext cx="1905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5"/>
          <p:cNvGraphicFramePr>
            <a:graphicFrameLocks noChangeAspect="1"/>
          </p:cNvGraphicFramePr>
          <p:nvPr/>
        </p:nvGraphicFramePr>
        <p:xfrm>
          <a:off x="3733800" y="4686300"/>
          <a:ext cx="2057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1" name="Equation" r:id="rId5" imgW="2057400" imgH="342900" progId="Equation.DSMT36">
                  <p:embed/>
                </p:oleObj>
              </mc:Choice>
              <mc:Fallback>
                <p:oleObj name="Equation" r:id="rId5" imgW="2057400" imgH="3429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686300"/>
                        <a:ext cx="2057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30500"/>
            <a:ext cx="56134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046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66100B0-B884-42DB-B559-DEF06408DE07}" type="slidenum">
              <a:rPr lang="en-US" smtClean="0"/>
              <a:pPr eaLnBrk="1" hangingPunct="1"/>
              <a:t>38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00"/>
                </a:solidFill>
              </a:rPr>
              <a:t>High-pass Filter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6270625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7" name="Group 4"/>
          <p:cNvGrpSpPr>
            <a:grpSpLocks/>
          </p:cNvGrpSpPr>
          <p:nvPr/>
        </p:nvGrpSpPr>
        <p:grpSpPr bwMode="auto">
          <a:xfrm>
            <a:off x="838200" y="4419600"/>
            <a:ext cx="3843338" cy="1560513"/>
            <a:chOff x="912" y="2569"/>
            <a:chExt cx="2421" cy="983"/>
          </a:xfrm>
        </p:grpSpPr>
        <p:sp>
          <p:nvSpPr>
            <p:cNvPr id="18440" name="Text Box 5"/>
            <p:cNvSpPr txBox="1">
              <a:spLocks noChangeArrowheads="1"/>
            </p:cNvSpPr>
            <p:nvPr/>
          </p:nvSpPr>
          <p:spPr bwMode="auto">
            <a:xfrm>
              <a:off x="2208" y="2832"/>
              <a:ext cx="384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3600" b="1">
                  <a:sym typeface="Symbol" pitchFamily="18" charset="2"/>
                </a:rPr>
                <a:t></a:t>
              </a:r>
            </a:p>
          </p:txBody>
        </p:sp>
        <p:sp>
          <p:nvSpPr>
            <p:cNvPr id="18441" name="Oval 6"/>
            <p:cNvSpPr>
              <a:spLocks noChangeArrowheads="1"/>
            </p:cNvSpPr>
            <p:nvPr/>
          </p:nvSpPr>
          <p:spPr bwMode="auto">
            <a:xfrm>
              <a:off x="1488" y="2832"/>
              <a:ext cx="432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3600"/>
                <a:t>+</a:t>
              </a:r>
            </a:p>
          </p:txBody>
        </p:sp>
        <p:sp>
          <p:nvSpPr>
            <p:cNvPr id="18442" name="Line 7"/>
            <p:cNvSpPr>
              <a:spLocks noChangeShapeType="1"/>
            </p:cNvSpPr>
            <p:nvPr/>
          </p:nvSpPr>
          <p:spPr bwMode="auto">
            <a:xfrm>
              <a:off x="1056" y="30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Line 8"/>
            <p:cNvSpPr>
              <a:spLocks noChangeShapeType="1"/>
            </p:cNvSpPr>
            <p:nvPr/>
          </p:nvSpPr>
          <p:spPr bwMode="auto">
            <a:xfrm>
              <a:off x="1920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Line 9"/>
            <p:cNvSpPr>
              <a:spLocks noChangeShapeType="1"/>
            </p:cNvSpPr>
            <p:nvPr/>
          </p:nvSpPr>
          <p:spPr bwMode="auto">
            <a:xfrm flipV="1">
              <a:off x="1680" y="32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0"/>
            <p:cNvSpPr>
              <a:spLocks noChangeShapeType="1"/>
            </p:cNvSpPr>
            <p:nvPr/>
          </p:nvSpPr>
          <p:spPr bwMode="auto">
            <a:xfrm>
              <a:off x="1680" y="3552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Line 11"/>
            <p:cNvSpPr>
              <a:spLocks noChangeShapeType="1"/>
            </p:cNvSpPr>
            <p:nvPr/>
          </p:nvSpPr>
          <p:spPr bwMode="auto">
            <a:xfrm>
              <a:off x="2592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Line 12"/>
            <p:cNvSpPr>
              <a:spLocks noChangeShapeType="1"/>
            </p:cNvSpPr>
            <p:nvPr/>
          </p:nvSpPr>
          <p:spPr bwMode="auto">
            <a:xfrm>
              <a:off x="2880" y="302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Line 13"/>
            <p:cNvSpPr>
              <a:spLocks noChangeShapeType="1"/>
            </p:cNvSpPr>
            <p:nvPr/>
          </p:nvSpPr>
          <p:spPr bwMode="auto">
            <a:xfrm flipV="1">
              <a:off x="2016" y="273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Line 14"/>
            <p:cNvSpPr>
              <a:spLocks noChangeShapeType="1"/>
            </p:cNvSpPr>
            <p:nvPr/>
          </p:nvSpPr>
          <p:spPr bwMode="auto">
            <a:xfrm>
              <a:off x="2016" y="2736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Text Box 15"/>
            <p:cNvSpPr txBox="1">
              <a:spLocks noChangeArrowheads="1"/>
            </p:cNvSpPr>
            <p:nvPr/>
          </p:nvSpPr>
          <p:spPr bwMode="auto">
            <a:xfrm>
              <a:off x="2918" y="2569"/>
              <a:ext cx="4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 i="1"/>
                <a:t>y(t)</a:t>
              </a:r>
            </a:p>
          </p:txBody>
        </p:sp>
        <p:sp>
          <p:nvSpPr>
            <p:cNvPr id="18451" name="Text Box 16"/>
            <p:cNvSpPr txBox="1">
              <a:spLocks noChangeArrowheads="1"/>
            </p:cNvSpPr>
            <p:nvPr/>
          </p:nvSpPr>
          <p:spPr bwMode="auto">
            <a:xfrm>
              <a:off x="912" y="3024"/>
              <a:ext cx="4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 i="1"/>
                <a:t>x(t)</a:t>
              </a:r>
            </a:p>
          </p:txBody>
        </p:sp>
        <p:sp>
          <p:nvSpPr>
            <p:cNvPr id="18452" name="Text Box 17"/>
            <p:cNvSpPr txBox="1">
              <a:spLocks noChangeArrowheads="1"/>
            </p:cNvSpPr>
            <p:nvPr/>
          </p:nvSpPr>
          <p:spPr bwMode="auto">
            <a:xfrm>
              <a:off x="1344" y="2784"/>
              <a:ext cx="19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 baseline="-25000"/>
                <a:t>+</a:t>
              </a:r>
            </a:p>
          </p:txBody>
        </p:sp>
        <p:sp>
          <p:nvSpPr>
            <p:cNvPr id="18453" name="Text Box 18"/>
            <p:cNvSpPr txBox="1">
              <a:spLocks noChangeArrowheads="1"/>
            </p:cNvSpPr>
            <p:nvPr/>
          </p:nvSpPr>
          <p:spPr bwMode="auto">
            <a:xfrm>
              <a:off x="1488" y="316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-</a:t>
              </a:r>
            </a:p>
          </p:txBody>
        </p:sp>
      </p:grpSp>
      <p:graphicFrame>
        <p:nvGraphicFramePr>
          <p:cNvPr id="18438" name="Object 19"/>
          <p:cNvGraphicFramePr>
            <a:graphicFrameLocks noChangeAspect="1"/>
          </p:cNvGraphicFramePr>
          <p:nvPr/>
        </p:nvGraphicFramePr>
        <p:xfrm>
          <a:off x="4800600" y="4564063"/>
          <a:ext cx="2060575" cy="229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4" name="Equation" r:id="rId4" imgW="1028700" imgH="1143000" progId="Equation.3">
                  <p:embed/>
                </p:oleObj>
              </mc:Choice>
              <mc:Fallback>
                <p:oleObj name="Equation" r:id="rId4" imgW="1028700" imgH="1143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564063"/>
                        <a:ext cx="2060575" cy="2293937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20"/>
          <p:cNvGraphicFramePr>
            <a:graphicFrameLocks noChangeAspect="1"/>
          </p:cNvGraphicFramePr>
          <p:nvPr/>
        </p:nvGraphicFramePr>
        <p:xfrm>
          <a:off x="5334000" y="1981200"/>
          <a:ext cx="3433763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5" name="Equation" r:id="rId6" imgW="1714500" imgH="1219200" progId="Equation.3">
                  <p:embed/>
                </p:oleObj>
              </mc:Choice>
              <mc:Fallback>
                <p:oleObj name="Equation" r:id="rId6" imgW="1714500" imgH="1219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981200"/>
                        <a:ext cx="3433763" cy="2447925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314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9C1B76E-DCBE-4185-B02F-544A5BE4AE26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US" altLang="en-US" smtClean="0"/>
              <a:t>RC </a:t>
            </a:r>
            <a:r>
              <a:rPr lang="tr-TR" altLang="en-US" smtClean="0"/>
              <a:t>Alçak Geçiren Süzgeç</a:t>
            </a:r>
            <a:endParaRPr lang="en-US" altLang="en-US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388461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990600"/>
            <a:ext cx="43973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457200" y="3048000"/>
          <a:ext cx="4025900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2" name="Equation" r:id="rId5" imgW="4025900" imgH="1663700" progId="Equation.DSMT36">
                  <p:embed/>
                </p:oleObj>
              </mc:Choice>
              <mc:Fallback>
                <p:oleObj name="Equation" r:id="rId5" imgW="4025900" imgH="16637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048000"/>
                        <a:ext cx="4025900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3190875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609600" y="5029200"/>
          <a:ext cx="2619375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3" name="Equation" r:id="rId8" imgW="1040948" imgH="583947" progId="Equation.3">
                  <p:embed/>
                </p:oleObj>
              </mc:Choice>
              <mc:Fallback>
                <p:oleObj name="Equation" r:id="rId8" imgW="1040948" imgH="58394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029200"/>
                        <a:ext cx="2619375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2130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67AB6CA-2DDF-4500-93AA-57E9CC9744E4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229600" cy="762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tr-TR" altLang="en-US" sz="4000" smtClean="0"/>
              <a:t>Darbe ve Frekans Tepkileri</a:t>
            </a:r>
            <a:endParaRPr lang="en-US" altLang="en-US" sz="4000" smtClean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388461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990600"/>
            <a:ext cx="43973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63850"/>
            <a:ext cx="3190875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0"/>
            <a:ext cx="28162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858000" y="2863850"/>
          <a:ext cx="2081213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6" name="Equation" r:id="rId7" imgW="1040948" imgH="583947" progId="Equation.3">
                  <p:embed/>
                </p:oleObj>
              </mc:Choice>
              <mc:Fallback>
                <p:oleObj name="Equation" r:id="rId7" imgW="1040948" imgH="58394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863850"/>
                        <a:ext cx="2081213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00100" y="2628900"/>
          <a:ext cx="3098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7" name="Equation" r:id="rId9" imgW="1231366" imgH="393529" progId="Equation.3">
                  <p:embed/>
                </p:oleObj>
              </mc:Choice>
              <mc:Fallback>
                <p:oleObj name="Equation" r:id="rId9" imgW="123136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2628900"/>
                        <a:ext cx="3098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316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17C9EF-4D0C-48F8-9153-C88D6F0E77A6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4648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The frequency response function for a LTI system represented by the differential equation:</a:t>
            </a:r>
          </a:p>
        </p:txBody>
      </p:sp>
      <p:graphicFrame>
        <p:nvGraphicFramePr>
          <p:cNvPr id="62467" name="Object 2"/>
          <p:cNvGraphicFramePr>
            <a:graphicFrameLocks noChangeAspect="1"/>
          </p:cNvGraphicFramePr>
          <p:nvPr/>
        </p:nvGraphicFramePr>
        <p:xfrm>
          <a:off x="5029200" y="533400"/>
          <a:ext cx="38115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3" name="Equation" r:id="rId6" imgW="1497950" imgH="393529" progId="Equation.3">
                  <p:embed/>
                </p:oleObj>
              </mc:Choice>
              <mc:Fallback>
                <p:oleObj name="Equation" r:id="rId6" imgW="149795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33400"/>
                        <a:ext cx="3811588" cy="9906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4587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Replace d/dt by s, the transfer function:</a:t>
            </a:r>
          </a:p>
        </p:txBody>
      </p:sp>
      <p:graphicFrame>
        <p:nvGraphicFramePr>
          <p:cNvPr id="62469" name="Object 3"/>
          <p:cNvGraphicFramePr>
            <a:graphicFrameLocks noChangeAspect="1"/>
          </p:cNvGraphicFramePr>
          <p:nvPr/>
        </p:nvGraphicFramePr>
        <p:xfrm>
          <a:off x="4648200" y="1828800"/>
          <a:ext cx="37465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4" name="Equation" r:id="rId8" imgW="1473200" imgH="431800" progId="Equation.3">
                  <p:embed/>
                </p:oleObj>
              </mc:Choice>
              <mc:Fallback>
                <p:oleObj name="Equation" r:id="rId8" imgW="1473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828800"/>
                        <a:ext cx="3746500" cy="1085850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304800" y="3124200"/>
            <a:ext cx="4191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Replace s by j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 to find the frequency response function from the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transfer function:</a:t>
            </a:r>
          </a:p>
        </p:txBody>
      </p:sp>
      <p:graphicFrame>
        <p:nvGraphicFramePr>
          <p:cNvPr id="62471" name="Object 4"/>
          <p:cNvGraphicFramePr>
            <a:graphicFrameLocks noChangeAspect="1"/>
          </p:cNvGraphicFramePr>
          <p:nvPr/>
        </p:nvGraphicFramePr>
        <p:xfrm>
          <a:off x="4202113" y="3352800"/>
          <a:ext cx="4975225" cy="293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5" name="Equation" r:id="rId10" imgW="1955800" imgH="1168400" progId="Equation.3">
                  <p:embed/>
                </p:oleObj>
              </mc:Choice>
              <mc:Fallback>
                <p:oleObj name="Equation" r:id="rId10" imgW="1955800" imgH="116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113" y="3352800"/>
                        <a:ext cx="4975225" cy="29368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304800" y="4572000"/>
            <a:ext cx="3733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K =static sensitivity = b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/a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z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freq of zero =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/b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freq of pole =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/a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937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2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build="p" autoUpdateAnimBg="0"/>
      <p:bldP spid="62470" grpId="0" build="p" autoUpdateAnimBg="0"/>
      <p:bldP spid="6247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F1CCD6A-EFE4-42C7-BDAF-E72515B4147C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100013" y="381000"/>
          <a:ext cx="9043987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0" name="Equation" r:id="rId5" imgW="3556000" imgH="914400" progId="Equation.3">
                  <p:embed/>
                </p:oleObj>
              </mc:Choice>
              <mc:Fallback>
                <p:oleObj name="Equation" r:id="rId5" imgW="3556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3" y="381000"/>
                        <a:ext cx="9043987" cy="2298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152400" y="2971800"/>
          <a:ext cx="4487863" cy="230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1" name="Equation" r:id="rId7" imgW="1765300" imgH="914400" progId="Equation.3">
                  <p:embed/>
                </p:oleObj>
              </mc:Choice>
              <mc:Fallback>
                <p:oleObj name="Equation" r:id="rId7" imgW="17653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971800"/>
                        <a:ext cx="4487863" cy="230028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/>
        </p:nvGraphicFramePr>
        <p:xfrm>
          <a:off x="4648200" y="3505200"/>
          <a:ext cx="4297363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2" name="Equation" r:id="rId9" imgW="1689100" imgH="508000" progId="Equation.3">
                  <p:embed/>
                </p:oleObj>
              </mc:Choice>
              <mc:Fallback>
                <p:oleObj name="Equation" r:id="rId9" imgW="1689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505200"/>
                        <a:ext cx="4297363" cy="1276350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230188" y="5638800"/>
          <a:ext cx="8913812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3" name="Equation" r:id="rId11" imgW="3505200" imgH="254000" progId="Equation.3">
                  <p:embed/>
                </p:oleObj>
              </mc:Choice>
              <mc:Fallback>
                <p:oleObj name="Equation" r:id="rId11" imgW="35052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8" y="5638800"/>
                        <a:ext cx="8913812" cy="638175"/>
                      </a:xfrm>
                      <a:prstGeom prst="rect">
                        <a:avLst/>
                      </a:prstGeom>
                      <a:solidFill>
                        <a:srgbClr val="99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607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0CFCFD5-9C2F-43E6-B9C0-5F3B42BD5B93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848600" cy="137160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altLang="en-US" dirty="0" err="1" smtClean="0"/>
              <a:t>Fre</a:t>
            </a:r>
            <a:r>
              <a:rPr lang="tr-TR" altLang="en-US" dirty="0" smtClean="0"/>
              <a:t>kans tepkisi çizimleri</a:t>
            </a:r>
            <a:endParaRPr lang="en-US" altLang="en-US" dirty="0" smtClean="0"/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1279525" y="1752600"/>
            <a:ext cx="670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Şu iki farklı transfer fonksiyonunu göz önüne alalım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,</a:t>
            </a:r>
          </a:p>
        </p:txBody>
      </p:sp>
      <p:graphicFrame>
        <p:nvGraphicFramePr>
          <p:cNvPr id="9221" name="Object 2"/>
          <p:cNvGraphicFramePr>
            <a:graphicFrameLocks noChangeAspect="1"/>
          </p:cNvGraphicFramePr>
          <p:nvPr/>
        </p:nvGraphicFramePr>
        <p:xfrm>
          <a:off x="1384300" y="2286000"/>
          <a:ext cx="6376988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5" name="Equation" r:id="rId3" imgW="6375400" imgH="749300" progId="Equation.DSMT36">
                  <p:embed/>
                </p:oleObj>
              </mc:Choice>
              <mc:Fallback>
                <p:oleObj name="Equation" r:id="rId3" imgW="6375400" imgH="749300" progId="Equation.DSMT3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2286000"/>
                        <a:ext cx="6376988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7934325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533400" y="5410200"/>
            <a:ext cx="807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Bu ölçekte çizilen iki farklı sistemin genliğinin frekans tepki çizimleri arasındaki farkı ayırt etmek hemen hemen imkansızdır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9184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80BF338-B5D0-47D9-A840-E26640FFCDE4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altLang="en-US" sz="4000" smtClean="0"/>
              <a:t>Log-</a:t>
            </a:r>
            <a:r>
              <a:rPr lang="tr-TR" altLang="en-US" sz="4000" smtClean="0"/>
              <a:t>Genlik frekans tepki çizimleri</a:t>
            </a:r>
            <a:endParaRPr lang="en-US" altLang="en-US" sz="4000" smtClean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073400"/>
            <a:ext cx="673735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609600" y="1889125"/>
            <a:ext cx="800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en-US" sz="2400">
                <a:solidFill>
                  <a:srgbClr val="000000"/>
                </a:solidFill>
                <a:latin typeface="Times" charset="0"/>
              </a:rPr>
              <a:t>Genlik frekans tepkileri bir logaritmik ölçekte çizildiğinde fark bariz bir hale gelir</a:t>
            </a:r>
            <a:r>
              <a:rPr lang="en-US" altLang="en-US" sz="2400">
                <a:solidFill>
                  <a:srgbClr val="000000"/>
                </a:solidFill>
                <a:latin typeface="Time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2008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_2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Template_2</Template>
  <TotalTime>1421</TotalTime>
  <Words>975</Words>
  <Application>Microsoft Office PowerPoint</Application>
  <PresentationFormat>Ekran Gösterisi (4:3)</PresentationFormat>
  <Paragraphs>248</Paragraphs>
  <Slides>38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38</vt:i4>
      </vt:variant>
    </vt:vector>
  </HeadingPairs>
  <TitlesOfParts>
    <vt:vector size="41" baseType="lpstr">
      <vt:lpstr>Template_2</vt:lpstr>
      <vt:lpstr>Equation</vt:lpstr>
      <vt:lpstr>Picture</vt:lpstr>
      <vt:lpstr>Zamana Bağımlı Olmayan Doğrusal (LTI) Sistemlerin Frekans Tepkileri</vt:lpstr>
      <vt:lpstr>Bir RC devrenin darbe tepkisi</vt:lpstr>
      <vt:lpstr>RC devrenin frekans tepkisi</vt:lpstr>
      <vt:lpstr>RC Alçak Geçiren Süzgeç</vt:lpstr>
      <vt:lpstr>Darbe ve Frekans Tepkileri</vt:lpstr>
      <vt:lpstr>PowerPoint Sunusu</vt:lpstr>
      <vt:lpstr>PowerPoint Sunusu</vt:lpstr>
      <vt:lpstr>Frekans tepkisi çizimleri</vt:lpstr>
      <vt:lpstr>Log-Genlik frekans tepki çizimleri</vt:lpstr>
      <vt:lpstr>Bode Çizimleri</vt:lpstr>
      <vt:lpstr>Önceki Fonksiyonların Bode Çizimleri</vt:lpstr>
      <vt:lpstr>Sıfır ve kutuplu bir fonksiyonun frekans tepkisi</vt:lpstr>
      <vt:lpstr>Bode Çizimleri (Diyagramları)</vt:lpstr>
      <vt:lpstr> Bir gerçek kutuplu sistem</vt:lpstr>
      <vt:lpstr>1. Dereceden bir sistem – RC devresi</vt:lpstr>
      <vt:lpstr>PowerPoint Sunusu</vt:lpstr>
      <vt:lpstr>Entegratör (Kutup sıfırda)</vt:lpstr>
      <vt:lpstr>Frekanstan bağımsız kazanç</vt:lpstr>
      <vt:lpstr>Bir gerçek sıfır</vt:lpstr>
      <vt:lpstr>Türev alıcı (Diferensiyatör) (Sıfır sıfırda)</vt:lpstr>
      <vt:lpstr>Asimptotik Bode çizimleri- genlik</vt:lpstr>
      <vt:lpstr>Asimptotik Bode çizimleri - faz</vt:lpstr>
      <vt:lpstr>Frekans Cevabı Fonksiyonu</vt:lpstr>
      <vt:lpstr>Complex Pole Pair</vt:lpstr>
      <vt:lpstr>Complex Zero Pair</vt:lpstr>
      <vt:lpstr>Bode plots for complex pole pair</vt:lpstr>
      <vt:lpstr>2nd order system</vt:lpstr>
      <vt:lpstr>The impulse response for the second order system</vt:lpstr>
      <vt:lpstr>PowerPoint Sunusu</vt:lpstr>
      <vt:lpstr>The transfer function</vt:lpstr>
      <vt:lpstr>PowerPoint Sunusu</vt:lpstr>
      <vt:lpstr>Exercise – 1 </vt:lpstr>
      <vt:lpstr>Bode Plots for</vt:lpstr>
      <vt:lpstr>Practical Active Filters Using Op-amps</vt:lpstr>
      <vt:lpstr>Active Integrator</vt:lpstr>
      <vt:lpstr>Active RC Low-pass Filter</vt:lpstr>
      <vt:lpstr>Low-pass Filter</vt:lpstr>
      <vt:lpstr>High-pass Filter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Mühendislik Eğitiminde Tasarımın Önemi</dc:title>
  <dc:creator>Bahattin</dc:creator>
  <cp:lastModifiedBy>kadir</cp:lastModifiedBy>
  <cp:revision>63</cp:revision>
  <dcterms:created xsi:type="dcterms:W3CDTF">2013-01-02T13:34:36Z</dcterms:created>
  <dcterms:modified xsi:type="dcterms:W3CDTF">2013-11-29T05:48:22Z</dcterms:modified>
</cp:coreProperties>
</file>