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89"/>
  </p:notesMasterIdLst>
  <p:sldIdLst>
    <p:sldId id="496" r:id="rId2"/>
    <p:sldId id="497" r:id="rId3"/>
    <p:sldId id="498" r:id="rId4"/>
    <p:sldId id="499" r:id="rId5"/>
    <p:sldId id="500" r:id="rId6"/>
    <p:sldId id="501" r:id="rId7"/>
    <p:sldId id="502" r:id="rId8"/>
    <p:sldId id="503" r:id="rId9"/>
    <p:sldId id="504" r:id="rId10"/>
    <p:sldId id="505" r:id="rId11"/>
    <p:sldId id="506" r:id="rId12"/>
    <p:sldId id="507" r:id="rId13"/>
    <p:sldId id="508" r:id="rId14"/>
    <p:sldId id="510" r:id="rId15"/>
    <p:sldId id="511" r:id="rId16"/>
    <p:sldId id="512" r:id="rId17"/>
    <p:sldId id="513" r:id="rId18"/>
    <p:sldId id="514" r:id="rId19"/>
    <p:sldId id="515" r:id="rId20"/>
    <p:sldId id="516" r:id="rId21"/>
    <p:sldId id="517" r:id="rId22"/>
    <p:sldId id="518" r:id="rId23"/>
    <p:sldId id="520" r:id="rId24"/>
    <p:sldId id="522" r:id="rId25"/>
    <p:sldId id="521" r:id="rId26"/>
    <p:sldId id="523" r:id="rId27"/>
    <p:sldId id="524" r:id="rId28"/>
    <p:sldId id="525" r:id="rId29"/>
    <p:sldId id="526" r:id="rId30"/>
    <p:sldId id="527" r:id="rId31"/>
    <p:sldId id="528" r:id="rId32"/>
    <p:sldId id="529" r:id="rId33"/>
    <p:sldId id="530" r:id="rId34"/>
    <p:sldId id="531" r:id="rId35"/>
    <p:sldId id="532" r:id="rId36"/>
    <p:sldId id="533" r:id="rId37"/>
    <p:sldId id="534" r:id="rId38"/>
    <p:sldId id="535" r:id="rId39"/>
    <p:sldId id="536" r:id="rId40"/>
    <p:sldId id="537" r:id="rId41"/>
    <p:sldId id="586" r:id="rId42"/>
    <p:sldId id="538" r:id="rId43"/>
    <p:sldId id="539" r:id="rId44"/>
    <p:sldId id="587" r:id="rId45"/>
    <p:sldId id="554" r:id="rId46"/>
    <p:sldId id="555" r:id="rId47"/>
    <p:sldId id="542" r:id="rId48"/>
    <p:sldId id="543" r:id="rId49"/>
    <p:sldId id="544" r:id="rId50"/>
    <p:sldId id="540" r:id="rId51"/>
    <p:sldId id="541" r:id="rId52"/>
    <p:sldId id="545" r:id="rId53"/>
    <p:sldId id="546" r:id="rId54"/>
    <p:sldId id="547" r:id="rId55"/>
    <p:sldId id="548" r:id="rId56"/>
    <p:sldId id="549" r:id="rId57"/>
    <p:sldId id="550" r:id="rId58"/>
    <p:sldId id="551" r:id="rId59"/>
    <p:sldId id="552" r:id="rId60"/>
    <p:sldId id="553" r:id="rId61"/>
    <p:sldId id="558" r:id="rId62"/>
    <p:sldId id="559" r:id="rId63"/>
    <p:sldId id="560" r:id="rId64"/>
    <p:sldId id="561" r:id="rId65"/>
    <p:sldId id="562" r:id="rId66"/>
    <p:sldId id="563" r:id="rId67"/>
    <p:sldId id="564" r:id="rId68"/>
    <p:sldId id="565" r:id="rId69"/>
    <p:sldId id="566" r:id="rId70"/>
    <p:sldId id="567" r:id="rId71"/>
    <p:sldId id="568" r:id="rId72"/>
    <p:sldId id="569" r:id="rId73"/>
    <p:sldId id="570" r:id="rId74"/>
    <p:sldId id="571" r:id="rId75"/>
    <p:sldId id="572" r:id="rId76"/>
    <p:sldId id="574" r:id="rId77"/>
    <p:sldId id="575" r:id="rId78"/>
    <p:sldId id="576" r:id="rId79"/>
    <p:sldId id="577" r:id="rId80"/>
    <p:sldId id="578" r:id="rId81"/>
    <p:sldId id="579" r:id="rId82"/>
    <p:sldId id="580" r:id="rId83"/>
    <p:sldId id="581" r:id="rId84"/>
    <p:sldId id="582" r:id="rId85"/>
    <p:sldId id="585" r:id="rId86"/>
    <p:sldId id="583" r:id="rId87"/>
    <p:sldId id="584" r:id="rId8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338" autoAdjust="0"/>
  </p:normalViewPr>
  <p:slideViewPr>
    <p:cSldViewPr>
      <p:cViewPr>
        <p:scale>
          <a:sx n="80" d="100"/>
          <a:sy n="80" d="100"/>
        </p:scale>
        <p:origin x="-108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emf"/><Relationship Id="rId1" Type="http://schemas.openxmlformats.org/officeDocument/2006/relationships/image" Target="../media/image4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wmf"/><Relationship Id="rId1" Type="http://schemas.openxmlformats.org/officeDocument/2006/relationships/image" Target="../media/image53.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emf"/><Relationship Id="rId5" Type="http://schemas.openxmlformats.org/officeDocument/2006/relationships/image" Target="../media/image64.wmf"/><Relationship Id="rId4" Type="http://schemas.openxmlformats.org/officeDocument/2006/relationships/image" Target="../media/image63.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emf"/><Relationship Id="rId1" Type="http://schemas.openxmlformats.org/officeDocument/2006/relationships/image" Target="../media/image68.wmf"/><Relationship Id="rId5" Type="http://schemas.openxmlformats.org/officeDocument/2006/relationships/image" Target="../media/image72.wmf"/><Relationship Id="rId4" Type="http://schemas.openxmlformats.org/officeDocument/2006/relationships/image" Target="../media/image7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e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image" Target="../media/image77.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emf"/><Relationship Id="rId4" Type="http://schemas.openxmlformats.org/officeDocument/2006/relationships/image" Target="../media/image83.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e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87.e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90.wmf"/><Relationship Id="rId1" Type="http://schemas.openxmlformats.org/officeDocument/2006/relationships/image" Target="../media/image89.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9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9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97.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9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8AE616-F28C-44B3-A122-BFE657E31BED}" type="datetimeFigureOut">
              <a:rPr lang="tr-TR" smtClean="0"/>
              <a:t>29.11.2013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51B3C-2DC9-4292-A4BC-6A97AFC4B8AD}" type="slidenum">
              <a:rPr lang="tr-TR" smtClean="0"/>
              <a:t>‹#›</a:t>
            </a:fld>
            <a:endParaRPr lang="tr-TR"/>
          </a:p>
        </p:txBody>
      </p:sp>
    </p:spTree>
    <p:extLst>
      <p:ext uri="{BB962C8B-B14F-4D97-AF65-F5344CB8AC3E}">
        <p14:creationId xmlns:p14="http://schemas.microsoft.com/office/powerpoint/2010/main" val="1736915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A94E3AE-93C1-40B5-AD13-9CF62668802E}" type="slidenum">
              <a:rPr lang="en-US"/>
              <a:pPr/>
              <a:t>5</a:t>
            </a:fld>
            <a:endParaRPr lang="en-US"/>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slide shows the topics of signal conditioning.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D9F5FBA-B522-430F-8C9F-47D49B416355}" type="slidenum">
              <a:rPr lang="en-US"/>
              <a:pPr/>
              <a:t>8</a:t>
            </a:fld>
            <a:endParaRPr lang="en-US"/>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Operational (OP) amplifier is a high-gain dc differential amplifier. It is normally used in circuits that have characteristics determined by external negative feedback networks. Ideal OP amplifier is the best model for the design and analysis of amplifier circuits. It has two inputs, negative terminal v1 and positive terminal v2 and one output v0. The effective input to the amplifier is the voltage difference of the two inputs v1-v2. This is why the amplifier is called differential amplifier. </a:t>
            </a:r>
          </a:p>
          <a:p>
            <a:pPr>
              <a:spcBef>
                <a:spcPct val="0"/>
              </a:spcBef>
            </a:pP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FD78CA6-1662-49A0-A305-247EC5107B8D}" type="slidenum">
              <a:rPr lang="en-US"/>
              <a:pPr/>
              <a:t>9</a:t>
            </a:fld>
            <a:endParaRPr lang="en-US"/>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Ideal OP amplifier has many properties. The gain is assumed to be infinite. Real OP amplifiers has the gain greater than 10</a:t>
            </a:r>
            <a:r>
              <a:rPr lang="en-US" baseline="30000" dirty="0" smtClean="0"/>
              <a:t>5</a:t>
            </a:r>
            <a:r>
              <a:rPr lang="en-US" dirty="0" smtClean="0"/>
              <a:t> or 100dB. This gain can be considered as infinite. When the potential of both input terminals are equal, there is no voltage output (0 V). The input impedance is infinity, which means the amplifier use the little energy from the source. It is important because most sensors, the source for the amplifier input, has very limited energy output capacity. The real OP amplifier has the input impedance that can easily exceed 1G</a:t>
            </a:r>
            <a:r>
              <a:rPr lang="el-GR" dirty="0" smtClean="0">
                <a:cs typeface="Arial" pitchFamily="34" charset="0"/>
              </a:rPr>
              <a:t>Ω</a:t>
            </a:r>
            <a:r>
              <a:rPr lang="en-US" dirty="0" smtClean="0">
                <a:cs typeface="Arial" pitchFamily="34" charset="0"/>
              </a:rPr>
              <a:t>. The zero output impedance means that the amplifier can maximize its output power. There is also no distortion to the signal because the bandwidth id infinitely wide and has no phase shift. </a:t>
            </a:r>
            <a:endParaRPr lang="tr-TR" dirty="0" smtClean="0">
              <a:cs typeface="Arial" pitchFamily="34"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The two rules are important for the analysis of circuits made of OP amplifiers. It implies that the voltage of one terminal must follow the voltage of the other. Otherwise the output voltage would be infinity or out of the linear range because of the infinite gain of the amplifier. Since the input impedance is infinite, the current flowing through the input terminal will be zero. In real amplifier, the current is less than 1</a:t>
            </a:r>
            <a:r>
              <a:rPr lang="en-US" dirty="0" smtClean="0">
                <a:cs typeface="Arial" pitchFamily="34" charset="0"/>
              </a:rPr>
              <a:t>µA.</a:t>
            </a:r>
          </a:p>
          <a:p>
            <a:pPr>
              <a:spcBef>
                <a:spcPct val="0"/>
              </a:spcBef>
            </a:pPr>
            <a:endParaRPr lang="el-GR" dirty="0" smtClean="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noResize="1"/>
          </p:cNvSpPr>
          <p:nvPr>
            <p:ph type="sldImg"/>
          </p:nvPr>
        </p:nvSpPr>
        <p:spPr>
          <a:xfrm>
            <a:off x="1320800" y="879475"/>
            <a:ext cx="4217988" cy="3163888"/>
          </a:xfrm>
          <a:solidFill>
            <a:schemeClr val="accent1"/>
          </a:solidFill>
          <a:ln w="25400">
            <a:solidFill>
              <a:schemeClr val="accent1">
                <a:shade val="50000"/>
              </a:schemeClr>
            </a:solidFill>
            <a:prstDash val="solid"/>
          </a:ln>
        </p:spPr>
      </p:sp>
      <p:sp>
        <p:nvSpPr>
          <p:cNvPr id="3" name="2 Not Yer Tutucusu"/>
          <p:cNvSpPr txBox="1">
            <a:spLocks noGrp="1"/>
          </p:cNvSpPr>
          <p:nvPr>
            <p:ph type="body" sz="quarter" idx="1"/>
          </p:nvPr>
        </p:nvSpPr>
        <p:spPr>
          <a:xfrm>
            <a:off x="1061077" y="4350403"/>
            <a:ext cx="4741367" cy="3512959"/>
          </a:xfrm>
        </p:spPr>
        <p:txBody>
          <a:bodyPr/>
          <a:lstStyle/>
          <a:p>
            <a:pPr hangingPunct="0">
              <a:buNone/>
            </a:pPr>
            <a:r>
              <a:rPr lang="de-DE" sz="4000" dirty="0" smtClean="0">
                <a:latin typeface="Arial" pitchFamily="18"/>
                <a:ea typeface="Andale Sans UI" pitchFamily="2"/>
                <a:cs typeface="Tahoma" pitchFamily="2"/>
              </a:rPr>
              <a:t>HASSAS DOĞRULTUCULAR</a:t>
            </a:r>
            <a:br>
              <a:rPr lang="de-DE" sz="4000" dirty="0" smtClean="0">
                <a:latin typeface="Arial" pitchFamily="18"/>
                <a:ea typeface="Andale Sans UI" pitchFamily="2"/>
                <a:cs typeface="Tahoma" pitchFamily="2"/>
              </a:rPr>
            </a:br>
            <a:r>
              <a:rPr lang="en-US" sz="2400" dirty="0" err="1" smtClean="0">
                <a:latin typeface="Arial" pitchFamily="18"/>
                <a:ea typeface="Andale Sans UI" pitchFamily="2"/>
                <a:cs typeface="Tahoma" pitchFamily="2"/>
              </a:rPr>
              <a:t>Yukarıda</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anlatılan</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yarım</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ve</a:t>
            </a:r>
            <a:r>
              <a:rPr lang="en-US" sz="2400" dirty="0" smtClean="0">
                <a:latin typeface="Arial" pitchFamily="18"/>
                <a:ea typeface="Andale Sans UI" pitchFamily="2"/>
                <a:cs typeface="Tahoma" pitchFamily="2"/>
              </a:rPr>
              <a:t> tam </a:t>
            </a:r>
            <a:r>
              <a:rPr lang="en-US" sz="2400" dirty="0" err="1" smtClean="0">
                <a:latin typeface="Arial" pitchFamily="18"/>
                <a:ea typeface="Andale Sans UI" pitchFamily="2"/>
                <a:cs typeface="Tahoma" pitchFamily="2"/>
              </a:rPr>
              <a:t>dalga</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doğrultucularda</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diyot</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kullanılmaktadır</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Klasik</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diyotların</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doğrultmaç</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devrelerinde</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oluşturduğu</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bazı</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dezavantajlı</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durumlar</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vardır.doğrultucu</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devrelerin</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yarattığı</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sakıncaları</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önlemek</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ve</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daha</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hassas</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ölçüm</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yapmak</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için</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biyomedikal</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sistemlerde</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OPAMP'lı</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hassas</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doğrultucular</a:t>
            </a:r>
            <a:r>
              <a:rPr lang="en-US" sz="2400" dirty="0" smtClean="0">
                <a:latin typeface="Arial" pitchFamily="18"/>
                <a:ea typeface="Andale Sans UI" pitchFamily="2"/>
                <a:cs typeface="Tahoma" pitchFamily="2"/>
              </a:rPr>
              <a:t> </a:t>
            </a:r>
            <a:r>
              <a:rPr lang="en-US" sz="2400" dirty="0" err="1" smtClean="0">
                <a:latin typeface="Arial" pitchFamily="18"/>
                <a:ea typeface="Andale Sans UI" pitchFamily="2"/>
                <a:cs typeface="Tahoma" pitchFamily="2"/>
              </a:rPr>
              <a:t>kullanılır</a:t>
            </a:r>
            <a:r>
              <a:rPr lang="en-US" sz="2400" dirty="0" smtClean="0">
                <a:latin typeface="Arial" pitchFamily="18"/>
                <a:ea typeface="Andale Sans UI" pitchFamily="2"/>
                <a:cs typeface="Tahoma" pitchFamily="2"/>
              </a:rPr>
              <a:t>.</a:t>
            </a:r>
            <a:r>
              <a:rPr lang="tr-TR" sz="2400" dirty="0" smtClean="0">
                <a:latin typeface="Arial" pitchFamily="18"/>
                <a:ea typeface="Andale Sans UI" pitchFamily="2"/>
                <a:cs typeface="Tahoma" pitchFamily="2"/>
              </a:rPr>
              <a:t> Opampın giriş empedansı teorikte sonsuz olduğu</a:t>
            </a:r>
            <a:r>
              <a:rPr lang="en-US" sz="2400" dirty="0" smtClean="0">
                <a:latin typeface="Arial" pitchFamily="18"/>
                <a:ea typeface="Andale Sans UI" pitchFamily="2"/>
                <a:cs typeface="Tahoma" pitchFamily="2"/>
              </a:rPr>
              <a:t> </a:t>
            </a:r>
            <a:r>
              <a:rPr lang="tr-TR" sz="2400" dirty="0" smtClean="0">
                <a:latin typeface="Arial" pitchFamily="18"/>
                <a:ea typeface="Andale Sans UI" pitchFamily="2"/>
                <a:cs typeface="Tahoma" pitchFamily="2"/>
              </a:rPr>
              <a:t>İçin kaynak devreden fazla akım çekmez. Böylece giriş sinyalinin bozulmasını engeller.</a:t>
            </a:r>
            <a:endParaRPr lang="de-DE" sz="2200" dirty="0">
              <a:solidFill>
                <a:srgbClr val="000000"/>
              </a:solidFill>
              <a:latin typeface="Thorndale" pitchFamily="1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D3633F-9824-4A50-B914-850943644F36}" type="slidenum">
              <a:rPr lang="en-US"/>
              <a:pPr/>
              <a:t>47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137CE7-14F2-44D4-A9AA-787B276D0946}" type="slidenum">
              <a:rPr lang="en-US"/>
              <a:pPr/>
              <a:t>54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E4A00F-B953-4BF4-AA59-CC28B3ECF666}" type="slidenum">
              <a:rPr lang="en-US"/>
              <a:pPr/>
              <a:t>66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E302A7E-7891-45E3-BDDE-43BEF82C7C9D}" type="slidenum">
              <a:rPr lang="en-US" smtClean="0"/>
              <a:pPr>
                <a:defRPr/>
              </a:pPr>
              <a:t>77</a:t>
            </a:fld>
            <a:endParaRPr lang="en-US"/>
          </a:p>
        </p:txBody>
      </p:sp>
    </p:spTree>
    <p:extLst>
      <p:ext uri="{BB962C8B-B14F-4D97-AF65-F5344CB8AC3E}">
        <p14:creationId xmlns:p14="http://schemas.microsoft.com/office/powerpoint/2010/main" val="2640690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463BBA9-4449-4508-A569-1ABC02092B69}" type="datetime1">
              <a:rPr lang="tr-TR" smtClean="0"/>
              <a:t>29.11.2013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t>İstanbul Medeniyet Üniversitesi</a:t>
            </a:r>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627DACD-70E3-4224-9C24-4809347480D5}"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7B74273-569E-452D-B37D-60E47DDA3128}"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2057400"/>
            <a:ext cx="3810000" cy="4114800"/>
          </a:xfrm>
        </p:spPr>
        <p:txBody>
          <a:bodyPr rtlCol="0">
            <a:normAutofit/>
          </a:bodyPr>
          <a:lstStyle/>
          <a:p>
            <a:pPr lvl="0"/>
            <a:endParaRPr lang="en-US" noProof="0" smtClean="0"/>
          </a:p>
        </p:txBody>
      </p:sp>
      <p:sp>
        <p:nvSpPr>
          <p:cNvPr id="4" name="Text Placeholder 3"/>
          <p:cNvSpPr>
            <a:spLocks noGrp="1"/>
          </p:cNvSpPr>
          <p:nvPr>
            <p:ph type="body" sz="half" idx="2"/>
          </p:nvPr>
        </p:nvSpPr>
        <p:spPr>
          <a:xfrm>
            <a:off x="4648200" y="2057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324600"/>
            <a:ext cx="1905000" cy="457200"/>
          </a:xfrm>
        </p:spPr>
        <p:txBody>
          <a:bodyPr/>
          <a:lstStyle>
            <a:lvl1pPr>
              <a:defRPr smtClean="0"/>
            </a:lvl1pPr>
          </a:lstStyle>
          <a:p>
            <a:pPr>
              <a:defRPr/>
            </a:pPr>
            <a:fld id="{B09C4A7A-609A-4D77-AF45-DF743F3834FB}" type="datetime1">
              <a:rPr lang="tr-TR" smtClean="0"/>
              <a:t>29.11.2013</a:t>
            </a:fld>
            <a:endParaRPr lang="en-US"/>
          </a:p>
        </p:txBody>
      </p:sp>
      <p:sp>
        <p:nvSpPr>
          <p:cNvPr id="6" name="Footer Placeholder 5"/>
          <p:cNvSpPr>
            <a:spLocks noGrp="1"/>
          </p:cNvSpPr>
          <p:nvPr>
            <p:ph type="ftr" sz="quarter" idx="11"/>
          </p:nvPr>
        </p:nvSpPr>
        <p:spPr>
          <a:xfrm>
            <a:off x="3124200" y="6324600"/>
            <a:ext cx="2895600" cy="457200"/>
          </a:xfrm>
        </p:spPr>
        <p:txBody>
          <a:bodyPr/>
          <a:lstStyle>
            <a:lvl1pPr>
              <a:defRPr smtClean="0"/>
            </a:lvl1pPr>
          </a:lstStyle>
          <a:p>
            <a:pPr>
              <a:defRPr/>
            </a:pPr>
            <a:r>
              <a:rPr lang="en-US" smtClean="0"/>
              <a:t>İstanbul Medeniyet Üniversitesi</a:t>
            </a:r>
            <a:endParaRPr lang="en-US"/>
          </a:p>
        </p:txBody>
      </p:sp>
      <p:sp>
        <p:nvSpPr>
          <p:cNvPr id="7" name="Slide Number Placeholder 6"/>
          <p:cNvSpPr>
            <a:spLocks noGrp="1"/>
          </p:cNvSpPr>
          <p:nvPr>
            <p:ph type="sldNum" sz="quarter" idx="12"/>
          </p:nvPr>
        </p:nvSpPr>
        <p:spPr>
          <a:xfrm>
            <a:off x="6553200" y="6324600"/>
            <a:ext cx="1905000" cy="457200"/>
          </a:xfrm>
        </p:spPr>
        <p:txBody>
          <a:bodyPr/>
          <a:lstStyle>
            <a:lvl1pPr>
              <a:defRPr smtClean="0"/>
            </a:lvl1pPr>
          </a:lstStyle>
          <a:p>
            <a:pPr>
              <a:defRPr/>
            </a:pPr>
            <a:fld id="{A1113CD3-848F-4E55-93AA-318CB81E4B72}" type="slidenum">
              <a:rPr lang="en-US"/>
              <a:pPr>
                <a:defRPr/>
              </a:pPr>
              <a:t>‹#›</a:t>
            </a:fld>
            <a:endParaRPr lang="en-US"/>
          </a:p>
        </p:txBody>
      </p:sp>
    </p:spTree>
    <p:extLst>
      <p:ext uri="{BB962C8B-B14F-4D97-AF65-F5344CB8AC3E}">
        <p14:creationId xmlns:p14="http://schemas.microsoft.com/office/powerpoint/2010/main" val="4248849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C6BC6994-6FD5-4582-815A-EBCF9C206C47}"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8FE5A5AD-3ECF-4DAA-AF87-A0F22355B192}" type="datetime1">
              <a:rPr lang="tr-TR" smtClean="0"/>
              <a:t>29.11.2013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7A1DF289-B91A-45EF-BBF7-21B206BD3AA1}" type="datetime1">
              <a:rPr lang="tr-TR" smtClean="0"/>
              <a:t>29.11.2013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1BA268B-673E-4802-985E-34E23C5A03B9}" type="datetime1">
              <a:rPr lang="tr-TR" smtClean="0"/>
              <a:t>29.11.2013</a:t>
            </a:fld>
            <a:endParaRPr lang="tr-TR"/>
          </a:p>
        </p:txBody>
      </p:sp>
      <p:sp>
        <p:nvSpPr>
          <p:cNvPr id="8" name="7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0283F84E-A1DF-4037-9C30-84A54D3E259B}" type="datetime1">
              <a:rPr lang="tr-TR" smtClean="0"/>
              <a:t>29.11.2013</a:t>
            </a:fld>
            <a:endParaRPr lang="tr-TR"/>
          </a:p>
        </p:txBody>
      </p:sp>
      <p:sp>
        <p:nvSpPr>
          <p:cNvPr id="4" name="3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17B5BBE4-B494-4C98-B896-8677E8FD832B}" type="datetime1">
              <a:rPr lang="tr-TR" smtClean="0"/>
              <a:t>29.11.2013</a:t>
            </a:fld>
            <a:endParaRPr lang="tr-TR"/>
          </a:p>
        </p:txBody>
      </p:sp>
      <p:sp>
        <p:nvSpPr>
          <p:cNvPr id="3" name="2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2FDEE310-F031-4318-A773-C48612E722F7}" type="datetime1">
              <a:rPr lang="tr-TR" smtClean="0"/>
              <a:t>29.11.2013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89C3AFE5-129F-48BC-A0E2-9FF764B58968}" type="datetime1">
              <a:rPr lang="tr-TR" smtClean="0"/>
              <a:t>29.11.2013</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D3169AD-DDE4-4125-8E5E-15434F4F64FC}" type="datetime1">
              <a:rPr lang="tr-TR" smtClean="0"/>
              <a:t>29.11.2013</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tr-TR" smtClean="0"/>
              <a:t>İstanbul Medeniyet Üniversitesi</a:t>
            </a:r>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F95399-64A8-43B0-A5C5-2D48ACAF840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6.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8.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9.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0.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22.w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23.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4.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5.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6.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27.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28.wmf"/></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32.wmf"/></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4.wmf"/><Relationship Id="rId5" Type="http://schemas.openxmlformats.org/officeDocument/2006/relationships/oleObject" Target="../embeddings/oleObject22.bin"/><Relationship Id="rId4" Type="http://schemas.openxmlformats.org/officeDocument/2006/relationships/image" Target="../media/image33.wmf"/></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37.wmf"/><Relationship Id="rId5" Type="http://schemas.openxmlformats.org/officeDocument/2006/relationships/oleObject" Target="../embeddings/oleObject24.bin"/><Relationship Id="rId4" Type="http://schemas.openxmlformats.org/officeDocument/2006/relationships/image" Target="../media/image36.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40.wmf"/><Relationship Id="rId5" Type="http://schemas.openxmlformats.org/officeDocument/2006/relationships/oleObject" Target="../embeddings/oleObject27.bin"/><Relationship Id="rId4" Type="http://schemas.openxmlformats.org/officeDocument/2006/relationships/image" Target="../media/image39.wmf"/></Relationships>
</file>

<file path=ppt/slides/_rels/slide34.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42.wmf"/><Relationship Id="rId5" Type="http://schemas.openxmlformats.org/officeDocument/2006/relationships/oleObject" Target="../embeddings/oleObject29.bin"/><Relationship Id="rId4" Type="http://schemas.openxmlformats.org/officeDocument/2006/relationships/image" Target="../media/image41.wmf"/></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22.vml"/><Relationship Id="rId6" Type="http://schemas.openxmlformats.org/officeDocument/2006/relationships/image" Target="../media/image48.emf"/><Relationship Id="rId5" Type="http://schemas.openxmlformats.org/officeDocument/2006/relationships/oleObject" Target="../embeddings/oleObject31.bin"/><Relationship Id="rId4" Type="http://schemas.openxmlformats.org/officeDocument/2006/relationships/audio" Target="../media/audio2.wav"/></Relationships>
</file>

<file path=ppt/slides/_rels/slide38.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audio" Target="../media/audio2.wav"/><Relationship Id="rId7" Type="http://schemas.openxmlformats.org/officeDocument/2006/relationships/oleObject" Target="../embeddings/oleObject32.bin"/><Relationship Id="rId12"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audio" Target="../media/audio4.wav"/><Relationship Id="rId11" Type="http://schemas.openxmlformats.org/officeDocument/2006/relationships/oleObject" Target="../embeddings/oleObject34.bin"/><Relationship Id="rId5" Type="http://schemas.openxmlformats.org/officeDocument/2006/relationships/audio" Target="../media/audio3.wav"/><Relationship Id="rId10" Type="http://schemas.openxmlformats.org/officeDocument/2006/relationships/image" Target="../media/image50.emf"/><Relationship Id="rId4" Type="http://schemas.openxmlformats.org/officeDocument/2006/relationships/audio" Target="../media/audio1.wav"/><Relationship Id="rId9" Type="http://schemas.openxmlformats.org/officeDocument/2006/relationships/oleObject" Target="../embeddings/oleObject33.bin"/></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2.wmf"/><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oleObject" Target="../embeddings/oleObject35.bin"/><Relationship Id="rId5" Type="http://schemas.openxmlformats.org/officeDocument/2006/relationships/audio" Target="../media/audio4.wav"/><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37.bin"/><Relationship Id="rId3" Type="http://schemas.openxmlformats.org/officeDocument/2006/relationships/audio" Target="../media/audio2.wav"/><Relationship Id="rId7" Type="http://schemas.openxmlformats.org/officeDocument/2006/relationships/image" Target="../media/image53.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oleObject" Target="../embeddings/oleObject36.bin"/><Relationship Id="rId11" Type="http://schemas.openxmlformats.org/officeDocument/2006/relationships/image" Target="../media/image55.emf"/><Relationship Id="rId5" Type="http://schemas.openxmlformats.org/officeDocument/2006/relationships/audio" Target="../media/audio3.wav"/><Relationship Id="rId10" Type="http://schemas.openxmlformats.org/officeDocument/2006/relationships/oleObject" Target="../embeddings/oleObject38.bin"/><Relationship Id="rId4" Type="http://schemas.openxmlformats.org/officeDocument/2006/relationships/audio" Target="../media/audio1.wav"/><Relationship Id="rId9" Type="http://schemas.openxmlformats.org/officeDocument/2006/relationships/image" Target="../media/image54.wmf"/></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Frekans%20tepkisi.pptx"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60.emf"/><Relationship Id="rId13" Type="http://schemas.openxmlformats.org/officeDocument/2006/relationships/oleObject" Target="../embeddings/oleObject42.bin"/><Relationship Id="rId3" Type="http://schemas.openxmlformats.org/officeDocument/2006/relationships/notesSlide" Target="../notesSlides/notesSlide5.xml"/><Relationship Id="rId7" Type="http://schemas.openxmlformats.org/officeDocument/2006/relationships/oleObject" Target="../embeddings/oleObject39.bin"/><Relationship Id="rId12" Type="http://schemas.openxmlformats.org/officeDocument/2006/relationships/image" Target="../media/image62.wmf"/><Relationship Id="rId2" Type="http://schemas.openxmlformats.org/officeDocument/2006/relationships/slideLayout" Target="../slideLayouts/slideLayout2.xml"/><Relationship Id="rId16" Type="http://schemas.openxmlformats.org/officeDocument/2006/relationships/image" Target="../media/image64.wmf"/><Relationship Id="rId1" Type="http://schemas.openxmlformats.org/officeDocument/2006/relationships/vmlDrawing" Target="../drawings/vmlDrawing26.vml"/><Relationship Id="rId6" Type="http://schemas.openxmlformats.org/officeDocument/2006/relationships/audio" Target="../media/audio4.wav"/><Relationship Id="rId11" Type="http://schemas.openxmlformats.org/officeDocument/2006/relationships/oleObject" Target="../embeddings/oleObject41.bin"/><Relationship Id="rId5" Type="http://schemas.openxmlformats.org/officeDocument/2006/relationships/audio" Target="../media/audio2.wav"/><Relationship Id="rId15" Type="http://schemas.openxmlformats.org/officeDocument/2006/relationships/oleObject" Target="../embeddings/oleObject43.bin"/><Relationship Id="rId10" Type="http://schemas.openxmlformats.org/officeDocument/2006/relationships/image" Target="../media/image61.wmf"/><Relationship Id="rId4" Type="http://schemas.openxmlformats.org/officeDocument/2006/relationships/audio" Target="../media/audio1.wav"/><Relationship Id="rId9" Type="http://schemas.openxmlformats.org/officeDocument/2006/relationships/oleObject" Target="../embeddings/oleObject40.bin"/><Relationship Id="rId14" Type="http://schemas.openxmlformats.org/officeDocument/2006/relationships/image" Target="../media/image63.wmf"/></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45.bin"/><Relationship Id="rId3" Type="http://schemas.openxmlformats.org/officeDocument/2006/relationships/audio" Target="../media/audio1.wav"/><Relationship Id="rId7" Type="http://schemas.openxmlformats.org/officeDocument/2006/relationships/image" Target="../media/image65.wmf"/><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oleObject" Target="../embeddings/oleObject44.bin"/><Relationship Id="rId5" Type="http://schemas.openxmlformats.org/officeDocument/2006/relationships/audio" Target="../media/audio2.wav"/><Relationship Id="rId4" Type="http://schemas.openxmlformats.org/officeDocument/2006/relationships/audio" Target="../media/audio4.wav"/><Relationship Id="rId9" Type="http://schemas.openxmlformats.org/officeDocument/2006/relationships/image" Target="../media/image66.wmf"/></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67.emf"/><Relationship Id="rId5" Type="http://schemas.openxmlformats.org/officeDocument/2006/relationships/oleObject" Target="../embeddings/oleObject46.bin"/><Relationship Id="rId4" Type="http://schemas.openxmlformats.org/officeDocument/2006/relationships/audio" Target="../media/audio4.wav"/></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image" Target="../media/image71.wmf"/><Relationship Id="rId3" Type="http://schemas.openxmlformats.org/officeDocument/2006/relationships/audio" Target="../media/audio1.wav"/><Relationship Id="rId7" Type="http://schemas.openxmlformats.org/officeDocument/2006/relationships/image" Target="../media/image68.wmf"/><Relationship Id="rId12" Type="http://schemas.openxmlformats.org/officeDocument/2006/relationships/oleObject" Target="../embeddings/oleObject50.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oleObject" Target="../embeddings/oleObject47.bin"/><Relationship Id="rId11" Type="http://schemas.openxmlformats.org/officeDocument/2006/relationships/image" Target="../media/image70.wmf"/><Relationship Id="rId5" Type="http://schemas.openxmlformats.org/officeDocument/2006/relationships/audio" Target="../media/audio3.wav"/><Relationship Id="rId15" Type="http://schemas.openxmlformats.org/officeDocument/2006/relationships/image" Target="../media/image72.wmf"/><Relationship Id="rId10" Type="http://schemas.openxmlformats.org/officeDocument/2006/relationships/oleObject" Target="../embeddings/oleObject49.bin"/><Relationship Id="rId4" Type="http://schemas.openxmlformats.org/officeDocument/2006/relationships/audio" Target="../media/audio4.wav"/><Relationship Id="rId9" Type="http://schemas.openxmlformats.org/officeDocument/2006/relationships/image" Target="../media/image69.emf"/><Relationship Id="rId14" Type="http://schemas.openxmlformats.org/officeDocument/2006/relationships/oleObject" Target="../embeddings/oleObject51.bin"/></Relationships>
</file>

<file path=ppt/slides/_rels/slide5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52.bin"/><Relationship Id="rId13" Type="http://schemas.openxmlformats.org/officeDocument/2006/relationships/image" Target="../media/image75.wmf"/><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oleObject" Target="../embeddings/oleObject54.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audio" Target="../media/audio2.wav"/><Relationship Id="rId11" Type="http://schemas.openxmlformats.org/officeDocument/2006/relationships/image" Target="../media/image74.wmf"/><Relationship Id="rId5" Type="http://schemas.openxmlformats.org/officeDocument/2006/relationships/audio" Target="../media/audio4.wav"/><Relationship Id="rId10" Type="http://schemas.openxmlformats.org/officeDocument/2006/relationships/oleObject" Target="../embeddings/oleObject53.bin"/><Relationship Id="rId4" Type="http://schemas.openxmlformats.org/officeDocument/2006/relationships/audio" Target="../media/audio3.wav"/><Relationship Id="rId9" Type="http://schemas.openxmlformats.org/officeDocument/2006/relationships/image" Target="../media/image73.emf"/></Relationships>
</file>

<file path=ppt/slides/_rels/slide5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notesSlide" Target="../notesSlides/notesSlide6.xml"/><Relationship Id="rId7" Type="http://schemas.openxmlformats.org/officeDocument/2006/relationships/oleObject" Target="../embeddings/oleObject55.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audio" Target="../media/audio5.wav"/><Relationship Id="rId5" Type="http://schemas.openxmlformats.org/officeDocument/2006/relationships/audio" Target="../media/audio2.wav"/><Relationship Id="rId10" Type="http://schemas.openxmlformats.org/officeDocument/2006/relationships/image" Target="../media/image78.wmf"/><Relationship Id="rId4" Type="http://schemas.openxmlformats.org/officeDocument/2006/relationships/audio" Target="../media/audio1.wav"/><Relationship Id="rId9" Type="http://schemas.openxmlformats.org/officeDocument/2006/relationships/oleObject" Target="../embeddings/oleObject56.bin"/></Relationships>
</file>

<file path=ppt/slides/_rels/slide55.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58.bin"/><Relationship Id="rId13" Type="http://schemas.openxmlformats.org/officeDocument/2006/relationships/image" Target="../media/image83.wmf"/><Relationship Id="rId3" Type="http://schemas.openxmlformats.org/officeDocument/2006/relationships/audio" Target="../media/audio1.wav"/><Relationship Id="rId7" Type="http://schemas.openxmlformats.org/officeDocument/2006/relationships/image" Target="../media/image80.emf"/><Relationship Id="rId12"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oleObject" Target="../embeddings/oleObject57.bin"/><Relationship Id="rId11" Type="http://schemas.openxmlformats.org/officeDocument/2006/relationships/image" Target="../media/image82.wmf"/><Relationship Id="rId5" Type="http://schemas.openxmlformats.org/officeDocument/2006/relationships/audio" Target="../media/audio5.wav"/><Relationship Id="rId10" Type="http://schemas.openxmlformats.org/officeDocument/2006/relationships/oleObject" Target="../embeddings/oleObject59.bin"/><Relationship Id="rId4" Type="http://schemas.openxmlformats.org/officeDocument/2006/relationships/audio" Target="../media/audio4.wav"/><Relationship Id="rId9" Type="http://schemas.openxmlformats.org/officeDocument/2006/relationships/image" Target="../media/image81.wmf"/></Relationships>
</file>

<file path=ppt/slides/_rels/slide5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4.wav"/></Relationships>
</file>

<file path=ppt/slides/_rels/slide58.xml.rels><?xml version="1.0" encoding="UTF-8" standalone="yes"?>
<Relationships xmlns="http://schemas.openxmlformats.org/package/2006/relationships"><Relationship Id="rId8" Type="http://schemas.openxmlformats.org/officeDocument/2006/relationships/image" Target="../media/image84.emf"/><Relationship Id="rId3" Type="http://schemas.openxmlformats.org/officeDocument/2006/relationships/audio" Target="../media/audio1.wav"/><Relationship Id="rId7" Type="http://schemas.openxmlformats.org/officeDocument/2006/relationships/oleObject" Target="../embeddings/oleObject61.bin"/><Relationship Id="rId12" Type="http://schemas.openxmlformats.org/officeDocument/2006/relationships/image" Target="../media/image86.wmf"/><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audio" Target="../media/audio4.wav"/><Relationship Id="rId11" Type="http://schemas.openxmlformats.org/officeDocument/2006/relationships/oleObject" Target="../embeddings/oleObject63.bin"/><Relationship Id="rId5" Type="http://schemas.openxmlformats.org/officeDocument/2006/relationships/audio" Target="../media/audio5.wav"/><Relationship Id="rId10" Type="http://schemas.openxmlformats.org/officeDocument/2006/relationships/image" Target="../media/image85.wmf"/><Relationship Id="rId4" Type="http://schemas.openxmlformats.org/officeDocument/2006/relationships/audio" Target="../media/audio2.wav"/><Relationship Id="rId9" Type="http://schemas.openxmlformats.org/officeDocument/2006/relationships/oleObject" Target="../embeddings/oleObject62.bin"/></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audio" Target="../media/audio1.wav"/><Relationship Id="rId7" Type="http://schemas.openxmlformats.org/officeDocument/2006/relationships/image" Target="../media/image87.emf"/><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oleObject" Target="../embeddings/oleObject64.bin"/><Relationship Id="rId5" Type="http://schemas.openxmlformats.org/officeDocument/2006/relationships/audio" Target="../media/audio4.wav"/><Relationship Id="rId4" Type="http://schemas.openxmlformats.org/officeDocument/2006/relationships/audio" Target="../media/audio5.wav"/><Relationship Id="rId9" Type="http://schemas.openxmlformats.org/officeDocument/2006/relationships/image" Target="../media/image88.w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67.bin"/><Relationship Id="rId3" Type="http://schemas.openxmlformats.org/officeDocument/2006/relationships/audio" Target="../media/audio1.wav"/><Relationship Id="rId7" Type="http://schemas.openxmlformats.org/officeDocument/2006/relationships/image" Target="../media/image89.emf"/><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oleObject" Target="../embeddings/oleObject66.bin"/><Relationship Id="rId5" Type="http://schemas.openxmlformats.org/officeDocument/2006/relationships/audio" Target="../media/audio4.wav"/><Relationship Id="rId4" Type="http://schemas.openxmlformats.org/officeDocument/2006/relationships/audio" Target="../media/audio2.wav"/><Relationship Id="rId9" Type="http://schemas.openxmlformats.org/officeDocument/2006/relationships/image" Target="../media/image90.wmf"/></Relationships>
</file>

<file path=ppt/slides/_rels/slide6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Layout" Target="../slideLayouts/slideLayout2.xml"/><Relationship Id="rId1" Type="http://schemas.openxmlformats.org/officeDocument/2006/relationships/vmlDrawing" Target="../drawings/vmlDrawing36.vml"/><Relationship Id="rId4" Type="http://schemas.openxmlformats.org/officeDocument/2006/relationships/image" Target="../media/image91.e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92.emf"/></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2.bin"/><Relationship Id="rId10" Type="http://schemas.openxmlformats.org/officeDocument/2006/relationships/image" Target="../media/image10.wmf"/><Relationship Id="rId4" Type="http://schemas.openxmlformats.org/officeDocument/2006/relationships/image" Target="../media/image7.wmf"/><Relationship Id="rId9" Type="http://schemas.openxmlformats.org/officeDocument/2006/relationships/oleObject" Target="../embeddings/oleObject4.bin"/></Relationships>
</file>

<file path=ppt/slides/_rels/slide7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notesSlide" Target="../notesSlides/notesSlide8.xml"/><Relationship Id="rId7" Type="http://schemas.openxmlformats.org/officeDocument/2006/relationships/oleObject" Target="../embeddings/oleObject70.bin"/><Relationship Id="rId2" Type="http://schemas.openxmlformats.org/officeDocument/2006/relationships/slideLayout" Target="../slideLayouts/slideLayout2.xml"/><Relationship Id="rId1" Type="http://schemas.openxmlformats.org/officeDocument/2006/relationships/vmlDrawing" Target="../drawings/vmlDrawing38.vml"/><Relationship Id="rId6" Type="http://schemas.openxmlformats.org/officeDocument/2006/relationships/audio" Target="../media/audio4.wav"/><Relationship Id="rId5" Type="http://schemas.openxmlformats.org/officeDocument/2006/relationships/audio" Target="../media/audio2.wav"/><Relationship Id="rId4" Type="http://schemas.openxmlformats.org/officeDocument/2006/relationships/audio" Target="../media/audio1.wav"/></Relationships>
</file>

<file path=ppt/slides/_rels/slide7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4.wav"/></Relationships>
</file>

<file path=ppt/slides/_rels/slide7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8.wmf"/><Relationship Id="rId2" Type="http://schemas.openxmlformats.org/officeDocument/2006/relationships/slideLayout" Target="../slideLayouts/slideLayout2.xml"/><Relationship Id="rId1" Type="http://schemas.openxmlformats.org/officeDocument/2006/relationships/vmlDrawing" Target="../drawings/vmlDrawing39.vml"/><Relationship Id="rId6" Type="http://schemas.openxmlformats.org/officeDocument/2006/relationships/oleObject" Target="../embeddings/oleObject71.bin"/><Relationship Id="rId5" Type="http://schemas.openxmlformats.org/officeDocument/2006/relationships/audio" Target="../media/audio4.wav"/><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40.vml"/><Relationship Id="rId5" Type="http://schemas.openxmlformats.org/officeDocument/2006/relationships/image" Target="../media/image99.emf"/><Relationship Id="rId4" Type="http://schemas.openxmlformats.org/officeDocument/2006/relationships/oleObject" Target="../embeddings/oleObject72.bin"/></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41.vml"/><Relationship Id="rId6" Type="http://schemas.openxmlformats.org/officeDocument/2006/relationships/image" Target="../media/image100.wmf"/><Relationship Id="rId5" Type="http://schemas.openxmlformats.org/officeDocument/2006/relationships/oleObject" Target="../embeddings/oleObject73.bin"/><Relationship Id="rId4" Type="http://schemas.openxmlformats.org/officeDocument/2006/relationships/audio" Target="../media/audio2.wav"/></Relationships>
</file>

<file path=ppt/slides/_rels/slide8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101.wmf"/><Relationship Id="rId5" Type="http://schemas.openxmlformats.org/officeDocument/2006/relationships/oleObject" Target="../embeddings/oleObject74.bin"/><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ctrTitle"/>
          </p:nvPr>
        </p:nvSpPr>
        <p:spPr>
          <a:xfrm>
            <a:off x="685800" y="692697"/>
            <a:ext cx="7772400" cy="2889666"/>
          </a:xfrm>
        </p:spPr>
        <p:txBody>
          <a:bodyPr>
            <a:normAutofit fontScale="90000"/>
          </a:bodyPr>
          <a:lstStyle/>
          <a:p>
            <a:pPr algn="ctr"/>
            <a:r>
              <a:rPr lang="tr-TR" dirty="0" smtClean="0"/>
              <a:t>İŞLEMSEL KUVVETLENDİRİCİLER (</a:t>
            </a:r>
            <a:r>
              <a:rPr lang="en-US" dirty="0" smtClean="0"/>
              <a:t>OP-AMPS</a:t>
            </a:r>
            <a:r>
              <a:rPr lang="tr-TR" dirty="0" smtClean="0"/>
              <a:t>) VE İŞARET İŞLEME UYGULAMALARI</a:t>
            </a:r>
            <a:endParaRPr lang="en-US" dirty="0" smtClean="0"/>
          </a:p>
        </p:txBody>
      </p:sp>
      <p:sp>
        <p:nvSpPr>
          <p:cNvPr id="110596" name="Rectangle 4"/>
          <p:cNvSpPr>
            <a:spLocks noGrp="1" noChangeArrowheads="1"/>
          </p:cNvSpPr>
          <p:nvPr>
            <p:ph type="subTitle" idx="1"/>
          </p:nvPr>
        </p:nvSpPr>
        <p:spPr>
          <a:xfrm>
            <a:off x="685800" y="3611606"/>
            <a:ext cx="7772400" cy="1401569"/>
          </a:xfrm>
        </p:spPr>
        <p:txBody>
          <a:bodyPr rtlCol="0">
            <a:normAutofit/>
          </a:bodyPr>
          <a:lstStyle/>
          <a:p>
            <a:pPr algn="ctr" fontAlgn="auto">
              <a:spcAft>
                <a:spcPts val="0"/>
              </a:spcAft>
              <a:defRPr/>
            </a:pPr>
            <a:r>
              <a:rPr lang="tr-TR" dirty="0" smtClean="0"/>
              <a:t>Temel ilkeler, Süzgeçler, Entegratörler, Türev alıcılar ve Enstrümentasyon</a:t>
            </a:r>
            <a:r>
              <a:rPr lang="en-US" dirty="0" smtClean="0"/>
              <a:t> (</a:t>
            </a:r>
            <a:r>
              <a:rPr lang="en-US" dirty="0" err="1" smtClean="0"/>
              <a:t>Cihaz</a:t>
            </a:r>
            <a:r>
              <a:rPr lang="en-US" dirty="0" smtClean="0"/>
              <a:t>)</a:t>
            </a:r>
            <a:r>
              <a:rPr lang="tr-TR" dirty="0" smtClean="0"/>
              <a:t> Kuvvetlendiricileri</a:t>
            </a:r>
            <a:endParaRPr lang="en-US" dirty="0" smtClean="0"/>
          </a:p>
        </p:txBody>
      </p:sp>
    </p:spTree>
    <p:extLst>
      <p:ext uri="{BB962C8B-B14F-4D97-AF65-F5344CB8AC3E}">
        <p14:creationId xmlns:p14="http://schemas.microsoft.com/office/powerpoint/2010/main" val="1254593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extLst>
              <p:ext uri="{D42A27DB-BD31-4B8C-83A1-F6EECF244321}">
                <p14:modId xmlns:p14="http://schemas.microsoft.com/office/powerpoint/2010/main" val="103281184"/>
              </p:ext>
            </p:extLst>
          </p:nvPr>
        </p:nvGraphicFramePr>
        <p:xfrm>
          <a:off x="304800" y="1312863"/>
          <a:ext cx="8477250" cy="5518150"/>
        </p:xfrm>
        <a:graphic>
          <a:graphicData uri="http://schemas.openxmlformats.org/presentationml/2006/ole">
            <mc:AlternateContent xmlns:mc="http://schemas.openxmlformats.org/markup-compatibility/2006">
              <mc:Choice xmlns:v="urn:schemas-microsoft-com:vml" Requires="v">
                <p:oleObj spid="_x0000_s18450" name="Drawing" r:id="rId3" imgW="8477280" imgH="6058080" progId="WPDraw30.Drawing">
                  <p:embed/>
                </p:oleObj>
              </mc:Choice>
              <mc:Fallback>
                <p:oleObj name="Drawing" r:id="rId3" imgW="8477280" imgH="605808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t="8914"/>
                      <a:stretch>
                        <a:fillRect/>
                      </a:stretch>
                    </p:blipFill>
                    <p:spPr bwMode="auto">
                      <a:xfrm>
                        <a:off x="304800" y="1312863"/>
                        <a:ext cx="8477250" cy="5518150"/>
                      </a:xfrm>
                      <a:prstGeom prst="rect">
                        <a:avLst/>
                      </a:prstGeom>
                      <a:solidFill>
                        <a:schemeClr val="accent2"/>
                      </a:solidFill>
                      <a:ln>
                        <a:noFill/>
                      </a:ln>
                      <a:effectLst/>
                    </p:spPr>
                  </p:pic>
                </p:oleObj>
              </mc:Fallback>
            </mc:AlternateContent>
          </a:graphicData>
        </a:graphic>
      </p:graphicFrame>
      <p:sp>
        <p:nvSpPr>
          <p:cNvPr id="2051" name="Rectangle 3"/>
          <p:cNvSpPr>
            <a:spLocks noGrp="1" noChangeArrowheads="1"/>
          </p:cNvSpPr>
          <p:nvPr>
            <p:ph type="title" idx="4294967295"/>
          </p:nvPr>
        </p:nvSpPr>
        <p:spPr>
          <a:xfrm>
            <a:off x="0" y="304800"/>
            <a:ext cx="8892480" cy="1143000"/>
          </a:xfrm>
        </p:spPr>
        <p:txBody>
          <a:bodyPr>
            <a:normAutofit/>
          </a:bodyPr>
          <a:lstStyle/>
          <a:p>
            <a:pPr algn="ctr"/>
            <a:r>
              <a:rPr lang="tr-TR" dirty="0" smtClean="0"/>
              <a:t>Devre Elemanı Olarak </a:t>
            </a:r>
            <a:r>
              <a:rPr lang="en-US" dirty="0" smtClean="0"/>
              <a:t>Op-amp</a:t>
            </a:r>
            <a:endParaRPr lang="en-US" dirty="0"/>
          </a:p>
        </p:txBody>
      </p:sp>
      <p:sp>
        <p:nvSpPr>
          <p:cNvPr id="2" name="Slayt Numarası Yer Tutucusu 1"/>
          <p:cNvSpPr>
            <a:spLocks noGrp="1"/>
          </p:cNvSpPr>
          <p:nvPr>
            <p:ph type="sldNum" sz="quarter" idx="12"/>
          </p:nvPr>
        </p:nvSpPr>
        <p:spPr/>
        <p:txBody>
          <a:bodyPr/>
          <a:lstStyle/>
          <a:p>
            <a:fld id="{94F95399-64A8-43B0-A5C5-2D48ACAF8409}" type="slidenum">
              <a:rPr lang="tr-TR" smtClean="0"/>
              <a:t>10</a:t>
            </a:fld>
            <a:endParaRPr lang="tr-TR"/>
          </a:p>
        </p:txBody>
      </p:sp>
    </p:spTree>
    <p:extLst>
      <p:ext uri="{BB962C8B-B14F-4D97-AF65-F5344CB8AC3E}">
        <p14:creationId xmlns:p14="http://schemas.microsoft.com/office/powerpoint/2010/main" val="1723639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t>
            </a:r>
            <a:r>
              <a:rPr lang="tr-TR" dirty="0"/>
              <a:t>viren Kuvvetlendirici</a:t>
            </a:r>
            <a:endParaRPr lang="en-US" dirty="0"/>
          </a:p>
        </p:txBody>
      </p:sp>
      <p:grpSp>
        <p:nvGrpSpPr>
          <p:cNvPr id="58" name="Group 57"/>
          <p:cNvGrpSpPr/>
          <p:nvPr/>
        </p:nvGrpSpPr>
        <p:grpSpPr>
          <a:xfrm>
            <a:off x="1443871" y="2251971"/>
            <a:ext cx="5699017" cy="2892699"/>
            <a:chOff x="2719769" y="2467577"/>
            <a:chExt cx="3001962" cy="1533525"/>
          </a:xfrm>
        </p:grpSpPr>
        <p:sp>
          <p:nvSpPr>
            <p:cNvPr id="3" name="Line 53"/>
            <p:cNvSpPr>
              <a:spLocks noChangeShapeType="1"/>
            </p:cNvSpPr>
            <p:nvPr/>
          </p:nvSpPr>
          <p:spPr bwMode="auto">
            <a:xfrm>
              <a:off x="4862894" y="3499452"/>
              <a:ext cx="31908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 name="Oval 52"/>
            <p:cNvSpPr>
              <a:spLocks noChangeArrowheads="1"/>
            </p:cNvSpPr>
            <p:nvPr/>
          </p:nvSpPr>
          <p:spPr bwMode="auto">
            <a:xfrm>
              <a:off x="5181981" y="3455002"/>
              <a:ext cx="107950" cy="107950"/>
            </a:xfrm>
            <a:prstGeom prst="ellipse">
              <a:avLst/>
            </a:prstGeom>
            <a:solidFill>
              <a:srgbClr val="96969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p>
          </p:txBody>
        </p:sp>
        <p:sp>
          <p:nvSpPr>
            <p:cNvPr id="5" name="Text Box 51"/>
            <p:cNvSpPr txBox="1">
              <a:spLocks noChangeArrowheads="1"/>
            </p:cNvSpPr>
            <p:nvPr/>
          </p:nvSpPr>
          <p:spPr bwMode="auto">
            <a:xfrm>
              <a:off x="5072444" y="3164489"/>
              <a:ext cx="3571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V</a:t>
              </a:r>
              <a:r>
                <a:rPr kumimoji="0" lang="en-US" sz="2000" b="0" i="0" u="none" strike="noStrike" cap="none" normalizeH="0" baseline="-30000" smtClean="0">
                  <a:ln>
                    <a:noFill/>
                  </a:ln>
                  <a:effectLst/>
                  <a:latin typeface="Arial" pitchFamily="34" charset="0"/>
                  <a:ea typeface="Times New Roman" pitchFamily="18" charset="0"/>
                  <a:cs typeface="Arial" pitchFamily="34" charset="0"/>
                </a:rPr>
                <a:t>0</a:t>
              </a:r>
              <a:endParaRPr kumimoji="0" lang="en-US" sz="2000" b="0" i="0" u="none" strike="noStrike" cap="none" normalizeH="0" baseline="0" smtClean="0">
                <a:ln>
                  <a:noFill/>
                </a:ln>
                <a:effectLst/>
                <a:latin typeface="Arial" pitchFamily="34" charset="0"/>
                <a:cs typeface="Arial" pitchFamily="34" charset="0"/>
              </a:endParaRPr>
            </a:p>
          </p:txBody>
        </p:sp>
        <p:sp>
          <p:nvSpPr>
            <p:cNvPr id="6" name="Line 50"/>
            <p:cNvSpPr>
              <a:spLocks noChangeShapeType="1"/>
            </p:cNvSpPr>
            <p:nvPr/>
          </p:nvSpPr>
          <p:spPr bwMode="auto">
            <a:xfrm flipV="1">
              <a:off x="3010281" y="3283552"/>
              <a:ext cx="39687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7" name="Oval 49"/>
            <p:cNvSpPr>
              <a:spLocks noChangeArrowheads="1"/>
            </p:cNvSpPr>
            <p:nvPr/>
          </p:nvSpPr>
          <p:spPr bwMode="auto">
            <a:xfrm>
              <a:off x="2973769" y="3237514"/>
              <a:ext cx="107950" cy="107950"/>
            </a:xfrm>
            <a:prstGeom prst="ellipse">
              <a:avLst/>
            </a:prstGeom>
            <a:solidFill>
              <a:srgbClr val="96969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sz="2000"/>
            </a:p>
          </p:txBody>
        </p:sp>
        <p:sp>
          <p:nvSpPr>
            <p:cNvPr id="8" name="Text Box 48"/>
            <p:cNvSpPr txBox="1">
              <a:spLocks noChangeArrowheads="1"/>
            </p:cNvSpPr>
            <p:nvPr/>
          </p:nvSpPr>
          <p:spPr bwMode="auto">
            <a:xfrm>
              <a:off x="2719769" y="3120039"/>
              <a:ext cx="36195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effectLst/>
                  <a:latin typeface="Arial" pitchFamily="34" charset="0"/>
                  <a:ea typeface="Times New Roman" pitchFamily="18" charset="0"/>
                  <a:cs typeface="Arial" pitchFamily="34" charset="0"/>
                </a:rPr>
                <a:t>V</a:t>
              </a:r>
              <a:r>
                <a:rPr kumimoji="0" lang="en-US" sz="2000" b="0" i="0" u="none" strike="noStrike" cap="none" normalizeH="0" baseline="-30000" smtClean="0">
                  <a:ln>
                    <a:noFill/>
                  </a:ln>
                  <a:effectLst/>
                  <a:latin typeface="Arial" pitchFamily="34" charset="0"/>
                  <a:ea typeface="Times New Roman" pitchFamily="18" charset="0"/>
                  <a:cs typeface="Arial" pitchFamily="34" charset="0"/>
                </a:rPr>
                <a:t>i</a:t>
              </a:r>
              <a:endParaRPr kumimoji="0" lang="en-US" sz="2000" b="0" i="0" u="none" strike="noStrike" cap="none" normalizeH="0" baseline="0" smtClean="0">
                <a:ln>
                  <a:noFill/>
                </a:ln>
                <a:effectLst/>
                <a:latin typeface="Arial" pitchFamily="34" charset="0"/>
                <a:cs typeface="Arial" pitchFamily="34" charset="0"/>
              </a:endParaRPr>
            </a:p>
          </p:txBody>
        </p:sp>
        <p:grpSp>
          <p:nvGrpSpPr>
            <p:cNvPr id="9" name="Group 43"/>
            <p:cNvGrpSpPr>
              <a:grpSpLocks/>
            </p:cNvGrpSpPr>
            <p:nvPr/>
          </p:nvGrpSpPr>
          <p:grpSpPr bwMode="auto">
            <a:xfrm rot="5400000">
              <a:off x="3590512" y="3759009"/>
              <a:ext cx="257175" cy="227012"/>
              <a:chOff x="9255" y="11544"/>
              <a:chExt cx="889" cy="798"/>
            </a:xfrm>
          </p:grpSpPr>
          <p:sp>
            <p:nvSpPr>
              <p:cNvPr id="10" name="Line 47"/>
              <p:cNvSpPr>
                <a:spLocks noChangeShapeType="1"/>
              </p:cNvSpPr>
              <p:nvPr/>
            </p:nvSpPr>
            <p:spPr bwMode="auto">
              <a:xfrm>
                <a:off x="9795" y="11544"/>
                <a:ext cx="0" cy="79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1" name="Line 46"/>
              <p:cNvSpPr>
                <a:spLocks noChangeShapeType="1"/>
              </p:cNvSpPr>
              <p:nvPr/>
            </p:nvSpPr>
            <p:spPr bwMode="auto">
              <a:xfrm>
                <a:off x="9973" y="11658"/>
                <a:ext cx="0"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2" name="Line 45"/>
              <p:cNvSpPr>
                <a:spLocks noChangeShapeType="1"/>
              </p:cNvSpPr>
              <p:nvPr/>
            </p:nvSpPr>
            <p:spPr bwMode="auto">
              <a:xfrm>
                <a:off x="10144" y="11772"/>
                <a:ext cx="0" cy="2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3" name="Line 44"/>
              <p:cNvSpPr>
                <a:spLocks noChangeShapeType="1"/>
              </p:cNvSpPr>
              <p:nvPr/>
            </p:nvSpPr>
            <p:spPr bwMode="auto">
              <a:xfrm flipH="1">
                <a:off x="9255" y="11943"/>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14" name="Group 37"/>
            <p:cNvGrpSpPr>
              <a:grpSpLocks/>
            </p:cNvGrpSpPr>
            <p:nvPr/>
          </p:nvGrpSpPr>
          <p:grpSpPr bwMode="auto">
            <a:xfrm>
              <a:off x="4056444" y="3097814"/>
              <a:ext cx="806450" cy="801688"/>
              <a:chOff x="8665" y="11208"/>
              <a:chExt cx="1269" cy="1262"/>
            </a:xfrm>
          </p:grpSpPr>
          <p:sp>
            <p:nvSpPr>
              <p:cNvPr id="15" name="Text Box 42"/>
              <p:cNvSpPr txBox="1">
                <a:spLocks noChangeArrowheads="1"/>
              </p:cNvSpPr>
              <p:nvPr/>
            </p:nvSpPr>
            <p:spPr bwMode="auto">
              <a:xfrm>
                <a:off x="9049" y="11603"/>
                <a:ext cx="474"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effectLst/>
                    <a:latin typeface="Arial" pitchFamily="34" charset="0"/>
                    <a:ea typeface="Times New Roman" pitchFamily="18" charset="0"/>
                    <a:cs typeface="Arial" pitchFamily="34" charset="0"/>
                  </a:rPr>
                  <a:t>A</a:t>
                </a:r>
                <a:endParaRPr kumimoji="0" lang="tr-TR" sz="2000" b="0" i="0" u="none" strike="noStrike" cap="none" normalizeH="0" baseline="0" smtClean="0">
                  <a:ln>
                    <a:noFill/>
                  </a:ln>
                  <a:effectLst/>
                  <a:latin typeface="Arial" pitchFamily="34" charset="0"/>
                  <a:cs typeface="Arial" pitchFamily="34" charset="0"/>
                </a:endParaRPr>
              </a:p>
            </p:txBody>
          </p:sp>
          <p:grpSp>
            <p:nvGrpSpPr>
              <p:cNvPr id="16" name="Group 38"/>
              <p:cNvGrpSpPr>
                <a:grpSpLocks/>
              </p:cNvGrpSpPr>
              <p:nvPr/>
            </p:nvGrpSpPr>
            <p:grpSpPr bwMode="auto">
              <a:xfrm>
                <a:off x="8665" y="11208"/>
                <a:ext cx="1269" cy="1262"/>
                <a:chOff x="8665" y="11208"/>
                <a:chExt cx="1269" cy="1262"/>
              </a:xfrm>
            </p:grpSpPr>
            <p:sp>
              <p:nvSpPr>
                <p:cNvPr id="17" name="AutoShape 41"/>
                <p:cNvSpPr>
                  <a:spLocks noChangeArrowheads="1"/>
                </p:cNvSpPr>
                <p:nvPr/>
              </p:nvSpPr>
              <p:spPr bwMode="auto">
                <a:xfrm rot="5400000">
                  <a:off x="8684" y="11220"/>
                  <a:ext cx="1262" cy="1238"/>
                </a:xfrm>
                <a:prstGeom prst="triangle">
                  <a:avLst>
                    <a:gd name="adj" fmla="val 50000"/>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8" name="Text Box 40"/>
                <p:cNvSpPr txBox="1">
                  <a:spLocks noChangeArrowheads="1"/>
                </p:cNvSpPr>
                <p:nvPr/>
              </p:nvSpPr>
              <p:spPr bwMode="auto">
                <a:xfrm>
                  <a:off x="8696" y="11943"/>
                  <a:ext cx="456"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a:t>
                  </a:r>
                  <a:endParaRPr kumimoji="0" lang="en-US" sz="2000" b="0" i="0" u="none" strike="noStrike" cap="none" normalizeH="0" baseline="0" smtClean="0">
                    <a:ln>
                      <a:noFill/>
                    </a:ln>
                    <a:effectLst/>
                    <a:latin typeface="Arial" pitchFamily="34" charset="0"/>
                    <a:cs typeface="Arial" pitchFamily="34" charset="0"/>
                  </a:endParaRPr>
                </a:p>
              </p:txBody>
            </p:sp>
            <p:sp>
              <p:nvSpPr>
                <p:cNvPr id="19" name="Text Box 39"/>
                <p:cNvSpPr txBox="1">
                  <a:spLocks noChangeArrowheads="1"/>
                </p:cNvSpPr>
                <p:nvPr/>
              </p:nvSpPr>
              <p:spPr bwMode="auto">
                <a:xfrm>
                  <a:off x="8665" y="11296"/>
                  <a:ext cx="456"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a:t>
                  </a:r>
                  <a:endParaRPr kumimoji="0" lang="en-US" sz="2000" b="0" i="0" u="none" strike="noStrike" cap="none" normalizeH="0" baseline="0" smtClean="0">
                    <a:ln>
                      <a:noFill/>
                    </a:ln>
                    <a:effectLst/>
                    <a:latin typeface="Arial" pitchFamily="34" charset="0"/>
                    <a:cs typeface="Arial" pitchFamily="34" charset="0"/>
                  </a:endParaRPr>
                </a:p>
              </p:txBody>
            </p:sp>
          </p:grpSp>
        </p:grpSp>
        <p:grpSp>
          <p:nvGrpSpPr>
            <p:cNvPr id="20" name="Group 29"/>
            <p:cNvGrpSpPr>
              <a:grpSpLocks/>
            </p:cNvGrpSpPr>
            <p:nvPr/>
          </p:nvGrpSpPr>
          <p:grpSpPr bwMode="auto">
            <a:xfrm>
              <a:off x="4131056" y="2767614"/>
              <a:ext cx="330200" cy="144463"/>
              <a:chOff x="8719" y="9837"/>
              <a:chExt cx="1995" cy="513"/>
            </a:xfrm>
          </p:grpSpPr>
          <p:sp>
            <p:nvSpPr>
              <p:cNvPr id="21" name="Line 36"/>
              <p:cNvSpPr>
                <a:spLocks noChangeShapeType="1"/>
              </p:cNvSpPr>
              <p:nvPr/>
            </p:nvSpPr>
            <p:spPr bwMode="auto">
              <a:xfrm flipV="1">
                <a:off x="10600" y="10122"/>
                <a:ext cx="114" cy="2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2" name="Line 35"/>
              <p:cNvSpPr>
                <a:spLocks noChangeShapeType="1"/>
              </p:cNvSpPr>
              <p:nvPr/>
            </p:nvSpPr>
            <p:spPr bwMode="auto">
              <a:xfrm flipV="1">
                <a:off x="8719" y="9837"/>
                <a:ext cx="171"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3" name="Line 34"/>
              <p:cNvSpPr>
                <a:spLocks noChangeShapeType="1"/>
              </p:cNvSpPr>
              <p:nvPr/>
            </p:nvSpPr>
            <p:spPr bwMode="auto">
              <a:xfrm flipH="1" flipV="1">
                <a:off x="8890"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4" name="Line 33"/>
              <p:cNvSpPr>
                <a:spLocks noChangeShapeType="1"/>
              </p:cNvSpPr>
              <p:nvPr/>
            </p:nvSpPr>
            <p:spPr bwMode="auto">
              <a:xfrm flipV="1">
                <a:off x="9232"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5" name="Line 32"/>
              <p:cNvSpPr>
                <a:spLocks noChangeShapeType="1"/>
              </p:cNvSpPr>
              <p:nvPr/>
            </p:nvSpPr>
            <p:spPr bwMode="auto">
              <a:xfrm flipH="1" flipV="1">
                <a:off x="9574"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6" name="Line 31"/>
              <p:cNvSpPr>
                <a:spLocks noChangeShapeType="1"/>
              </p:cNvSpPr>
              <p:nvPr/>
            </p:nvSpPr>
            <p:spPr bwMode="auto">
              <a:xfrm flipV="1">
                <a:off x="9916"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27" name="Line 30"/>
              <p:cNvSpPr>
                <a:spLocks noChangeShapeType="1"/>
              </p:cNvSpPr>
              <p:nvPr/>
            </p:nvSpPr>
            <p:spPr bwMode="auto">
              <a:xfrm flipH="1" flipV="1">
                <a:off x="10258"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28" name="Group 21"/>
            <p:cNvGrpSpPr>
              <a:grpSpLocks/>
            </p:cNvGrpSpPr>
            <p:nvPr/>
          </p:nvGrpSpPr>
          <p:grpSpPr bwMode="auto">
            <a:xfrm>
              <a:off x="3407156" y="3201002"/>
              <a:ext cx="330200" cy="144462"/>
              <a:chOff x="8719" y="9837"/>
              <a:chExt cx="1995" cy="513"/>
            </a:xfrm>
          </p:grpSpPr>
          <p:sp>
            <p:nvSpPr>
              <p:cNvPr id="29" name="Line 28"/>
              <p:cNvSpPr>
                <a:spLocks noChangeShapeType="1"/>
              </p:cNvSpPr>
              <p:nvPr/>
            </p:nvSpPr>
            <p:spPr bwMode="auto">
              <a:xfrm flipV="1">
                <a:off x="10600" y="10122"/>
                <a:ext cx="114" cy="2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0" name="Line 27"/>
              <p:cNvSpPr>
                <a:spLocks noChangeShapeType="1"/>
              </p:cNvSpPr>
              <p:nvPr/>
            </p:nvSpPr>
            <p:spPr bwMode="auto">
              <a:xfrm flipV="1">
                <a:off x="8719" y="9837"/>
                <a:ext cx="171"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1" name="Line 26"/>
              <p:cNvSpPr>
                <a:spLocks noChangeShapeType="1"/>
              </p:cNvSpPr>
              <p:nvPr/>
            </p:nvSpPr>
            <p:spPr bwMode="auto">
              <a:xfrm flipH="1" flipV="1">
                <a:off x="8890"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2" name="Line 25"/>
              <p:cNvSpPr>
                <a:spLocks noChangeShapeType="1"/>
              </p:cNvSpPr>
              <p:nvPr/>
            </p:nvSpPr>
            <p:spPr bwMode="auto">
              <a:xfrm flipV="1">
                <a:off x="9232"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3" name="Line 24"/>
              <p:cNvSpPr>
                <a:spLocks noChangeShapeType="1"/>
              </p:cNvSpPr>
              <p:nvPr/>
            </p:nvSpPr>
            <p:spPr bwMode="auto">
              <a:xfrm flipH="1" flipV="1">
                <a:off x="9574"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4" name="Line 23"/>
              <p:cNvSpPr>
                <a:spLocks noChangeShapeType="1"/>
              </p:cNvSpPr>
              <p:nvPr/>
            </p:nvSpPr>
            <p:spPr bwMode="auto">
              <a:xfrm flipV="1">
                <a:off x="9916"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5" name="Line 22"/>
              <p:cNvSpPr>
                <a:spLocks noChangeShapeType="1"/>
              </p:cNvSpPr>
              <p:nvPr/>
            </p:nvSpPr>
            <p:spPr bwMode="auto">
              <a:xfrm flipH="1" flipV="1">
                <a:off x="10258" y="9837"/>
                <a:ext cx="342"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grpSp>
        <p:sp>
          <p:nvSpPr>
            <p:cNvPr id="36" name="Line 20"/>
            <p:cNvSpPr>
              <a:spLocks noChangeShapeType="1"/>
            </p:cNvSpPr>
            <p:nvPr/>
          </p:nvSpPr>
          <p:spPr bwMode="auto">
            <a:xfrm flipV="1">
              <a:off x="3738944" y="3283552"/>
              <a:ext cx="33813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7" name="Line 19"/>
            <p:cNvSpPr>
              <a:spLocks noChangeShapeType="1"/>
            </p:cNvSpPr>
            <p:nvPr/>
          </p:nvSpPr>
          <p:spPr bwMode="auto">
            <a:xfrm>
              <a:off x="3719894" y="3743927"/>
              <a:ext cx="35718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8" name="Line 18"/>
            <p:cNvSpPr>
              <a:spLocks noChangeShapeType="1"/>
            </p:cNvSpPr>
            <p:nvPr/>
          </p:nvSpPr>
          <p:spPr bwMode="auto">
            <a:xfrm flipH="1">
              <a:off x="3915156" y="2846989"/>
              <a:ext cx="215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39" name="Line 17"/>
            <p:cNvSpPr>
              <a:spLocks noChangeShapeType="1"/>
            </p:cNvSpPr>
            <p:nvPr/>
          </p:nvSpPr>
          <p:spPr bwMode="auto">
            <a:xfrm flipH="1">
              <a:off x="4443794" y="2846989"/>
              <a:ext cx="55721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0" name="Line 16"/>
            <p:cNvSpPr>
              <a:spLocks noChangeShapeType="1"/>
            </p:cNvSpPr>
            <p:nvPr/>
          </p:nvSpPr>
          <p:spPr bwMode="auto">
            <a:xfrm>
              <a:off x="3915156" y="2846989"/>
              <a:ext cx="0" cy="436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1" name="Line 15"/>
            <p:cNvSpPr>
              <a:spLocks noChangeShapeType="1"/>
            </p:cNvSpPr>
            <p:nvPr/>
          </p:nvSpPr>
          <p:spPr bwMode="auto">
            <a:xfrm>
              <a:off x="5001006" y="2846989"/>
              <a:ext cx="0" cy="6524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2" name="Text Box 14"/>
            <p:cNvSpPr txBox="1">
              <a:spLocks noChangeArrowheads="1"/>
            </p:cNvSpPr>
            <p:nvPr/>
          </p:nvSpPr>
          <p:spPr bwMode="auto">
            <a:xfrm>
              <a:off x="3348419" y="2921602"/>
              <a:ext cx="36195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R</a:t>
              </a:r>
              <a:r>
                <a:rPr kumimoji="0" lang="en-US" sz="2000" b="0" i="0" u="none" strike="noStrike" cap="none" normalizeH="0" baseline="-30000" smtClean="0">
                  <a:ln>
                    <a:noFill/>
                  </a:ln>
                  <a:effectLst/>
                  <a:latin typeface="Arial" pitchFamily="34" charset="0"/>
                  <a:ea typeface="Times New Roman" pitchFamily="18" charset="0"/>
                  <a:cs typeface="Arial" pitchFamily="34" charset="0"/>
                </a:rPr>
                <a:t>1</a:t>
              </a:r>
              <a:endParaRPr kumimoji="0" lang="en-US" sz="2000" b="0" i="0" u="none" strike="noStrike" cap="none" normalizeH="0" baseline="0" smtClean="0">
                <a:ln>
                  <a:noFill/>
                </a:ln>
                <a:effectLst/>
                <a:latin typeface="Arial" pitchFamily="34" charset="0"/>
                <a:cs typeface="Arial" pitchFamily="34" charset="0"/>
              </a:endParaRPr>
            </a:p>
          </p:txBody>
        </p:sp>
        <p:sp>
          <p:nvSpPr>
            <p:cNvPr id="43" name="Text Box 13"/>
            <p:cNvSpPr txBox="1">
              <a:spLocks noChangeArrowheads="1"/>
            </p:cNvSpPr>
            <p:nvPr/>
          </p:nvSpPr>
          <p:spPr bwMode="auto">
            <a:xfrm>
              <a:off x="4131056" y="2513614"/>
              <a:ext cx="36195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R</a:t>
              </a:r>
              <a:r>
                <a:rPr kumimoji="0" lang="en-US" sz="2000" b="0" i="0" u="none" strike="noStrike" cap="none" normalizeH="0" baseline="-30000" smtClean="0">
                  <a:ln>
                    <a:noFill/>
                  </a:ln>
                  <a:effectLst/>
                  <a:latin typeface="Arial" pitchFamily="34" charset="0"/>
                  <a:ea typeface="Times New Roman" pitchFamily="18" charset="0"/>
                  <a:cs typeface="Arial" pitchFamily="34" charset="0"/>
                </a:rPr>
                <a:t>f</a:t>
              </a:r>
              <a:endParaRPr kumimoji="0" lang="en-US" sz="2000" b="0" i="0" u="none" strike="noStrike" cap="none" normalizeH="0" baseline="0" smtClean="0">
                <a:ln>
                  <a:noFill/>
                </a:ln>
                <a:effectLst/>
                <a:latin typeface="Arial" pitchFamily="34" charset="0"/>
                <a:cs typeface="Arial" pitchFamily="34" charset="0"/>
              </a:endParaRPr>
            </a:p>
          </p:txBody>
        </p:sp>
        <p:sp>
          <p:nvSpPr>
            <p:cNvPr id="44" name="Text Box 12"/>
            <p:cNvSpPr txBox="1">
              <a:spLocks noChangeArrowheads="1"/>
            </p:cNvSpPr>
            <p:nvPr/>
          </p:nvSpPr>
          <p:spPr bwMode="auto">
            <a:xfrm>
              <a:off x="4553331" y="2912077"/>
              <a:ext cx="3079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effectLst/>
                  <a:latin typeface="Arial" pitchFamily="34" charset="0"/>
                  <a:ea typeface="Times New Roman" pitchFamily="18" charset="0"/>
                  <a:cs typeface="Arial" pitchFamily="34" charset="0"/>
                </a:rPr>
                <a:t>I</a:t>
              </a:r>
              <a:endParaRPr kumimoji="0" lang="en-US" sz="2000" b="0" i="0" u="none" strike="noStrike" cap="none" normalizeH="0" baseline="0" smtClean="0">
                <a:ln>
                  <a:noFill/>
                </a:ln>
                <a:effectLst/>
                <a:latin typeface="Arial" pitchFamily="34" charset="0"/>
                <a:cs typeface="Arial" pitchFamily="34" charset="0"/>
              </a:endParaRPr>
            </a:p>
          </p:txBody>
        </p:sp>
        <p:grpSp>
          <p:nvGrpSpPr>
            <p:cNvPr id="45" name="Group 8"/>
            <p:cNvGrpSpPr>
              <a:grpSpLocks/>
            </p:cNvGrpSpPr>
            <p:nvPr/>
          </p:nvGrpSpPr>
          <p:grpSpPr bwMode="auto">
            <a:xfrm>
              <a:off x="2973769" y="2948589"/>
              <a:ext cx="292100" cy="254000"/>
              <a:chOff x="5574" y="11286"/>
              <a:chExt cx="1361" cy="798"/>
            </a:xfrm>
          </p:grpSpPr>
          <p:sp>
            <p:nvSpPr>
              <p:cNvPr id="46" name="Line 11"/>
              <p:cNvSpPr>
                <a:spLocks noChangeShapeType="1"/>
              </p:cNvSpPr>
              <p:nvPr/>
            </p:nvSpPr>
            <p:spPr bwMode="auto">
              <a:xfrm>
                <a:off x="5574" y="11685"/>
                <a:ext cx="136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7" name="Freeform 10"/>
              <p:cNvSpPr>
                <a:spLocks/>
              </p:cNvSpPr>
              <p:nvPr/>
            </p:nvSpPr>
            <p:spPr bwMode="auto">
              <a:xfrm>
                <a:off x="5688" y="11286"/>
                <a:ext cx="514" cy="399"/>
              </a:xfrm>
              <a:custGeom>
                <a:avLst/>
                <a:gdLst>
                  <a:gd name="T0" fmla="*/ 0 w 514"/>
                  <a:gd name="T1" fmla="*/ 399 h 399"/>
                  <a:gd name="T2" fmla="*/ 231 w 514"/>
                  <a:gd name="T3" fmla="*/ 0 h 399"/>
                  <a:gd name="T4" fmla="*/ 514 w 514"/>
                  <a:gd name="T5" fmla="*/ 399 h 399"/>
                </a:gdLst>
                <a:ahLst/>
                <a:cxnLst>
                  <a:cxn ang="0">
                    <a:pos x="T0" y="T1"/>
                  </a:cxn>
                  <a:cxn ang="0">
                    <a:pos x="T2" y="T3"/>
                  </a:cxn>
                  <a:cxn ang="0">
                    <a:pos x="T4" y="T5"/>
                  </a:cxn>
                </a:cxnLst>
                <a:rect l="0" t="0" r="r" b="b"/>
                <a:pathLst>
                  <a:path w="514" h="399">
                    <a:moveTo>
                      <a:pt x="0" y="399"/>
                    </a:moveTo>
                    <a:cubicBezTo>
                      <a:pt x="72" y="199"/>
                      <a:pt x="145" y="0"/>
                      <a:pt x="231" y="0"/>
                    </a:cubicBezTo>
                    <a:cubicBezTo>
                      <a:pt x="317" y="0"/>
                      <a:pt x="467" y="332"/>
                      <a:pt x="514" y="39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48" name="Freeform 9"/>
              <p:cNvSpPr>
                <a:spLocks/>
              </p:cNvSpPr>
              <p:nvPr/>
            </p:nvSpPr>
            <p:spPr bwMode="auto">
              <a:xfrm flipV="1">
                <a:off x="6202" y="11685"/>
                <a:ext cx="514" cy="399"/>
              </a:xfrm>
              <a:custGeom>
                <a:avLst/>
                <a:gdLst>
                  <a:gd name="T0" fmla="*/ 0 w 514"/>
                  <a:gd name="T1" fmla="*/ 399 h 399"/>
                  <a:gd name="T2" fmla="*/ 231 w 514"/>
                  <a:gd name="T3" fmla="*/ 0 h 399"/>
                  <a:gd name="T4" fmla="*/ 514 w 514"/>
                  <a:gd name="T5" fmla="*/ 399 h 399"/>
                </a:gdLst>
                <a:ahLst/>
                <a:cxnLst>
                  <a:cxn ang="0">
                    <a:pos x="T0" y="T1"/>
                  </a:cxn>
                  <a:cxn ang="0">
                    <a:pos x="T2" y="T3"/>
                  </a:cxn>
                  <a:cxn ang="0">
                    <a:pos x="T4" y="T5"/>
                  </a:cxn>
                </a:cxnLst>
                <a:rect l="0" t="0" r="r" b="b"/>
                <a:pathLst>
                  <a:path w="514" h="399">
                    <a:moveTo>
                      <a:pt x="0" y="399"/>
                    </a:moveTo>
                    <a:cubicBezTo>
                      <a:pt x="72" y="199"/>
                      <a:pt x="145" y="0"/>
                      <a:pt x="231" y="0"/>
                    </a:cubicBezTo>
                    <a:cubicBezTo>
                      <a:pt x="317" y="0"/>
                      <a:pt x="467" y="332"/>
                      <a:pt x="514" y="39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49" name="Group 4"/>
            <p:cNvGrpSpPr>
              <a:grpSpLocks/>
            </p:cNvGrpSpPr>
            <p:nvPr/>
          </p:nvGrpSpPr>
          <p:grpSpPr bwMode="auto">
            <a:xfrm flipV="1">
              <a:off x="5429631" y="3164489"/>
              <a:ext cx="292100" cy="688975"/>
              <a:chOff x="5574" y="11286"/>
              <a:chExt cx="1361" cy="798"/>
            </a:xfrm>
          </p:grpSpPr>
          <p:sp>
            <p:nvSpPr>
              <p:cNvPr id="50" name="Line 7"/>
              <p:cNvSpPr>
                <a:spLocks noChangeShapeType="1"/>
              </p:cNvSpPr>
              <p:nvPr/>
            </p:nvSpPr>
            <p:spPr bwMode="auto">
              <a:xfrm>
                <a:off x="5574" y="11685"/>
                <a:ext cx="136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51" name="Freeform 6"/>
              <p:cNvSpPr>
                <a:spLocks/>
              </p:cNvSpPr>
              <p:nvPr/>
            </p:nvSpPr>
            <p:spPr bwMode="auto">
              <a:xfrm>
                <a:off x="5688" y="11286"/>
                <a:ext cx="514" cy="399"/>
              </a:xfrm>
              <a:custGeom>
                <a:avLst/>
                <a:gdLst>
                  <a:gd name="T0" fmla="*/ 0 w 514"/>
                  <a:gd name="T1" fmla="*/ 399 h 399"/>
                  <a:gd name="T2" fmla="*/ 231 w 514"/>
                  <a:gd name="T3" fmla="*/ 0 h 399"/>
                  <a:gd name="T4" fmla="*/ 514 w 514"/>
                  <a:gd name="T5" fmla="*/ 399 h 399"/>
                </a:gdLst>
                <a:ahLst/>
                <a:cxnLst>
                  <a:cxn ang="0">
                    <a:pos x="T0" y="T1"/>
                  </a:cxn>
                  <a:cxn ang="0">
                    <a:pos x="T2" y="T3"/>
                  </a:cxn>
                  <a:cxn ang="0">
                    <a:pos x="T4" y="T5"/>
                  </a:cxn>
                </a:cxnLst>
                <a:rect l="0" t="0" r="r" b="b"/>
                <a:pathLst>
                  <a:path w="514" h="399">
                    <a:moveTo>
                      <a:pt x="0" y="399"/>
                    </a:moveTo>
                    <a:cubicBezTo>
                      <a:pt x="72" y="199"/>
                      <a:pt x="145" y="0"/>
                      <a:pt x="231" y="0"/>
                    </a:cubicBezTo>
                    <a:cubicBezTo>
                      <a:pt x="317" y="0"/>
                      <a:pt x="467" y="332"/>
                      <a:pt x="514" y="39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52" name="Freeform 5"/>
              <p:cNvSpPr>
                <a:spLocks/>
              </p:cNvSpPr>
              <p:nvPr/>
            </p:nvSpPr>
            <p:spPr bwMode="auto">
              <a:xfrm flipV="1">
                <a:off x="6202" y="11685"/>
                <a:ext cx="514" cy="399"/>
              </a:xfrm>
              <a:custGeom>
                <a:avLst/>
                <a:gdLst>
                  <a:gd name="T0" fmla="*/ 0 w 514"/>
                  <a:gd name="T1" fmla="*/ 399 h 399"/>
                  <a:gd name="T2" fmla="*/ 231 w 514"/>
                  <a:gd name="T3" fmla="*/ 0 h 399"/>
                  <a:gd name="T4" fmla="*/ 514 w 514"/>
                  <a:gd name="T5" fmla="*/ 399 h 399"/>
                </a:gdLst>
                <a:ahLst/>
                <a:cxnLst>
                  <a:cxn ang="0">
                    <a:pos x="T0" y="T1"/>
                  </a:cxn>
                  <a:cxn ang="0">
                    <a:pos x="T2" y="T3"/>
                  </a:cxn>
                  <a:cxn ang="0">
                    <a:pos x="T4" y="T5"/>
                  </a:cxn>
                </a:cxnLst>
                <a:rect l="0" t="0" r="r" b="b"/>
                <a:pathLst>
                  <a:path w="514" h="399">
                    <a:moveTo>
                      <a:pt x="0" y="399"/>
                    </a:moveTo>
                    <a:cubicBezTo>
                      <a:pt x="72" y="199"/>
                      <a:pt x="145" y="0"/>
                      <a:pt x="231" y="0"/>
                    </a:cubicBezTo>
                    <a:cubicBezTo>
                      <a:pt x="317" y="0"/>
                      <a:pt x="467" y="332"/>
                      <a:pt x="514" y="39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grpSp>
        <p:sp>
          <p:nvSpPr>
            <p:cNvPr id="53" name="Freeform 3"/>
            <p:cNvSpPr>
              <a:spLocks/>
            </p:cNvSpPr>
            <p:nvPr/>
          </p:nvSpPr>
          <p:spPr bwMode="auto">
            <a:xfrm>
              <a:off x="3264281" y="2921602"/>
              <a:ext cx="1331913" cy="509587"/>
            </a:xfrm>
            <a:custGeom>
              <a:avLst/>
              <a:gdLst>
                <a:gd name="T0" fmla="*/ 0 w 2098"/>
                <a:gd name="T1" fmla="*/ 801 h 863"/>
                <a:gd name="T2" fmla="*/ 614 w 2098"/>
                <a:gd name="T3" fmla="*/ 801 h 863"/>
                <a:gd name="T4" fmla="*/ 1023 w 2098"/>
                <a:gd name="T5" fmla="*/ 801 h 863"/>
                <a:gd name="T6" fmla="*/ 1077 w 2098"/>
                <a:gd name="T7" fmla="*/ 426 h 863"/>
                <a:gd name="T8" fmla="*/ 1247 w 2098"/>
                <a:gd name="T9" fmla="*/ 61 h 863"/>
                <a:gd name="T10" fmla="*/ 2098 w 2098"/>
                <a:gd name="T11" fmla="*/ 61 h 863"/>
              </a:gdLst>
              <a:ahLst/>
              <a:cxnLst>
                <a:cxn ang="0">
                  <a:pos x="T0" y="T1"/>
                </a:cxn>
                <a:cxn ang="0">
                  <a:pos x="T2" y="T3"/>
                </a:cxn>
                <a:cxn ang="0">
                  <a:pos x="T4" y="T5"/>
                </a:cxn>
                <a:cxn ang="0">
                  <a:pos x="T6" y="T7"/>
                </a:cxn>
                <a:cxn ang="0">
                  <a:pos x="T8" y="T9"/>
                </a:cxn>
                <a:cxn ang="0">
                  <a:pos x="T10" y="T11"/>
                </a:cxn>
              </a:cxnLst>
              <a:rect l="0" t="0" r="r" b="b"/>
              <a:pathLst>
                <a:path w="2098" h="863">
                  <a:moveTo>
                    <a:pt x="0" y="801"/>
                  </a:moveTo>
                  <a:cubicBezTo>
                    <a:pt x="222" y="801"/>
                    <a:pt x="444" y="801"/>
                    <a:pt x="614" y="801"/>
                  </a:cubicBezTo>
                  <a:cubicBezTo>
                    <a:pt x="784" y="801"/>
                    <a:pt x="946" y="863"/>
                    <a:pt x="1023" y="801"/>
                  </a:cubicBezTo>
                  <a:cubicBezTo>
                    <a:pt x="1100" y="739"/>
                    <a:pt x="1040" y="549"/>
                    <a:pt x="1077" y="426"/>
                  </a:cubicBezTo>
                  <a:cubicBezTo>
                    <a:pt x="1114" y="303"/>
                    <a:pt x="1077" y="122"/>
                    <a:pt x="1247" y="61"/>
                  </a:cubicBezTo>
                  <a:cubicBezTo>
                    <a:pt x="1417" y="0"/>
                    <a:pt x="1757" y="30"/>
                    <a:pt x="2098" y="61"/>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54" name="AutoShape 2"/>
            <p:cNvSpPr>
              <a:spLocks noChangeArrowheads="1"/>
            </p:cNvSpPr>
            <p:nvPr/>
          </p:nvSpPr>
          <p:spPr bwMode="auto">
            <a:xfrm>
              <a:off x="2900744" y="2467577"/>
              <a:ext cx="1000126" cy="425450"/>
            </a:xfrm>
            <a:prstGeom prst="wedgeRoundRectCallout">
              <a:avLst>
                <a:gd name="adj1" fmla="val 49532"/>
                <a:gd name="adj2" fmla="val 128176"/>
                <a:gd name="adj3" fmla="val 16667"/>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effectLst/>
                  <a:latin typeface="Arial" pitchFamily="34" charset="0"/>
                  <a:ea typeface="Times New Roman" pitchFamily="18" charset="0"/>
                  <a:cs typeface="Arial" pitchFamily="34" charset="0"/>
                </a:rPr>
                <a:t>Sanal </a:t>
              </a:r>
              <a:r>
                <a:rPr lang="tr-TR" sz="2000" dirty="0" smtClean="0">
                  <a:latin typeface="Arial" pitchFamily="34" charset="0"/>
                  <a:ea typeface="Times New Roman" pitchFamily="18" charset="0"/>
                  <a:cs typeface="Arial" pitchFamily="34" charset="0"/>
                </a:rPr>
                <a:t>(</a:t>
              </a: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Virtual</a:t>
              </a:r>
              <a:r>
                <a:rPr kumimoji="0" lang="tr-TR" sz="2000" b="0" i="0" u="none" strike="noStrike" cap="none" normalizeH="0" baseline="0" dirty="0" smtClean="0">
                  <a:ln>
                    <a:noFill/>
                  </a:ln>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effectLst/>
                  <a:latin typeface="Arial" pitchFamily="34" charset="0"/>
                  <a:ea typeface="Times New Roman" pitchFamily="18" charset="0"/>
                  <a:cs typeface="Arial" pitchFamily="34" charset="0"/>
                </a:rPr>
                <a:t>toprak</a:t>
              </a:r>
              <a:endParaRPr kumimoji="0" lang="en-US" sz="2000" b="0" i="0" u="none" strike="noStrike" cap="none" normalizeH="0" baseline="0" dirty="0" smtClean="0">
                <a:ln>
                  <a:noFill/>
                </a:ln>
                <a:effectLst/>
                <a:latin typeface="Arial" pitchFamily="34" charset="0"/>
                <a:cs typeface="Arial" pitchFamily="34" charset="0"/>
              </a:endParaRPr>
            </a:p>
          </p:txBody>
        </p:sp>
        <p:sp>
          <p:nvSpPr>
            <p:cNvPr id="55" name="AutoShape 1"/>
            <p:cNvSpPr>
              <a:spLocks noChangeArrowheads="1"/>
            </p:cNvSpPr>
            <p:nvPr/>
          </p:nvSpPr>
          <p:spPr bwMode="auto">
            <a:xfrm>
              <a:off x="2973769" y="3508977"/>
              <a:ext cx="633412" cy="441325"/>
            </a:xfrm>
            <a:prstGeom prst="wedgeRoundRectCallout">
              <a:avLst>
                <a:gd name="adj1" fmla="val 70361"/>
                <a:gd name="adj2" fmla="val 5106"/>
                <a:gd name="adj3" fmla="val 16667"/>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effectLst/>
                  <a:latin typeface="Arial" pitchFamily="34" charset="0"/>
                  <a:ea typeface="Times New Roman" pitchFamily="18" charset="0"/>
                  <a:cs typeface="Arial" pitchFamily="34" charset="0"/>
                </a:rPr>
                <a:t>Gerç</a:t>
              </a:r>
              <a:r>
                <a:rPr kumimoji="0" lang="en-US" sz="2000" b="0" i="0" u="none" strike="noStrike" cap="none" normalizeH="0" baseline="0" dirty="0" err="1" smtClean="0">
                  <a:ln>
                    <a:noFill/>
                  </a:ln>
                  <a:effectLst/>
                  <a:latin typeface="Arial" pitchFamily="34" charset="0"/>
                  <a:ea typeface="Times New Roman" pitchFamily="18" charset="0"/>
                  <a:cs typeface="Arial" pitchFamily="34" charset="0"/>
                </a:rPr>
                <a:t>ek</a:t>
              </a: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 </a:t>
              </a:r>
              <a:endParaRPr kumimoji="0" lang="en-US" sz="2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effectLst/>
                  <a:latin typeface="Arial" pitchFamily="34" charset="0"/>
                  <a:ea typeface="Times New Roman" pitchFamily="18" charset="0"/>
                  <a:cs typeface="Arial" pitchFamily="34" charset="0"/>
                </a:rPr>
                <a:t>toprak</a:t>
              </a:r>
              <a:endParaRPr kumimoji="0" lang="en-US" sz="2000" b="0" i="0" u="none" strike="noStrike" cap="none" normalizeH="0" baseline="0" dirty="0" smtClean="0">
                <a:ln>
                  <a:noFill/>
                </a:ln>
                <a:effectLst/>
                <a:latin typeface="Arial" pitchFamily="34" charset="0"/>
                <a:cs typeface="Arial" pitchFamily="34" charset="0"/>
              </a:endParaRPr>
            </a:p>
          </p:txBody>
        </p:sp>
      </p:grpSp>
      <p:sp>
        <p:nvSpPr>
          <p:cNvPr id="56" name="Rectangle 5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7" name="Rectangle 6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9" name="Text Box 1030"/>
          <p:cNvSpPr txBox="1">
            <a:spLocks noChangeArrowheads="1"/>
          </p:cNvSpPr>
          <p:nvPr/>
        </p:nvSpPr>
        <p:spPr bwMode="auto">
          <a:xfrm>
            <a:off x="6323146" y="1828800"/>
            <a:ext cx="2439854"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I = V</a:t>
            </a:r>
            <a:r>
              <a:rPr lang="en-US" sz="2800" baseline="-25000" dirty="0" smtClean="0"/>
              <a:t>i</a:t>
            </a:r>
            <a:r>
              <a:rPr lang="en-US" sz="2800" dirty="0" smtClean="0"/>
              <a:t> / R</a:t>
            </a:r>
            <a:r>
              <a:rPr lang="en-US" sz="2800" baseline="-25000" dirty="0" smtClean="0"/>
              <a:t>1</a:t>
            </a:r>
            <a:endParaRPr lang="en-US" sz="2800" dirty="0" smtClean="0"/>
          </a:p>
        </p:txBody>
      </p:sp>
      <p:sp>
        <p:nvSpPr>
          <p:cNvPr id="60" name="Text Box 1029"/>
          <p:cNvSpPr txBox="1">
            <a:spLocks noChangeArrowheads="1"/>
          </p:cNvSpPr>
          <p:nvPr/>
        </p:nvSpPr>
        <p:spPr bwMode="auto">
          <a:xfrm>
            <a:off x="4810239" y="5257800"/>
            <a:ext cx="4105161"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V</a:t>
            </a:r>
            <a:r>
              <a:rPr lang="en-US" sz="2800" baseline="-25000" dirty="0" smtClean="0"/>
              <a:t>0</a:t>
            </a:r>
            <a:r>
              <a:rPr lang="en-US" sz="2800" dirty="0" smtClean="0"/>
              <a:t> = - ( </a:t>
            </a:r>
            <a:r>
              <a:rPr lang="en-US" sz="2800" dirty="0" err="1" smtClean="0"/>
              <a:t>R</a:t>
            </a:r>
            <a:r>
              <a:rPr lang="en-US" sz="2800" baseline="-25000" dirty="0" err="1" smtClean="0"/>
              <a:t>f</a:t>
            </a:r>
            <a:r>
              <a:rPr lang="en-US" sz="2800" dirty="0" smtClean="0"/>
              <a:t> / R</a:t>
            </a:r>
            <a:r>
              <a:rPr lang="en-US" sz="2800" baseline="-25000" dirty="0" smtClean="0"/>
              <a:t>1</a:t>
            </a:r>
            <a:r>
              <a:rPr lang="en-US" sz="2800" dirty="0" smtClean="0"/>
              <a:t> ) * V</a:t>
            </a:r>
            <a:r>
              <a:rPr lang="en-US" sz="2800" baseline="-25000" dirty="0" smtClean="0"/>
              <a:t>i</a:t>
            </a:r>
            <a:endParaRPr lang="en-US" sz="2800" dirty="0" smtClean="0"/>
          </a:p>
        </p:txBody>
      </p:sp>
      <p:sp>
        <p:nvSpPr>
          <p:cNvPr id="61"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63" name="Slayt Numarası Yer Tutucusu 62"/>
          <p:cNvSpPr>
            <a:spLocks noGrp="1"/>
          </p:cNvSpPr>
          <p:nvPr>
            <p:ph type="sldNum" sz="quarter" idx="12"/>
          </p:nvPr>
        </p:nvSpPr>
        <p:spPr/>
        <p:txBody>
          <a:bodyPr/>
          <a:lstStyle/>
          <a:p>
            <a:fld id="{94F95399-64A8-43B0-A5C5-2D48ACAF8409}" type="slidenum">
              <a:rPr lang="tr-TR" smtClean="0"/>
              <a:t>11</a:t>
            </a:fld>
            <a:endParaRPr lang="tr-TR"/>
          </a:p>
        </p:txBody>
      </p:sp>
    </p:spTree>
    <p:extLst>
      <p:ext uri="{BB962C8B-B14F-4D97-AF65-F5344CB8AC3E}">
        <p14:creationId xmlns:p14="http://schemas.microsoft.com/office/powerpoint/2010/main" val="1227356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21" name="Object 5"/>
          <p:cNvGraphicFramePr>
            <a:graphicFrameLocks noChangeAspect="1"/>
          </p:cNvGraphicFramePr>
          <p:nvPr>
            <p:extLst>
              <p:ext uri="{D42A27DB-BD31-4B8C-83A1-F6EECF244321}">
                <p14:modId xmlns:p14="http://schemas.microsoft.com/office/powerpoint/2010/main" val="1229972579"/>
              </p:ext>
            </p:extLst>
          </p:nvPr>
        </p:nvGraphicFramePr>
        <p:xfrm>
          <a:off x="304800" y="1295400"/>
          <a:ext cx="8601075" cy="5248275"/>
        </p:xfrm>
        <a:graphic>
          <a:graphicData uri="http://schemas.openxmlformats.org/presentationml/2006/ole">
            <mc:AlternateContent xmlns:mc="http://schemas.openxmlformats.org/markup-compatibility/2006">
              <mc:Choice xmlns:v="urn:schemas-microsoft-com:vml" Requires="v">
                <p:oleObj spid="_x0000_s19474" name="Drawing" r:id="rId3" imgW="8601120" imgH="5248440" progId="WPDraw30.Drawing">
                  <p:embed/>
                </p:oleObj>
              </mc:Choice>
              <mc:Fallback>
                <p:oleObj name="Drawing" r:id="rId3" imgW="8601120" imgH="524844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95400"/>
                        <a:ext cx="8601075" cy="5248275"/>
                      </a:xfrm>
                      <a:prstGeom prst="rect">
                        <a:avLst/>
                      </a:prstGeom>
                      <a:solidFill>
                        <a:srgbClr val="C00000"/>
                      </a:solidFill>
                      <a:ln>
                        <a:noFill/>
                      </a:ln>
                      <a:effectLst/>
                      <a:extLst/>
                    </p:spPr>
                  </p:pic>
                </p:oleObj>
              </mc:Fallback>
            </mc:AlternateContent>
          </a:graphicData>
        </a:graphic>
      </p:graphicFrame>
      <p:sp>
        <p:nvSpPr>
          <p:cNvPr id="9222" name="Rectangle 6"/>
          <p:cNvSpPr>
            <a:spLocks noGrp="1" noChangeArrowheads="1"/>
          </p:cNvSpPr>
          <p:nvPr>
            <p:ph type="title"/>
          </p:nvPr>
        </p:nvSpPr>
        <p:spPr/>
        <p:txBody>
          <a:bodyPr/>
          <a:lstStyle/>
          <a:p>
            <a:r>
              <a:rPr lang="tr-TR" dirty="0" smtClean="0"/>
              <a:t>Devre Bağlantısı</a:t>
            </a:r>
            <a:endParaRPr lang="en-US" dirty="0"/>
          </a:p>
        </p:txBody>
      </p:sp>
      <p:sp>
        <p:nvSpPr>
          <p:cNvPr id="3" name="Slayt Numarası Yer Tutucusu 2"/>
          <p:cNvSpPr>
            <a:spLocks noGrp="1"/>
          </p:cNvSpPr>
          <p:nvPr>
            <p:ph type="sldNum" sz="quarter" idx="12"/>
          </p:nvPr>
        </p:nvSpPr>
        <p:spPr/>
        <p:txBody>
          <a:bodyPr/>
          <a:lstStyle/>
          <a:p>
            <a:fld id="{94F95399-64A8-43B0-A5C5-2D48ACAF8409}" type="slidenum">
              <a:rPr lang="tr-TR" smtClean="0"/>
              <a:t>12</a:t>
            </a:fld>
            <a:endParaRPr lang="tr-TR"/>
          </a:p>
        </p:txBody>
      </p:sp>
    </p:spTree>
    <p:extLst>
      <p:ext uri="{BB962C8B-B14F-4D97-AF65-F5344CB8AC3E}">
        <p14:creationId xmlns:p14="http://schemas.microsoft.com/office/powerpoint/2010/main" val="4263319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r>
              <a:rPr lang="tr-TR" dirty="0" smtClean="0"/>
              <a:t>Giriş-Çıkış Özellikleri</a:t>
            </a:r>
            <a:endParaRPr lang="en-US" dirty="0"/>
          </a:p>
        </p:txBody>
      </p:sp>
      <p:graphicFrame>
        <p:nvGraphicFramePr>
          <p:cNvPr id="41990" name="Object 1030"/>
          <p:cNvGraphicFramePr>
            <a:graphicFrameLocks noChangeAspect="1"/>
          </p:cNvGraphicFramePr>
          <p:nvPr>
            <p:extLst>
              <p:ext uri="{D42A27DB-BD31-4B8C-83A1-F6EECF244321}">
                <p14:modId xmlns:p14="http://schemas.microsoft.com/office/powerpoint/2010/main" val="1745396236"/>
              </p:ext>
            </p:extLst>
          </p:nvPr>
        </p:nvGraphicFramePr>
        <p:xfrm>
          <a:off x="685800" y="1166813"/>
          <a:ext cx="7239000" cy="5691187"/>
        </p:xfrm>
        <a:graphic>
          <a:graphicData uri="http://schemas.openxmlformats.org/presentationml/2006/ole">
            <mc:AlternateContent xmlns:mc="http://schemas.openxmlformats.org/markup-compatibility/2006">
              <mc:Choice xmlns:v="urn:schemas-microsoft-com:vml" Requires="v">
                <p:oleObj spid="_x0000_s20498" name="Picture" r:id="rId3" imgW="3876840" imgH="3048120" progId="Word.Picture.8">
                  <p:embed/>
                </p:oleObj>
              </mc:Choice>
              <mc:Fallback>
                <p:oleObj name="Picture" r:id="rId3" imgW="3876840" imgH="3048120" progId="Word.Picture.8">
                  <p:embed/>
                  <p:pic>
                    <p:nvPicPr>
                      <p:cNvPr id="0" name=""/>
                      <p:cNvPicPr>
                        <a:picLocks noChangeAspect="1" noChangeArrowheads="1"/>
                      </p:cNvPicPr>
                      <p:nvPr/>
                    </p:nvPicPr>
                    <p:blipFill>
                      <a:blip r:embed="rId4"/>
                      <a:srcRect/>
                      <a:stretch>
                        <a:fillRect/>
                      </a:stretch>
                    </p:blipFill>
                    <p:spPr bwMode="auto">
                      <a:xfrm>
                        <a:off x="685800" y="1166813"/>
                        <a:ext cx="7239000" cy="5691187"/>
                      </a:xfrm>
                      <a:prstGeom prst="rect">
                        <a:avLst/>
                      </a:prstGeom>
                      <a:noFill/>
                      <a:ln>
                        <a:noFill/>
                      </a:ln>
                      <a:extLst/>
                    </p:spPr>
                  </p:pic>
                </p:oleObj>
              </mc:Fallback>
            </mc:AlternateContent>
          </a:graphicData>
        </a:graphic>
      </p:graphicFrame>
      <p:sp>
        <p:nvSpPr>
          <p:cNvPr id="4" name="Rectangle 4"/>
          <p:cNvSpPr>
            <a:spLocks noChangeArrowheads="1"/>
          </p:cNvSpPr>
          <p:nvPr/>
        </p:nvSpPr>
        <p:spPr bwMode="auto">
          <a:xfrm>
            <a:off x="468313" y="110357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ayt Numarası Yer Tutucusu 2"/>
          <p:cNvSpPr>
            <a:spLocks noGrp="1"/>
          </p:cNvSpPr>
          <p:nvPr>
            <p:ph type="sldNum" sz="quarter" idx="12"/>
          </p:nvPr>
        </p:nvSpPr>
        <p:spPr/>
        <p:txBody>
          <a:bodyPr/>
          <a:lstStyle/>
          <a:p>
            <a:fld id="{94F95399-64A8-43B0-A5C5-2D48ACAF8409}" type="slidenum">
              <a:rPr lang="tr-TR" smtClean="0"/>
              <a:t>13</a:t>
            </a:fld>
            <a:endParaRPr lang="tr-TR"/>
          </a:p>
        </p:txBody>
      </p:sp>
    </p:spTree>
    <p:extLst>
      <p:ext uri="{BB962C8B-B14F-4D97-AF65-F5344CB8AC3E}">
        <p14:creationId xmlns:p14="http://schemas.microsoft.com/office/powerpoint/2010/main" val="468540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26"/>
          <p:cNvSpPr>
            <a:spLocks noGrp="1" noChangeArrowheads="1"/>
          </p:cNvSpPr>
          <p:nvPr>
            <p:ph type="title"/>
          </p:nvPr>
        </p:nvSpPr>
        <p:spPr/>
        <p:txBody>
          <a:bodyPr/>
          <a:lstStyle/>
          <a:p>
            <a:r>
              <a:rPr lang="tr-TR" dirty="0" smtClean="0"/>
              <a:t>Toplama Kuvvetlendiricisi</a:t>
            </a:r>
            <a:endParaRPr lang="en-US" dirty="0"/>
          </a:p>
        </p:txBody>
      </p:sp>
      <p:graphicFrame>
        <p:nvGraphicFramePr>
          <p:cNvPr id="49155" name="Object 1027"/>
          <p:cNvGraphicFramePr>
            <a:graphicFrameLocks noChangeAspect="1"/>
          </p:cNvGraphicFramePr>
          <p:nvPr>
            <p:extLst>
              <p:ext uri="{D42A27DB-BD31-4B8C-83A1-F6EECF244321}">
                <p14:modId xmlns:p14="http://schemas.microsoft.com/office/powerpoint/2010/main" val="1885800769"/>
              </p:ext>
            </p:extLst>
          </p:nvPr>
        </p:nvGraphicFramePr>
        <p:xfrm>
          <a:off x="2209800" y="1641475"/>
          <a:ext cx="6705600" cy="4537075"/>
        </p:xfrm>
        <a:graphic>
          <a:graphicData uri="http://schemas.openxmlformats.org/presentationml/2006/ole">
            <mc:AlternateContent xmlns:mc="http://schemas.openxmlformats.org/markup-compatibility/2006">
              <mc:Choice xmlns:v="urn:schemas-microsoft-com:vml" Requires="v">
                <p:oleObj spid="_x0000_s21522" name="Picture" r:id="rId3" imgW="2905200" imgH="1733400" progId="Word.Picture.8">
                  <p:embed/>
                </p:oleObj>
              </mc:Choice>
              <mc:Fallback>
                <p:oleObj name="Picture" r:id="rId3" imgW="2905200" imgH="1733400" progId="Word.Picture.8">
                  <p:embed/>
                  <p:pic>
                    <p:nvPicPr>
                      <p:cNvPr id="0" name=""/>
                      <p:cNvPicPr>
                        <a:picLocks noChangeAspect="1" noChangeArrowheads="1"/>
                      </p:cNvPicPr>
                      <p:nvPr/>
                    </p:nvPicPr>
                    <p:blipFill>
                      <a:blip r:embed="rId4"/>
                      <a:srcRect/>
                      <a:stretch>
                        <a:fillRect/>
                      </a:stretch>
                    </p:blipFill>
                    <p:spPr bwMode="auto">
                      <a:xfrm>
                        <a:off x="2209800" y="1641475"/>
                        <a:ext cx="6705600" cy="4537075"/>
                      </a:xfrm>
                      <a:prstGeom prst="rect">
                        <a:avLst/>
                      </a:prstGeom>
                      <a:solidFill>
                        <a:schemeClr val="accent3">
                          <a:lumMod val="20000"/>
                          <a:lumOff val="80000"/>
                        </a:schemeClr>
                      </a:solidFill>
                      <a:ln>
                        <a:noFill/>
                      </a:ln>
                      <a:extLst/>
                    </p:spPr>
                  </p:pic>
                </p:oleObj>
              </mc:Fallback>
            </mc:AlternateContent>
          </a:graphicData>
        </a:graphic>
      </p:graphicFrame>
      <p:sp>
        <p:nvSpPr>
          <p:cNvPr id="49157" name="Text Box 1029"/>
          <p:cNvSpPr txBox="1">
            <a:spLocks noChangeArrowheads="1"/>
          </p:cNvSpPr>
          <p:nvPr/>
        </p:nvSpPr>
        <p:spPr bwMode="auto">
          <a:xfrm>
            <a:off x="2318320" y="6096000"/>
            <a:ext cx="6934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smtClean="0"/>
              <a:t>V</a:t>
            </a:r>
            <a:r>
              <a:rPr lang="en-US" sz="2800" baseline="-25000" dirty="0" smtClean="0"/>
              <a:t>0</a:t>
            </a:r>
            <a:r>
              <a:rPr lang="en-US" sz="2800" dirty="0" smtClean="0"/>
              <a:t> = - ( </a:t>
            </a:r>
            <a:r>
              <a:rPr lang="en-US" sz="2800" dirty="0" err="1" smtClean="0"/>
              <a:t>R</a:t>
            </a:r>
            <a:r>
              <a:rPr lang="en-US" sz="2800" baseline="-25000" dirty="0" err="1" smtClean="0"/>
              <a:t>f</a:t>
            </a:r>
            <a:r>
              <a:rPr lang="en-US" sz="2800" dirty="0" smtClean="0"/>
              <a:t> / R</a:t>
            </a:r>
            <a:r>
              <a:rPr lang="en-US" sz="2800" baseline="-25000" dirty="0" smtClean="0"/>
              <a:t>1</a:t>
            </a:r>
            <a:r>
              <a:rPr lang="en-US" sz="2800" dirty="0" smtClean="0"/>
              <a:t> ) * V</a:t>
            </a:r>
            <a:r>
              <a:rPr lang="en-US" sz="2800" baseline="-25000" dirty="0" smtClean="0"/>
              <a:t>1 </a:t>
            </a:r>
            <a:r>
              <a:rPr lang="en-US" sz="2800" dirty="0" smtClean="0"/>
              <a:t>- ( </a:t>
            </a:r>
            <a:r>
              <a:rPr lang="en-US" sz="2800" dirty="0" err="1" smtClean="0"/>
              <a:t>R</a:t>
            </a:r>
            <a:r>
              <a:rPr lang="en-US" sz="2800" baseline="-25000" dirty="0" err="1" smtClean="0"/>
              <a:t>f</a:t>
            </a:r>
            <a:r>
              <a:rPr lang="en-US" sz="2800" dirty="0" smtClean="0"/>
              <a:t> / R</a:t>
            </a:r>
            <a:r>
              <a:rPr lang="en-US" sz="2800" baseline="-25000" dirty="0" smtClean="0"/>
              <a:t>2</a:t>
            </a:r>
            <a:r>
              <a:rPr lang="en-US" sz="2800" dirty="0" smtClean="0"/>
              <a:t> ) * V</a:t>
            </a:r>
            <a:r>
              <a:rPr lang="en-US" sz="2800" baseline="-25000" dirty="0" smtClean="0"/>
              <a:t>2</a:t>
            </a:r>
          </a:p>
        </p:txBody>
      </p:sp>
      <p:sp>
        <p:nvSpPr>
          <p:cNvPr id="49158" name="Text Box 1030"/>
          <p:cNvSpPr txBox="1">
            <a:spLocks noChangeArrowheads="1"/>
          </p:cNvSpPr>
          <p:nvPr/>
        </p:nvSpPr>
        <p:spPr bwMode="auto">
          <a:xfrm>
            <a:off x="251520" y="4419600"/>
            <a:ext cx="218688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I</a:t>
            </a:r>
            <a:r>
              <a:rPr lang="en-US" sz="2800" baseline="-25000" dirty="0" smtClean="0"/>
              <a:t>2</a:t>
            </a:r>
            <a:r>
              <a:rPr lang="en-US" sz="2800" dirty="0" smtClean="0"/>
              <a:t> = V</a:t>
            </a:r>
            <a:r>
              <a:rPr lang="en-US" sz="2800" baseline="-25000" dirty="0" smtClean="0"/>
              <a:t>2</a:t>
            </a:r>
            <a:r>
              <a:rPr lang="en-US" sz="2800" dirty="0" smtClean="0"/>
              <a:t> / R</a:t>
            </a:r>
            <a:r>
              <a:rPr lang="en-US" sz="2800" baseline="-25000" dirty="0" smtClean="0"/>
              <a:t>2</a:t>
            </a:r>
            <a:endParaRPr lang="en-US" sz="2800" dirty="0" smtClean="0"/>
          </a:p>
        </p:txBody>
      </p:sp>
      <p:sp>
        <p:nvSpPr>
          <p:cNvPr id="49159" name="Text Box 1031"/>
          <p:cNvSpPr txBox="1">
            <a:spLocks noChangeArrowheads="1"/>
          </p:cNvSpPr>
          <p:nvPr/>
        </p:nvSpPr>
        <p:spPr bwMode="auto">
          <a:xfrm>
            <a:off x="251520" y="3124200"/>
            <a:ext cx="218688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I</a:t>
            </a:r>
            <a:r>
              <a:rPr lang="en-US" sz="2800" baseline="-25000" dirty="0" smtClean="0"/>
              <a:t>1</a:t>
            </a:r>
            <a:r>
              <a:rPr lang="en-US" sz="2800" dirty="0" smtClean="0"/>
              <a:t> = V</a:t>
            </a:r>
            <a:r>
              <a:rPr lang="en-US" sz="2800" baseline="-25000" dirty="0" smtClean="0"/>
              <a:t>1</a:t>
            </a:r>
            <a:r>
              <a:rPr lang="en-US" sz="2800" dirty="0" smtClean="0"/>
              <a:t> / R</a:t>
            </a:r>
            <a:r>
              <a:rPr lang="en-US" sz="2800" baseline="-25000" dirty="0" smtClean="0"/>
              <a:t>1</a:t>
            </a:r>
            <a:endParaRPr lang="en-US" sz="2800" dirty="0" smtClean="0"/>
          </a:p>
        </p:txBody>
      </p:sp>
      <p:sp>
        <p:nvSpPr>
          <p:cNvPr id="7" name="Rectangle 4"/>
          <p:cNvSpPr>
            <a:spLocks noChangeArrowheads="1"/>
          </p:cNvSpPr>
          <p:nvPr/>
        </p:nvSpPr>
        <p:spPr bwMode="auto">
          <a:xfrm>
            <a:off x="468313" y="121394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ayt Numarası Yer Tutucusu 2"/>
          <p:cNvSpPr>
            <a:spLocks noGrp="1"/>
          </p:cNvSpPr>
          <p:nvPr>
            <p:ph type="sldNum" sz="quarter" idx="12"/>
          </p:nvPr>
        </p:nvSpPr>
        <p:spPr/>
        <p:txBody>
          <a:bodyPr/>
          <a:lstStyle/>
          <a:p>
            <a:fld id="{94F95399-64A8-43B0-A5C5-2D48ACAF8409}" type="slidenum">
              <a:rPr lang="tr-TR" smtClean="0"/>
              <a:t>14</a:t>
            </a:fld>
            <a:endParaRPr lang="tr-TR"/>
          </a:p>
        </p:txBody>
      </p:sp>
    </p:spTree>
    <p:extLst>
      <p:ext uri="{BB962C8B-B14F-4D97-AF65-F5344CB8AC3E}">
        <p14:creationId xmlns:p14="http://schemas.microsoft.com/office/powerpoint/2010/main" val="247472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Toplayıcı</a:t>
            </a:r>
            <a:endParaRPr lang="en-US" dirty="0"/>
          </a:p>
        </p:txBody>
      </p:sp>
      <p:grpSp>
        <p:nvGrpSpPr>
          <p:cNvPr id="60" name="Group 59"/>
          <p:cNvGrpSpPr/>
          <p:nvPr/>
        </p:nvGrpSpPr>
        <p:grpSpPr>
          <a:xfrm>
            <a:off x="969963" y="1879600"/>
            <a:ext cx="7620000" cy="2779713"/>
            <a:chOff x="1185863" y="1066800"/>
            <a:chExt cx="7620000" cy="2779713"/>
          </a:xfrm>
        </p:grpSpPr>
        <p:sp>
          <p:nvSpPr>
            <p:cNvPr id="3" name="Line 68"/>
            <p:cNvSpPr>
              <a:spLocks noChangeShapeType="1"/>
            </p:cNvSpPr>
            <p:nvPr/>
          </p:nvSpPr>
          <p:spPr bwMode="auto">
            <a:xfrm>
              <a:off x="2741613" y="142716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 name="Line 71"/>
            <p:cNvSpPr>
              <a:spLocks noChangeShapeType="1"/>
            </p:cNvSpPr>
            <p:nvPr/>
          </p:nvSpPr>
          <p:spPr bwMode="auto">
            <a:xfrm>
              <a:off x="2741613" y="170656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Line 74"/>
            <p:cNvSpPr>
              <a:spLocks noChangeShapeType="1"/>
            </p:cNvSpPr>
            <p:nvPr/>
          </p:nvSpPr>
          <p:spPr bwMode="auto">
            <a:xfrm>
              <a:off x="2741613" y="218916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Line 77"/>
            <p:cNvSpPr>
              <a:spLocks noChangeShapeType="1"/>
            </p:cNvSpPr>
            <p:nvPr/>
          </p:nvSpPr>
          <p:spPr bwMode="auto">
            <a:xfrm>
              <a:off x="4456113" y="177958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5"/>
            <p:cNvSpPr>
              <a:spLocks noChangeAspect="1"/>
            </p:cNvSpPr>
            <p:nvPr/>
          </p:nvSpPr>
          <p:spPr bwMode="auto">
            <a:xfrm>
              <a:off x="3255963" y="1822450"/>
              <a:ext cx="1096962" cy="955675"/>
            </a:xfrm>
            <a:custGeom>
              <a:avLst/>
              <a:gdLst>
                <a:gd name="T0" fmla="*/ 386 w 386"/>
                <a:gd name="T1" fmla="*/ 168 h 336"/>
                <a:gd name="T2" fmla="*/ 386 w 386"/>
                <a:gd name="T3" fmla="*/ 168 h 336"/>
                <a:gd name="T4" fmla="*/ 0 w 386"/>
                <a:gd name="T5" fmla="*/ 0 h 336"/>
                <a:gd name="T6" fmla="*/ 0 w 386"/>
                <a:gd name="T7" fmla="*/ 336 h 336"/>
                <a:gd name="T8" fmla="*/ 386 w 386"/>
                <a:gd name="T9" fmla="*/ 168 h 336"/>
              </a:gdLst>
              <a:ahLst/>
              <a:cxnLst>
                <a:cxn ang="0">
                  <a:pos x="T0" y="T1"/>
                </a:cxn>
                <a:cxn ang="0">
                  <a:pos x="T2" y="T3"/>
                </a:cxn>
                <a:cxn ang="0">
                  <a:pos x="T4" y="T5"/>
                </a:cxn>
                <a:cxn ang="0">
                  <a:pos x="T6" y="T7"/>
                </a:cxn>
                <a:cxn ang="0">
                  <a:pos x="T8" y="T9"/>
                </a:cxn>
              </a:cxnLst>
              <a:rect l="0" t="0" r="r" b="b"/>
              <a:pathLst>
                <a:path w="386" h="336">
                  <a:moveTo>
                    <a:pt x="386" y="168"/>
                  </a:moveTo>
                  <a:lnTo>
                    <a:pt x="386" y="168"/>
                  </a:lnTo>
                  <a:lnTo>
                    <a:pt x="0" y="0"/>
                  </a:lnTo>
                  <a:lnTo>
                    <a:pt x="0" y="336"/>
                  </a:lnTo>
                  <a:lnTo>
                    <a:pt x="386" y="168"/>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Line 6"/>
            <p:cNvSpPr>
              <a:spLocks noChangeAspect="1" noChangeShapeType="1"/>
            </p:cNvSpPr>
            <p:nvPr/>
          </p:nvSpPr>
          <p:spPr bwMode="auto">
            <a:xfrm>
              <a:off x="2589213" y="2130425"/>
              <a:ext cx="666750"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reeform 7"/>
            <p:cNvSpPr>
              <a:spLocks noChangeAspect="1"/>
            </p:cNvSpPr>
            <p:nvPr/>
          </p:nvSpPr>
          <p:spPr bwMode="auto">
            <a:xfrm>
              <a:off x="2914650" y="2511425"/>
              <a:ext cx="334963" cy="374650"/>
            </a:xfrm>
            <a:custGeom>
              <a:avLst/>
              <a:gdLst>
                <a:gd name="T0" fmla="*/ 0 w 118"/>
                <a:gd name="T1" fmla="*/ 132 h 132"/>
                <a:gd name="T2" fmla="*/ 0 w 118"/>
                <a:gd name="T3" fmla="*/ 0 h 132"/>
                <a:gd name="T4" fmla="*/ 118 w 118"/>
                <a:gd name="T5" fmla="*/ 0 h 132"/>
              </a:gdLst>
              <a:ahLst/>
              <a:cxnLst>
                <a:cxn ang="0">
                  <a:pos x="T0" y="T1"/>
                </a:cxn>
                <a:cxn ang="0">
                  <a:pos x="T2" y="T3"/>
                </a:cxn>
                <a:cxn ang="0">
                  <a:pos x="T4" y="T5"/>
                </a:cxn>
              </a:cxnLst>
              <a:rect l="0" t="0" r="r" b="b"/>
              <a:pathLst>
                <a:path w="118" h="132">
                  <a:moveTo>
                    <a:pt x="0" y="132"/>
                  </a:moveTo>
                  <a:lnTo>
                    <a:pt x="0" y="0"/>
                  </a:lnTo>
                  <a:lnTo>
                    <a:pt x="11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Line 8"/>
            <p:cNvSpPr>
              <a:spLocks noChangeAspect="1" noChangeShapeType="1"/>
            </p:cNvSpPr>
            <p:nvPr/>
          </p:nvSpPr>
          <p:spPr bwMode="auto">
            <a:xfrm>
              <a:off x="4346575" y="2300288"/>
              <a:ext cx="433388"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9"/>
            <p:cNvSpPr>
              <a:spLocks noChangeAspect="1" noChangeShapeType="1"/>
            </p:cNvSpPr>
            <p:nvPr/>
          </p:nvSpPr>
          <p:spPr bwMode="auto">
            <a:xfrm>
              <a:off x="5734050" y="2300288"/>
              <a:ext cx="307181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0"/>
            <p:cNvSpPr>
              <a:spLocks noChangeAspect="1" noChangeShapeType="1"/>
            </p:cNvSpPr>
            <p:nvPr/>
          </p:nvSpPr>
          <p:spPr bwMode="auto">
            <a:xfrm>
              <a:off x="5734050" y="1157288"/>
              <a:ext cx="3175" cy="22574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Freeform 11"/>
            <p:cNvSpPr>
              <a:spLocks noChangeAspect="1"/>
            </p:cNvSpPr>
            <p:nvPr/>
          </p:nvSpPr>
          <p:spPr bwMode="auto">
            <a:xfrm>
              <a:off x="5848350" y="1516063"/>
              <a:ext cx="592138" cy="198437"/>
            </a:xfrm>
            <a:custGeom>
              <a:avLst/>
              <a:gdLst>
                <a:gd name="T0" fmla="*/ 208 w 208"/>
                <a:gd name="T1" fmla="*/ 70 h 70"/>
                <a:gd name="T2" fmla="*/ 160 w 208"/>
                <a:gd name="T3" fmla="*/ 70 h 70"/>
                <a:gd name="T4" fmla="*/ 136 w 208"/>
                <a:gd name="T5" fmla="*/ 0 h 70"/>
                <a:gd name="T6" fmla="*/ 72 w 208"/>
                <a:gd name="T7" fmla="*/ 0 h 70"/>
                <a:gd name="T8" fmla="*/ 48 w 208"/>
                <a:gd name="T9" fmla="*/ 70 h 70"/>
                <a:gd name="T10" fmla="*/ 0 w 208"/>
                <a:gd name="T11" fmla="*/ 70 h 70"/>
              </a:gdLst>
              <a:ahLst/>
              <a:cxnLst>
                <a:cxn ang="0">
                  <a:pos x="T0" y="T1"/>
                </a:cxn>
                <a:cxn ang="0">
                  <a:pos x="T2" y="T3"/>
                </a:cxn>
                <a:cxn ang="0">
                  <a:pos x="T4" y="T5"/>
                </a:cxn>
                <a:cxn ang="0">
                  <a:pos x="T6" y="T7"/>
                </a:cxn>
                <a:cxn ang="0">
                  <a:pos x="T8" y="T9"/>
                </a:cxn>
                <a:cxn ang="0">
                  <a:pos x="T10" y="T11"/>
                </a:cxn>
              </a:cxnLst>
              <a:rect l="0" t="0" r="r" b="b"/>
              <a:pathLst>
                <a:path w="208" h="70">
                  <a:moveTo>
                    <a:pt x="208" y="70"/>
                  </a:moveTo>
                  <a:lnTo>
                    <a:pt x="160" y="70"/>
                  </a:lnTo>
                  <a:lnTo>
                    <a:pt x="136" y="0"/>
                  </a:lnTo>
                  <a:lnTo>
                    <a:pt x="72" y="0"/>
                  </a:lnTo>
                  <a:lnTo>
                    <a:pt x="48" y="70"/>
                  </a:lnTo>
                  <a:lnTo>
                    <a:pt x="0" y="7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12"/>
            <p:cNvSpPr>
              <a:spLocks noChangeAspect="1"/>
            </p:cNvSpPr>
            <p:nvPr/>
          </p:nvSpPr>
          <p:spPr bwMode="auto">
            <a:xfrm>
              <a:off x="6707188" y="2209800"/>
              <a:ext cx="592137" cy="198438"/>
            </a:xfrm>
            <a:custGeom>
              <a:avLst/>
              <a:gdLst>
                <a:gd name="T0" fmla="*/ 208 w 208"/>
                <a:gd name="T1" fmla="*/ 70 h 70"/>
                <a:gd name="T2" fmla="*/ 160 w 208"/>
                <a:gd name="T3" fmla="*/ 70 h 70"/>
                <a:gd name="T4" fmla="*/ 136 w 208"/>
                <a:gd name="T5" fmla="*/ 0 h 70"/>
                <a:gd name="T6" fmla="*/ 72 w 208"/>
                <a:gd name="T7" fmla="*/ 0 h 70"/>
                <a:gd name="T8" fmla="*/ 48 w 208"/>
                <a:gd name="T9" fmla="*/ 70 h 70"/>
                <a:gd name="T10" fmla="*/ 0 w 208"/>
                <a:gd name="T11" fmla="*/ 70 h 70"/>
              </a:gdLst>
              <a:ahLst/>
              <a:cxnLst>
                <a:cxn ang="0">
                  <a:pos x="T0" y="T1"/>
                </a:cxn>
                <a:cxn ang="0">
                  <a:pos x="T2" y="T3"/>
                </a:cxn>
                <a:cxn ang="0">
                  <a:pos x="T4" y="T5"/>
                </a:cxn>
                <a:cxn ang="0">
                  <a:pos x="T6" y="T7"/>
                </a:cxn>
                <a:cxn ang="0">
                  <a:pos x="T8" y="T9"/>
                </a:cxn>
                <a:cxn ang="0">
                  <a:pos x="T10" y="T11"/>
                </a:cxn>
              </a:cxnLst>
              <a:rect l="0" t="0" r="r" b="b"/>
              <a:pathLst>
                <a:path w="208" h="70">
                  <a:moveTo>
                    <a:pt x="208" y="70"/>
                  </a:moveTo>
                  <a:lnTo>
                    <a:pt x="160" y="70"/>
                  </a:lnTo>
                  <a:lnTo>
                    <a:pt x="136" y="0"/>
                  </a:lnTo>
                  <a:lnTo>
                    <a:pt x="72" y="0"/>
                  </a:lnTo>
                  <a:lnTo>
                    <a:pt x="48" y="70"/>
                  </a:lnTo>
                  <a:lnTo>
                    <a:pt x="0" y="7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13"/>
            <p:cNvSpPr>
              <a:spLocks noChangeAspect="1"/>
            </p:cNvSpPr>
            <p:nvPr/>
          </p:nvSpPr>
          <p:spPr bwMode="auto">
            <a:xfrm>
              <a:off x="7634288" y="1141413"/>
              <a:ext cx="523875" cy="2324100"/>
            </a:xfrm>
            <a:custGeom>
              <a:avLst/>
              <a:gdLst>
                <a:gd name="T0" fmla="*/ 184 w 184"/>
                <a:gd name="T1" fmla="*/ 0 h 818"/>
                <a:gd name="T2" fmla="*/ 144 w 184"/>
                <a:gd name="T3" fmla="*/ 0 h 818"/>
                <a:gd name="T4" fmla="*/ 122 w 184"/>
                <a:gd name="T5" fmla="*/ 818 h 818"/>
                <a:gd name="T6" fmla="*/ 62 w 184"/>
                <a:gd name="T7" fmla="*/ 818 h 818"/>
                <a:gd name="T8" fmla="*/ 40 w 184"/>
                <a:gd name="T9" fmla="*/ 0 h 818"/>
                <a:gd name="T10" fmla="*/ 0 w 184"/>
                <a:gd name="T11" fmla="*/ 0 h 818"/>
              </a:gdLst>
              <a:ahLst/>
              <a:cxnLst>
                <a:cxn ang="0">
                  <a:pos x="T0" y="T1"/>
                </a:cxn>
                <a:cxn ang="0">
                  <a:pos x="T2" y="T3"/>
                </a:cxn>
                <a:cxn ang="0">
                  <a:pos x="T4" y="T5"/>
                </a:cxn>
                <a:cxn ang="0">
                  <a:pos x="T6" y="T7"/>
                </a:cxn>
                <a:cxn ang="0">
                  <a:pos x="T8" y="T9"/>
                </a:cxn>
                <a:cxn ang="0">
                  <a:pos x="T10" y="T11"/>
                </a:cxn>
              </a:cxnLst>
              <a:rect l="0" t="0" r="r" b="b"/>
              <a:pathLst>
                <a:path w="184" h="818">
                  <a:moveTo>
                    <a:pt x="184" y="0"/>
                  </a:moveTo>
                  <a:lnTo>
                    <a:pt x="144" y="0"/>
                  </a:lnTo>
                  <a:lnTo>
                    <a:pt x="122" y="818"/>
                  </a:lnTo>
                  <a:lnTo>
                    <a:pt x="62" y="818"/>
                  </a:lnTo>
                  <a:lnTo>
                    <a:pt x="40" y="0"/>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Rectangle 14"/>
            <p:cNvSpPr>
              <a:spLocks noChangeAspect="1" noChangeArrowheads="1"/>
            </p:cNvSpPr>
            <p:nvPr/>
          </p:nvSpPr>
          <p:spPr bwMode="auto">
            <a:xfrm>
              <a:off x="1503363" y="1573213"/>
              <a:ext cx="1158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chemeClr val="tx2"/>
                  </a:solidFill>
                  <a:ea typeface="MS Mincho" pitchFamily="49" charset="-128"/>
                  <a:sym typeface="Symbol" pitchFamily="18" charset="2"/>
                </a:rPr>
                <a:t></a:t>
              </a:r>
              <a:r>
                <a:rPr lang="en-US" sz="1200" baseline="-25000">
                  <a:solidFill>
                    <a:schemeClr val="tx2"/>
                  </a:solidFill>
                  <a:ea typeface="MS Mincho" pitchFamily="49" charset="-128"/>
                </a:rPr>
                <a:t>i</a:t>
              </a:r>
            </a:p>
          </p:txBody>
        </p:sp>
        <p:sp>
          <p:nvSpPr>
            <p:cNvPr id="17" name="Rectangle 16"/>
            <p:cNvSpPr>
              <a:spLocks noChangeAspect="1" noChangeArrowheads="1"/>
            </p:cNvSpPr>
            <p:nvPr/>
          </p:nvSpPr>
          <p:spPr bwMode="auto">
            <a:xfrm>
              <a:off x="1851025" y="2630488"/>
              <a:ext cx="762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v</a:t>
              </a:r>
              <a:endParaRPr lang="en-US" sz="1200"/>
            </a:p>
          </p:txBody>
        </p:sp>
        <p:sp>
          <p:nvSpPr>
            <p:cNvPr id="18" name="Rectangle 17"/>
            <p:cNvSpPr>
              <a:spLocks noChangeAspect="1" noChangeArrowheads="1"/>
            </p:cNvSpPr>
            <p:nvPr/>
          </p:nvSpPr>
          <p:spPr bwMode="auto">
            <a:xfrm>
              <a:off x="1935163" y="2703513"/>
              <a:ext cx="777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b</a:t>
              </a:r>
              <a:endParaRPr lang="en-US" sz="1200"/>
            </a:p>
          </p:txBody>
        </p:sp>
        <p:sp>
          <p:nvSpPr>
            <p:cNvPr id="19" name="Rectangle 18"/>
            <p:cNvSpPr>
              <a:spLocks noChangeAspect="1" noChangeArrowheads="1"/>
            </p:cNvSpPr>
            <p:nvPr/>
          </p:nvSpPr>
          <p:spPr bwMode="auto">
            <a:xfrm>
              <a:off x="6070600" y="1289050"/>
              <a:ext cx="1158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chemeClr val="tx2"/>
                  </a:solidFill>
                  <a:ea typeface="MS Mincho" pitchFamily="49" charset="-128"/>
                  <a:sym typeface="Symbol" pitchFamily="18" charset="2"/>
                </a:rPr>
                <a:t></a:t>
              </a:r>
              <a:r>
                <a:rPr lang="en-US" sz="1200" baseline="-25000">
                  <a:solidFill>
                    <a:schemeClr val="tx2"/>
                  </a:solidFill>
                  <a:ea typeface="MS Mincho" pitchFamily="49" charset="-128"/>
                </a:rPr>
                <a:t>i</a:t>
              </a:r>
            </a:p>
          </p:txBody>
        </p:sp>
        <p:sp>
          <p:nvSpPr>
            <p:cNvPr id="20" name="Rectangle 20"/>
            <p:cNvSpPr>
              <a:spLocks noChangeAspect="1" noChangeArrowheads="1"/>
            </p:cNvSpPr>
            <p:nvPr/>
          </p:nvSpPr>
          <p:spPr bwMode="auto">
            <a:xfrm>
              <a:off x="4927600" y="2198688"/>
              <a:ext cx="13811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chemeClr val="tx2"/>
                  </a:solidFill>
                  <a:ea typeface="MS Mincho" pitchFamily="49" charset="-128"/>
                  <a:sym typeface="Symbol" pitchFamily="18" charset="2"/>
                </a:rPr>
                <a:t></a:t>
              </a:r>
              <a:r>
                <a:rPr lang="en-US" sz="1200" baseline="-25000">
                  <a:solidFill>
                    <a:schemeClr val="tx2"/>
                  </a:solidFill>
                  <a:ea typeface="MS Mincho" pitchFamily="49" charset="-128"/>
                </a:rPr>
                <a:t>o</a:t>
              </a:r>
            </a:p>
          </p:txBody>
        </p:sp>
        <p:sp>
          <p:nvSpPr>
            <p:cNvPr id="21" name="Rectangle 22"/>
            <p:cNvSpPr>
              <a:spLocks noChangeAspect="1" noChangeArrowheads="1"/>
            </p:cNvSpPr>
            <p:nvPr/>
          </p:nvSpPr>
          <p:spPr bwMode="auto">
            <a:xfrm>
              <a:off x="8032750" y="3357563"/>
              <a:ext cx="13811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chemeClr val="tx2"/>
                  </a:solidFill>
                  <a:ea typeface="MS Mincho" pitchFamily="49" charset="-128"/>
                  <a:sym typeface="Symbol" pitchFamily="18" charset="2"/>
                </a:rPr>
                <a:t></a:t>
              </a:r>
              <a:r>
                <a:rPr lang="en-US" sz="1200" baseline="-25000">
                  <a:solidFill>
                    <a:schemeClr val="tx2"/>
                  </a:solidFill>
                  <a:ea typeface="MS Mincho" pitchFamily="49" charset="-128"/>
                </a:rPr>
                <a:t>o</a:t>
              </a:r>
            </a:p>
          </p:txBody>
        </p:sp>
        <p:sp>
          <p:nvSpPr>
            <p:cNvPr id="22" name="Rectangle 24"/>
            <p:cNvSpPr>
              <a:spLocks noChangeAspect="1" noChangeArrowheads="1"/>
            </p:cNvSpPr>
            <p:nvPr/>
          </p:nvSpPr>
          <p:spPr bwMode="auto">
            <a:xfrm>
              <a:off x="3328988" y="1879600"/>
              <a:ext cx="841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Symbol" pitchFamily="18" charset="2"/>
                </a:rPr>
                <a:t>-</a:t>
              </a:r>
              <a:endParaRPr lang="en-US" sz="1200">
                <a:latin typeface="Symbol" pitchFamily="18" charset="2"/>
              </a:endParaRPr>
            </a:p>
          </p:txBody>
        </p:sp>
        <p:sp>
          <p:nvSpPr>
            <p:cNvPr id="23" name="Rectangle 25"/>
            <p:cNvSpPr>
              <a:spLocks noChangeAspect="1" noChangeArrowheads="1"/>
            </p:cNvSpPr>
            <p:nvPr/>
          </p:nvSpPr>
          <p:spPr bwMode="auto">
            <a:xfrm>
              <a:off x="3324225" y="2482850"/>
              <a:ext cx="84138"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a:t>
              </a:r>
              <a:endParaRPr lang="en-US" sz="1200"/>
            </a:p>
          </p:txBody>
        </p:sp>
        <p:sp>
          <p:nvSpPr>
            <p:cNvPr id="24" name="Rectangle 26"/>
            <p:cNvSpPr>
              <a:spLocks noChangeAspect="1" noChangeArrowheads="1"/>
            </p:cNvSpPr>
            <p:nvPr/>
          </p:nvSpPr>
          <p:spPr bwMode="auto">
            <a:xfrm>
              <a:off x="1247775" y="2073275"/>
              <a:ext cx="3460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+15V</a:t>
              </a:r>
              <a:endParaRPr lang="en-US" sz="1200"/>
            </a:p>
          </p:txBody>
        </p:sp>
        <p:sp>
          <p:nvSpPr>
            <p:cNvPr id="25" name="Rectangle 27"/>
            <p:cNvSpPr>
              <a:spLocks noChangeAspect="1" noChangeArrowheads="1"/>
            </p:cNvSpPr>
            <p:nvPr/>
          </p:nvSpPr>
          <p:spPr bwMode="auto">
            <a:xfrm>
              <a:off x="5280025" y="1066800"/>
              <a:ext cx="2381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+10</a:t>
              </a:r>
              <a:endParaRPr lang="en-US" sz="1200"/>
            </a:p>
          </p:txBody>
        </p:sp>
        <p:sp>
          <p:nvSpPr>
            <p:cNvPr id="26" name="Rectangle 28"/>
            <p:cNvSpPr>
              <a:spLocks noChangeAspect="1" noChangeArrowheads="1"/>
            </p:cNvSpPr>
            <p:nvPr/>
          </p:nvSpPr>
          <p:spPr bwMode="auto">
            <a:xfrm>
              <a:off x="5456238" y="2209800"/>
              <a:ext cx="762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0</a:t>
              </a:r>
              <a:endParaRPr lang="en-US" sz="1200"/>
            </a:p>
          </p:txBody>
        </p:sp>
        <p:sp>
          <p:nvSpPr>
            <p:cNvPr id="27" name="Rectangle 29"/>
            <p:cNvSpPr>
              <a:spLocks noChangeAspect="1" noChangeArrowheads="1"/>
            </p:cNvSpPr>
            <p:nvPr/>
          </p:nvSpPr>
          <p:spPr bwMode="auto">
            <a:xfrm>
              <a:off x="8470900" y="2328863"/>
              <a:ext cx="3238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Time</a:t>
              </a:r>
              <a:endParaRPr lang="en-US" sz="1200"/>
            </a:p>
          </p:txBody>
        </p:sp>
        <p:sp>
          <p:nvSpPr>
            <p:cNvPr id="28" name="Rectangle 30"/>
            <p:cNvSpPr>
              <a:spLocks noChangeAspect="1" noChangeArrowheads="1"/>
            </p:cNvSpPr>
            <p:nvPr/>
          </p:nvSpPr>
          <p:spPr bwMode="auto">
            <a:xfrm>
              <a:off x="6696075" y="1965325"/>
              <a:ext cx="5476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chemeClr val="tx2"/>
                  </a:solidFill>
                  <a:ea typeface="MS Mincho" pitchFamily="49" charset="-128"/>
                  <a:sym typeface="Symbol" pitchFamily="18" charset="2"/>
                </a:rPr>
                <a:t></a:t>
              </a:r>
              <a:r>
                <a:rPr lang="en-US" sz="1200" baseline="-25000">
                  <a:solidFill>
                    <a:schemeClr val="tx2"/>
                  </a:solidFill>
                  <a:ea typeface="MS Mincho" pitchFamily="49" charset="-128"/>
                </a:rPr>
                <a:t>i </a:t>
              </a:r>
              <a:r>
                <a:rPr lang="en-US" sz="1200">
                  <a:solidFill>
                    <a:srgbClr val="000000"/>
                  </a:solidFill>
                </a:rPr>
                <a:t>+ </a:t>
              </a:r>
              <a:r>
                <a:rPr lang="en-US" sz="1200" i="1">
                  <a:solidFill>
                    <a:schemeClr val="tx2"/>
                  </a:solidFill>
                  <a:ea typeface="MS Mincho" pitchFamily="49" charset="-128"/>
                  <a:sym typeface="Symbol" pitchFamily="18" charset="2"/>
                </a:rPr>
                <a:t></a:t>
              </a:r>
              <a:r>
                <a:rPr lang="en-US" sz="1200" baseline="-25000">
                  <a:solidFill>
                    <a:schemeClr val="tx2"/>
                  </a:solidFill>
                  <a:ea typeface="MS Mincho" pitchFamily="49" charset="-128"/>
                </a:rPr>
                <a:t>b </a:t>
              </a:r>
              <a:r>
                <a:rPr lang="en-US" sz="1200">
                  <a:solidFill>
                    <a:srgbClr val="000000"/>
                  </a:solidFill>
                </a:rPr>
                <a:t>/2</a:t>
              </a:r>
            </a:p>
          </p:txBody>
        </p:sp>
        <p:sp>
          <p:nvSpPr>
            <p:cNvPr id="29" name="Rectangle 32"/>
            <p:cNvSpPr>
              <a:spLocks noChangeAspect="1" noChangeArrowheads="1"/>
            </p:cNvSpPr>
            <p:nvPr/>
          </p:nvSpPr>
          <p:spPr bwMode="auto">
            <a:xfrm>
              <a:off x="6826250" y="1965325"/>
              <a:ext cx="381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 </a:t>
              </a:r>
              <a:endParaRPr lang="en-US" sz="1200"/>
            </a:p>
          </p:txBody>
        </p:sp>
        <p:sp>
          <p:nvSpPr>
            <p:cNvPr id="30" name="Rectangle 36"/>
            <p:cNvSpPr>
              <a:spLocks noChangeAspect="1" noChangeArrowheads="1"/>
            </p:cNvSpPr>
            <p:nvPr/>
          </p:nvSpPr>
          <p:spPr bwMode="auto">
            <a:xfrm>
              <a:off x="7218363" y="1965325"/>
              <a:ext cx="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200"/>
            </a:p>
          </p:txBody>
        </p:sp>
        <p:sp>
          <p:nvSpPr>
            <p:cNvPr id="31" name="Rectangle 38"/>
            <p:cNvSpPr>
              <a:spLocks noChangeAspect="1" noChangeArrowheads="1"/>
            </p:cNvSpPr>
            <p:nvPr/>
          </p:nvSpPr>
          <p:spPr bwMode="auto">
            <a:xfrm>
              <a:off x="5326063" y="3317875"/>
              <a:ext cx="2032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-10</a:t>
              </a:r>
              <a:endParaRPr lang="en-US" sz="1200"/>
            </a:p>
          </p:txBody>
        </p:sp>
        <p:sp>
          <p:nvSpPr>
            <p:cNvPr id="32" name="Rectangle 39"/>
            <p:cNvSpPr>
              <a:spLocks noChangeAspect="1" noChangeArrowheads="1"/>
            </p:cNvSpPr>
            <p:nvPr/>
          </p:nvSpPr>
          <p:spPr bwMode="auto">
            <a:xfrm>
              <a:off x="1230313" y="3663950"/>
              <a:ext cx="1714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(a)</a:t>
              </a:r>
              <a:endParaRPr lang="en-US" sz="1200"/>
            </a:p>
          </p:txBody>
        </p:sp>
        <p:sp>
          <p:nvSpPr>
            <p:cNvPr id="33" name="Rectangle 40"/>
            <p:cNvSpPr>
              <a:spLocks noChangeAspect="1" noChangeArrowheads="1"/>
            </p:cNvSpPr>
            <p:nvPr/>
          </p:nvSpPr>
          <p:spPr bwMode="auto">
            <a:xfrm>
              <a:off x="5240338" y="3663950"/>
              <a:ext cx="17938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(b)</a:t>
              </a:r>
              <a:endParaRPr lang="en-US" sz="1200"/>
            </a:p>
          </p:txBody>
        </p:sp>
        <p:sp>
          <p:nvSpPr>
            <p:cNvPr id="34" name="Rectangle 41"/>
            <p:cNvSpPr>
              <a:spLocks noChangeAspect="1" noChangeArrowheads="1"/>
            </p:cNvSpPr>
            <p:nvPr/>
          </p:nvSpPr>
          <p:spPr bwMode="auto">
            <a:xfrm>
              <a:off x="1293813" y="2482850"/>
              <a:ext cx="3079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5 k</a:t>
              </a:r>
              <a:r>
                <a:rPr lang="en-US" sz="1200">
                  <a:solidFill>
                    <a:srgbClr val="000000"/>
                  </a:solidFill>
                  <a:latin typeface="Symbol" pitchFamily="18" charset="2"/>
                </a:rPr>
                <a:t>W</a:t>
              </a:r>
            </a:p>
          </p:txBody>
        </p:sp>
        <p:sp>
          <p:nvSpPr>
            <p:cNvPr id="35" name="Rectangle 44"/>
            <p:cNvSpPr>
              <a:spLocks noChangeAspect="1" noChangeArrowheads="1"/>
            </p:cNvSpPr>
            <p:nvPr/>
          </p:nvSpPr>
          <p:spPr bwMode="auto">
            <a:xfrm>
              <a:off x="1185863" y="2936875"/>
              <a:ext cx="3508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-15 V</a:t>
              </a:r>
              <a:endParaRPr lang="en-US" sz="1200"/>
            </a:p>
          </p:txBody>
        </p:sp>
        <p:sp>
          <p:nvSpPr>
            <p:cNvPr id="36" name="Rectangle 45"/>
            <p:cNvSpPr>
              <a:spLocks noChangeAspect="1" noChangeArrowheads="1"/>
            </p:cNvSpPr>
            <p:nvPr/>
          </p:nvSpPr>
          <p:spPr bwMode="auto">
            <a:xfrm>
              <a:off x="2089150" y="2135188"/>
              <a:ext cx="1444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rgbClr val="000000"/>
                  </a:solidFill>
                </a:rPr>
                <a:t>R</a:t>
              </a:r>
              <a:r>
                <a:rPr lang="en-US" sz="1200" baseline="-25000">
                  <a:solidFill>
                    <a:srgbClr val="000000"/>
                  </a:solidFill>
                </a:rPr>
                <a:t>b</a:t>
              </a:r>
            </a:p>
          </p:txBody>
        </p:sp>
        <p:sp>
          <p:nvSpPr>
            <p:cNvPr id="37" name="Rectangle 47"/>
            <p:cNvSpPr>
              <a:spLocks noChangeAspect="1" noChangeArrowheads="1"/>
            </p:cNvSpPr>
            <p:nvPr/>
          </p:nvSpPr>
          <p:spPr bwMode="auto">
            <a:xfrm>
              <a:off x="1963738" y="2317750"/>
              <a:ext cx="3841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20 k</a:t>
              </a:r>
              <a:r>
                <a:rPr lang="en-US" sz="1200">
                  <a:solidFill>
                    <a:srgbClr val="000000"/>
                  </a:solidFill>
                  <a:latin typeface="Symbol" pitchFamily="18" charset="2"/>
                </a:rPr>
                <a:t>W</a:t>
              </a:r>
            </a:p>
          </p:txBody>
        </p:sp>
        <p:sp>
          <p:nvSpPr>
            <p:cNvPr id="38" name="Rectangle 49"/>
            <p:cNvSpPr>
              <a:spLocks noChangeAspect="1" noChangeArrowheads="1"/>
            </p:cNvSpPr>
            <p:nvPr/>
          </p:nvSpPr>
          <p:spPr bwMode="auto">
            <a:xfrm>
              <a:off x="2106613" y="1141413"/>
              <a:ext cx="12223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rgbClr val="000000"/>
                  </a:solidFill>
                </a:rPr>
                <a:t>R</a:t>
              </a:r>
              <a:r>
                <a:rPr lang="en-US" sz="1200" baseline="-25000">
                  <a:solidFill>
                    <a:srgbClr val="000000"/>
                  </a:solidFill>
                </a:rPr>
                <a:t>i</a:t>
              </a:r>
            </a:p>
          </p:txBody>
        </p:sp>
        <p:sp>
          <p:nvSpPr>
            <p:cNvPr id="39" name="Rectangle 51"/>
            <p:cNvSpPr>
              <a:spLocks noChangeAspect="1" noChangeArrowheads="1"/>
            </p:cNvSpPr>
            <p:nvPr/>
          </p:nvSpPr>
          <p:spPr bwMode="auto">
            <a:xfrm>
              <a:off x="1963738" y="1368425"/>
              <a:ext cx="3841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10 k</a:t>
              </a:r>
              <a:r>
                <a:rPr lang="en-US" sz="1200">
                  <a:solidFill>
                    <a:srgbClr val="000000"/>
                  </a:solidFill>
                  <a:latin typeface="Symbol" pitchFamily="18" charset="2"/>
                </a:rPr>
                <a:t>W</a:t>
              </a:r>
            </a:p>
          </p:txBody>
        </p:sp>
        <p:sp>
          <p:nvSpPr>
            <p:cNvPr id="40" name="Rectangle 53"/>
            <p:cNvSpPr>
              <a:spLocks noChangeAspect="1" noChangeArrowheads="1"/>
            </p:cNvSpPr>
            <p:nvPr/>
          </p:nvSpPr>
          <p:spPr bwMode="auto">
            <a:xfrm>
              <a:off x="3670300" y="1128713"/>
              <a:ext cx="127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a:solidFill>
                    <a:srgbClr val="000000"/>
                  </a:solidFill>
                </a:rPr>
                <a:t>R</a:t>
              </a:r>
              <a:r>
                <a:rPr lang="en-US" sz="1200" baseline="-25000">
                  <a:solidFill>
                    <a:srgbClr val="000000"/>
                  </a:solidFill>
                </a:rPr>
                <a:t>f</a:t>
              </a:r>
            </a:p>
          </p:txBody>
        </p:sp>
        <p:sp>
          <p:nvSpPr>
            <p:cNvPr id="41" name="Rectangle 55"/>
            <p:cNvSpPr>
              <a:spLocks noChangeAspect="1" noChangeArrowheads="1"/>
            </p:cNvSpPr>
            <p:nvPr/>
          </p:nvSpPr>
          <p:spPr bwMode="auto">
            <a:xfrm>
              <a:off x="3494088" y="1357313"/>
              <a:ext cx="4603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100 k</a:t>
              </a:r>
              <a:r>
                <a:rPr lang="en-US" sz="1200">
                  <a:solidFill>
                    <a:srgbClr val="000000"/>
                  </a:solidFill>
                  <a:latin typeface="Symbol" pitchFamily="18" charset="2"/>
                </a:rPr>
                <a:t>W</a:t>
              </a:r>
            </a:p>
          </p:txBody>
        </p:sp>
        <p:sp>
          <p:nvSpPr>
            <p:cNvPr id="42" name="Freeform 57"/>
            <p:cNvSpPr>
              <a:spLocks noChangeAspect="1"/>
            </p:cNvSpPr>
            <p:nvPr/>
          </p:nvSpPr>
          <p:spPr bwMode="auto">
            <a:xfrm>
              <a:off x="1690688" y="2181225"/>
              <a:ext cx="107950" cy="835025"/>
            </a:xfrm>
            <a:custGeom>
              <a:avLst/>
              <a:gdLst>
                <a:gd name="T0" fmla="*/ 18 w 38"/>
                <a:gd name="T1" fmla="*/ 294 h 294"/>
                <a:gd name="T2" fmla="*/ 18 w 38"/>
                <a:gd name="T3" fmla="*/ 190 h 294"/>
                <a:gd name="T4" fmla="*/ 38 w 38"/>
                <a:gd name="T5" fmla="*/ 182 h 294"/>
                <a:gd name="T6" fmla="*/ 2 w 38"/>
                <a:gd name="T7" fmla="*/ 168 h 294"/>
                <a:gd name="T8" fmla="*/ 0 w 38"/>
                <a:gd name="T9" fmla="*/ 166 h 294"/>
                <a:gd name="T10" fmla="*/ 38 w 38"/>
                <a:gd name="T11" fmla="*/ 152 h 294"/>
                <a:gd name="T12" fmla="*/ 2 w 38"/>
                <a:gd name="T13" fmla="*/ 138 h 294"/>
                <a:gd name="T14" fmla="*/ 0 w 38"/>
                <a:gd name="T15" fmla="*/ 136 h 294"/>
                <a:gd name="T16" fmla="*/ 38 w 38"/>
                <a:gd name="T17" fmla="*/ 120 h 294"/>
                <a:gd name="T18" fmla="*/ 2 w 38"/>
                <a:gd name="T19" fmla="*/ 106 h 294"/>
                <a:gd name="T20" fmla="*/ 0 w 38"/>
                <a:gd name="T21" fmla="*/ 106 h 294"/>
                <a:gd name="T22" fmla="*/ 18 w 38"/>
                <a:gd name="T23" fmla="*/ 98 h 294"/>
                <a:gd name="T24" fmla="*/ 18 w 38"/>
                <a:gd name="T25"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294">
                  <a:moveTo>
                    <a:pt x="18" y="294"/>
                  </a:moveTo>
                  <a:lnTo>
                    <a:pt x="18" y="190"/>
                  </a:lnTo>
                  <a:lnTo>
                    <a:pt x="38" y="182"/>
                  </a:lnTo>
                  <a:lnTo>
                    <a:pt x="2" y="168"/>
                  </a:lnTo>
                  <a:lnTo>
                    <a:pt x="0" y="166"/>
                  </a:lnTo>
                  <a:lnTo>
                    <a:pt x="38" y="152"/>
                  </a:lnTo>
                  <a:lnTo>
                    <a:pt x="2" y="138"/>
                  </a:lnTo>
                  <a:lnTo>
                    <a:pt x="0" y="136"/>
                  </a:lnTo>
                  <a:lnTo>
                    <a:pt x="38" y="120"/>
                  </a:lnTo>
                  <a:lnTo>
                    <a:pt x="2" y="106"/>
                  </a:lnTo>
                  <a:lnTo>
                    <a:pt x="0" y="106"/>
                  </a:lnTo>
                  <a:lnTo>
                    <a:pt x="18" y="98"/>
                  </a:lnTo>
                  <a:lnTo>
                    <a:pt x="1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 name="Freeform 58"/>
            <p:cNvSpPr>
              <a:spLocks noChangeAspect="1"/>
            </p:cNvSpPr>
            <p:nvPr/>
          </p:nvSpPr>
          <p:spPr bwMode="auto">
            <a:xfrm>
              <a:off x="1776413" y="1617663"/>
              <a:ext cx="812800" cy="1028700"/>
            </a:xfrm>
            <a:custGeom>
              <a:avLst/>
              <a:gdLst>
                <a:gd name="T0" fmla="*/ 0 w 286"/>
                <a:gd name="T1" fmla="*/ 18 h 362"/>
                <a:gd name="T2" fmla="*/ 102 w 286"/>
                <a:gd name="T3" fmla="*/ 18 h 362"/>
                <a:gd name="T4" fmla="*/ 110 w 286"/>
                <a:gd name="T5" fmla="*/ 38 h 362"/>
                <a:gd name="T6" fmla="*/ 110 w 286"/>
                <a:gd name="T7" fmla="*/ 36 h 362"/>
                <a:gd name="T8" fmla="*/ 126 w 286"/>
                <a:gd name="T9" fmla="*/ 0 h 362"/>
                <a:gd name="T10" fmla="*/ 140 w 286"/>
                <a:gd name="T11" fmla="*/ 38 h 362"/>
                <a:gd name="T12" fmla="*/ 142 w 286"/>
                <a:gd name="T13" fmla="*/ 36 h 362"/>
                <a:gd name="T14" fmla="*/ 156 w 286"/>
                <a:gd name="T15" fmla="*/ 0 h 362"/>
                <a:gd name="T16" fmla="*/ 172 w 286"/>
                <a:gd name="T17" fmla="*/ 38 h 362"/>
                <a:gd name="T18" fmla="*/ 172 w 286"/>
                <a:gd name="T19" fmla="*/ 36 h 362"/>
                <a:gd name="T20" fmla="*/ 186 w 286"/>
                <a:gd name="T21" fmla="*/ 0 h 362"/>
                <a:gd name="T22" fmla="*/ 194 w 286"/>
                <a:gd name="T23" fmla="*/ 18 h 362"/>
                <a:gd name="T24" fmla="*/ 286 w 286"/>
                <a:gd name="T25" fmla="*/ 18 h 362"/>
                <a:gd name="T26" fmla="*/ 286 w 286"/>
                <a:gd name="T27" fmla="*/ 342 h 362"/>
                <a:gd name="T28" fmla="*/ 194 w 286"/>
                <a:gd name="T29" fmla="*/ 342 h 362"/>
                <a:gd name="T30" fmla="*/ 186 w 286"/>
                <a:gd name="T31" fmla="*/ 324 h 362"/>
                <a:gd name="T32" fmla="*/ 172 w 286"/>
                <a:gd name="T33" fmla="*/ 360 h 362"/>
                <a:gd name="T34" fmla="*/ 172 w 286"/>
                <a:gd name="T35" fmla="*/ 362 h 362"/>
                <a:gd name="T36" fmla="*/ 156 w 286"/>
                <a:gd name="T37" fmla="*/ 324 h 362"/>
                <a:gd name="T38" fmla="*/ 142 w 286"/>
                <a:gd name="T39" fmla="*/ 360 h 362"/>
                <a:gd name="T40" fmla="*/ 140 w 286"/>
                <a:gd name="T41" fmla="*/ 362 h 362"/>
                <a:gd name="T42" fmla="*/ 126 w 286"/>
                <a:gd name="T43" fmla="*/ 324 h 362"/>
                <a:gd name="T44" fmla="*/ 110 w 286"/>
                <a:gd name="T45" fmla="*/ 360 h 362"/>
                <a:gd name="T46" fmla="*/ 110 w 286"/>
                <a:gd name="T47" fmla="*/ 362 h 362"/>
                <a:gd name="T48" fmla="*/ 102 w 286"/>
                <a:gd name="T49" fmla="*/ 342 h 362"/>
                <a:gd name="T50" fmla="*/ 50 w 286"/>
                <a:gd name="T51" fmla="*/ 34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6" h="362">
                  <a:moveTo>
                    <a:pt x="0" y="18"/>
                  </a:moveTo>
                  <a:lnTo>
                    <a:pt x="102" y="18"/>
                  </a:lnTo>
                  <a:lnTo>
                    <a:pt x="110" y="38"/>
                  </a:lnTo>
                  <a:lnTo>
                    <a:pt x="110" y="36"/>
                  </a:lnTo>
                  <a:lnTo>
                    <a:pt x="126" y="0"/>
                  </a:lnTo>
                  <a:lnTo>
                    <a:pt x="140" y="38"/>
                  </a:lnTo>
                  <a:lnTo>
                    <a:pt x="142" y="36"/>
                  </a:lnTo>
                  <a:lnTo>
                    <a:pt x="156" y="0"/>
                  </a:lnTo>
                  <a:lnTo>
                    <a:pt x="172" y="38"/>
                  </a:lnTo>
                  <a:lnTo>
                    <a:pt x="172" y="36"/>
                  </a:lnTo>
                  <a:lnTo>
                    <a:pt x="186" y="0"/>
                  </a:lnTo>
                  <a:lnTo>
                    <a:pt x="194" y="18"/>
                  </a:lnTo>
                  <a:lnTo>
                    <a:pt x="286" y="18"/>
                  </a:lnTo>
                  <a:lnTo>
                    <a:pt x="286" y="342"/>
                  </a:lnTo>
                  <a:lnTo>
                    <a:pt x="194" y="342"/>
                  </a:lnTo>
                  <a:lnTo>
                    <a:pt x="186" y="324"/>
                  </a:lnTo>
                  <a:lnTo>
                    <a:pt x="172" y="360"/>
                  </a:lnTo>
                  <a:lnTo>
                    <a:pt x="172" y="362"/>
                  </a:lnTo>
                  <a:lnTo>
                    <a:pt x="156" y="324"/>
                  </a:lnTo>
                  <a:lnTo>
                    <a:pt x="142" y="360"/>
                  </a:lnTo>
                  <a:lnTo>
                    <a:pt x="140" y="362"/>
                  </a:lnTo>
                  <a:lnTo>
                    <a:pt x="126" y="324"/>
                  </a:lnTo>
                  <a:lnTo>
                    <a:pt x="110" y="360"/>
                  </a:lnTo>
                  <a:lnTo>
                    <a:pt x="110" y="362"/>
                  </a:lnTo>
                  <a:lnTo>
                    <a:pt x="102" y="342"/>
                  </a:lnTo>
                  <a:lnTo>
                    <a:pt x="50" y="34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 name="Freeform 59"/>
            <p:cNvSpPr>
              <a:spLocks noChangeAspect="1"/>
            </p:cNvSpPr>
            <p:nvPr/>
          </p:nvSpPr>
          <p:spPr bwMode="auto">
            <a:xfrm>
              <a:off x="2914650" y="1589088"/>
              <a:ext cx="1654175" cy="711200"/>
            </a:xfrm>
            <a:custGeom>
              <a:avLst/>
              <a:gdLst>
                <a:gd name="T0" fmla="*/ 0 w 582"/>
                <a:gd name="T1" fmla="*/ 190 h 250"/>
                <a:gd name="T2" fmla="*/ 0 w 582"/>
                <a:gd name="T3" fmla="*/ 20 h 250"/>
                <a:gd name="T4" fmla="*/ 254 w 582"/>
                <a:gd name="T5" fmla="*/ 20 h 250"/>
                <a:gd name="T6" fmla="*/ 262 w 582"/>
                <a:gd name="T7" fmla="*/ 38 h 250"/>
                <a:gd name="T8" fmla="*/ 262 w 582"/>
                <a:gd name="T9" fmla="*/ 36 h 250"/>
                <a:gd name="T10" fmla="*/ 278 w 582"/>
                <a:gd name="T11" fmla="*/ 0 h 250"/>
                <a:gd name="T12" fmla="*/ 292 w 582"/>
                <a:gd name="T13" fmla="*/ 38 h 250"/>
                <a:gd name="T14" fmla="*/ 294 w 582"/>
                <a:gd name="T15" fmla="*/ 36 h 250"/>
                <a:gd name="T16" fmla="*/ 308 w 582"/>
                <a:gd name="T17" fmla="*/ 0 h 250"/>
                <a:gd name="T18" fmla="*/ 324 w 582"/>
                <a:gd name="T19" fmla="*/ 38 h 250"/>
                <a:gd name="T20" fmla="*/ 324 w 582"/>
                <a:gd name="T21" fmla="*/ 36 h 250"/>
                <a:gd name="T22" fmla="*/ 338 w 582"/>
                <a:gd name="T23" fmla="*/ 0 h 250"/>
                <a:gd name="T24" fmla="*/ 346 w 582"/>
                <a:gd name="T25" fmla="*/ 20 h 250"/>
                <a:gd name="T26" fmla="*/ 582 w 582"/>
                <a:gd name="T27" fmla="*/ 20 h 250"/>
                <a:gd name="T28" fmla="*/ 582 w 582"/>
                <a:gd name="T29"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2" h="250">
                  <a:moveTo>
                    <a:pt x="0" y="190"/>
                  </a:moveTo>
                  <a:lnTo>
                    <a:pt x="0" y="20"/>
                  </a:lnTo>
                  <a:lnTo>
                    <a:pt x="254" y="20"/>
                  </a:lnTo>
                  <a:lnTo>
                    <a:pt x="262" y="38"/>
                  </a:lnTo>
                  <a:lnTo>
                    <a:pt x="262" y="36"/>
                  </a:lnTo>
                  <a:lnTo>
                    <a:pt x="278" y="0"/>
                  </a:lnTo>
                  <a:lnTo>
                    <a:pt x="292" y="38"/>
                  </a:lnTo>
                  <a:lnTo>
                    <a:pt x="294" y="36"/>
                  </a:lnTo>
                  <a:lnTo>
                    <a:pt x="308" y="0"/>
                  </a:lnTo>
                  <a:lnTo>
                    <a:pt x="324" y="38"/>
                  </a:lnTo>
                  <a:lnTo>
                    <a:pt x="324" y="36"/>
                  </a:lnTo>
                  <a:lnTo>
                    <a:pt x="338" y="0"/>
                  </a:lnTo>
                  <a:lnTo>
                    <a:pt x="346" y="20"/>
                  </a:lnTo>
                  <a:lnTo>
                    <a:pt x="582" y="20"/>
                  </a:lnTo>
                  <a:lnTo>
                    <a:pt x="582" y="25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 name="Line 60"/>
            <p:cNvSpPr>
              <a:spLocks noChangeAspect="1" noChangeShapeType="1"/>
            </p:cNvSpPr>
            <p:nvPr/>
          </p:nvSpPr>
          <p:spPr bwMode="auto">
            <a:xfrm flipH="1">
              <a:off x="2778125" y="2886075"/>
              <a:ext cx="27305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61"/>
            <p:cNvSpPr>
              <a:spLocks noChangeAspect="1" noChangeShapeType="1"/>
            </p:cNvSpPr>
            <p:nvPr/>
          </p:nvSpPr>
          <p:spPr bwMode="auto">
            <a:xfrm flipH="1">
              <a:off x="2828925" y="2954338"/>
              <a:ext cx="16986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62"/>
            <p:cNvSpPr>
              <a:spLocks noChangeAspect="1" noChangeShapeType="1"/>
            </p:cNvSpPr>
            <p:nvPr/>
          </p:nvSpPr>
          <p:spPr bwMode="auto">
            <a:xfrm flipH="1">
              <a:off x="2862263" y="3022600"/>
              <a:ext cx="103187"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63"/>
            <p:cNvSpPr>
              <a:spLocks noChangeAspect="1" noChangeShapeType="1"/>
            </p:cNvSpPr>
            <p:nvPr/>
          </p:nvSpPr>
          <p:spPr bwMode="auto">
            <a:xfrm>
              <a:off x="5597525" y="1157288"/>
              <a:ext cx="27305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Line 64"/>
            <p:cNvSpPr>
              <a:spLocks noChangeAspect="1" noChangeShapeType="1"/>
            </p:cNvSpPr>
            <p:nvPr/>
          </p:nvSpPr>
          <p:spPr bwMode="auto">
            <a:xfrm>
              <a:off x="5597525" y="3414713"/>
              <a:ext cx="27305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Freeform 67"/>
            <p:cNvSpPr>
              <a:spLocks noChangeAspect="1"/>
            </p:cNvSpPr>
            <p:nvPr/>
          </p:nvSpPr>
          <p:spPr bwMode="auto">
            <a:xfrm>
              <a:off x="1703388" y="1628775"/>
              <a:ext cx="79375" cy="80963"/>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10" y="2"/>
                  </a:lnTo>
                  <a:lnTo>
                    <a:pt x="4" y="4"/>
                  </a:lnTo>
                  <a:lnTo>
                    <a:pt x="2" y="10"/>
                  </a:lnTo>
                  <a:lnTo>
                    <a:pt x="0" y="14"/>
                  </a:lnTo>
                  <a:lnTo>
                    <a:pt x="0" y="14"/>
                  </a:lnTo>
                  <a:lnTo>
                    <a:pt x="2" y="20"/>
                  </a:lnTo>
                  <a:lnTo>
                    <a:pt x="4" y="24"/>
                  </a:lnTo>
                  <a:lnTo>
                    <a:pt x="10"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a:p>
          </p:txBody>
        </p:sp>
        <p:sp>
          <p:nvSpPr>
            <p:cNvPr id="51" name="Line 69"/>
            <p:cNvSpPr>
              <a:spLocks noChangeAspect="1" noChangeShapeType="1"/>
            </p:cNvSpPr>
            <p:nvPr/>
          </p:nvSpPr>
          <p:spPr bwMode="auto">
            <a:xfrm>
              <a:off x="1743075" y="1670050"/>
              <a:ext cx="1588"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Freeform 70"/>
            <p:cNvSpPr>
              <a:spLocks noChangeAspect="1"/>
            </p:cNvSpPr>
            <p:nvPr/>
          </p:nvSpPr>
          <p:spPr bwMode="auto">
            <a:xfrm>
              <a:off x="1703388" y="2130425"/>
              <a:ext cx="79375" cy="79375"/>
            </a:xfrm>
            <a:custGeom>
              <a:avLst/>
              <a:gdLst>
                <a:gd name="T0" fmla="*/ 14 w 28"/>
                <a:gd name="T1" fmla="*/ 28 h 28"/>
                <a:gd name="T2" fmla="*/ 14 w 28"/>
                <a:gd name="T3" fmla="*/ 28 h 28"/>
                <a:gd name="T4" fmla="*/ 20 w 28"/>
                <a:gd name="T5" fmla="*/ 26 h 28"/>
                <a:gd name="T6" fmla="*/ 24 w 28"/>
                <a:gd name="T7" fmla="*/ 24 h 28"/>
                <a:gd name="T8" fmla="*/ 28 w 28"/>
                <a:gd name="T9" fmla="*/ 20 h 28"/>
                <a:gd name="T10" fmla="*/ 28 w 28"/>
                <a:gd name="T11" fmla="*/ 14 h 28"/>
                <a:gd name="T12" fmla="*/ 28 w 28"/>
                <a:gd name="T13" fmla="*/ 14 h 28"/>
                <a:gd name="T14" fmla="*/ 28 w 28"/>
                <a:gd name="T15" fmla="*/ 8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10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8" y="20"/>
                  </a:lnTo>
                  <a:lnTo>
                    <a:pt x="28" y="14"/>
                  </a:lnTo>
                  <a:lnTo>
                    <a:pt x="28" y="14"/>
                  </a:lnTo>
                  <a:lnTo>
                    <a:pt x="28" y="8"/>
                  </a:lnTo>
                  <a:lnTo>
                    <a:pt x="24" y="4"/>
                  </a:lnTo>
                  <a:lnTo>
                    <a:pt x="20" y="2"/>
                  </a:lnTo>
                  <a:lnTo>
                    <a:pt x="14" y="0"/>
                  </a:lnTo>
                  <a:lnTo>
                    <a:pt x="14" y="0"/>
                  </a:lnTo>
                  <a:lnTo>
                    <a:pt x="10" y="2"/>
                  </a:lnTo>
                  <a:lnTo>
                    <a:pt x="4" y="4"/>
                  </a:lnTo>
                  <a:lnTo>
                    <a:pt x="2" y="8"/>
                  </a:lnTo>
                  <a:lnTo>
                    <a:pt x="0" y="14"/>
                  </a:lnTo>
                  <a:lnTo>
                    <a:pt x="0" y="14"/>
                  </a:lnTo>
                  <a:lnTo>
                    <a:pt x="2" y="20"/>
                  </a:lnTo>
                  <a:lnTo>
                    <a:pt x="4" y="24"/>
                  </a:lnTo>
                  <a:lnTo>
                    <a:pt x="10"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a:p>
          </p:txBody>
        </p:sp>
        <p:sp>
          <p:nvSpPr>
            <p:cNvPr id="53" name="Line 72"/>
            <p:cNvSpPr>
              <a:spLocks noChangeAspect="1" noChangeShapeType="1"/>
            </p:cNvSpPr>
            <p:nvPr/>
          </p:nvSpPr>
          <p:spPr bwMode="auto">
            <a:xfrm>
              <a:off x="1743075" y="2170113"/>
              <a:ext cx="1588" cy="158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Freeform 73"/>
            <p:cNvSpPr>
              <a:spLocks noChangeAspect="1"/>
            </p:cNvSpPr>
            <p:nvPr/>
          </p:nvSpPr>
          <p:spPr bwMode="auto">
            <a:xfrm>
              <a:off x="1703388" y="2994025"/>
              <a:ext cx="79375" cy="79375"/>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10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10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10" y="2"/>
                  </a:lnTo>
                  <a:lnTo>
                    <a:pt x="4" y="4"/>
                  </a:lnTo>
                  <a:lnTo>
                    <a:pt x="2" y="10"/>
                  </a:lnTo>
                  <a:lnTo>
                    <a:pt x="0" y="14"/>
                  </a:lnTo>
                  <a:lnTo>
                    <a:pt x="0" y="14"/>
                  </a:lnTo>
                  <a:lnTo>
                    <a:pt x="2" y="20"/>
                  </a:lnTo>
                  <a:lnTo>
                    <a:pt x="4" y="24"/>
                  </a:lnTo>
                  <a:lnTo>
                    <a:pt x="10"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a:p>
          </p:txBody>
        </p:sp>
        <p:sp>
          <p:nvSpPr>
            <p:cNvPr id="55" name="Line 75"/>
            <p:cNvSpPr>
              <a:spLocks noChangeAspect="1" noChangeShapeType="1"/>
            </p:cNvSpPr>
            <p:nvPr/>
          </p:nvSpPr>
          <p:spPr bwMode="auto">
            <a:xfrm>
              <a:off x="1743075" y="3033713"/>
              <a:ext cx="1588"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Freeform 76"/>
            <p:cNvSpPr>
              <a:spLocks noChangeAspect="1"/>
            </p:cNvSpPr>
            <p:nvPr/>
          </p:nvSpPr>
          <p:spPr bwMode="auto">
            <a:xfrm>
              <a:off x="4773613" y="2260600"/>
              <a:ext cx="79375" cy="79375"/>
            </a:xfrm>
            <a:custGeom>
              <a:avLst/>
              <a:gdLst>
                <a:gd name="T0" fmla="*/ 14 w 28"/>
                <a:gd name="T1" fmla="*/ 28 h 28"/>
                <a:gd name="T2" fmla="*/ 14 w 28"/>
                <a:gd name="T3" fmla="*/ 28 h 28"/>
                <a:gd name="T4" fmla="*/ 20 w 28"/>
                <a:gd name="T5" fmla="*/ 26 h 28"/>
                <a:gd name="T6" fmla="*/ 24 w 28"/>
                <a:gd name="T7" fmla="*/ 24 h 28"/>
                <a:gd name="T8" fmla="*/ 28 w 28"/>
                <a:gd name="T9" fmla="*/ 18 h 28"/>
                <a:gd name="T10" fmla="*/ 28 w 28"/>
                <a:gd name="T11" fmla="*/ 14 h 28"/>
                <a:gd name="T12" fmla="*/ 28 w 28"/>
                <a:gd name="T13" fmla="*/ 14 h 28"/>
                <a:gd name="T14" fmla="*/ 28 w 28"/>
                <a:gd name="T15" fmla="*/ 8 h 28"/>
                <a:gd name="T16" fmla="*/ 24 w 28"/>
                <a:gd name="T17" fmla="*/ 4 h 28"/>
                <a:gd name="T18" fmla="*/ 20 w 28"/>
                <a:gd name="T19" fmla="*/ 0 h 28"/>
                <a:gd name="T20" fmla="*/ 14 w 28"/>
                <a:gd name="T21" fmla="*/ 0 h 28"/>
                <a:gd name="T22" fmla="*/ 14 w 28"/>
                <a:gd name="T23" fmla="*/ 0 h 28"/>
                <a:gd name="T24" fmla="*/ 10 w 28"/>
                <a:gd name="T25" fmla="*/ 0 h 28"/>
                <a:gd name="T26" fmla="*/ 4 w 28"/>
                <a:gd name="T27" fmla="*/ 4 h 28"/>
                <a:gd name="T28" fmla="*/ 2 w 28"/>
                <a:gd name="T29" fmla="*/ 8 h 28"/>
                <a:gd name="T30" fmla="*/ 0 w 28"/>
                <a:gd name="T31" fmla="*/ 14 h 28"/>
                <a:gd name="T32" fmla="*/ 0 w 28"/>
                <a:gd name="T33" fmla="*/ 14 h 28"/>
                <a:gd name="T34" fmla="*/ 2 w 28"/>
                <a:gd name="T35" fmla="*/ 18 h 28"/>
                <a:gd name="T36" fmla="*/ 4 w 28"/>
                <a:gd name="T37" fmla="*/ 24 h 28"/>
                <a:gd name="T38" fmla="*/ 10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8" y="18"/>
                  </a:lnTo>
                  <a:lnTo>
                    <a:pt x="28" y="14"/>
                  </a:lnTo>
                  <a:lnTo>
                    <a:pt x="28" y="14"/>
                  </a:lnTo>
                  <a:lnTo>
                    <a:pt x="28" y="8"/>
                  </a:lnTo>
                  <a:lnTo>
                    <a:pt x="24" y="4"/>
                  </a:lnTo>
                  <a:lnTo>
                    <a:pt x="20" y="0"/>
                  </a:lnTo>
                  <a:lnTo>
                    <a:pt x="14" y="0"/>
                  </a:lnTo>
                  <a:lnTo>
                    <a:pt x="14" y="0"/>
                  </a:lnTo>
                  <a:lnTo>
                    <a:pt x="10" y="0"/>
                  </a:lnTo>
                  <a:lnTo>
                    <a:pt x="4" y="4"/>
                  </a:lnTo>
                  <a:lnTo>
                    <a:pt x="2" y="8"/>
                  </a:lnTo>
                  <a:lnTo>
                    <a:pt x="0" y="14"/>
                  </a:lnTo>
                  <a:lnTo>
                    <a:pt x="0" y="14"/>
                  </a:lnTo>
                  <a:lnTo>
                    <a:pt x="2" y="18"/>
                  </a:lnTo>
                  <a:lnTo>
                    <a:pt x="4" y="24"/>
                  </a:lnTo>
                  <a:lnTo>
                    <a:pt x="10"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a:p>
          </p:txBody>
        </p:sp>
        <p:sp>
          <p:nvSpPr>
            <p:cNvPr id="57" name="Line 78"/>
            <p:cNvSpPr>
              <a:spLocks noChangeAspect="1" noChangeShapeType="1"/>
            </p:cNvSpPr>
            <p:nvPr/>
          </p:nvSpPr>
          <p:spPr bwMode="auto">
            <a:xfrm>
              <a:off x="4813300" y="2300288"/>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Freeform 79"/>
            <p:cNvSpPr>
              <a:spLocks noChangeAspect="1"/>
            </p:cNvSpPr>
            <p:nvPr/>
          </p:nvSpPr>
          <p:spPr bwMode="auto">
            <a:xfrm>
              <a:off x="1833563" y="2562225"/>
              <a:ext cx="101600" cy="61913"/>
            </a:xfrm>
            <a:custGeom>
              <a:avLst/>
              <a:gdLst>
                <a:gd name="T0" fmla="*/ 34 w 36"/>
                <a:gd name="T1" fmla="*/ 10 h 22"/>
                <a:gd name="T2" fmla="*/ 34 w 36"/>
                <a:gd name="T3" fmla="*/ 10 h 22"/>
                <a:gd name="T4" fmla="*/ 34 w 36"/>
                <a:gd name="T5" fmla="*/ 4 h 22"/>
                <a:gd name="T6" fmla="*/ 36 w 36"/>
                <a:gd name="T7" fmla="*/ 0 h 22"/>
                <a:gd name="T8" fmla="*/ 36 w 36"/>
                <a:gd name="T9" fmla="*/ 0 h 22"/>
                <a:gd name="T10" fmla="*/ 20 w 36"/>
                <a:gd name="T11" fmla="*/ 6 h 22"/>
                <a:gd name="T12" fmla="*/ 0 w 36"/>
                <a:gd name="T13" fmla="*/ 10 h 22"/>
                <a:gd name="T14" fmla="*/ 0 w 36"/>
                <a:gd name="T15" fmla="*/ 10 h 22"/>
                <a:gd name="T16" fmla="*/ 18 w 36"/>
                <a:gd name="T17" fmla="*/ 14 h 22"/>
                <a:gd name="T18" fmla="*/ 36 w 36"/>
                <a:gd name="T19" fmla="*/ 22 h 22"/>
                <a:gd name="T20" fmla="*/ 36 w 36"/>
                <a:gd name="T21" fmla="*/ 22 h 22"/>
                <a:gd name="T22" fmla="*/ 34 w 36"/>
                <a:gd name="T23" fmla="*/ 14 h 22"/>
                <a:gd name="T24" fmla="*/ 34 w 36"/>
                <a:gd name="T25" fmla="*/ 10 h 22"/>
                <a:gd name="T26" fmla="*/ 34 w 36"/>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2">
                  <a:moveTo>
                    <a:pt x="34" y="10"/>
                  </a:moveTo>
                  <a:lnTo>
                    <a:pt x="34" y="10"/>
                  </a:lnTo>
                  <a:lnTo>
                    <a:pt x="34" y="4"/>
                  </a:lnTo>
                  <a:lnTo>
                    <a:pt x="36" y="0"/>
                  </a:lnTo>
                  <a:lnTo>
                    <a:pt x="36" y="0"/>
                  </a:lnTo>
                  <a:lnTo>
                    <a:pt x="20" y="6"/>
                  </a:lnTo>
                  <a:lnTo>
                    <a:pt x="0" y="10"/>
                  </a:lnTo>
                  <a:lnTo>
                    <a:pt x="0" y="10"/>
                  </a:lnTo>
                  <a:lnTo>
                    <a:pt x="18" y="14"/>
                  </a:lnTo>
                  <a:lnTo>
                    <a:pt x="36" y="22"/>
                  </a:lnTo>
                  <a:lnTo>
                    <a:pt x="36" y="22"/>
                  </a:lnTo>
                  <a:lnTo>
                    <a:pt x="34" y="14"/>
                  </a:lnTo>
                  <a:lnTo>
                    <a:pt x="34" y="10"/>
                  </a:lnTo>
                  <a:lnTo>
                    <a:pt x="34" y="10"/>
                  </a:lnTo>
                  <a:close/>
                </a:path>
              </a:pathLst>
            </a:custGeom>
            <a:solidFill>
              <a:srgbClr val="000000"/>
            </a:solidFill>
            <a:ln w="6350">
              <a:solidFill>
                <a:srgbClr val="000000"/>
              </a:solidFill>
              <a:prstDash val="solid"/>
              <a:round/>
              <a:headEnd/>
              <a:tailEnd/>
            </a:ln>
          </p:spPr>
          <p:txBody>
            <a:bodyPr/>
            <a:lstStyle/>
            <a:p>
              <a:endParaRPr lang="en-US"/>
            </a:p>
          </p:txBody>
        </p:sp>
        <p:sp>
          <p:nvSpPr>
            <p:cNvPr id="59" name="Rectangle 82"/>
            <p:cNvSpPr>
              <a:spLocks noChangeAspect="1" noChangeArrowheads="1"/>
            </p:cNvSpPr>
            <p:nvPr/>
          </p:nvSpPr>
          <p:spPr bwMode="auto">
            <a:xfrm rot="16200000">
              <a:off x="4937919" y="2224881"/>
              <a:ext cx="66992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Voltage, V</a:t>
              </a:r>
              <a:endParaRPr lang="en-US" sz="1200"/>
            </a:p>
          </p:txBody>
        </p:sp>
      </p:grpSp>
      <p:sp>
        <p:nvSpPr>
          <p:cNvPr id="61" name="Rectangle 2"/>
          <p:cNvSpPr txBox="1">
            <a:spLocks noChangeArrowheads="1"/>
          </p:cNvSpPr>
          <p:nvPr/>
        </p:nvSpPr>
        <p:spPr bwMode="auto">
          <a:xfrm>
            <a:off x="322729" y="4659313"/>
            <a:ext cx="8471647" cy="171459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45000" lnSpcReduction="200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dirty="0" smtClean="0">
                <a:ea typeface="MS Mincho" pitchFamily="49" charset="-128"/>
              </a:rPr>
              <a:t>(a) This circuit sums the input voltage </a:t>
            </a:r>
            <a:r>
              <a:rPr lang="en-US" i="1" dirty="0" smtClean="0">
                <a:ea typeface="MS Mincho" pitchFamily="49" charset="-128"/>
                <a:sym typeface="Symbol" pitchFamily="18" charset="2"/>
              </a:rPr>
              <a:t></a:t>
            </a:r>
            <a:r>
              <a:rPr lang="en-US" baseline="-25000" dirty="0" err="1" smtClean="0">
                <a:ea typeface="MS Mincho" pitchFamily="49" charset="-128"/>
              </a:rPr>
              <a:t>i</a:t>
            </a:r>
            <a:r>
              <a:rPr lang="en-US" dirty="0" smtClean="0">
                <a:ea typeface="MS Mincho" pitchFamily="49" charset="-128"/>
              </a:rPr>
              <a:t> plus one-half of the balancing voltage </a:t>
            </a:r>
            <a:r>
              <a:rPr lang="en-US" i="1" dirty="0" smtClean="0">
                <a:ea typeface="MS Mincho" pitchFamily="49" charset="-128"/>
                <a:sym typeface="Symbol" pitchFamily="18" charset="2"/>
              </a:rPr>
              <a:t></a:t>
            </a:r>
            <a:r>
              <a:rPr lang="en-US" baseline="-25000" dirty="0" smtClean="0">
                <a:ea typeface="MS Mincho" pitchFamily="49" charset="-128"/>
              </a:rPr>
              <a:t>b </a:t>
            </a:r>
            <a:r>
              <a:rPr lang="en-US" dirty="0" smtClean="0">
                <a:ea typeface="MS Mincho" pitchFamily="49" charset="-128"/>
              </a:rPr>
              <a:t>. Thus the output voltage </a:t>
            </a:r>
            <a:r>
              <a:rPr lang="en-US" i="1" dirty="0" smtClean="0">
                <a:ea typeface="MS Mincho" pitchFamily="49" charset="-128"/>
                <a:sym typeface="Symbol" pitchFamily="18" charset="2"/>
              </a:rPr>
              <a:t></a:t>
            </a:r>
            <a:r>
              <a:rPr lang="en-US" baseline="-25000" dirty="0" smtClean="0">
                <a:ea typeface="MS Mincho" pitchFamily="49" charset="-128"/>
              </a:rPr>
              <a:t>o</a:t>
            </a:r>
            <a:r>
              <a:rPr lang="en-US" dirty="0" smtClean="0">
                <a:ea typeface="MS Mincho" pitchFamily="49" charset="-128"/>
              </a:rPr>
              <a:t> can be set to zero even when </a:t>
            </a:r>
            <a:r>
              <a:rPr lang="en-US" i="1" dirty="0" smtClean="0">
                <a:ea typeface="MS Mincho" pitchFamily="49" charset="-128"/>
                <a:sym typeface="Symbol" pitchFamily="18" charset="2"/>
              </a:rPr>
              <a:t></a:t>
            </a:r>
            <a:r>
              <a:rPr lang="en-US" baseline="-25000" dirty="0" err="1" smtClean="0">
                <a:ea typeface="MS Mincho" pitchFamily="49" charset="-128"/>
              </a:rPr>
              <a:t>i</a:t>
            </a:r>
            <a:r>
              <a:rPr lang="en-US" dirty="0" smtClean="0">
                <a:ea typeface="MS Mincho" pitchFamily="49" charset="-128"/>
              </a:rPr>
              <a:t> has a nonzero dc component. (b) The three waveforms show </a:t>
            </a:r>
            <a:r>
              <a:rPr lang="en-US" i="1" dirty="0" smtClean="0">
                <a:ea typeface="MS Mincho" pitchFamily="49" charset="-128"/>
                <a:sym typeface="Symbol" pitchFamily="18" charset="2"/>
              </a:rPr>
              <a:t></a:t>
            </a:r>
            <a:r>
              <a:rPr lang="en-US" baseline="-25000" dirty="0" err="1" smtClean="0">
                <a:ea typeface="MS Mincho" pitchFamily="49" charset="-128"/>
              </a:rPr>
              <a:t>i</a:t>
            </a:r>
            <a:r>
              <a:rPr lang="en-US" baseline="-25000" dirty="0" smtClean="0">
                <a:ea typeface="MS Mincho" pitchFamily="49" charset="-128"/>
              </a:rPr>
              <a:t> </a:t>
            </a:r>
            <a:r>
              <a:rPr lang="en-US" dirty="0" smtClean="0">
                <a:ea typeface="MS Mincho" pitchFamily="49" charset="-128"/>
              </a:rPr>
              <a:t>, the input voltage; (</a:t>
            </a:r>
            <a:r>
              <a:rPr lang="en-US" i="1" dirty="0" smtClean="0">
                <a:ea typeface="MS Mincho" pitchFamily="49" charset="-128"/>
                <a:sym typeface="Symbol" pitchFamily="18" charset="2"/>
              </a:rPr>
              <a:t></a:t>
            </a:r>
            <a:r>
              <a:rPr lang="en-US" baseline="-25000" dirty="0" err="1" smtClean="0">
                <a:ea typeface="MS Mincho" pitchFamily="49" charset="-128"/>
              </a:rPr>
              <a:t>i</a:t>
            </a:r>
            <a:r>
              <a:rPr lang="en-US" baseline="-25000" dirty="0" smtClean="0">
                <a:ea typeface="MS Mincho" pitchFamily="49" charset="-128"/>
              </a:rPr>
              <a:t> </a:t>
            </a:r>
            <a:r>
              <a:rPr lang="en-US" dirty="0" smtClean="0">
                <a:solidFill>
                  <a:srgbClr val="000000"/>
                </a:solidFill>
              </a:rPr>
              <a:t>+ </a:t>
            </a:r>
            <a:r>
              <a:rPr lang="en-US" i="1" dirty="0" smtClean="0">
                <a:ea typeface="MS Mincho" pitchFamily="49" charset="-128"/>
                <a:sym typeface="Symbol" pitchFamily="18" charset="2"/>
              </a:rPr>
              <a:t></a:t>
            </a:r>
            <a:r>
              <a:rPr lang="en-US" baseline="-25000" dirty="0" smtClean="0">
                <a:ea typeface="MS Mincho" pitchFamily="49" charset="-128"/>
              </a:rPr>
              <a:t>b </a:t>
            </a:r>
            <a:r>
              <a:rPr lang="en-US" dirty="0" smtClean="0">
                <a:solidFill>
                  <a:srgbClr val="000000"/>
                </a:solidFill>
              </a:rPr>
              <a:t>/2</a:t>
            </a:r>
            <a:r>
              <a:rPr lang="en-US" dirty="0" smtClean="0">
                <a:ea typeface="MS Mincho" pitchFamily="49" charset="-128"/>
              </a:rPr>
              <a:t>), the balanced-out voltage; and </a:t>
            </a:r>
            <a:r>
              <a:rPr lang="en-US" i="1" dirty="0" smtClean="0">
                <a:ea typeface="MS Mincho" pitchFamily="49" charset="-128"/>
                <a:sym typeface="Symbol" pitchFamily="18" charset="2"/>
              </a:rPr>
              <a:t></a:t>
            </a:r>
            <a:r>
              <a:rPr lang="en-US" baseline="-25000" dirty="0" smtClean="0">
                <a:ea typeface="MS Mincho" pitchFamily="49" charset="-128"/>
              </a:rPr>
              <a:t>o </a:t>
            </a:r>
            <a:r>
              <a:rPr lang="en-US" dirty="0" smtClean="0">
                <a:ea typeface="MS Mincho" pitchFamily="49" charset="-128"/>
              </a:rPr>
              <a:t>, the amplified output voltage. If </a:t>
            </a:r>
            <a:r>
              <a:rPr lang="en-US" i="1" dirty="0" smtClean="0">
                <a:ea typeface="MS Mincho" pitchFamily="49" charset="-128"/>
                <a:sym typeface="Symbol" pitchFamily="18" charset="2"/>
              </a:rPr>
              <a:t></a:t>
            </a:r>
            <a:r>
              <a:rPr lang="en-US" baseline="-25000" dirty="0" err="1" smtClean="0">
                <a:ea typeface="MS Mincho" pitchFamily="49" charset="-128"/>
              </a:rPr>
              <a:t>i</a:t>
            </a:r>
            <a:r>
              <a:rPr lang="en-US" dirty="0" smtClean="0">
                <a:ea typeface="MS Mincho" pitchFamily="49" charset="-128"/>
              </a:rPr>
              <a:t> were directly amplified, the op amp would saturate. </a:t>
            </a:r>
            <a:endParaRPr lang="en-US" dirty="0">
              <a:ea typeface="MS Mincho" pitchFamily="49" charset="-128"/>
            </a:endParaRPr>
          </a:p>
        </p:txBody>
      </p:sp>
      <p:sp>
        <p:nvSpPr>
          <p:cNvPr id="6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64" name="Slayt Numarası Yer Tutucusu 63"/>
          <p:cNvSpPr>
            <a:spLocks noGrp="1"/>
          </p:cNvSpPr>
          <p:nvPr>
            <p:ph type="sldNum" sz="quarter" idx="12"/>
          </p:nvPr>
        </p:nvSpPr>
        <p:spPr/>
        <p:txBody>
          <a:bodyPr/>
          <a:lstStyle/>
          <a:p>
            <a:fld id="{94F95399-64A8-43B0-A5C5-2D48ACAF8409}" type="slidenum">
              <a:rPr lang="tr-TR" smtClean="0"/>
              <a:t>15</a:t>
            </a:fld>
            <a:endParaRPr lang="tr-TR"/>
          </a:p>
        </p:txBody>
      </p:sp>
    </p:spTree>
    <p:extLst>
      <p:ext uri="{BB962C8B-B14F-4D97-AF65-F5344CB8AC3E}">
        <p14:creationId xmlns:p14="http://schemas.microsoft.com/office/powerpoint/2010/main" val="3531389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xfrm>
            <a:off x="179512" y="116632"/>
            <a:ext cx="8712968" cy="1143000"/>
          </a:xfrm>
        </p:spPr>
        <p:txBody>
          <a:bodyPr>
            <a:normAutofit fontScale="90000"/>
          </a:bodyPr>
          <a:lstStyle/>
          <a:p>
            <a:r>
              <a:rPr lang="tr-TR" dirty="0" smtClean="0"/>
              <a:t>Toplayıcı Kuvvetlendirici Uygulaması</a:t>
            </a:r>
            <a:endParaRPr lang="en-US" dirty="0"/>
          </a:p>
        </p:txBody>
      </p:sp>
      <p:graphicFrame>
        <p:nvGraphicFramePr>
          <p:cNvPr id="50179" name="Object 1027"/>
          <p:cNvGraphicFramePr>
            <a:graphicFrameLocks noChangeAspect="1"/>
          </p:cNvGraphicFramePr>
          <p:nvPr>
            <p:extLst>
              <p:ext uri="{D42A27DB-BD31-4B8C-83A1-F6EECF244321}">
                <p14:modId xmlns:p14="http://schemas.microsoft.com/office/powerpoint/2010/main" val="2393305068"/>
              </p:ext>
            </p:extLst>
          </p:nvPr>
        </p:nvGraphicFramePr>
        <p:xfrm>
          <a:off x="1143025" y="985838"/>
          <a:ext cx="4816030" cy="5628276"/>
        </p:xfrm>
        <a:graphic>
          <a:graphicData uri="http://schemas.openxmlformats.org/presentationml/2006/ole">
            <mc:AlternateContent xmlns:mc="http://schemas.openxmlformats.org/markup-compatibility/2006">
              <mc:Choice xmlns:v="urn:schemas-microsoft-com:vml" Requires="v">
                <p:oleObj spid="_x0000_s22546" name="Picture" r:id="rId3" imgW="3048120" imgH="3562200" progId="Word.Picture.8">
                  <p:embed/>
                </p:oleObj>
              </mc:Choice>
              <mc:Fallback>
                <p:oleObj name="Picture" r:id="rId3" imgW="3048120" imgH="3562200" progId="Word.Picture.8">
                  <p:embed/>
                  <p:pic>
                    <p:nvPicPr>
                      <p:cNvPr id="0" name=""/>
                      <p:cNvPicPr>
                        <a:picLocks noChangeAspect="1" noChangeArrowheads="1"/>
                      </p:cNvPicPr>
                      <p:nvPr/>
                    </p:nvPicPr>
                    <p:blipFill>
                      <a:blip r:embed="rId4"/>
                      <a:srcRect/>
                      <a:stretch>
                        <a:fillRect/>
                      </a:stretch>
                    </p:blipFill>
                    <p:spPr bwMode="auto">
                      <a:xfrm>
                        <a:off x="1143025" y="985838"/>
                        <a:ext cx="4816030" cy="5628276"/>
                      </a:xfrm>
                      <a:prstGeom prst="rect">
                        <a:avLst/>
                      </a:prstGeom>
                      <a:noFill/>
                      <a:ln>
                        <a:noFill/>
                      </a:ln>
                      <a:extLst/>
                    </p:spPr>
                  </p:pic>
                </p:oleObj>
              </mc:Fallback>
            </mc:AlternateContent>
          </a:graphicData>
        </a:graphic>
      </p:graphicFrame>
      <p:sp>
        <p:nvSpPr>
          <p:cNvPr id="4" name="Rectangle 4"/>
          <p:cNvSpPr>
            <a:spLocks noChangeArrowheads="1"/>
          </p:cNvSpPr>
          <p:nvPr/>
        </p:nvSpPr>
        <p:spPr bwMode="auto">
          <a:xfrm>
            <a:off x="468313" y="96168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ayt Numarası Yer Tutucusu 2"/>
          <p:cNvSpPr>
            <a:spLocks noGrp="1"/>
          </p:cNvSpPr>
          <p:nvPr>
            <p:ph type="sldNum" sz="quarter" idx="12"/>
          </p:nvPr>
        </p:nvSpPr>
        <p:spPr/>
        <p:txBody>
          <a:bodyPr/>
          <a:lstStyle/>
          <a:p>
            <a:fld id="{94F95399-64A8-43B0-A5C5-2D48ACAF8409}" type="slidenum">
              <a:rPr lang="tr-TR" smtClean="0"/>
              <a:t>16</a:t>
            </a:fld>
            <a:endParaRPr lang="tr-TR"/>
          </a:p>
        </p:txBody>
      </p:sp>
    </p:spTree>
    <p:extLst>
      <p:ext uri="{BB962C8B-B14F-4D97-AF65-F5344CB8AC3E}">
        <p14:creationId xmlns:p14="http://schemas.microsoft.com/office/powerpoint/2010/main" val="3807922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5" name="Object 3"/>
          <p:cNvGraphicFramePr>
            <a:graphicFrameLocks noChangeAspect="1"/>
          </p:cNvGraphicFramePr>
          <p:nvPr>
            <p:extLst>
              <p:ext uri="{D42A27DB-BD31-4B8C-83A1-F6EECF244321}">
                <p14:modId xmlns:p14="http://schemas.microsoft.com/office/powerpoint/2010/main" val="989628150"/>
              </p:ext>
            </p:extLst>
          </p:nvPr>
        </p:nvGraphicFramePr>
        <p:xfrm>
          <a:off x="304800" y="1952625"/>
          <a:ext cx="8534400" cy="2952750"/>
        </p:xfrm>
        <a:graphic>
          <a:graphicData uri="http://schemas.openxmlformats.org/presentationml/2006/ole">
            <mc:AlternateContent xmlns:mc="http://schemas.openxmlformats.org/markup-compatibility/2006">
              <mc:Choice xmlns:v="urn:schemas-microsoft-com:vml" Requires="v">
                <p:oleObj spid="_x0000_s23570" name="Drawing" r:id="rId3" imgW="8534520" imgH="2952720" progId="WPDraw30.Drawing">
                  <p:embed/>
                </p:oleObj>
              </mc:Choice>
              <mc:Fallback>
                <p:oleObj name="Drawing" r:id="rId3" imgW="8534520" imgH="295272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952625"/>
                        <a:ext cx="8534400" cy="2952750"/>
                      </a:xfrm>
                      <a:prstGeom prst="rect">
                        <a:avLst/>
                      </a:prstGeom>
                      <a:solidFill>
                        <a:srgbClr val="7030A0"/>
                      </a:solidFill>
                      <a:ln>
                        <a:noFill/>
                      </a:ln>
                      <a:effectLst/>
                      <a:extLst/>
                    </p:spPr>
                  </p:pic>
                </p:oleObj>
              </mc:Fallback>
            </mc:AlternateContent>
          </a:graphicData>
        </a:graphic>
      </p:graphicFrame>
      <p:sp>
        <p:nvSpPr>
          <p:cNvPr id="13316" name="Rectangle 4"/>
          <p:cNvSpPr>
            <a:spLocks noGrp="1" noChangeArrowheads="1"/>
          </p:cNvSpPr>
          <p:nvPr>
            <p:ph type="title" idx="4294967295"/>
          </p:nvPr>
        </p:nvSpPr>
        <p:spPr>
          <a:xfrm>
            <a:off x="0" y="228600"/>
            <a:ext cx="7772400" cy="1143000"/>
          </a:xfrm>
        </p:spPr>
        <p:txBody>
          <a:bodyPr>
            <a:normAutofit fontScale="90000"/>
          </a:bodyPr>
          <a:lstStyle/>
          <a:p>
            <a:r>
              <a:rPr lang="tr-TR" dirty="0" smtClean="0"/>
              <a:t>Toplayıcı Kuvvetlendirici Örneği</a:t>
            </a:r>
            <a:endParaRPr lang="en-US" dirty="0"/>
          </a:p>
        </p:txBody>
      </p:sp>
      <p:sp>
        <p:nvSpPr>
          <p:cNvPr id="2" name="Slayt Numarası Yer Tutucusu 1"/>
          <p:cNvSpPr>
            <a:spLocks noGrp="1"/>
          </p:cNvSpPr>
          <p:nvPr>
            <p:ph type="sldNum" sz="quarter" idx="12"/>
          </p:nvPr>
        </p:nvSpPr>
        <p:spPr/>
        <p:txBody>
          <a:bodyPr/>
          <a:lstStyle/>
          <a:p>
            <a:fld id="{94F95399-64A8-43B0-A5C5-2D48ACAF8409}" type="slidenum">
              <a:rPr lang="tr-TR" smtClean="0"/>
              <a:t>17</a:t>
            </a:fld>
            <a:endParaRPr lang="tr-TR"/>
          </a:p>
        </p:txBody>
      </p:sp>
    </p:spTree>
    <p:extLst>
      <p:ext uri="{BB962C8B-B14F-4D97-AF65-F5344CB8AC3E}">
        <p14:creationId xmlns:p14="http://schemas.microsoft.com/office/powerpoint/2010/main" val="3103182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18</a:t>
            </a:fld>
            <a:endParaRPr lang="tr-TR"/>
          </a:p>
        </p:txBody>
      </p:sp>
      <p:sp>
        <p:nvSpPr>
          <p:cNvPr id="53250" name="Rectangle 1026"/>
          <p:cNvSpPr>
            <a:spLocks noGrp="1" noChangeArrowheads="1"/>
          </p:cNvSpPr>
          <p:nvPr>
            <p:ph type="title"/>
          </p:nvPr>
        </p:nvSpPr>
        <p:spPr/>
        <p:txBody>
          <a:bodyPr/>
          <a:lstStyle/>
          <a:p>
            <a:r>
              <a:rPr lang="tr-TR" dirty="0" smtClean="0"/>
              <a:t>Gerilim İzleyici </a:t>
            </a:r>
            <a:r>
              <a:rPr lang="en-US" dirty="0" smtClean="0"/>
              <a:t>- </a:t>
            </a:r>
            <a:r>
              <a:rPr lang="tr-TR" dirty="0" smtClean="0"/>
              <a:t>Tampon</a:t>
            </a:r>
            <a:endParaRPr lang="en-US" dirty="0"/>
          </a:p>
        </p:txBody>
      </p:sp>
      <p:graphicFrame>
        <p:nvGraphicFramePr>
          <p:cNvPr id="53251" name="Object 1027"/>
          <p:cNvGraphicFramePr>
            <a:graphicFrameLocks noChangeAspect="1"/>
          </p:cNvGraphicFramePr>
          <p:nvPr>
            <p:extLst>
              <p:ext uri="{D42A27DB-BD31-4B8C-83A1-F6EECF244321}">
                <p14:modId xmlns:p14="http://schemas.microsoft.com/office/powerpoint/2010/main" val="913481544"/>
              </p:ext>
            </p:extLst>
          </p:nvPr>
        </p:nvGraphicFramePr>
        <p:xfrm>
          <a:off x="1714500" y="1323975"/>
          <a:ext cx="5942013" cy="4860925"/>
        </p:xfrm>
        <a:graphic>
          <a:graphicData uri="http://schemas.openxmlformats.org/presentationml/2006/ole">
            <mc:AlternateContent xmlns:mc="http://schemas.openxmlformats.org/markup-compatibility/2006">
              <mc:Choice xmlns:v="urn:schemas-microsoft-com:vml" Requires="v">
                <p:oleObj spid="_x0000_s24594" name="Picture" r:id="rId3" imgW="2305080" imgH="1886040" progId="Word.Picture.8">
                  <p:embed/>
                </p:oleObj>
              </mc:Choice>
              <mc:Fallback>
                <p:oleObj name="Picture" r:id="rId3" imgW="2305080" imgH="1886040" progId="Word.Picture.8">
                  <p:embed/>
                  <p:pic>
                    <p:nvPicPr>
                      <p:cNvPr id="0" name=""/>
                      <p:cNvPicPr>
                        <a:picLocks noChangeAspect="1" noChangeArrowheads="1"/>
                      </p:cNvPicPr>
                      <p:nvPr/>
                    </p:nvPicPr>
                    <p:blipFill>
                      <a:blip r:embed="rId4"/>
                      <a:srcRect/>
                      <a:stretch>
                        <a:fillRect/>
                      </a:stretch>
                    </p:blipFill>
                    <p:spPr bwMode="auto">
                      <a:xfrm>
                        <a:off x="1714500" y="1323975"/>
                        <a:ext cx="5942013" cy="4860925"/>
                      </a:xfrm>
                      <a:prstGeom prst="rect">
                        <a:avLst/>
                      </a:prstGeom>
                      <a:noFill/>
                      <a:ln>
                        <a:noFill/>
                      </a:ln>
                      <a:extLst/>
                    </p:spPr>
                  </p:pic>
                </p:oleObj>
              </mc:Fallback>
            </mc:AlternateContent>
          </a:graphicData>
        </a:graphic>
      </p:graphicFrame>
      <p:sp>
        <p:nvSpPr>
          <p:cNvPr id="53252" name="Text Box 1028"/>
          <p:cNvSpPr txBox="1">
            <a:spLocks noChangeArrowheads="1"/>
          </p:cNvSpPr>
          <p:nvPr/>
        </p:nvSpPr>
        <p:spPr bwMode="auto">
          <a:xfrm>
            <a:off x="3124200" y="5638800"/>
            <a:ext cx="1447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smtClean="0"/>
              <a:t>R</a:t>
            </a:r>
            <a:r>
              <a:rPr lang="en-US" sz="2800" baseline="-25000" smtClean="0"/>
              <a:t>i</a:t>
            </a:r>
            <a:r>
              <a:rPr lang="en-US" sz="2800" smtClean="0"/>
              <a:t> </a:t>
            </a:r>
            <a:r>
              <a:rPr lang="en-US" sz="2800" smtClean="0">
                <a:sym typeface="Symbol" pitchFamily="18" charset="2"/>
              </a:rPr>
              <a:t></a:t>
            </a:r>
            <a:r>
              <a:rPr lang="en-US" sz="2800" smtClean="0"/>
              <a:t> </a:t>
            </a:r>
          </a:p>
        </p:txBody>
      </p:sp>
      <p:sp>
        <p:nvSpPr>
          <p:cNvPr id="5" name="Rectangle 4"/>
          <p:cNvSpPr>
            <a:spLocks noChangeArrowheads="1"/>
          </p:cNvSpPr>
          <p:nvPr/>
        </p:nvSpPr>
        <p:spPr bwMode="auto">
          <a:xfrm>
            <a:off x="468313" y="11193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793122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19</a:t>
            </a:fld>
            <a:endParaRPr lang="tr-TR"/>
          </a:p>
        </p:txBody>
      </p:sp>
      <p:sp>
        <p:nvSpPr>
          <p:cNvPr id="44034" name="Rectangle 2"/>
          <p:cNvSpPr>
            <a:spLocks noGrp="1" noChangeArrowheads="1"/>
          </p:cNvSpPr>
          <p:nvPr>
            <p:ph type="title"/>
          </p:nvPr>
        </p:nvSpPr>
        <p:spPr/>
        <p:txBody>
          <a:bodyPr/>
          <a:lstStyle/>
          <a:p>
            <a:r>
              <a:rPr lang="tr-TR" dirty="0" smtClean="0"/>
              <a:t>Evirmeyen Kuvvetlendirici</a:t>
            </a:r>
            <a:endParaRPr lang="en-US" dirty="0"/>
          </a:p>
        </p:txBody>
      </p:sp>
      <p:graphicFrame>
        <p:nvGraphicFramePr>
          <p:cNvPr id="44035" name="Object 3"/>
          <p:cNvGraphicFramePr>
            <a:graphicFrameLocks noChangeAspect="1"/>
          </p:cNvGraphicFramePr>
          <p:nvPr>
            <p:extLst>
              <p:ext uri="{D42A27DB-BD31-4B8C-83A1-F6EECF244321}">
                <p14:modId xmlns:p14="http://schemas.microsoft.com/office/powerpoint/2010/main" val="2038774067"/>
              </p:ext>
            </p:extLst>
          </p:nvPr>
        </p:nvGraphicFramePr>
        <p:xfrm>
          <a:off x="990600" y="1752600"/>
          <a:ext cx="7391400" cy="4002088"/>
        </p:xfrm>
        <a:graphic>
          <a:graphicData uri="http://schemas.openxmlformats.org/presentationml/2006/ole">
            <mc:AlternateContent xmlns:mc="http://schemas.openxmlformats.org/markup-compatibility/2006">
              <mc:Choice xmlns:v="urn:schemas-microsoft-com:vml" Requires="v">
                <p:oleObj spid="_x0000_s25618" name="Picture" r:id="rId3" imgW="2867040" imgH="1552680" progId="Word.Picture.8">
                  <p:embed/>
                </p:oleObj>
              </mc:Choice>
              <mc:Fallback>
                <p:oleObj name="Picture" r:id="rId3" imgW="2867040" imgH="1552680" progId="Word.Picture.8">
                  <p:embed/>
                  <p:pic>
                    <p:nvPicPr>
                      <p:cNvPr id="0" name=""/>
                      <p:cNvPicPr>
                        <a:picLocks noChangeAspect="1" noChangeArrowheads="1"/>
                      </p:cNvPicPr>
                      <p:nvPr/>
                    </p:nvPicPr>
                    <p:blipFill>
                      <a:blip r:embed="rId4"/>
                      <a:srcRect/>
                      <a:stretch>
                        <a:fillRect/>
                      </a:stretch>
                    </p:blipFill>
                    <p:spPr bwMode="auto">
                      <a:xfrm>
                        <a:off x="990600" y="1752600"/>
                        <a:ext cx="7391400" cy="4002088"/>
                      </a:xfrm>
                      <a:prstGeom prst="rect">
                        <a:avLst/>
                      </a:prstGeom>
                      <a:noFill/>
                      <a:ln>
                        <a:noFill/>
                      </a:ln>
                      <a:extLst/>
                    </p:spPr>
                  </p:pic>
                </p:oleObj>
              </mc:Fallback>
            </mc:AlternateContent>
          </a:graphicData>
        </a:graphic>
      </p:graphicFrame>
      <p:sp>
        <p:nvSpPr>
          <p:cNvPr id="44036" name="Text Box 4"/>
          <p:cNvSpPr txBox="1">
            <a:spLocks noChangeArrowheads="1"/>
          </p:cNvSpPr>
          <p:nvPr/>
        </p:nvSpPr>
        <p:spPr bwMode="auto">
          <a:xfrm>
            <a:off x="3995936" y="5867400"/>
            <a:ext cx="40812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V</a:t>
            </a:r>
            <a:r>
              <a:rPr lang="en-US" sz="2800" baseline="-25000" dirty="0" smtClean="0"/>
              <a:t>0</a:t>
            </a:r>
            <a:r>
              <a:rPr lang="en-US" sz="2800" dirty="0" smtClean="0"/>
              <a:t> = (1+  </a:t>
            </a:r>
            <a:r>
              <a:rPr lang="en-US" sz="2800" dirty="0" err="1" smtClean="0"/>
              <a:t>R</a:t>
            </a:r>
            <a:r>
              <a:rPr lang="en-US" sz="2800" baseline="-25000" dirty="0" err="1" smtClean="0"/>
              <a:t>f</a:t>
            </a:r>
            <a:r>
              <a:rPr lang="en-US" sz="2800" dirty="0" smtClean="0"/>
              <a:t> / R</a:t>
            </a:r>
            <a:r>
              <a:rPr lang="en-US" sz="2800" baseline="-25000" dirty="0" smtClean="0"/>
              <a:t>1</a:t>
            </a:r>
            <a:r>
              <a:rPr lang="en-US" sz="2800" dirty="0" smtClean="0"/>
              <a:t> ) * V</a:t>
            </a:r>
            <a:r>
              <a:rPr lang="en-US" sz="2800" baseline="-25000" dirty="0" smtClean="0"/>
              <a:t>i</a:t>
            </a:r>
            <a:endParaRPr lang="en-US" sz="2800" dirty="0" smtClean="0"/>
          </a:p>
        </p:txBody>
      </p:sp>
      <p:sp>
        <p:nvSpPr>
          <p:cNvPr id="44037" name="Text Box 5"/>
          <p:cNvSpPr txBox="1">
            <a:spLocks noChangeArrowheads="1"/>
          </p:cNvSpPr>
          <p:nvPr/>
        </p:nvSpPr>
        <p:spPr bwMode="auto">
          <a:xfrm>
            <a:off x="179512" y="2895600"/>
            <a:ext cx="21064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smtClean="0"/>
              <a:t>I</a:t>
            </a:r>
            <a:r>
              <a:rPr lang="en-US" sz="2800" baseline="-25000" dirty="0" smtClean="0"/>
              <a:t>f</a:t>
            </a:r>
            <a:r>
              <a:rPr lang="en-US" sz="2800" dirty="0" smtClean="0"/>
              <a:t> = V</a:t>
            </a:r>
            <a:r>
              <a:rPr lang="en-US" sz="2800" baseline="-25000" dirty="0" smtClean="0"/>
              <a:t>i</a:t>
            </a:r>
            <a:r>
              <a:rPr lang="en-US" sz="2800" dirty="0" smtClean="0"/>
              <a:t> / R</a:t>
            </a:r>
            <a:r>
              <a:rPr lang="en-US" sz="2800" baseline="-25000" dirty="0" smtClean="0"/>
              <a:t>1</a:t>
            </a:r>
            <a:endParaRPr lang="en-US" sz="2800" dirty="0" smtClean="0"/>
          </a:p>
        </p:txBody>
      </p:sp>
      <p:sp>
        <p:nvSpPr>
          <p:cNvPr id="44039" name="Text Box 7"/>
          <p:cNvSpPr txBox="1">
            <a:spLocks noChangeArrowheads="1"/>
          </p:cNvSpPr>
          <p:nvPr/>
        </p:nvSpPr>
        <p:spPr bwMode="auto">
          <a:xfrm>
            <a:off x="2286000" y="5791200"/>
            <a:ext cx="1447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smtClean="0"/>
              <a:t>R</a:t>
            </a:r>
            <a:r>
              <a:rPr lang="en-US" sz="2800" baseline="-25000" smtClean="0"/>
              <a:t>i</a:t>
            </a:r>
            <a:r>
              <a:rPr lang="en-US" sz="2800" smtClean="0"/>
              <a:t> </a:t>
            </a:r>
            <a:r>
              <a:rPr lang="en-US" sz="2800" smtClean="0">
                <a:sym typeface="Symbol" pitchFamily="18" charset="2"/>
              </a:rPr>
              <a:t></a:t>
            </a:r>
            <a:r>
              <a:rPr lang="en-US" sz="2800" smtClean="0"/>
              <a:t> </a:t>
            </a:r>
          </a:p>
        </p:txBody>
      </p:sp>
      <p:sp>
        <p:nvSpPr>
          <p:cNvPr id="7"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06671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2</a:t>
            </a:fld>
            <a:endParaRPr lang="tr-TR"/>
          </a:p>
        </p:txBody>
      </p:sp>
      <p:sp>
        <p:nvSpPr>
          <p:cNvPr id="4" name="Title 3"/>
          <p:cNvSpPr>
            <a:spLocks noGrp="1"/>
          </p:cNvSpPr>
          <p:nvPr>
            <p:ph type="title"/>
          </p:nvPr>
        </p:nvSpPr>
        <p:spPr/>
        <p:txBody>
          <a:bodyPr>
            <a:normAutofit fontScale="90000"/>
          </a:bodyPr>
          <a:lstStyle/>
          <a:p>
            <a:r>
              <a:rPr lang="tr-TR" dirty="0" smtClean="0"/>
              <a:t>Genel Ölçme ve Tanımlama Sistemi</a:t>
            </a: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47839"/>
            <a:ext cx="880872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502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9" name="Object 3"/>
          <p:cNvGraphicFramePr>
            <a:graphicFrameLocks noChangeAspect="1"/>
          </p:cNvGraphicFramePr>
          <p:nvPr>
            <p:extLst>
              <p:ext uri="{D42A27DB-BD31-4B8C-83A1-F6EECF244321}">
                <p14:modId xmlns:p14="http://schemas.microsoft.com/office/powerpoint/2010/main" val="3562037430"/>
              </p:ext>
            </p:extLst>
          </p:nvPr>
        </p:nvGraphicFramePr>
        <p:xfrm>
          <a:off x="914400" y="915988"/>
          <a:ext cx="7392988" cy="5942012"/>
        </p:xfrm>
        <a:graphic>
          <a:graphicData uri="http://schemas.openxmlformats.org/presentationml/2006/ole">
            <mc:AlternateContent xmlns:mc="http://schemas.openxmlformats.org/markup-compatibility/2006">
              <mc:Choice xmlns:v="urn:schemas-microsoft-com:vml" Requires="v">
                <p:oleObj spid="_x0000_s26642" name="Picture" r:id="rId3" imgW="3790800" imgH="3048120" progId="Word.Picture.8">
                  <p:embed/>
                </p:oleObj>
              </mc:Choice>
              <mc:Fallback>
                <p:oleObj name="Picture" r:id="rId3" imgW="3790800" imgH="3048120" progId="Word.Picture.8">
                  <p:embed/>
                  <p:pic>
                    <p:nvPicPr>
                      <p:cNvPr id="0" name=""/>
                      <p:cNvPicPr>
                        <a:picLocks noChangeAspect="1" noChangeArrowheads="1"/>
                      </p:cNvPicPr>
                      <p:nvPr/>
                    </p:nvPicPr>
                    <p:blipFill>
                      <a:blip r:embed="rId4"/>
                      <a:srcRect/>
                      <a:stretch>
                        <a:fillRect/>
                      </a:stretch>
                    </p:blipFill>
                    <p:spPr bwMode="auto">
                      <a:xfrm>
                        <a:off x="914400" y="915988"/>
                        <a:ext cx="7392988" cy="5942012"/>
                      </a:xfrm>
                      <a:prstGeom prst="rect">
                        <a:avLst/>
                      </a:prstGeom>
                      <a:noFill/>
                      <a:ln>
                        <a:noFill/>
                      </a:ln>
                      <a:extLst/>
                    </p:spPr>
                  </p:pic>
                </p:oleObj>
              </mc:Fallback>
            </mc:AlternateContent>
          </a:graphicData>
        </a:graphic>
      </p:graphicFrame>
      <p:sp>
        <p:nvSpPr>
          <p:cNvPr id="2" name="Slayt Numarası Yer Tutucusu 1"/>
          <p:cNvSpPr>
            <a:spLocks noGrp="1"/>
          </p:cNvSpPr>
          <p:nvPr>
            <p:ph type="sldNum" sz="quarter" idx="12"/>
          </p:nvPr>
        </p:nvSpPr>
        <p:spPr/>
        <p:txBody>
          <a:bodyPr/>
          <a:lstStyle/>
          <a:p>
            <a:fld id="{94F95399-64A8-43B0-A5C5-2D48ACAF8409}" type="slidenum">
              <a:rPr lang="tr-TR" smtClean="0"/>
              <a:t>20</a:t>
            </a:fld>
            <a:endParaRPr lang="tr-TR"/>
          </a:p>
        </p:txBody>
      </p:sp>
      <p:sp>
        <p:nvSpPr>
          <p:cNvPr id="45060" name="Rectangle 4"/>
          <p:cNvSpPr>
            <a:spLocks noGrp="1" noChangeArrowheads="1"/>
          </p:cNvSpPr>
          <p:nvPr>
            <p:ph type="title"/>
          </p:nvPr>
        </p:nvSpPr>
        <p:spPr>
          <a:xfrm>
            <a:off x="457200" y="116632"/>
            <a:ext cx="8229600" cy="1143000"/>
          </a:xfrm>
        </p:spPr>
        <p:txBody>
          <a:bodyPr/>
          <a:lstStyle/>
          <a:p>
            <a:r>
              <a:rPr lang="tr-TR" dirty="0" smtClean="0"/>
              <a:t>Giriş-Çıkış Özellikleri</a:t>
            </a:r>
            <a:endParaRPr lang="en-US" dirty="0"/>
          </a:p>
        </p:txBody>
      </p:sp>
      <p:sp>
        <p:nvSpPr>
          <p:cNvPr id="4" name="Rectangle 4"/>
          <p:cNvSpPr>
            <a:spLocks noChangeArrowheads="1"/>
          </p:cNvSpPr>
          <p:nvPr/>
        </p:nvSpPr>
        <p:spPr bwMode="auto">
          <a:xfrm>
            <a:off x="468313" y="96168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509834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3" name="Object 3"/>
          <p:cNvGraphicFramePr>
            <a:graphicFrameLocks noChangeAspect="1"/>
          </p:cNvGraphicFramePr>
          <p:nvPr>
            <p:extLst>
              <p:ext uri="{D42A27DB-BD31-4B8C-83A1-F6EECF244321}">
                <p14:modId xmlns:p14="http://schemas.microsoft.com/office/powerpoint/2010/main" val="2172673585"/>
              </p:ext>
            </p:extLst>
          </p:nvPr>
        </p:nvGraphicFramePr>
        <p:xfrm>
          <a:off x="1524000" y="1828800"/>
          <a:ext cx="6262688" cy="4716463"/>
        </p:xfrm>
        <a:graphic>
          <a:graphicData uri="http://schemas.openxmlformats.org/presentationml/2006/ole">
            <mc:AlternateContent xmlns:mc="http://schemas.openxmlformats.org/markup-compatibility/2006">
              <mc:Choice xmlns:v="urn:schemas-microsoft-com:vml" Requires="v">
                <p:oleObj spid="_x0000_s27666" name="Drawing" r:id="rId3" imgW="8410680" imgH="6334200" progId="WPDraw30.Drawing">
                  <p:embed/>
                </p:oleObj>
              </mc:Choice>
              <mc:Fallback>
                <p:oleObj name="Drawing" r:id="rId3" imgW="8410680" imgH="633420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828800"/>
                        <a:ext cx="6262688" cy="4716463"/>
                      </a:xfrm>
                      <a:prstGeom prst="rect">
                        <a:avLst/>
                      </a:prstGeom>
                      <a:solidFill>
                        <a:srgbClr val="666699"/>
                      </a:solidFill>
                      <a:ln>
                        <a:noFill/>
                      </a:ln>
                      <a:effectLst/>
                      <a:extLst/>
                    </p:spPr>
                  </p:pic>
                </p:oleObj>
              </mc:Fallback>
            </mc:AlternateContent>
          </a:graphicData>
        </a:graphic>
      </p:graphicFrame>
      <p:sp>
        <p:nvSpPr>
          <p:cNvPr id="15364" name="Rectangle 4"/>
          <p:cNvSpPr>
            <a:spLocks noGrp="1" noChangeArrowheads="1"/>
          </p:cNvSpPr>
          <p:nvPr>
            <p:ph type="title" idx="4294967295"/>
          </p:nvPr>
        </p:nvSpPr>
        <p:spPr>
          <a:xfrm>
            <a:off x="300251" y="268406"/>
            <a:ext cx="8434316" cy="1143000"/>
          </a:xfrm>
        </p:spPr>
        <p:txBody>
          <a:bodyPr>
            <a:normAutofit fontScale="90000"/>
          </a:bodyPr>
          <a:lstStyle/>
          <a:p>
            <a:r>
              <a:rPr lang="tr-TR" dirty="0" smtClean="0">
                <a:solidFill>
                  <a:schemeClr val="hlink"/>
                </a:solidFill>
              </a:rPr>
              <a:t>Evirmeyen Kuvvetlendirici (temel)</a:t>
            </a:r>
            <a:endParaRPr lang="en-US" dirty="0">
              <a:solidFill>
                <a:schemeClr val="hlink"/>
              </a:solidFill>
            </a:endParaRPr>
          </a:p>
        </p:txBody>
      </p:sp>
      <p:sp>
        <p:nvSpPr>
          <p:cNvPr id="2" name="Slayt Numarası Yer Tutucusu 1"/>
          <p:cNvSpPr>
            <a:spLocks noGrp="1"/>
          </p:cNvSpPr>
          <p:nvPr>
            <p:ph type="sldNum" sz="quarter" idx="12"/>
          </p:nvPr>
        </p:nvSpPr>
        <p:spPr/>
        <p:txBody>
          <a:bodyPr/>
          <a:lstStyle/>
          <a:p>
            <a:fld id="{94F95399-64A8-43B0-A5C5-2D48ACAF8409}" type="slidenum">
              <a:rPr lang="tr-TR" smtClean="0"/>
              <a:t>21</a:t>
            </a:fld>
            <a:endParaRPr lang="tr-TR"/>
          </a:p>
        </p:txBody>
      </p:sp>
    </p:spTree>
    <p:extLst>
      <p:ext uri="{BB962C8B-B14F-4D97-AF65-F5344CB8AC3E}">
        <p14:creationId xmlns:p14="http://schemas.microsoft.com/office/powerpoint/2010/main" val="2696159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9" name="Object 3"/>
          <p:cNvGraphicFramePr>
            <a:graphicFrameLocks noChangeAspect="1"/>
          </p:cNvGraphicFramePr>
          <p:nvPr>
            <p:extLst>
              <p:ext uri="{D42A27DB-BD31-4B8C-83A1-F6EECF244321}">
                <p14:modId xmlns:p14="http://schemas.microsoft.com/office/powerpoint/2010/main" val="315488360"/>
              </p:ext>
            </p:extLst>
          </p:nvPr>
        </p:nvGraphicFramePr>
        <p:xfrm>
          <a:off x="609600" y="2074863"/>
          <a:ext cx="7505700" cy="4783137"/>
        </p:xfrm>
        <a:graphic>
          <a:graphicData uri="http://schemas.openxmlformats.org/presentationml/2006/ole">
            <mc:AlternateContent xmlns:mc="http://schemas.openxmlformats.org/markup-compatibility/2006">
              <mc:Choice xmlns:v="urn:schemas-microsoft-com:vml" Requires="v">
                <p:oleObj spid="_x0000_s28690" name="Drawing" r:id="rId3" imgW="8610480" imgH="5486400" progId="WPDraw30.Drawing">
                  <p:embed/>
                </p:oleObj>
              </mc:Choice>
              <mc:Fallback>
                <p:oleObj name="Drawing" r:id="rId3" imgW="8610480" imgH="548640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074863"/>
                        <a:ext cx="7505700" cy="4783137"/>
                      </a:xfrm>
                      <a:prstGeom prst="rect">
                        <a:avLst/>
                      </a:prstGeom>
                      <a:solidFill>
                        <a:srgbClr val="663300"/>
                      </a:solidFill>
                      <a:ln>
                        <a:noFill/>
                      </a:ln>
                      <a:effectLst/>
                      <a:extLst/>
                    </p:spPr>
                  </p:pic>
                </p:oleObj>
              </mc:Fallback>
            </mc:AlternateContent>
          </a:graphicData>
        </a:graphic>
      </p:graphicFrame>
      <p:sp>
        <p:nvSpPr>
          <p:cNvPr id="14340" name="Rectangle 4"/>
          <p:cNvSpPr>
            <a:spLocks noGrp="1" noChangeArrowheads="1"/>
          </p:cNvSpPr>
          <p:nvPr>
            <p:ph type="title" idx="4294967295"/>
          </p:nvPr>
        </p:nvSpPr>
        <p:spPr>
          <a:xfrm>
            <a:off x="616024" y="304800"/>
            <a:ext cx="7772400" cy="1143000"/>
          </a:xfrm>
        </p:spPr>
        <p:txBody>
          <a:bodyPr>
            <a:normAutofit fontScale="90000"/>
          </a:bodyPr>
          <a:lstStyle/>
          <a:p>
            <a:r>
              <a:rPr lang="en-US" dirty="0" smtClean="0">
                <a:solidFill>
                  <a:schemeClr val="hlink"/>
                </a:solidFill>
              </a:rPr>
              <a:t>E</a:t>
            </a:r>
            <a:r>
              <a:rPr lang="tr-TR" dirty="0" smtClean="0">
                <a:solidFill>
                  <a:schemeClr val="hlink"/>
                </a:solidFill>
              </a:rPr>
              <a:t>virmeyen Kuvvetlendirici Örneği</a:t>
            </a:r>
            <a:endParaRPr lang="en-US" dirty="0">
              <a:solidFill>
                <a:schemeClr val="hlink"/>
              </a:solidFill>
            </a:endParaRPr>
          </a:p>
        </p:txBody>
      </p:sp>
      <p:sp>
        <p:nvSpPr>
          <p:cNvPr id="2" name="Slayt Numarası Yer Tutucusu 1"/>
          <p:cNvSpPr>
            <a:spLocks noGrp="1"/>
          </p:cNvSpPr>
          <p:nvPr>
            <p:ph type="sldNum" sz="quarter" idx="12"/>
          </p:nvPr>
        </p:nvSpPr>
        <p:spPr/>
        <p:txBody>
          <a:bodyPr/>
          <a:lstStyle/>
          <a:p>
            <a:fld id="{94F95399-64A8-43B0-A5C5-2D48ACAF8409}" type="slidenum">
              <a:rPr lang="tr-TR" smtClean="0"/>
              <a:t>22</a:t>
            </a:fld>
            <a:endParaRPr lang="tr-TR"/>
          </a:p>
        </p:txBody>
      </p:sp>
    </p:spTree>
    <p:extLst>
      <p:ext uri="{BB962C8B-B14F-4D97-AF65-F5344CB8AC3E}">
        <p14:creationId xmlns:p14="http://schemas.microsoft.com/office/powerpoint/2010/main" val="3357945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23</a:t>
            </a:fld>
            <a:endParaRPr lang="tr-TR"/>
          </a:p>
        </p:txBody>
      </p:sp>
      <p:sp>
        <p:nvSpPr>
          <p:cNvPr id="51202" name="Rectangle 2"/>
          <p:cNvSpPr>
            <a:spLocks noGrp="1" noChangeArrowheads="1"/>
          </p:cNvSpPr>
          <p:nvPr>
            <p:ph type="title"/>
          </p:nvPr>
        </p:nvSpPr>
        <p:spPr/>
        <p:txBody>
          <a:bodyPr>
            <a:normAutofit fontScale="90000"/>
          </a:bodyPr>
          <a:lstStyle/>
          <a:p>
            <a:r>
              <a:rPr lang="tr-TR" dirty="0" smtClean="0"/>
              <a:t>Gerilim Bölücülü Evirmeyen Kuvvetlendirici</a:t>
            </a:r>
            <a:endParaRPr lang="en-US" dirty="0"/>
          </a:p>
        </p:txBody>
      </p:sp>
      <p:graphicFrame>
        <p:nvGraphicFramePr>
          <p:cNvPr id="51203" name="Object 3"/>
          <p:cNvGraphicFramePr>
            <a:graphicFrameLocks noChangeAspect="1"/>
          </p:cNvGraphicFramePr>
          <p:nvPr>
            <p:extLst>
              <p:ext uri="{D42A27DB-BD31-4B8C-83A1-F6EECF244321}">
                <p14:modId xmlns:p14="http://schemas.microsoft.com/office/powerpoint/2010/main" val="1843669470"/>
              </p:ext>
            </p:extLst>
          </p:nvPr>
        </p:nvGraphicFramePr>
        <p:xfrm>
          <a:off x="381000" y="2438400"/>
          <a:ext cx="5715000" cy="4048125"/>
        </p:xfrm>
        <a:graphic>
          <a:graphicData uri="http://schemas.openxmlformats.org/presentationml/2006/ole">
            <mc:AlternateContent xmlns:mc="http://schemas.openxmlformats.org/markup-compatibility/2006">
              <mc:Choice xmlns:v="urn:schemas-microsoft-com:vml" Requires="v">
                <p:oleObj spid="_x0000_s29715" name="Picture" r:id="rId3" imgW="2905200" imgH="2057400" progId="Word.Picture.8">
                  <p:embed/>
                </p:oleObj>
              </mc:Choice>
              <mc:Fallback>
                <p:oleObj name="Picture" r:id="rId3" imgW="2905200" imgH="2057400" progId="Word.Picture.8">
                  <p:embed/>
                  <p:pic>
                    <p:nvPicPr>
                      <p:cNvPr id="0" name=""/>
                      <p:cNvPicPr>
                        <a:picLocks noChangeAspect="1" noChangeArrowheads="1"/>
                      </p:cNvPicPr>
                      <p:nvPr/>
                    </p:nvPicPr>
                    <p:blipFill>
                      <a:blip r:embed="rId4"/>
                      <a:srcRect/>
                      <a:stretch>
                        <a:fillRect/>
                      </a:stretch>
                    </p:blipFill>
                    <p:spPr bwMode="auto">
                      <a:xfrm>
                        <a:off x="381000" y="2438400"/>
                        <a:ext cx="5715000" cy="4048125"/>
                      </a:xfrm>
                      <a:prstGeom prst="rect">
                        <a:avLst/>
                      </a:prstGeom>
                      <a:noFill/>
                      <a:ln>
                        <a:noFill/>
                      </a:ln>
                      <a:extLst/>
                    </p:spPr>
                  </p:pic>
                </p:oleObj>
              </mc:Fallback>
            </mc:AlternateContent>
          </a:graphicData>
        </a:graphic>
      </p:graphicFrame>
      <p:sp>
        <p:nvSpPr>
          <p:cNvPr id="51204" name="Text Box 4"/>
          <p:cNvSpPr txBox="1">
            <a:spLocks noChangeArrowheads="1"/>
          </p:cNvSpPr>
          <p:nvPr/>
        </p:nvSpPr>
        <p:spPr bwMode="auto">
          <a:xfrm>
            <a:off x="5334000" y="2057400"/>
            <a:ext cx="3505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V</a:t>
            </a:r>
            <a:r>
              <a:rPr lang="en-US" sz="2400" baseline="-25000" dirty="0" smtClean="0"/>
              <a:t>2</a:t>
            </a:r>
            <a:r>
              <a:rPr lang="en-US" sz="2400" dirty="0" smtClean="0"/>
              <a:t> = V</a:t>
            </a:r>
            <a:r>
              <a:rPr lang="en-US" sz="2400" baseline="-25000" dirty="0" smtClean="0"/>
              <a:t>1</a:t>
            </a:r>
            <a:r>
              <a:rPr lang="en-US" sz="2400" dirty="0" smtClean="0"/>
              <a:t> * R</a:t>
            </a:r>
            <a:r>
              <a:rPr lang="en-US" sz="2400" baseline="-25000" dirty="0" smtClean="0"/>
              <a:t>4</a:t>
            </a:r>
            <a:r>
              <a:rPr lang="en-US" sz="2400" dirty="0" smtClean="0"/>
              <a:t> / (R</a:t>
            </a:r>
            <a:r>
              <a:rPr lang="en-US" sz="2400" baseline="-25000" dirty="0" smtClean="0"/>
              <a:t>3</a:t>
            </a:r>
            <a:r>
              <a:rPr lang="en-US" sz="2400" dirty="0" smtClean="0"/>
              <a:t>+R</a:t>
            </a:r>
            <a:r>
              <a:rPr lang="en-US" sz="2400" baseline="-25000" dirty="0" smtClean="0"/>
              <a:t>4</a:t>
            </a:r>
            <a:r>
              <a:rPr lang="en-US" sz="2400" dirty="0" smtClean="0"/>
              <a:t> )</a:t>
            </a:r>
          </a:p>
        </p:txBody>
      </p:sp>
      <p:sp>
        <p:nvSpPr>
          <p:cNvPr id="51205" name="Text Box 5"/>
          <p:cNvSpPr txBox="1">
            <a:spLocks noChangeArrowheads="1"/>
          </p:cNvSpPr>
          <p:nvPr/>
        </p:nvSpPr>
        <p:spPr bwMode="auto">
          <a:xfrm>
            <a:off x="5334000" y="2971800"/>
            <a:ext cx="358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V</a:t>
            </a:r>
            <a:r>
              <a:rPr lang="en-US" sz="2400" baseline="-25000" dirty="0" smtClean="0"/>
              <a:t>0</a:t>
            </a:r>
            <a:r>
              <a:rPr lang="en-US" sz="2400" dirty="0" smtClean="0"/>
              <a:t> = (1+  R</a:t>
            </a:r>
            <a:r>
              <a:rPr lang="en-US" sz="2400" baseline="-25000" dirty="0" smtClean="0"/>
              <a:t>2</a:t>
            </a:r>
            <a:r>
              <a:rPr lang="en-US" sz="2400" dirty="0" smtClean="0"/>
              <a:t> / R</a:t>
            </a:r>
            <a:r>
              <a:rPr lang="en-US" sz="2400" baseline="-25000" dirty="0" smtClean="0"/>
              <a:t>1</a:t>
            </a:r>
            <a:r>
              <a:rPr lang="en-US" sz="2400" dirty="0" smtClean="0"/>
              <a:t> ) * V</a:t>
            </a:r>
            <a:r>
              <a:rPr lang="en-US" sz="2400" baseline="-25000" dirty="0" smtClean="0"/>
              <a:t>2</a:t>
            </a:r>
            <a:endParaRPr lang="en-US" sz="2400" dirty="0" smtClean="0"/>
          </a:p>
        </p:txBody>
      </p:sp>
      <p:sp>
        <p:nvSpPr>
          <p:cNvPr id="51206" name="Text Box 6"/>
          <p:cNvSpPr txBox="1">
            <a:spLocks noChangeArrowheads="1"/>
          </p:cNvSpPr>
          <p:nvPr/>
        </p:nvSpPr>
        <p:spPr bwMode="auto">
          <a:xfrm>
            <a:off x="3275856" y="6019800"/>
            <a:ext cx="563954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V</a:t>
            </a:r>
            <a:r>
              <a:rPr lang="en-US" sz="2400" baseline="-25000" dirty="0" smtClean="0"/>
              <a:t>0</a:t>
            </a:r>
            <a:r>
              <a:rPr lang="en-US" sz="2400" dirty="0" smtClean="0"/>
              <a:t> = (R</a:t>
            </a:r>
            <a:r>
              <a:rPr lang="en-US" sz="2400" baseline="-25000" dirty="0" smtClean="0"/>
              <a:t>4</a:t>
            </a:r>
            <a:r>
              <a:rPr lang="en-US" sz="2400" dirty="0" smtClean="0"/>
              <a:t>/(R</a:t>
            </a:r>
            <a:r>
              <a:rPr lang="en-US" sz="2400" baseline="-25000" dirty="0" smtClean="0"/>
              <a:t>3</a:t>
            </a:r>
            <a:r>
              <a:rPr lang="en-US" sz="2400" dirty="0" smtClean="0"/>
              <a:t>+R</a:t>
            </a:r>
            <a:r>
              <a:rPr lang="en-US" sz="2400" baseline="-25000" dirty="0" smtClean="0"/>
              <a:t>4</a:t>
            </a:r>
            <a:r>
              <a:rPr lang="en-US" sz="2400" dirty="0" smtClean="0"/>
              <a:t>))* (1+  R</a:t>
            </a:r>
            <a:r>
              <a:rPr lang="en-US" sz="2400" baseline="-25000" dirty="0" smtClean="0"/>
              <a:t>2</a:t>
            </a:r>
            <a:r>
              <a:rPr lang="en-US" sz="2400" dirty="0" smtClean="0"/>
              <a:t> / R</a:t>
            </a:r>
            <a:r>
              <a:rPr lang="en-US" sz="2400" baseline="-25000" dirty="0" smtClean="0"/>
              <a:t>1</a:t>
            </a:r>
            <a:r>
              <a:rPr lang="en-US" sz="2400" dirty="0" smtClean="0"/>
              <a:t> ) * V</a:t>
            </a:r>
            <a:r>
              <a:rPr lang="en-US" sz="2400" baseline="-25000" dirty="0" smtClean="0"/>
              <a:t>1</a:t>
            </a:r>
            <a:endParaRPr lang="en-US" sz="2400" dirty="0" smtClean="0"/>
          </a:p>
        </p:txBody>
      </p:sp>
      <p:sp>
        <p:nvSpPr>
          <p:cNvPr id="51207" name="Text Box 7"/>
          <p:cNvSpPr txBox="1">
            <a:spLocks noChangeArrowheads="1"/>
          </p:cNvSpPr>
          <p:nvPr/>
        </p:nvSpPr>
        <p:spPr bwMode="auto">
          <a:xfrm>
            <a:off x="3851920" y="5181600"/>
            <a:ext cx="32346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err="1" smtClean="0"/>
              <a:t>R</a:t>
            </a:r>
            <a:r>
              <a:rPr lang="en-US" sz="2400" baseline="-25000" dirty="0" err="1" smtClean="0"/>
              <a:t>i</a:t>
            </a:r>
            <a:r>
              <a:rPr lang="en-US" sz="2400" dirty="0" smtClean="0"/>
              <a:t> = V</a:t>
            </a:r>
            <a:r>
              <a:rPr lang="en-US" sz="2400" baseline="-25000" dirty="0" smtClean="0"/>
              <a:t>1</a:t>
            </a:r>
            <a:r>
              <a:rPr lang="en-US" sz="2400" dirty="0" smtClean="0"/>
              <a:t> / I</a:t>
            </a:r>
            <a:r>
              <a:rPr lang="en-US" sz="2400" baseline="-25000" dirty="0" smtClean="0"/>
              <a:t>i</a:t>
            </a:r>
            <a:r>
              <a:rPr lang="en-US" sz="2400" dirty="0" smtClean="0"/>
              <a:t> = R</a:t>
            </a:r>
            <a:r>
              <a:rPr lang="en-US" sz="2400" baseline="-25000" dirty="0" smtClean="0"/>
              <a:t>3</a:t>
            </a:r>
            <a:r>
              <a:rPr lang="en-US" sz="2400" dirty="0" smtClean="0"/>
              <a:t>+R</a:t>
            </a:r>
            <a:r>
              <a:rPr lang="en-US" sz="2400" baseline="-25000" dirty="0" smtClean="0"/>
              <a:t>4</a:t>
            </a:r>
            <a:r>
              <a:rPr lang="en-US" sz="2400" dirty="0" smtClean="0"/>
              <a:t> </a:t>
            </a:r>
          </a:p>
        </p:txBody>
      </p:sp>
      <p:sp>
        <p:nvSpPr>
          <p:cNvPr id="8" name="Rectangle 4"/>
          <p:cNvSpPr>
            <a:spLocks noChangeArrowheads="1"/>
          </p:cNvSpPr>
          <p:nvPr/>
        </p:nvSpPr>
        <p:spPr bwMode="auto">
          <a:xfrm>
            <a:off x="468313" y="162385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248381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24</a:t>
            </a:fld>
            <a:endParaRPr lang="tr-TR"/>
          </a:p>
        </p:txBody>
      </p:sp>
      <p:sp>
        <p:nvSpPr>
          <p:cNvPr id="18434" name="Rectangle 2"/>
          <p:cNvSpPr>
            <a:spLocks noGrp="1" noChangeArrowheads="1"/>
          </p:cNvSpPr>
          <p:nvPr>
            <p:ph type="title"/>
          </p:nvPr>
        </p:nvSpPr>
        <p:spPr/>
        <p:txBody>
          <a:bodyPr/>
          <a:lstStyle/>
          <a:p>
            <a:r>
              <a:rPr lang="tr-TR" dirty="0"/>
              <a:t>Gerilim Bölücüye </a:t>
            </a:r>
            <a:r>
              <a:rPr lang="tr-TR" dirty="0" smtClean="0"/>
              <a:t>Örnek-</a:t>
            </a:r>
            <a:r>
              <a:rPr lang="en-US" dirty="0" smtClean="0"/>
              <a:t>1</a:t>
            </a:r>
            <a:endParaRPr lang="en-US" dirty="0"/>
          </a:p>
        </p:txBody>
      </p:sp>
      <p:graphicFrame>
        <p:nvGraphicFramePr>
          <p:cNvPr id="18435" name="Object 3"/>
          <p:cNvGraphicFramePr>
            <a:graphicFrameLocks noChangeAspect="1"/>
          </p:cNvGraphicFramePr>
          <p:nvPr>
            <p:extLst>
              <p:ext uri="{D42A27DB-BD31-4B8C-83A1-F6EECF244321}">
                <p14:modId xmlns:p14="http://schemas.microsoft.com/office/powerpoint/2010/main" val="1008457482"/>
              </p:ext>
            </p:extLst>
          </p:nvPr>
        </p:nvGraphicFramePr>
        <p:xfrm>
          <a:off x="2339752" y="1539965"/>
          <a:ext cx="6567488" cy="5045075"/>
        </p:xfrm>
        <a:graphic>
          <a:graphicData uri="http://schemas.openxmlformats.org/presentationml/2006/ole">
            <mc:AlternateContent xmlns:mc="http://schemas.openxmlformats.org/markup-compatibility/2006">
              <mc:Choice xmlns:v="urn:schemas-microsoft-com:vml" Requires="v">
                <p:oleObj spid="_x0000_s31763" name="Drawing" r:id="rId3" imgW="8258040" imgH="6343560" progId="WPDraw30.Drawing">
                  <p:embed/>
                </p:oleObj>
              </mc:Choice>
              <mc:Fallback>
                <p:oleObj name="Drawing" r:id="rId3" imgW="8258040" imgH="634356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1539965"/>
                        <a:ext cx="6567488" cy="5045075"/>
                      </a:xfrm>
                      <a:prstGeom prst="rect">
                        <a:avLst/>
                      </a:prstGeom>
                      <a:solidFill>
                        <a:srgbClr val="666699"/>
                      </a:solidFill>
                      <a:ln>
                        <a:noFill/>
                      </a:ln>
                      <a:effectLst/>
                      <a:extLst/>
                    </p:spPr>
                  </p:pic>
                </p:oleObj>
              </mc:Fallback>
            </mc:AlternateContent>
          </a:graphicData>
        </a:graphic>
      </p:graphicFrame>
      <p:sp>
        <p:nvSpPr>
          <p:cNvPr id="5" name="TextBox 4"/>
          <p:cNvSpPr txBox="1"/>
          <p:nvPr/>
        </p:nvSpPr>
        <p:spPr>
          <a:xfrm>
            <a:off x="323528" y="2780928"/>
            <a:ext cx="1944216" cy="461665"/>
          </a:xfrm>
          <a:prstGeom prst="rect">
            <a:avLst/>
          </a:prstGeom>
          <a:noFill/>
        </p:spPr>
        <p:txBody>
          <a:bodyPr wrap="square" rtlCol="0">
            <a:spAutoFit/>
          </a:bodyPr>
          <a:lstStyle/>
          <a:p>
            <a:r>
              <a:rPr lang="en-US" sz="2400" dirty="0" smtClean="0"/>
              <a:t>Vo/Vi = </a:t>
            </a:r>
            <a:endParaRPr lang="en-US" sz="2400" dirty="0"/>
          </a:p>
        </p:txBody>
      </p:sp>
    </p:spTree>
    <p:extLst>
      <p:ext uri="{BB962C8B-B14F-4D97-AF65-F5344CB8AC3E}">
        <p14:creationId xmlns:p14="http://schemas.microsoft.com/office/powerpoint/2010/main" val="1235488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25</a:t>
            </a:fld>
            <a:endParaRPr lang="tr-TR"/>
          </a:p>
        </p:txBody>
      </p:sp>
      <p:sp>
        <p:nvSpPr>
          <p:cNvPr id="17410" name="Rectangle 2"/>
          <p:cNvSpPr>
            <a:spLocks noGrp="1" noChangeArrowheads="1"/>
          </p:cNvSpPr>
          <p:nvPr>
            <p:ph type="title"/>
          </p:nvPr>
        </p:nvSpPr>
        <p:spPr/>
        <p:txBody>
          <a:bodyPr/>
          <a:lstStyle/>
          <a:p>
            <a:r>
              <a:rPr lang="tr-TR" dirty="0" smtClean="0"/>
              <a:t>Örnek-</a:t>
            </a:r>
            <a:r>
              <a:rPr lang="en-US" dirty="0" smtClean="0"/>
              <a:t>2</a:t>
            </a:r>
            <a:endParaRPr lang="en-US" dirty="0"/>
          </a:p>
        </p:txBody>
      </p:sp>
      <p:graphicFrame>
        <p:nvGraphicFramePr>
          <p:cNvPr id="17411" name="Object 3"/>
          <p:cNvGraphicFramePr>
            <a:graphicFrameLocks noChangeAspect="1"/>
          </p:cNvGraphicFramePr>
          <p:nvPr>
            <p:extLst>
              <p:ext uri="{D42A27DB-BD31-4B8C-83A1-F6EECF244321}">
                <p14:modId xmlns:p14="http://schemas.microsoft.com/office/powerpoint/2010/main" val="3945287979"/>
              </p:ext>
            </p:extLst>
          </p:nvPr>
        </p:nvGraphicFramePr>
        <p:xfrm>
          <a:off x="1738064" y="1712694"/>
          <a:ext cx="7010400" cy="4845050"/>
        </p:xfrm>
        <a:graphic>
          <a:graphicData uri="http://schemas.openxmlformats.org/presentationml/2006/ole">
            <mc:AlternateContent xmlns:mc="http://schemas.openxmlformats.org/markup-compatibility/2006">
              <mc:Choice xmlns:v="urn:schemas-microsoft-com:vml" Requires="v">
                <p:oleObj spid="_x0000_s30739" name="Drawing" r:id="rId3" imgW="8572680" imgH="5924520" progId="WPDraw30.Drawing">
                  <p:embed/>
                </p:oleObj>
              </mc:Choice>
              <mc:Fallback>
                <p:oleObj name="Drawing" r:id="rId3" imgW="8572680" imgH="592452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064" y="1712694"/>
                        <a:ext cx="7010400" cy="4845050"/>
                      </a:xfrm>
                      <a:prstGeom prst="rect">
                        <a:avLst/>
                      </a:prstGeom>
                      <a:solidFill>
                        <a:srgbClr val="666699"/>
                      </a:solidFill>
                      <a:ln>
                        <a:noFill/>
                      </a:ln>
                      <a:effectLst/>
                      <a:extLst/>
                    </p:spPr>
                  </p:pic>
                </p:oleObj>
              </mc:Fallback>
            </mc:AlternateContent>
          </a:graphicData>
        </a:graphic>
      </p:graphicFrame>
      <p:sp>
        <p:nvSpPr>
          <p:cNvPr id="3" name="TextBox 2"/>
          <p:cNvSpPr txBox="1"/>
          <p:nvPr/>
        </p:nvSpPr>
        <p:spPr>
          <a:xfrm>
            <a:off x="323528" y="2780928"/>
            <a:ext cx="1470274" cy="461665"/>
          </a:xfrm>
          <a:prstGeom prst="rect">
            <a:avLst/>
          </a:prstGeom>
          <a:noFill/>
        </p:spPr>
        <p:txBody>
          <a:bodyPr wrap="none" rtlCol="0">
            <a:spAutoFit/>
          </a:bodyPr>
          <a:lstStyle/>
          <a:p>
            <a:r>
              <a:rPr lang="en-US" sz="2400" dirty="0" smtClean="0"/>
              <a:t>Vo/Vi = </a:t>
            </a:r>
            <a:endParaRPr lang="en-US" sz="2400" dirty="0"/>
          </a:p>
        </p:txBody>
      </p:sp>
    </p:spTree>
    <p:extLst>
      <p:ext uri="{BB962C8B-B14F-4D97-AF65-F5344CB8AC3E}">
        <p14:creationId xmlns:p14="http://schemas.microsoft.com/office/powerpoint/2010/main" val="1708481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26</a:t>
            </a:fld>
            <a:endParaRPr lang="tr-TR"/>
          </a:p>
        </p:txBody>
      </p:sp>
      <p:sp>
        <p:nvSpPr>
          <p:cNvPr id="2" name="Title 1"/>
          <p:cNvSpPr>
            <a:spLocks noGrp="1"/>
          </p:cNvSpPr>
          <p:nvPr>
            <p:ph type="title"/>
          </p:nvPr>
        </p:nvSpPr>
        <p:spPr/>
        <p:txBody>
          <a:bodyPr/>
          <a:lstStyle/>
          <a:p>
            <a:r>
              <a:rPr lang="tr-TR" dirty="0" smtClean="0"/>
              <a:t>Biyopotensiyel İşaret Kaynağı</a:t>
            </a:r>
            <a:endParaRPr lang="en-US" dirty="0"/>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10821"/>
            <a:ext cx="7257783" cy="5075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468313" y="130853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222569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27</a:t>
            </a:fld>
            <a:endParaRPr lang="tr-TR"/>
          </a:p>
        </p:txBody>
      </p:sp>
      <p:sp>
        <p:nvSpPr>
          <p:cNvPr id="2" name="Title 1"/>
          <p:cNvSpPr>
            <a:spLocks noGrp="1"/>
          </p:cNvSpPr>
          <p:nvPr>
            <p:ph type="title"/>
          </p:nvPr>
        </p:nvSpPr>
        <p:spPr/>
        <p:txBody>
          <a:bodyPr/>
          <a:lstStyle/>
          <a:p>
            <a:r>
              <a:rPr lang="tr-TR" dirty="0" smtClean="0"/>
              <a:t>Gürültü Kaynakları</a:t>
            </a:r>
            <a:endParaRPr lang="en-US" dirty="0"/>
          </a:p>
        </p:txBody>
      </p:sp>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1314451"/>
            <a:ext cx="6244333" cy="5172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468313" y="122970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371638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94F95399-64A8-43B0-A5C5-2D48ACAF8409}" type="slidenum">
              <a:rPr lang="tr-TR" smtClean="0"/>
              <a:t>28</a:t>
            </a:fld>
            <a:endParaRPr lang="tr-TR"/>
          </a:p>
        </p:txBody>
      </p:sp>
      <p:sp>
        <p:nvSpPr>
          <p:cNvPr id="2" name="Title 1"/>
          <p:cNvSpPr>
            <a:spLocks noGrp="1"/>
          </p:cNvSpPr>
          <p:nvPr>
            <p:ph type="title"/>
          </p:nvPr>
        </p:nvSpPr>
        <p:spPr/>
        <p:txBody>
          <a:bodyPr>
            <a:normAutofit fontScale="90000"/>
          </a:bodyPr>
          <a:lstStyle/>
          <a:p>
            <a:r>
              <a:rPr lang="tr-TR" dirty="0" smtClean="0"/>
              <a:t>Şebeke Hattından Olan Kapasitif Kuplajların Etkileri</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733550"/>
            <a:ext cx="69723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7468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29</a:t>
            </a:fld>
            <a:endParaRPr lang="tr-TR"/>
          </a:p>
        </p:txBody>
      </p:sp>
      <p:sp>
        <p:nvSpPr>
          <p:cNvPr id="52226" name="Rectangle 2"/>
          <p:cNvSpPr>
            <a:spLocks noGrp="1" noChangeArrowheads="1"/>
          </p:cNvSpPr>
          <p:nvPr>
            <p:ph type="title"/>
          </p:nvPr>
        </p:nvSpPr>
        <p:spPr/>
        <p:txBody>
          <a:bodyPr/>
          <a:lstStyle/>
          <a:p>
            <a:r>
              <a:rPr lang="tr-TR" dirty="0" smtClean="0"/>
              <a:t>Temel Fark Kuvvetlendiricisi</a:t>
            </a:r>
            <a:endParaRPr lang="en-US" dirty="0"/>
          </a:p>
        </p:txBody>
      </p:sp>
      <p:graphicFrame>
        <p:nvGraphicFramePr>
          <p:cNvPr id="52227" name="Object 3"/>
          <p:cNvGraphicFramePr>
            <a:graphicFrameLocks noChangeAspect="1"/>
          </p:cNvGraphicFramePr>
          <p:nvPr>
            <p:extLst>
              <p:ext uri="{D42A27DB-BD31-4B8C-83A1-F6EECF244321}">
                <p14:modId xmlns:p14="http://schemas.microsoft.com/office/powerpoint/2010/main" val="2077400616"/>
              </p:ext>
            </p:extLst>
          </p:nvPr>
        </p:nvGraphicFramePr>
        <p:xfrm>
          <a:off x="0" y="990600"/>
          <a:ext cx="6477000" cy="4305300"/>
        </p:xfrm>
        <a:graphic>
          <a:graphicData uri="http://schemas.openxmlformats.org/presentationml/2006/ole">
            <mc:AlternateContent xmlns:mc="http://schemas.openxmlformats.org/markup-compatibility/2006">
              <mc:Choice xmlns:v="urn:schemas-microsoft-com:vml" Requires="v">
                <p:oleObj spid="_x0000_s32787" name="Picture" r:id="rId3" imgW="3095640" imgH="2057400" progId="Word.Picture.8">
                  <p:embed/>
                </p:oleObj>
              </mc:Choice>
              <mc:Fallback>
                <p:oleObj name="Picture" r:id="rId3" imgW="3095640" imgH="2057400" progId="Word.Picture.8">
                  <p:embed/>
                  <p:pic>
                    <p:nvPicPr>
                      <p:cNvPr id="0" name=""/>
                      <p:cNvPicPr>
                        <a:picLocks noChangeAspect="1" noChangeArrowheads="1"/>
                      </p:cNvPicPr>
                      <p:nvPr/>
                    </p:nvPicPr>
                    <p:blipFill>
                      <a:blip r:embed="rId4"/>
                      <a:srcRect/>
                      <a:stretch>
                        <a:fillRect/>
                      </a:stretch>
                    </p:blipFill>
                    <p:spPr bwMode="auto">
                      <a:xfrm>
                        <a:off x="0" y="990600"/>
                        <a:ext cx="6477000" cy="4305300"/>
                      </a:xfrm>
                      <a:prstGeom prst="rect">
                        <a:avLst/>
                      </a:prstGeom>
                      <a:noFill/>
                      <a:ln>
                        <a:noFill/>
                      </a:ln>
                      <a:extLst/>
                    </p:spPr>
                  </p:pic>
                </p:oleObj>
              </mc:Fallback>
            </mc:AlternateContent>
          </a:graphicData>
        </a:graphic>
      </p:graphicFrame>
      <p:sp>
        <p:nvSpPr>
          <p:cNvPr id="52228" name="Text Box 4"/>
          <p:cNvSpPr txBox="1">
            <a:spLocks noChangeArrowheads="1"/>
          </p:cNvSpPr>
          <p:nvPr/>
        </p:nvSpPr>
        <p:spPr bwMode="auto">
          <a:xfrm>
            <a:off x="5257800" y="1371600"/>
            <a:ext cx="3657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V</a:t>
            </a:r>
            <a:r>
              <a:rPr lang="en-US" sz="2400" baseline="-25000" dirty="0" smtClean="0"/>
              <a:t>5</a:t>
            </a:r>
            <a:r>
              <a:rPr lang="en-US" sz="2400" dirty="0" smtClean="0"/>
              <a:t> = V</a:t>
            </a:r>
            <a:r>
              <a:rPr lang="en-US" sz="2400" baseline="-25000" dirty="0" smtClean="0"/>
              <a:t>4</a:t>
            </a:r>
            <a:r>
              <a:rPr lang="en-US" sz="2400" dirty="0" smtClean="0"/>
              <a:t> * R</a:t>
            </a:r>
            <a:r>
              <a:rPr lang="en-US" sz="2400" baseline="-25000" dirty="0" smtClean="0"/>
              <a:t>4</a:t>
            </a:r>
            <a:r>
              <a:rPr lang="en-US" sz="2400" dirty="0" smtClean="0"/>
              <a:t> / (R</a:t>
            </a:r>
            <a:r>
              <a:rPr lang="en-US" sz="2400" baseline="-25000" dirty="0" smtClean="0"/>
              <a:t>3</a:t>
            </a:r>
            <a:r>
              <a:rPr lang="en-US" sz="2400" dirty="0" smtClean="0"/>
              <a:t>+R</a:t>
            </a:r>
            <a:r>
              <a:rPr lang="en-US" sz="2400" baseline="-25000" dirty="0" smtClean="0"/>
              <a:t>4</a:t>
            </a:r>
            <a:r>
              <a:rPr lang="en-US" sz="2400" dirty="0" smtClean="0"/>
              <a:t> )</a:t>
            </a:r>
          </a:p>
        </p:txBody>
      </p:sp>
      <p:sp>
        <p:nvSpPr>
          <p:cNvPr id="52229" name="Text Box 5"/>
          <p:cNvSpPr txBox="1">
            <a:spLocks noChangeArrowheads="1"/>
          </p:cNvSpPr>
          <p:nvPr/>
        </p:nvSpPr>
        <p:spPr bwMode="auto">
          <a:xfrm>
            <a:off x="3733800" y="4191000"/>
            <a:ext cx="5181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I</a:t>
            </a:r>
            <a:r>
              <a:rPr lang="en-US" sz="2400" baseline="-25000" dirty="0" smtClean="0"/>
              <a:t>f</a:t>
            </a:r>
            <a:r>
              <a:rPr lang="en-US" sz="2400" dirty="0" smtClean="0"/>
              <a:t> = (V</a:t>
            </a:r>
            <a:r>
              <a:rPr lang="en-US" sz="2400" baseline="-25000" dirty="0" smtClean="0"/>
              <a:t>5</a:t>
            </a:r>
            <a:r>
              <a:rPr lang="en-US" sz="2400" dirty="0" smtClean="0"/>
              <a:t> - V</a:t>
            </a:r>
            <a:r>
              <a:rPr lang="en-US" sz="2400" baseline="-25000" dirty="0" smtClean="0"/>
              <a:t>3</a:t>
            </a:r>
            <a:r>
              <a:rPr lang="en-US" sz="2400" dirty="0" smtClean="0"/>
              <a:t>) / R</a:t>
            </a:r>
            <a:r>
              <a:rPr lang="en-US" sz="2400" baseline="-25000" dirty="0" smtClean="0"/>
              <a:t>3</a:t>
            </a:r>
            <a:r>
              <a:rPr lang="en-US" sz="2400" dirty="0" smtClean="0"/>
              <a:t> = (V</a:t>
            </a:r>
            <a:r>
              <a:rPr lang="en-US" sz="2400" baseline="-25000" dirty="0" smtClean="0"/>
              <a:t>0</a:t>
            </a:r>
            <a:r>
              <a:rPr lang="en-US" sz="2400" dirty="0" smtClean="0"/>
              <a:t> – V</a:t>
            </a:r>
            <a:r>
              <a:rPr lang="en-US" sz="2400" baseline="-25000" dirty="0" smtClean="0"/>
              <a:t>5</a:t>
            </a:r>
            <a:r>
              <a:rPr lang="en-US" sz="2400" dirty="0" smtClean="0"/>
              <a:t>)/ R</a:t>
            </a:r>
            <a:r>
              <a:rPr lang="en-US" sz="2400" baseline="-25000" dirty="0" smtClean="0"/>
              <a:t>4</a:t>
            </a:r>
            <a:endParaRPr lang="en-US" sz="2400" dirty="0" smtClean="0"/>
          </a:p>
        </p:txBody>
      </p:sp>
      <p:sp>
        <p:nvSpPr>
          <p:cNvPr id="52230" name="Text Box 6"/>
          <p:cNvSpPr txBox="1">
            <a:spLocks noChangeArrowheads="1"/>
          </p:cNvSpPr>
          <p:nvPr/>
        </p:nvSpPr>
        <p:spPr bwMode="auto">
          <a:xfrm>
            <a:off x="2441579" y="6107874"/>
            <a:ext cx="6248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V</a:t>
            </a:r>
            <a:r>
              <a:rPr lang="en-US" sz="2400" baseline="-25000" dirty="0" smtClean="0"/>
              <a:t>0</a:t>
            </a:r>
            <a:r>
              <a:rPr lang="en-US" sz="2400" dirty="0" smtClean="0"/>
              <a:t> = (V</a:t>
            </a:r>
            <a:r>
              <a:rPr lang="en-US" sz="2400" baseline="-25000" dirty="0" smtClean="0"/>
              <a:t>4</a:t>
            </a:r>
            <a:r>
              <a:rPr lang="en-US" sz="2400" dirty="0" smtClean="0"/>
              <a:t> - V</a:t>
            </a:r>
            <a:r>
              <a:rPr lang="en-US" sz="2400" baseline="-25000" dirty="0" smtClean="0"/>
              <a:t>3</a:t>
            </a:r>
            <a:r>
              <a:rPr lang="en-US" sz="2400" dirty="0" smtClean="0"/>
              <a:t>)*R</a:t>
            </a:r>
            <a:r>
              <a:rPr lang="en-US" sz="2400" baseline="-25000" dirty="0" smtClean="0"/>
              <a:t>4</a:t>
            </a:r>
            <a:r>
              <a:rPr lang="en-US" sz="2400" dirty="0" smtClean="0"/>
              <a:t> / R</a:t>
            </a:r>
            <a:r>
              <a:rPr lang="en-US" sz="2400" baseline="-25000" dirty="0" smtClean="0"/>
              <a:t>3</a:t>
            </a:r>
            <a:r>
              <a:rPr lang="en-US" sz="2400" dirty="0" smtClean="0"/>
              <a:t> + G</a:t>
            </a:r>
            <a:r>
              <a:rPr lang="en-US" sz="2400" baseline="-25000" dirty="0" smtClean="0"/>
              <a:t>C</a:t>
            </a:r>
            <a:r>
              <a:rPr lang="en-US" sz="2400" dirty="0" smtClean="0"/>
              <a:t>*</a:t>
            </a:r>
            <a:r>
              <a:rPr lang="en-US" sz="2400" baseline="-25000" dirty="0" smtClean="0"/>
              <a:t> </a:t>
            </a:r>
            <a:r>
              <a:rPr lang="en-US" sz="2400" dirty="0" smtClean="0"/>
              <a:t>(V</a:t>
            </a:r>
            <a:r>
              <a:rPr lang="en-US" sz="2400" baseline="-25000" dirty="0" smtClean="0"/>
              <a:t>4</a:t>
            </a:r>
            <a:r>
              <a:rPr lang="en-US" sz="2400" dirty="0" smtClean="0"/>
              <a:t> + V</a:t>
            </a:r>
            <a:r>
              <a:rPr lang="en-US" sz="2400" baseline="-25000" dirty="0" smtClean="0"/>
              <a:t>3</a:t>
            </a:r>
            <a:r>
              <a:rPr lang="en-US" sz="2400" dirty="0" smtClean="0"/>
              <a:t>)/2</a:t>
            </a:r>
          </a:p>
        </p:txBody>
      </p:sp>
      <p:sp>
        <p:nvSpPr>
          <p:cNvPr id="52231" name="Text Box 7"/>
          <p:cNvSpPr txBox="1">
            <a:spLocks noChangeArrowheads="1"/>
          </p:cNvSpPr>
          <p:nvPr/>
        </p:nvSpPr>
        <p:spPr bwMode="auto">
          <a:xfrm>
            <a:off x="6056692" y="5597445"/>
            <a:ext cx="2463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CMRR = </a:t>
            </a:r>
            <a:r>
              <a:rPr lang="en-US" sz="2400" dirty="0" err="1" smtClean="0"/>
              <a:t>G</a:t>
            </a:r>
            <a:r>
              <a:rPr lang="en-US" sz="2400" baseline="-25000" dirty="0" err="1" smtClean="0"/>
              <a:t>d</a:t>
            </a:r>
            <a:r>
              <a:rPr lang="en-US" sz="2400" dirty="0" smtClean="0"/>
              <a:t>/G</a:t>
            </a:r>
            <a:r>
              <a:rPr lang="en-US" sz="2400" baseline="-25000" dirty="0" smtClean="0"/>
              <a:t>C</a:t>
            </a:r>
            <a:endParaRPr lang="en-US" sz="2400" dirty="0" smtClean="0"/>
          </a:p>
        </p:txBody>
      </p:sp>
      <p:sp>
        <p:nvSpPr>
          <p:cNvPr id="52232" name="Text Box 8"/>
          <p:cNvSpPr txBox="1">
            <a:spLocks noChangeArrowheads="1"/>
          </p:cNvSpPr>
          <p:nvPr/>
        </p:nvSpPr>
        <p:spPr bwMode="auto">
          <a:xfrm>
            <a:off x="5857937" y="4953790"/>
            <a:ext cx="3048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G</a:t>
            </a:r>
            <a:r>
              <a:rPr lang="en-US" sz="2400" baseline="-25000" dirty="0" smtClean="0"/>
              <a:t>C</a:t>
            </a:r>
            <a:r>
              <a:rPr lang="en-US" sz="2400" dirty="0" smtClean="0"/>
              <a:t> =</a:t>
            </a:r>
            <a:r>
              <a:rPr lang="tr-TR" sz="2400" dirty="0" smtClean="0"/>
              <a:t>2*</a:t>
            </a:r>
            <a:r>
              <a:rPr lang="en-US" sz="2400" dirty="0" smtClean="0"/>
              <a:t>V</a:t>
            </a:r>
            <a:r>
              <a:rPr lang="en-US" sz="2400" baseline="-25000" dirty="0" smtClean="0"/>
              <a:t>0</a:t>
            </a:r>
            <a:r>
              <a:rPr lang="en-US" sz="2400" dirty="0" smtClean="0"/>
              <a:t>/(V</a:t>
            </a:r>
            <a:r>
              <a:rPr lang="en-US" sz="2400" baseline="-25000" dirty="0" smtClean="0"/>
              <a:t>4</a:t>
            </a:r>
            <a:r>
              <a:rPr lang="en-US" sz="2400" dirty="0" smtClean="0"/>
              <a:t> + V</a:t>
            </a:r>
            <a:r>
              <a:rPr lang="en-US" sz="2400" baseline="-25000" dirty="0" smtClean="0"/>
              <a:t>3</a:t>
            </a:r>
            <a:r>
              <a:rPr lang="en-US" sz="2400" dirty="0" smtClean="0"/>
              <a:t>)</a:t>
            </a:r>
          </a:p>
        </p:txBody>
      </p:sp>
      <p:sp>
        <p:nvSpPr>
          <p:cNvPr id="52233" name="Text Box 9"/>
          <p:cNvSpPr txBox="1">
            <a:spLocks noChangeArrowheads="1"/>
          </p:cNvSpPr>
          <p:nvPr/>
        </p:nvSpPr>
        <p:spPr bwMode="auto">
          <a:xfrm>
            <a:off x="592589" y="5415455"/>
            <a:ext cx="417842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err="1" smtClean="0"/>
              <a:t>G</a:t>
            </a:r>
            <a:r>
              <a:rPr lang="en-US" sz="2400" baseline="-25000" dirty="0" err="1" smtClean="0"/>
              <a:t>d</a:t>
            </a:r>
            <a:r>
              <a:rPr lang="en-US" sz="2400" dirty="0" smtClean="0"/>
              <a:t> =V</a:t>
            </a:r>
            <a:r>
              <a:rPr lang="en-US" sz="2400" baseline="-25000" dirty="0" smtClean="0"/>
              <a:t>0</a:t>
            </a:r>
            <a:r>
              <a:rPr lang="en-US" sz="2400" dirty="0" smtClean="0"/>
              <a:t>/(V</a:t>
            </a:r>
            <a:r>
              <a:rPr lang="en-US" sz="2400" baseline="-25000" dirty="0" smtClean="0"/>
              <a:t>4</a:t>
            </a:r>
            <a:r>
              <a:rPr lang="en-US" sz="2400" dirty="0" smtClean="0"/>
              <a:t> - V</a:t>
            </a:r>
            <a:r>
              <a:rPr lang="en-US" sz="2400" baseline="-25000" dirty="0" smtClean="0"/>
              <a:t>3</a:t>
            </a:r>
            <a:r>
              <a:rPr lang="en-US" sz="2400" dirty="0" smtClean="0"/>
              <a:t>) = R</a:t>
            </a:r>
            <a:r>
              <a:rPr lang="en-US" sz="2400" baseline="-25000" dirty="0" smtClean="0"/>
              <a:t>4</a:t>
            </a:r>
            <a:r>
              <a:rPr lang="en-US" sz="2400" dirty="0" smtClean="0"/>
              <a:t> / R</a:t>
            </a:r>
            <a:r>
              <a:rPr lang="en-US" sz="2400" baseline="-25000" dirty="0" smtClean="0"/>
              <a:t>3</a:t>
            </a:r>
            <a:endParaRPr lang="en-US" sz="2400" dirty="0" smtClean="0"/>
          </a:p>
        </p:txBody>
      </p:sp>
      <p:sp>
        <p:nvSpPr>
          <p:cNvPr id="10" name="Rectangle 4"/>
          <p:cNvSpPr>
            <a:spLocks noChangeArrowheads="1"/>
          </p:cNvSpPr>
          <p:nvPr/>
        </p:nvSpPr>
        <p:spPr bwMode="auto">
          <a:xfrm>
            <a:off x="468313" y="100898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83182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3</a:t>
            </a:fld>
            <a:endParaRPr lang="tr-TR"/>
          </a:p>
        </p:txBody>
      </p:sp>
      <p:sp>
        <p:nvSpPr>
          <p:cNvPr id="145410" name="Rectangle 1026"/>
          <p:cNvSpPr>
            <a:spLocks noGrp="1" noChangeArrowheads="1"/>
          </p:cNvSpPr>
          <p:nvPr>
            <p:ph type="title"/>
          </p:nvPr>
        </p:nvSpPr>
        <p:spPr/>
        <p:txBody>
          <a:bodyPr rtlCol="0">
            <a:normAutofit fontScale="90000"/>
          </a:bodyPr>
          <a:lstStyle/>
          <a:p>
            <a:pPr fontAlgn="auto">
              <a:spcAft>
                <a:spcPts val="0"/>
              </a:spcAft>
              <a:defRPr/>
            </a:pPr>
            <a:r>
              <a:rPr lang="tr-TR" b="1" dirty="0" smtClean="0">
                <a:latin typeface="Arial" pitchFamily="34" charset="0"/>
              </a:rPr>
              <a:t>Algılayıcılar (</a:t>
            </a:r>
            <a:r>
              <a:rPr lang="en-US" b="1" dirty="0" smtClean="0">
                <a:latin typeface="Arial" pitchFamily="34" charset="0"/>
              </a:rPr>
              <a:t>Sensors </a:t>
            </a:r>
            <a:r>
              <a:rPr lang="tr-TR" b="1" dirty="0">
                <a:latin typeface="Arial" pitchFamily="34" charset="0"/>
              </a:rPr>
              <a:t>)</a:t>
            </a:r>
            <a:r>
              <a:rPr lang="en-US" b="1" dirty="0" smtClean="0">
                <a:latin typeface="Arial" pitchFamily="34" charset="0"/>
              </a:rPr>
              <a:t>:</a:t>
            </a:r>
            <a:br>
              <a:rPr lang="en-US" b="1" dirty="0" smtClean="0">
                <a:latin typeface="Arial" pitchFamily="34" charset="0"/>
              </a:rPr>
            </a:br>
            <a:r>
              <a:rPr lang="tr-TR" b="1" dirty="0" smtClean="0">
                <a:latin typeface="Arial" pitchFamily="34" charset="0"/>
              </a:rPr>
              <a:t>tanım ve ilkeleri</a:t>
            </a:r>
            <a:endParaRPr lang="en-US" dirty="0" smtClean="0">
              <a:latin typeface="Arial" pitchFamily="34" charset="0"/>
            </a:endParaRPr>
          </a:p>
        </p:txBody>
      </p:sp>
      <p:pic>
        <p:nvPicPr>
          <p:cNvPr id="28675" name="Picture 1027"/>
          <p:cNvPicPr>
            <a:picLocks noChangeAspect="1" noChangeArrowheads="1"/>
          </p:cNvPicPr>
          <p:nvPr/>
        </p:nvPicPr>
        <p:blipFill>
          <a:blip r:embed="rId2" cstate="print"/>
          <a:srcRect/>
          <a:stretch>
            <a:fillRect/>
          </a:stretch>
        </p:blipFill>
        <p:spPr bwMode="auto">
          <a:xfrm>
            <a:off x="0" y="1938338"/>
            <a:ext cx="9144000" cy="4356100"/>
          </a:xfrm>
          <a:prstGeom prst="rect">
            <a:avLst/>
          </a:prstGeom>
          <a:noFill/>
          <a:ln w="9525">
            <a:noFill/>
            <a:miter lim="800000"/>
            <a:headEnd/>
            <a:tailEnd/>
          </a:ln>
        </p:spPr>
      </p:pic>
    </p:spTree>
    <p:extLst>
      <p:ext uri="{BB962C8B-B14F-4D97-AF65-F5344CB8AC3E}">
        <p14:creationId xmlns:p14="http://schemas.microsoft.com/office/powerpoint/2010/main" val="52513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30</a:t>
            </a:fld>
            <a:endParaRPr lang="tr-TR"/>
          </a:p>
        </p:txBody>
      </p:sp>
      <p:sp>
        <p:nvSpPr>
          <p:cNvPr id="55298" name="Rectangle 2"/>
          <p:cNvSpPr>
            <a:spLocks noGrp="1" noChangeArrowheads="1"/>
          </p:cNvSpPr>
          <p:nvPr>
            <p:ph type="title"/>
          </p:nvPr>
        </p:nvSpPr>
        <p:spPr>
          <a:xfrm>
            <a:off x="512501" y="44624"/>
            <a:ext cx="8229600" cy="1143000"/>
          </a:xfrm>
        </p:spPr>
        <p:txBody>
          <a:bodyPr/>
          <a:lstStyle/>
          <a:p>
            <a:r>
              <a:rPr lang="tr-TR" dirty="0" smtClean="0"/>
              <a:t>Giriş-Çıkış Özellikleri</a:t>
            </a:r>
            <a:endParaRPr lang="en-US" dirty="0"/>
          </a:p>
        </p:txBody>
      </p:sp>
      <p:graphicFrame>
        <p:nvGraphicFramePr>
          <p:cNvPr id="55299" name="Object 3"/>
          <p:cNvGraphicFramePr>
            <a:graphicFrameLocks noChangeAspect="1"/>
          </p:cNvGraphicFramePr>
          <p:nvPr>
            <p:extLst>
              <p:ext uri="{D42A27DB-BD31-4B8C-83A1-F6EECF244321}">
                <p14:modId xmlns:p14="http://schemas.microsoft.com/office/powerpoint/2010/main" val="968300023"/>
              </p:ext>
            </p:extLst>
          </p:nvPr>
        </p:nvGraphicFramePr>
        <p:xfrm>
          <a:off x="3711575" y="4133850"/>
          <a:ext cx="5432425" cy="2724150"/>
        </p:xfrm>
        <a:graphic>
          <a:graphicData uri="http://schemas.openxmlformats.org/presentationml/2006/ole">
            <mc:AlternateContent xmlns:mc="http://schemas.openxmlformats.org/markup-compatibility/2006">
              <mc:Choice xmlns:v="urn:schemas-microsoft-com:vml" Requires="v">
                <p:oleObj spid="_x0000_s33828" name="Picture" r:id="rId3" imgW="2695680" imgH="1352520" progId="Word.Picture.8">
                  <p:embed/>
                </p:oleObj>
              </mc:Choice>
              <mc:Fallback>
                <p:oleObj name="Picture" r:id="rId3" imgW="2695680" imgH="1352520" progId="Word.Picture.8">
                  <p:embed/>
                  <p:pic>
                    <p:nvPicPr>
                      <p:cNvPr id="0" name=""/>
                      <p:cNvPicPr>
                        <a:picLocks noChangeAspect="1" noChangeArrowheads="1"/>
                      </p:cNvPicPr>
                      <p:nvPr/>
                    </p:nvPicPr>
                    <p:blipFill>
                      <a:blip r:embed="rId4"/>
                      <a:srcRect/>
                      <a:stretch>
                        <a:fillRect/>
                      </a:stretch>
                    </p:blipFill>
                    <p:spPr bwMode="auto">
                      <a:xfrm>
                        <a:off x="3711575" y="4133850"/>
                        <a:ext cx="5432425" cy="2724150"/>
                      </a:xfrm>
                      <a:prstGeom prst="rect">
                        <a:avLst/>
                      </a:prstGeom>
                      <a:solidFill>
                        <a:srgbClr val="CCFF66"/>
                      </a:solidFill>
                      <a:ln>
                        <a:noFill/>
                      </a:ln>
                      <a:extLst/>
                    </p:spPr>
                  </p:pic>
                </p:oleObj>
              </mc:Fallback>
            </mc:AlternateContent>
          </a:graphicData>
        </a:graphic>
      </p:graphicFrame>
      <p:graphicFrame>
        <p:nvGraphicFramePr>
          <p:cNvPr id="55300" name="Object 4"/>
          <p:cNvGraphicFramePr>
            <a:graphicFrameLocks noChangeAspect="1"/>
          </p:cNvGraphicFramePr>
          <p:nvPr>
            <p:extLst>
              <p:ext uri="{D42A27DB-BD31-4B8C-83A1-F6EECF244321}">
                <p14:modId xmlns:p14="http://schemas.microsoft.com/office/powerpoint/2010/main" val="4240153278"/>
              </p:ext>
            </p:extLst>
          </p:nvPr>
        </p:nvGraphicFramePr>
        <p:xfrm>
          <a:off x="0" y="1030288"/>
          <a:ext cx="5486400" cy="3579812"/>
        </p:xfrm>
        <a:graphic>
          <a:graphicData uri="http://schemas.openxmlformats.org/presentationml/2006/ole">
            <mc:AlternateContent xmlns:mc="http://schemas.openxmlformats.org/markup-compatibility/2006">
              <mc:Choice xmlns:v="urn:schemas-microsoft-com:vml" Requires="v">
                <p:oleObj spid="_x0000_s33829" name="Picture" r:id="rId5" imgW="3095640" imgH="2019240" progId="Word.Picture.8">
                  <p:embed/>
                </p:oleObj>
              </mc:Choice>
              <mc:Fallback>
                <p:oleObj name="Picture" r:id="rId5" imgW="3095640" imgH="2019240" progId="Word.Picture.8">
                  <p:embed/>
                  <p:pic>
                    <p:nvPicPr>
                      <p:cNvPr id="0" name=""/>
                      <p:cNvPicPr>
                        <a:picLocks noChangeAspect="1" noChangeArrowheads="1"/>
                      </p:cNvPicPr>
                      <p:nvPr/>
                    </p:nvPicPr>
                    <p:blipFill>
                      <a:blip r:embed="rId6"/>
                      <a:srcRect/>
                      <a:stretch>
                        <a:fillRect/>
                      </a:stretch>
                    </p:blipFill>
                    <p:spPr bwMode="auto">
                      <a:xfrm>
                        <a:off x="0" y="1030288"/>
                        <a:ext cx="5486400" cy="3579812"/>
                      </a:xfrm>
                      <a:prstGeom prst="rect">
                        <a:avLst/>
                      </a:prstGeom>
                      <a:noFill/>
                      <a:ln>
                        <a:noFill/>
                      </a:ln>
                      <a:extLst/>
                    </p:spPr>
                  </p:pic>
                </p:oleObj>
              </mc:Fallback>
            </mc:AlternateContent>
          </a:graphicData>
        </a:graphic>
      </p:graphicFrame>
      <p:sp>
        <p:nvSpPr>
          <p:cNvPr id="55301" name="Text Box 5"/>
          <p:cNvSpPr txBox="1">
            <a:spLocks noChangeArrowheads="1"/>
          </p:cNvSpPr>
          <p:nvPr/>
        </p:nvSpPr>
        <p:spPr bwMode="auto">
          <a:xfrm>
            <a:off x="244624" y="4800600"/>
            <a:ext cx="2743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R</a:t>
            </a:r>
            <a:r>
              <a:rPr lang="en-US" sz="2400" baseline="-25000" dirty="0" smtClean="0"/>
              <a:t>i3</a:t>
            </a:r>
            <a:r>
              <a:rPr lang="en-US" sz="2400" dirty="0" smtClean="0"/>
              <a:t> =V</a:t>
            </a:r>
            <a:r>
              <a:rPr lang="en-US" sz="2400" baseline="-25000" dirty="0" smtClean="0"/>
              <a:t>3</a:t>
            </a:r>
            <a:r>
              <a:rPr lang="en-US" sz="2400" dirty="0" smtClean="0"/>
              <a:t>/I</a:t>
            </a:r>
            <a:r>
              <a:rPr lang="en-US" sz="2400" baseline="-25000" dirty="0" smtClean="0"/>
              <a:t>3</a:t>
            </a:r>
            <a:r>
              <a:rPr lang="en-US" sz="2400" dirty="0" smtClean="0"/>
              <a:t> = R</a:t>
            </a:r>
            <a:r>
              <a:rPr lang="en-US" sz="2400" baseline="-25000" dirty="0" smtClean="0"/>
              <a:t>3</a:t>
            </a:r>
            <a:endParaRPr lang="en-US" sz="2400" dirty="0" smtClean="0"/>
          </a:p>
        </p:txBody>
      </p:sp>
      <p:sp>
        <p:nvSpPr>
          <p:cNvPr id="55302" name="Text Box 6"/>
          <p:cNvSpPr txBox="1">
            <a:spLocks noChangeArrowheads="1"/>
          </p:cNvSpPr>
          <p:nvPr/>
        </p:nvSpPr>
        <p:spPr bwMode="auto">
          <a:xfrm>
            <a:off x="206896" y="5486400"/>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R</a:t>
            </a:r>
            <a:r>
              <a:rPr lang="en-US" sz="2400" baseline="-25000" dirty="0" smtClean="0"/>
              <a:t>i4</a:t>
            </a:r>
            <a:r>
              <a:rPr lang="en-US" sz="2400" dirty="0" smtClean="0"/>
              <a:t> =V</a:t>
            </a:r>
            <a:r>
              <a:rPr lang="en-US" sz="2400" baseline="-25000" dirty="0" smtClean="0"/>
              <a:t>4</a:t>
            </a:r>
            <a:r>
              <a:rPr lang="en-US" sz="2400" dirty="0" smtClean="0"/>
              <a:t>/I</a:t>
            </a:r>
            <a:r>
              <a:rPr lang="en-US" sz="2400" baseline="-25000" dirty="0" smtClean="0"/>
              <a:t>4</a:t>
            </a:r>
            <a:r>
              <a:rPr lang="en-US" sz="2400" dirty="0" smtClean="0"/>
              <a:t> = R</a:t>
            </a:r>
            <a:r>
              <a:rPr lang="en-US" sz="2400" baseline="-25000" dirty="0" smtClean="0"/>
              <a:t>3</a:t>
            </a:r>
            <a:r>
              <a:rPr lang="en-US" sz="2400" dirty="0" smtClean="0"/>
              <a:t> + R</a:t>
            </a:r>
            <a:r>
              <a:rPr lang="en-US" sz="2400" baseline="-25000" dirty="0" smtClean="0"/>
              <a:t>4</a:t>
            </a:r>
            <a:r>
              <a:rPr lang="en-US" sz="2400" dirty="0" smtClean="0"/>
              <a:t> </a:t>
            </a:r>
          </a:p>
        </p:txBody>
      </p:sp>
      <p:sp>
        <p:nvSpPr>
          <p:cNvPr id="55303" name="Text Box 7"/>
          <p:cNvSpPr txBox="1">
            <a:spLocks noChangeArrowheads="1"/>
          </p:cNvSpPr>
          <p:nvPr/>
        </p:nvSpPr>
        <p:spPr bwMode="auto">
          <a:xfrm>
            <a:off x="5715000" y="2667000"/>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err="1" smtClean="0"/>
              <a:t>G</a:t>
            </a:r>
            <a:r>
              <a:rPr lang="en-US" sz="2400" baseline="-25000" dirty="0" err="1" smtClean="0"/>
              <a:t>d</a:t>
            </a:r>
            <a:r>
              <a:rPr lang="en-US" sz="2400" dirty="0" smtClean="0"/>
              <a:t> =V</a:t>
            </a:r>
            <a:r>
              <a:rPr lang="en-US" sz="2400" baseline="-25000" dirty="0" smtClean="0"/>
              <a:t>0</a:t>
            </a:r>
            <a:r>
              <a:rPr lang="en-US" sz="2400" dirty="0" smtClean="0"/>
              <a:t>/</a:t>
            </a:r>
            <a:r>
              <a:rPr lang="en-US" sz="2400" dirty="0" err="1" smtClean="0"/>
              <a:t>V</a:t>
            </a:r>
            <a:r>
              <a:rPr lang="en-US" sz="2400" baseline="-25000" dirty="0" err="1" smtClean="0"/>
              <a:t>d</a:t>
            </a:r>
            <a:r>
              <a:rPr lang="en-US" sz="2400" dirty="0" smtClean="0"/>
              <a:t> = R</a:t>
            </a:r>
            <a:r>
              <a:rPr lang="en-US" sz="2400" baseline="-25000" dirty="0" smtClean="0"/>
              <a:t>4</a:t>
            </a:r>
            <a:r>
              <a:rPr lang="en-US" sz="2400" dirty="0" smtClean="0"/>
              <a:t> / R</a:t>
            </a:r>
            <a:r>
              <a:rPr lang="en-US" sz="2400" baseline="-25000" dirty="0" smtClean="0"/>
              <a:t>3</a:t>
            </a:r>
            <a:endParaRPr lang="en-US" sz="2400" dirty="0" smtClean="0"/>
          </a:p>
        </p:txBody>
      </p:sp>
      <p:sp>
        <p:nvSpPr>
          <p:cNvPr id="55304" name="Text Box 8"/>
          <p:cNvSpPr txBox="1">
            <a:spLocks noChangeArrowheads="1"/>
          </p:cNvSpPr>
          <p:nvPr/>
        </p:nvSpPr>
        <p:spPr bwMode="auto">
          <a:xfrm>
            <a:off x="5895833" y="914400"/>
            <a:ext cx="286716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smtClean="0"/>
              <a:t>G</a:t>
            </a:r>
            <a:r>
              <a:rPr lang="en-US" sz="2400" baseline="-25000" dirty="0" smtClean="0"/>
              <a:t>C</a:t>
            </a:r>
            <a:r>
              <a:rPr lang="en-US" sz="2400" dirty="0" smtClean="0"/>
              <a:t> =V</a:t>
            </a:r>
            <a:r>
              <a:rPr lang="en-US" sz="2400" baseline="-25000" dirty="0" smtClean="0"/>
              <a:t>0</a:t>
            </a:r>
            <a:r>
              <a:rPr lang="en-US" sz="2400" dirty="0" smtClean="0"/>
              <a:t>/V</a:t>
            </a:r>
            <a:r>
              <a:rPr lang="en-US" sz="2400" baseline="-25000" dirty="0" smtClean="0"/>
              <a:t>CM</a:t>
            </a:r>
            <a:r>
              <a:rPr lang="en-US" sz="2400" dirty="0" smtClean="0"/>
              <a:t> =</a:t>
            </a:r>
          </a:p>
          <a:p>
            <a:pPr>
              <a:spcBef>
                <a:spcPct val="50000"/>
              </a:spcBef>
            </a:pPr>
            <a:r>
              <a:rPr lang="en-US" sz="2400" dirty="0" smtClean="0"/>
              <a:t>De</a:t>
            </a:r>
            <a:r>
              <a:rPr lang="tr-TR" sz="2400" dirty="0" smtClean="0"/>
              <a:t>neysel olarak bulunur</a:t>
            </a:r>
            <a:endParaRPr lang="en-US" sz="2400" dirty="0" smtClean="0"/>
          </a:p>
        </p:txBody>
      </p:sp>
      <p:sp>
        <p:nvSpPr>
          <p:cNvPr id="55305" name="Text Box 9"/>
          <p:cNvSpPr txBox="1">
            <a:spLocks noChangeArrowheads="1"/>
          </p:cNvSpPr>
          <p:nvPr/>
        </p:nvSpPr>
        <p:spPr bwMode="auto">
          <a:xfrm>
            <a:off x="5638800" y="3505200"/>
            <a:ext cx="2895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smtClean="0"/>
              <a:t>CMRR = </a:t>
            </a:r>
            <a:r>
              <a:rPr lang="en-US" sz="2400" dirty="0" err="1" smtClean="0"/>
              <a:t>G</a:t>
            </a:r>
            <a:r>
              <a:rPr lang="en-US" sz="2400" baseline="-25000" dirty="0" err="1" smtClean="0"/>
              <a:t>d</a:t>
            </a:r>
            <a:r>
              <a:rPr lang="en-US" sz="2400" dirty="0" smtClean="0"/>
              <a:t>/G</a:t>
            </a:r>
            <a:r>
              <a:rPr lang="en-US" sz="2400" baseline="-25000" dirty="0" smtClean="0"/>
              <a:t>C</a:t>
            </a:r>
            <a:endParaRPr lang="en-US" sz="2400" dirty="0" smtClean="0"/>
          </a:p>
        </p:txBody>
      </p:sp>
      <p:sp>
        <p:nvSpPr>
          <p:cNvPr id="10" name="Rectangle 4"/>
          <p:cNvSpPr>
            <a:spLocks noChangeArrowheads="1"/>
          </p:cNvSpPr>
          <p:nvPr/>
        </p:nvSpPr>
        <p:spPr bwMode="auto">
          <a:xfrm>
            <a:off x="468313" y="91438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898808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94F95399-64A8-43B0-A5C5-2D48ACAF8409}" type="slidenum">
              <a:rPr lang="tr-TR" smtClean="0"/>
              <a:t>31</a:t>
            </a:fld>
            <a:endParaRPr lang="tr-TR"/>
          </a:p>
        </p:txBody>
      </p:sp>
      <p:sp>
        <p:nvSpPr>
          <p:cNvPr id="2" name="Title 1"/>
          <p:cNvSpPr>
            <a:spLocks noGrp="1"/>
          </p:cNvSpPr>
          <p:nvPr>
            <p:ph type="title"/>
          </p:nvPr>
        </p:nvSpPr>
        <p:spPr>
          <a:xfrm>
            <a:off x="251520" y="274638"/>
            <a:ext cx="8640960" cy="1143000"/>
          </a:xfrm>
        </p:spPr>
        <p:txBody>
          <a:bodyPr>
            <a:normAutofit fontScale="90000"/>
          </a:bodyPr>
          <a:lstStyle/>
          <a:p>
            <a:r>
              <a:rPr lang="tr-TR" dirty="0" smtClean="0"/>
              <a:t>Kuvvetlendiricinin Giriş Dirençlerindeki Dengesizliğin Etkisi</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1657350"/>
            <a:ext cx="85725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017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itle 1"/>
          <p:cNvSpPr>
            <a:spLocks noGrp="1"/>
          </p:cNvSpPr>
          <p:nvPr>
            <p:ph type="title"/>
          </p:nvPr>
        </p:nvSpPr>
        <p:spPr/>
        <p:txBody>
          <a:bodyPr>
            <a:normAutofit fontScale="90000"/>
          </a:bodyPr>
          <a:lstStyle/>
          <a:p>
            <a:r>
              <a:rPr lang="tr-TR" dirty="0" smtClean="0"/>
              <a:t>Girişi Koşullandırma: Fark İşaret</a:t>
            </a:r>
            <a:endParaRPr lang="en-US" dirty="0" smtClean="0"/>
          </a:p>
        </p:txBody>
      </p:sp>
      <p:sp>
        <p:nvSpPr>
          <p:cNvPr id="20486" name="Content Placeholder 2"/>
          <p:cNvSpPr>
            <a:spLocks noGrp="1"/>
          </p:cNvSpPr>
          <p:nvPr>
            <p:ph idx="1"/>
          </p:nvPr>
        </p:nvSpPr>
        <p:spPr/>
        <p:txBody>
          <a:bodyPr/>
          <a:lstStyle/>
          <a:p>
            <a:r>
              <a:rPr lang="en-US" i="1" dirty="0" smtClean="0"/>
              <a:t>i</a:t>
            </a:r>
            <a:r>
              <a:rPr lang="en-US" baseline="-25000" dirty="0" smtClean="0"/>
              <a:t>R1</a:t>
            </a:r>
            <a:r>
              <a:rPr lang="en-US" dirty="0" smtClean="0"/>
              <a:t> = </a:t>
            </a:r>
            <a:r>
              <a:rPr lang="en-US" i="1" dirty="0" smtClean="0"/>
              <a:t>i</a:t>
            </a:r>
            <a:r>
              <a:rPr lang="en-US" baseline="-25000" dirty="0" smtClean="0"/>
              <a:t>R2a</a:t>
            </a:r>
            <a:r>
              <a:rPr lang="en-US" dirty="0" smtClean="0"/>
              <a:t> = </a:t>
            </a:r>
            <a:r>
              <a:rPr lang="en-US" i="1" dirty="0" smtClean="0"/>
              <a:t>i</a:t>
            </a:r>
            <a:r>
              <a:rPr lang="en-US" baseline="-25000" dirty="0" smtClean="0"/>
              <a:t>R2b</a:t>
            </a:r>
            <a:r>
              <a:rPr lang="en-US" dirty="0" smtClean="0"/>
              <a:t> </a:t>
            </a:r>
            <a:r>
              <a:rPr lang="tr-TR" dirty="0" smtClean="0"/>
              <a:t>olduğundan farksal (diferensiyel) çıkış gerilimi</a:t>
            </a:r>
            <a:r>
              <a:rPr lang="en-US" dirty="0" smtClean="0"/>
              <a:t>:</a:t>
            </a:r>
          </a:p>
          <a:p>
            <a:pPr lvl="1"/>
            <a:endParaRPr lang="en-US" dirty="0" smtClean="0"/>
          </a:p>
          <a:p>
            <a:pPr lvl="1"/>
            <a:endParaRPr lang="en-US" dirty="0" smtClean="0"/>
          </a:p>
          <a:p>
            <a:r>
              <a:rPr lang="tr-TR" dirty="0" err="1" smtClean="0"/>
              <a:t>Farksal</a:t>
            </a:r>
            <a:r>
              <a:rPr lang="tr-TR" dirty="0" smtClean="0"/>
              <a:t> giriş gerilimi ise</a:t>
            </a:r>
            <a:r>
              <a:rPr lang="en-US" dirty="0" smtClean="0"/>
              <a:t>:</a:t>
            </a:r>
          </a:p>
          <a:p>
            <a:pPr marL="457200" lvl="1" indent="0">
              <a:buNone/>
            </a:pPr>
            <a:endParaRPr lang="en-US" dirty="0" smtClean="0"/>
          </a:p>
          <a:p>
            <a:endParaRPr lang="tr-TR" dirty="0" smtClean="0"/>
          </a:p>
          <a:p>
            <a:r>
              <a:rPr lang="tr-TR" dirty="0" smtClean="0"/>
              <a:t>Böylece farksal kazanç</a:t>
            </a:r>
            <a:r>
              <a:rPr lang="en-US" dirty="0" smtClean="0"/>
              <a:t>:</a:t>
            </a:r>
          </a:p>
        </p:txBody>
      </p:sp>
      <p:graphicFrame>
        <p:nvGraphicFramePr>
          <p:cNvPr id="20482" name="Object 2"/>
          <p:cNvGraphicFramePr>
            <a:graphicFrameLocks noChangeAspect="1"/>
          </p:cNvGraphicFramePr>
          <p:nvPr>
            <p:extLst>
              <p:ext uri="{D42A27DB-BD31-4B8C-83A1-F6EECF244321}">
                <p14:modId xmlns:p14="http://schemas.microsoft.com/office/powerpoint/2010/main" val="1186326097"/>
              </p:ext>
            </p:extLst>
          </p:nvPr>
        </p:nvGraphicFramePr>
        <p:xfrm>
          <a:off x="1907704" y="2527538"/>
          <a:ext cx="2992438" cy="514350"/>
        </p:xfrm>
        <a:graphic>
          <a:graphicData uri="http://schemas.openxmlformats.org/presentationml/2006/ole">
            <mc:AlternateContent xmlns:mc="http://schemas.openxmlformats.org/markup-compatibility/2006">
              <mc:Choice xmlns:v="urn:schemas-microsoft-com:vml" Requires="v">
                <p:oleObj spid="_x0000_s34869" name="Equation" r:id="rId3" imgW="1333440" imgH="228600" progId="Equation.3">
                  <p:embed/>
                </p:oleObj>
              </mc:Choice>
              <mc:Fallback>
                <p:oleObj name="Equation" r:id="rId3" imgW="133344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2527538"/>
                        <a:ext cx="2992438"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3" name="Object 3"/>
          <p:cNvGraphicFramePr>
            <a:graphicFrameLocks noChangeAspect="1"/>
          </p:cNvGraphicFramePr>
          <p:nvPr>
            <p:extLst>
              <p:ext uri="{D42A27DB-BD31-4B8C-83A1-F6EECF244321}">
                <p14:modId xmlns:p14="http://schemas.microsoft.com/office/powerpoint/2010/main" val="525354962"/>
              </p:ext>
            </p:extLst>
          </p:nvPr>
        </p:nvGraphicFramePr>
        <p:xfrm>
          <a:off x="1691680" y="5146396"/>
          <a:ext cx="3163887" cy="971550"/>
        </p:xfrm>
        <a:graphic>
          <a:graphicData uri="http://schemas.openxmlformats.org/presentationml/2006/ole">
            <mc:AlternateContent xmlns:mc="http://schemas.openxmlformats.org/markup-compatibility/2006">
              <mc:Choice xmlns:v="urn:schemas-microsoft-com:vml" Requires="v">
                <p:oleObj spid="_x0000_s34870" name="Equation" r:id="rId5" imgW="1409400" imgH="431640" progId="Equation.3">
                  <p:embed/>
                </p:oleObj>
              </mc:Choice>
              <mc:Fallback>
                <p:oleObj name="Equation" r:id="rId5" imgW="140940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1680" y="5146396"/>
                        <a:ext cx="3163887"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4" name="Object 4"/>
          <p:cNvGraphicFramePr>
            <a:graphicFrameLocks noChangeAspect="1"/>
          </p:cNvGraphicFramePr>
          <p:nvPr>
            <p:extLst>
              <p:ext uri="{D42A27DB-BD31-4B8C-83A1-F6EECF244321}">
                <p14:modId xmlns:p14="http://schemas.microsoft.com/office/powerpoint/2010/main" val="2009110418"/>
              </p:ext>
            </p:extLst>
          </p:nvPr>
        </p:nvGraphicFramePr>
        <p:xfrm>
          <a:off x="2987824" y="3678755"/>
          <a:ext cx="1909763" cy="514350"/>
        </p:xfrm>
        <a:graphic>
          <a:graphicData uri="http://schemas.openxmlformats.org/presentationml/2006/ole">
            <mc:AlternateContent xmlns:mc="http://schemas.openxmlformats.org/markup-compatibility/2006">
              <mc:Choice xmlns:v="urn:schemas-microsoft-com:vml" Requires="v">
                <p:oleObj spid="_x0000_s34871" name="Equation" r:id="rId7" imgW="850680" imgH="228600" progId="Equation.3">
                  <p:embed/>
                </p:oleObj>
              </mc:Choice>
              <mc:Fallback>
                <p:oleObj name="Equation" r:id="rId7" imgW="85068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7824" y="3678755"/>
                        <a:ext cx="1909763"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
          <p:cNvGrpSpPr/>
          <p:nvPr/>
        </p:nvGrpSpPr>
        <p:grpSpPr>
          <a:xfrm>
            <a:off x="5580112" y="2191407"/>
            <a:ext cx="3204283" cy="4416073"/>
            <a:chOff x="5985157" y="2667000"/>
            <a:chExt cx="2796515" cy="3938214"/>
          </a:xfrm>
        </p:grpSpPr>
        <p:grpSp>
          <p:nvGrpSpPr>
            <p:cNvPr id="20487" name="Group 23"/>
            <p:cNvGrpSpPr>
              <a:grpSpLocks/>
            </p:cNvGrpSpPr>
            <p:nvPr/>
          </p:nvGrpSpPr>
          <p:grpSpPr bwMode="auto">
            <a:xfrm>
              <a:off x="6953250" y="3536950"/>
              <a:ext cx="1071563" cy="685800"/>
              <a:chOff x="1902370" y="1524000"/>
              <a:chExt cx="1072060" cy="685800"/>
            </a:xfrm>
          </p:grpSpPr>
          <p:sp>
            <p:nvSpPr>
              <p:cNvPr id="20565" name="Isosceles Triangle 104"/>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sz="2000">
                  <a:latin typeface="Gill Sans MT" pitchFamily="34" charset="0"/>
                </a:endParaRPr>
              </a:p>
            </p:txBody>
          </p:sp>
          <p:cxnSp>
            <p:nvCxnSpPr>
              <p:cNvPr id="20566" name="Straight Connector 105"/>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20567" name="Straight Connector 106"/>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20568" name="Straight Connector 107"/>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20569" name="Straight Connector 108"/>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20570" name="Straight Connector 109"/>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20571" name="Straight Connector 110"/>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grpSp>
          <p:nvGrpSpPr>
            <p:cNvPr id="20488" name="Group 26"/>
            <p:cNvGrpSpPr>
              <a:grpSpLocks/>
            </p:cNvGrpSpPr>
            <p:nvPr/>
          </p:nvGrpSpPr>
          <p:grpSpPr bwMode="auto">
            <a:xfrm>
              <a:off x="6953250" y="2998788"/>
              <a:ext cx="1055688" cy="157162"/>
              <a:chOff x="1998453" y="2895599"/>
              <a:chExt cx="1056290" cy="157161"/>
            </a:xfrm>
          </p:grpSpPr>
          <p:cxnSp>
            <p:nvCxnSpPr>
              <p:cNvPr id="20555" name="Straight Connector 205"/>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20556" name="Straight Connector 212"/>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20557" name="Straight Connector 213"/>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20558" name="Straight Connector 214"/>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20559" name="Straight Connector 215"/>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20560" name="Straight Connector 216"/>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20561" name="Straight Connector 217"/>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20562" name="Straight Connector 218"/>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20563" name="Straight Connector 219"/>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20564" name="Straight Connector 220"/>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20489" name="Straight Connector 221"/>
            <p:cNvCxnSpPr>
              <a:cxnSpLocks noChangeShapeType="1"/>
            </p:cNvCxnSpPr>
            <p:nvPr/>
          </p:nvCxnSpPr>
          <p:spPr bwMode="auto">
            <a:xfrm rot="5400000">
              <a:off x="6634957" y="3405981"/>
              <a:ext cx="609600" cy="1587"/>
            </a:xfrm>
            <a:prstGeom prst="line">
              <a:avLst/>
            </a:prstGeom>
            <a:noFill/>
            <a:ln w="19050" algn="ctr">
              <a:solidFill>
                <a:schemeClr val="tx1"/>
              </a:solidFill>
              <a:round/>
              <a:headEnd/>
              <a:tailEnd type="oval" w="med" len="med"/>
            </a:ln>
          </p:spPr>
        </p:cxnSp>
        <p:cxnSp>
          <p:nvCxnSpPr>
            <p:cNvPr id="20490" name="Straight Connector 222"/>
            <p:cNvCxnSpPr>
              <a:cxnSpLocks noChangeShapeType="1"/>
            </p:cNvCxnSpPr>
            <p:nvPr/>
          </p:nvCxnSpPr>
          <p:spPr bwMode="auto">
            <a:xfrm rot="5400000">
              <a:off x="7627938" y="3502025"/>
              <a:ext cx="782638" cy="1587"/>
            </a:xfrm>
            <a:prstGeom prst="line">
              <a:avLst/>
            </a:prstGeom>
            <a:noFill/>
            <a:ln w="19050" algn="ctr">
              <a:solidFill>
                <a:schemeClr val="tx1"/>
              </a:solidFill>
              <a:round/>
              <a:headEnd/>
              <a:tailEnd type="oval" w="med" len="med"/>
            </a:ln>
          </p:spPr>
        </p:cxnSp>
        <p:cxnSp>
          <p:nvCxnSpPr>
            <p:cNvPr id="20491" name="Straight Connector 223"/>
            <p:cNvCxnSpPr>
              <a:cxnSpLocks noChangeShapeType="1"/>
            </p:cNvCxnSpPr>
            <p:nvPr/>
          </p:nvCxnSpPr>
          <p:spPr bwMode="auto">
            <a:xfrm>
              <a:off x="8020050" y="3897313"/>
              <a:ext cx="381000" cy="1587"/>
            </a:xfrm>
            <a:prstGeom prst="line">
              <a:avLst/>
            </a:prstGeom>
            <a:noFill/>
            <a:ln w="19050" algn="ctr">
              <a:solidFill>
                <a:schemeClr val="tx1"/>
              </a:solidFill>
              <a:round/>
              <a:headEnd/>
              <a:tailEnd/>
            </a:ln>
          </p:spPr>
        </p:cxnSp>
        <p:sp>
          <p:nvSpPr>
            <p:cNvPr id="20492" name="TextBox 227"/>
            <p:cNvSpPr txBox="1">
              <a:spLocks noChangeArrowheads="1"/>
            </p:cNvSpPr>
            <p:nvPr/>
          </p:nvSpPr>
          <p:spPr bwMode="auto">
            <a:xfrm>
              <a:off x="7316788" y="2667000"/>
              <a:ext cx="372417" cy="356814"/>
            </a:xfrm>
            <a:prstGeom prst="rect">
              <a:avLst/>
            </a:prstGeom>
            <a:noFill/>
            <a:ln w="9525">
              <a:noFill/>
              <a:miter lim="800000"/>
              <a:headEnd/>
              <a:tailEnd/>
            </a:ln>
          </p:spPr>
          <p:txBody>
            <a:bodyPr wrap="none">
              <a:spAutoFit/>
            </a:bodyPr>
            <a:lstStyle/>
            <a:p>
              <a:r>
                <a:rPr lang="en-US" sz="2000" i="1"/>
                <a:t>R</a:t>
              </a:r>
              <a:r>
                <a:rPr lang="en-US" sz="2000" baseline="-25000"/>
                <a:t>2</a:t>
              </a:r>
            </a:p>
          </p:txBody>
        </p:sp>
        <p:sp>
          <p:nvSpPr>
            <p:cNvPr id="20493" name="TextBox 229"/>
            <p:cNvSpPr txBox="1">
              <a:spLocks noChangeArrowheads="1"/>
            </p:cNvSpPr>
            <p:nvPr/>
          </p:nvSpPr>
          <p:spPr bwMode="auto">
            <a:xfrm>
              <a:off x="5985158" y="3810000"/>
              <a:ext cx="491843" cy="356814"/>
            </a:xfrm>
            <a:prstGeom prst="rect">
              <a:avLst/>
            </a:prstGeom>
            <a:noFill/>
            <a:ln w="9525">
              <a:noFill/>
              <a:miter lim="800000"/>
              <a:headEnd/>
              <a:tailEnd/>
            </a:ln>
          </p:spPr>
          <p:txBody>
            <a:bodyPr wrap="square">
              <a:spAutoFit/>
            </a:bodyPr>
            <a:lstStyle/>
            <a:p>
              <a:r>
                <a:rPr lang="en-US" sz="2000" i="1" dirty="0" err="1"/>
                <a:t>v</a:t>
              </a:r>
              <a:r>
                <a:rPr lang="en-US" sz="2000" i="1" baseline="-25000" dirty="0" err="1"/>
                <a:t>a</a:t>
              </a:r>
              <a:endParaRPr lang="en-US" sz="2000" i="1" baseline="-25000" dirty="0"/>
            </a:p>
          </p:txBody>
        </p:sp>
        <p:grpSp>
          <p:nvGrpSpPr>
            <p:cNvPr id="20494" name="Group 23"/>
            <p:cNvGrpSpPr>
              <a:grpSpLocks/>
            </p:cNvGrpSpPr>
            <p:nvPr/>
          </p:nvGrpSpPr>
          <p:grpSpPr bwMode="auto">
            <a:xfrm>
              <a:off x="6937375" y="5518150"/>
              <a:ext cx="1071563" cy="685800"/>
              <a:chOff x="1902370" y="1524000"/>
              <a:chExt cx="1072060" cy="685800"/>
            </a:xfrm>
          </p:grpSpPr>
          <p:sp>
            <p:nvSpPr>
              <p:cNvPr id="20548" name="Isosceles Triangle 232"/>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sz="2000">
                  <a:latin typeface="Gill Sans MT" pitchFamily="34" charset="0"/>
                </a:endParaRPr>
              </a:p>
            </p:txBody>
          </p:sp>
          <p:cxnSp>
            <p:nvCxnSpPr>
              <p:cNvPr id="20549" name="Straight Connector 233"/>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20550" name="Straight Connector 234"/>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20551" name="Straight Connector 235"/>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20552" name="Straight Connector 236"/>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20553" name="Straight Connector 237"/>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20554" name="Straight Connector 238"/>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cxnSp>
          <p:nvCxnSpPr>
            <p:cNvPr id="20495" name="Straight Connector 241"/>
            <p:cNvCxnSpPr>
              <a:cxnSpLocks noChangeShapeType="1"/>
            </p:cNvCxnSpPr>
            <p:nvPr/>
          </p:nvCxnSpPr>
          <p:spPr bwMode="auto">
            <a:xfrm rot="10800000" flipH="1" flipV="1">
              <a:off x="6934200" y="4265613"/>
              <a:ext cx="112713" cy="71437"/>
            </a:xfrm>
            <a:prstGeom prst="line">
              <a:avLst/>
            </a:prstGeom>
            <a:noFill/>
            <a:ln w="19050" algn="ctr">
              <a:solidFill>
                <a:schemeClr val="tx1"/>
              </a:solidFill>
              <a:round/>
              <a:headEnd/>
              <a:tailEnd/>
            </a:ln>
          </p:spPr>
        </p:cxnSp>
        <p:cxnSp>
          <p:nvCxnSpPr>
            <p:cNvPr id="20496" name="Straight Connector 242"/>
            <p:cNvCxnSpPr>
              <a:cxnSpLocks noChangeShapeType="1"/>
            </p:cNvCxnSpPr>
            <p:nvPr/>
          </p:nvCxnSpPr>
          <p:spPr bwMode="auto">
            <a:xfrm flipH="1">
              <a:off x="6894513" y="4337050"/>
              <a:ext cx="152400" cy="76200"/>
            </a:xfrm>
            <a:prstGeom prst="line">
              <a:avLst/>
            </a:prstGeom>
            <a:noFill/>
            <a:ln w="19050" algn="ctr">
              <a:solidFill>
                <a:schemeClr val="tx1"/>
              </a:solidFill>
              <a:round/>
              <a:headEnd/>
              <a:tailEnd/>
            </a:ln>
          </p:spPr>
        </p:cxnSp>
        <p:cxnSp>
          <p:nvCxnSpPr>
            <p:cNvPr id="20497" name="Straight Connector 243"/>
            <p:cNvCxnSpPr>
              <a:cxnSpLocks noChangeShapeType="1"/>
            </p:cNvCxnSpPr>
            <p:nvPr/>
          </p:nvCxnSpPr>
          <p:spPr bwMode="auto">
            <a:xfrm rot="10800000">
              <a:off x="6894513" y="4413250"/>
              <a:ext cx="152400" cy="76200"/>
            </a:xfrm>
            <a:prstGeom prst="line">
              <a:avLst/>
            </a:prstGeom>
            <a:noFill/>
            <a:ln w="19050" algn="ctr">
              <a:solidFill>
                <a:schemeClr val="tx1"/>
              </a:solidFill>
              <a:round/>
              <a:headEnd/>
              <a:tailEnd/>
            </a:ln>
          </p:spPr>
        </p:cxnSp>
        <p:cxnSp>
          <p:nvCxnSpPr>
            <p:cNvPr id="20498" name="Straight Connector 244"/>
            <p:cNvCxnSpPr>
              <a:cxnSpLocks noChangeShapeType="1"/>
            </p:cNvCxnSpPr>
            <p:nvPr/>
          </p:nvCxnSpPr>
          <p:spPr bwMode="auto">
            <a:xfrm flipH="1">
              <a:off x="6894513" y="4489450"/>
              <a:ext cx="152400" cy="76200"/>
            </a:xfrm>
            <a:prstGeom prst="line">
              <a:avLst/>
            </a:prstGeom>
            <a:noFill/>
            <a:ln w="19050" algn="ctr">
              <a:solidFill>
                <a:schemeClr val="tx1"/>
              </a:solidFill>
              <a:round/>
              <a:headEnd/>
              <a:tailEnd/>
            </a:ln>
          </p:spPr>
        </p:cxnSp>
        <p:cxnSp>
          <p:nvCxnSpPr>
            <p:cNvPr id="20499" name="Straight Connector 245"/>
            <p:cNvCxnSpPr>
              <a:cxnSpLocks noChangeShapeType="1"/>
            </p:cNvCxnSpPr>
            <p:nvPr/>
          </p:nvCxnSpPr>
          <p:spPr bwMode="auto">
            <a:xfrm rot="10800000">
              <a:off x="6894513" y="4565650"/>
              <a:ext cx="152400" cy="76200"/>
            </a:xfrm>
            <a:prstGeom prst="line">
              <a:avLst/>
            </a:prstGeom>
            <a:noFill/>
            <a:ln w="19050" algn="ctr">
              <a:solidFill>
                <a:schemeClr val="tx1"/>
              </a:solidFill>
              <a:round/>
              <a:headEnd/>
              <a:tailEnd/>
            </a:ln>
          </p:spPr>
        </p:cxnSp>
        <p:cxnSp>
          <p:nvCxnSpPr>
            <p:cNvPr id="20500" name="Straight Connector 246"/>
            <p:cNvCxnSpPr>
              <a:cxnSpLocks noChangeShapeType="1"/>
            </p:cNvCxnSpPr>
            <p:nvPr/>
          </p:nvCxnSpPr>
          <p:spPr bwMode="auto">
            <a:xfrm flipH="1">
              <a:off x="6889750" y="4637088"/>
              <a:ext cx="152400" cy="76200"/>
            </a:xfrm>
            <a:prstGeom prst="line">
              <a:avLst/>
            </a:prstGeom>
            <a:noFill/>
            <a:ln w="19050" algn="ctr">
              <a:solidFill>
                <a:schemeClr val="tx1"/>
              </a:solidFill>
              <a:round/>
              <a:headEnd/>
              <a:tailEnd/>
            </a:ln>
          </p:spPr>
        </p:cxnSp>
        <p:cxnSp>
          <p:nvCxnSpPr>
            <p:cNvPr id="20501" name="Straight Connector 247"/>
            <p:cNvCxnSpPr>
              <a:cxnSpLocks noChangeShapeType="1"/>
            </p:cNvCxnSpPr>
            <p:nvPr/>
          </p:nvCxnSpPr>
          <p:spPr bwMode="auto">
            <a:xfrm rot="10800000">
              <a:off x="6889750" y="4713288"/>
              <a:ext cx="152400" cy="76200"/>
            </a:xfrm>
            <a:prstGeom prst="line">
              <a:avLst/>
            </a:prstGeom>
            <a:noFill/>
            <a:ln w="19050" algn="ctr">
              <a:solidFill>
                <a:schemeClr val="tx1"/>
              </a:solidFill>
              <a:round/>
              <a:headEnd/>
              <a:tailEnd/>
            </a:ln>
          </p:spPr>
        </p:cxnSp>
        <p:cxnSp>
          <p:nvCxnSpPr>
            <p:cNvPr id="20502" name="Straight Connector 248"/>
            <p:cNvCxnSpPr>
              <a:cxnSpLocks noChangeShapeType="1"/>
            </p:cNvCxnSpPr>
            <p:nvPr/>
          </p:nvCxnSpPr>
          <p:spPr bwMode="auto">
            <a:xfrm flipV="1">
              <a:off x="6916738" y="4791075"/>
              <a:ext cx="120650" cy="74613"/>
            </a:xfrm>
            <a:prstGeom prst="line">
              <a:avLst/>
            </a:prstGeom>
            <a:noFill/>
            <a:ln w="19050" algn="ctr">
              <a:solidFill>
                <a:schemeClr val="tx1"/>
              </a:solidFill>
              <a:round/>
              <a:headEnd/>
              <a:tailEnd/>
            </a:ln>
          </p:spPr>
        </p:cxnSp>
        <p:cxnSp>
          <p:nvCxnSpPr>
            <p:cNvPr id="20503" name="Straight Connector 249"/>
            <p:cNvCxnSpPr>
              <a:cxnSpLocks noChangeShapeType="1"/>
            </p:cNvCxnSpPr>
            <p:nvPr/>
          </p:nvCxnSpPr>
          <p:spPr bwMode="auto">
            <a:xfrm rot="16200000">
              <a:off x="6806407" y="4979194"/>
              <a:ext cx="228600" cy="1587"/>
            </a:xfrm>
            <a:prstGeom prst="line">
              <a:avLst/>
            </a:prstGeom>
            <a:noFill/>
            <a:ln w="19050" algn="ctr">
              <a:solidFill>
                <a:schemeClr val="tx1"/>
              </a:solidFill>
              <a:round/>
              <a:headEnd/>
              <a:tailEnd/>
            </a:ln>
          </p:spPr>
        </p:cxnSp>
        <p:grpSp>
          <p:nvGrpSpPr>
            <p:cNvPr id="20504" name="Group 26"/>
            <p:cNvGrpSpPr>
              <a:grpSpLocks/>
            </p:cNvGrpSpPr>
            <p:nvPr/>
          </p:nvGrpSpPr>
          <p:grpSpPr bwMode="auto">
            <a:xfrm>
              <a:off x="6937375" y="4979988"/>
              <a:ext cx="1055688" cy="157162"/>
              <a:chOff x="1998453" y="2895599"/>
              <a:chExt cx="1056290" cy="157161"/>
            </a:xfrm>
          </p:grpSpPr>
          <p:cxnSp>
            <p:nvCxnSpPr>
              <p:cNvPr id="20538" name="Straight Connector 251"/>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20539" name="Straight Connector 252"/>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20540" name="Straight Connector 253"/>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20541" name="Straight Connector 254"/>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20542" name="Straight Connector 255"/>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20543" name="Straight Connector 256"/>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20544" name="Straight Connector 257"/>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20545" name="Straight Connector 258"/>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20546" name="Straight Connector 259"/>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20547" name="Straight Connector 260"/>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20505" name="Straight Connector 261"/>
            <p:cNvCxnSpPr>
              <a:cxnSpLocks noChangeShapeType="1"/>
            </p:cNvCxnSpPr>
            <p:nvPr/>
          </p:nvCxnSpPr>
          <p:spPr bwMode="auto">
            <a:xfrm rot="5400000">
              <a:off x="6619082" y="5387181"/>
              <a:ext cx="609600" cy="1587"/>
            </a:xfrm>
            <a:prstGeom prst="line">
              <a:avLst/>
            </a:prstGeom>
            <a:noFill/>
            <a:ln w="19050" algn="ctr">
              <a:solidFill>
                <a:schemeClr val="tx1"/>
              </a:solidFill>
              <a:round/>
              <a:headEnd type="oval" w="med" len="med"/>
              <a:tailEnd/>
            </a:ln>
          </p:spPr>
        </p:cxnSp>
        <p:cxnSp>
          <p:nvCxnSpPr>
            <p:cNvPr id="20506" name="Straight Connector 262"/>
            <p:cNvCxnSpPr>
              <a:cxnSpLocks noChangeShapeType="1"/>
            </p:cNvCxnSpPr>
            <p:nvPr/>
          </p:nvCxnSpPr>
          <p:spPr bwMode="auto">
            <a:xfrm rot="5400000">
              <a:off x="7612063" y="5483225"/>
              <a:ext cx="782638" cy="1587"/>
            </a:xfrm>
            <a:prstGeom prst="line">
              <a:avLst/>
            </a:prstGeom>
            <a:noFill/>
            <a:ln w="19050" algn="ctr">
              <a:solidFill>
                <a:schemeClr val="tx1"/>
              </a:solidFill>
              <a:round/>
              <a:headEnd/>
              <a:tailEnd type="oval" w="med" len="med"/>
            </a:ln>
          </p:spPr>
        </p:cxnSp>
        <p:cxnSp>
          <p:nvCxnSpPr>
            <p:cNvPr id="20507" name="Straight Connector 263"/>
            <p:cNvCxnSpPr>
              <a:cxnSpLocks noChangeShapeType="1"/>
            </p:cNvCxnSpPr>
            <p:nvPr/>
          </p:nvCxnSpPr>
          <p:spPr bwMode="auto">
            <a:xfrm>
              <a:off x="8004175" y="5878513"/>
              <a:ext cx="381000" cy="1587"/>
            </a:xfrm>
            <a:prstGeom prst="line">
              <a:avLst/>
            </a:prstGeom>
            <a:noFill/>
            <a:ln w="19050" algn="ctr">
              <a:solidFill>
                <a:schemeClr val="tx1"/>
              </a:solidFill>
              <a:round/>
              <a:headEnd/>
              <a:tailEnd/>
            </a:ln>
          </p:spPr>
        </p:cxnSp>
        <p:sp>
          <p:nvSpPr>
            <p:cNvPr id="20508" name="TextBox 264"/>
            <p:cNvSpPr txBox="1">
              <a:spLocks noChangeArrowheads="1"/>
            </p:cNvSpPr>
            <p:nvPr/>
          </p:nvSpPr>
          <p:spPr bwMode="auto">
            <a:xfrm>
              <a:off x="7299325" y="4648200"/>
              <a:ext cx="372417" cy="356814"/>
            </a:xfrm>
            <a:prstGeom prst="rect">
              <a:avLst/>
            </a:prstGeom>
            <a:noFill/>
            <a:ln w="9525">
              <a:noFill/>
              <a:miter lim="800000"/>
              <a:headEnd/>
              <a:tailEnd/>
            </a:ln>
          </p:spPr>
          <p:txBody>
            <a:bodyPr wrap="none">
              <a:spAutoFit/>
            </a:bodyPr>
            <a:lstStyle/>
            <a:p>
              <a:r>
                <a:rPr lang="en-US" sz="2000" i="1"/>
                <a:t>R</a:t>
              </a:r>
              <a:r>
                <a:rPr lang="en-US" sz="2000" baseline="-25000"/>
                <a:t>2</a:t>
              </a:r>
            </a:p>
          </p:txBody>
        </p:sp>
        <p:sp>
          <p:nvSpPr>
            <p:cNvPr id="20509" name="TextBox 265"/>
            <p:cNvSpPr txBox="1">
              <a:spLocks noChangeArrowheads="1"/>
            </p:cNvSpPr>
            <p:nvPr/>
          </p:nvSpPr>
          <p:spPr bwMode="auto">
            <a:xfrm>
              <a:off x="6553200" y="4419600"/>
              <a:ext cx="372417" cy="356814"/>
            </a:xfrm>
            <a:prstGeom prst="rect">
              <a:avLst/>
            </a:prstGeom>
            <a:noFill/>
            <a:ln w="9525">
              <a:noFill/>
              <a:miter lim="800000"/>
              <a:headEnd/>
              <a:tailEnd/>
            </a:ln>
          </p:spPr>
          <p:txBody>
            <a:bodyPr wrap="none">
              <a:spAutoFit/>
            </a:bodyPr>
            <a:lstStyle/>
            <a:p>
              <a:r>
                <a:rPr lang="en-US" sz="2000" i="1"/>
                <a:t>R</a:t>
              </a:r>
              <a:r>
                <a:rPr lang="en-US" sz="2000" baseline="-25000"/>
                <a:t>1</a:t>
              </a:r>
            </a:p>
          </p:txBody>
        </p:sp>
        <p:sp>
          <p:nvSpPr>
            <p:cNvPr id="20510" name="TextBox 266"/>
            <p:cNvSpPr txBox="1">
              <a:spLocks noChangeArrowheads="1"/>
            </p:cNvSpPr>
            <p:nvPr/>
          </p:nvSpPr>
          <p:spPr bwMode="auto">
            <a:xfrm>
              <a:off x="5985157" y="5811838"/>
              <a:ext cx="491843" cy="356814"/>
            </a:xfrm>
            <a:prstGeom prst="rect">
              <a:avLst/>
            </a:prstGeom>
            <a:noFill/>
            <a:ln w="9525">
              <a:noFill/>
              <a:miter lim="800000"/>
              <a:headEnd/>
              <a:tailEnd/>
            </a:ln>
          </p:spPr>
          <p:txBody>
            <a:bodyPr wrap="square">
              <a:spAutoFit/>
            </a:bodyPr>
            <a:lstStyle/>
            <a:p>
              <a:r>
                <a:rPr lang="en-US" sz="2000" i="1" dirty="0" err="1"/>
                <a:t>v</a:t>
              </a:r>
              <a:r>
                <a:rPr lang="en-US" sz="2000" i="1" baseline="-25000" dirty="0" err="1"/>
                <a:t>b</a:t>
              </a:r>
              <a:endParaRPr lang="en-US" sz="2000" i="1" baseline="-25000" dirty="0"/>
            </a:p>
          </p:txBody>
        </p:sp>
        <p:grpSp>
          <p:nvGrpSpPr>
            <p:cNvPr id="20511" name="Group 71"/>
            <p:cNvGrpSpPr>
              <a:grpSpLocks/>
            </p:cNvGrpSpPr>
            <p:nvPr/>
          </p:nvGrpSpPr>
          <p:grpSpPr bwMode="auto">
            <a:xfrm>
              <a:off x="7256468" y="3124200"/>
              <a:ext cx="473146" cy="566738"/>
              <a:chOff x="7399953" y="2052991"/>
              <a:chExt cx="474593" cy="567039"/>
            </a:xfrm>
          </p:grpSpPr>
          <p:sp>
            <p:nvSpPr>
              <p:cNvPr id="269" name="TextBox 268"/>
              <p:cNvSpPr txBox="1"/>
              <p:nvPr/>
            </p:nvSpPr>
            <p:spPr>
              <a:xfrm>
                <a:off x="7399953" y="2052991"/>
                <a:ext cx="474593" cy="357004"/>
              </a:xfrm>
              <a:prstGeom prst="rect">
                <a:avLst/>
              </a:prstGeom>
              <a:noFill/>
            </p:spPr>
            <p:txBody>
              <a:bodyPr wrap="none">
                <a:spAutoFit/>
              </a:bodyPr>
              <a:lstStyle/>
              <a:p>
                <a:pPr>
                  <a:defRPr/>
                </a:pPr>
                <a:r>
                  <a:rPr lang="en-US" sz="2000" i="1" dirty="0">
                    <a:solidFill>
                      <a:schemeClr val="bg1">
                        <a:lumMod val="50000"/>
                      </a:schemeClr>
                    </a:solidFill>
                  </a:rPr>
                  <a:t>V</a:t>
                </a:r>
                <a:r>
                  <a:rPr lang="en-US" sz="2000" i="1" baseline="-25000" dirty="0">
                    <a:solidFill>
                      <a:schemeClr val="bg1">
                        <a:lumMod val="50000"/>
                      </a:schemeClr>
                    </a:solidFill>
                  </a:rPr>
                  <a:t>S+</a:t>
                </a:r>
              </a:p>
            </p:txBody>
          </p:sp>
          <p:cxnSp>
            <p:nvCxnSpPr>
              <p:cNvPr id="270" name="Straight Connector 269"/>
              <p:cNvCxnSpPr/>
              <p:nvPr/>
            </p:nvCxnSpPr>
            <p:spPr bwMode="auto">
              <a:xfrm rot="16200000" flipV="1">
                <a:off x="7479884" y="2494546"/>
                <a:ext cx="247782"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271" name="Straight Connector 270"/>
              <p:cNvCxnSpPr/>
              <p:nvPr/>
            </p:nvCxnSpPr>
            <p:spPr bwMode="auto">
              <a:xfrm>
                <a:off x="7493902" y="2372248"/>
                <a:ext cx="229299"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grpSp>
          <p:nvGrpSpPr>
            <p:cNvPr id="20512" name="Group 71"/>
            <p:cNvGrpSpPr>
              <a:grpSpLocks/>
            </p:cNvGrpSpPr>
            <p:nvPr/>
          </p:nvGrpSpPr>
          <p:grpSpPr bwMode="auto">
            <a:xfrm>
              <a:off x="7242179" y="5100638"/>
              <a:ext cx="473145" cy="568325"/>
              <a:chOff x="7399953" y="2052991"/>
              <a:chExt cx="474591" cy="567039"/>
            </a:xfrm>
          </p:grpSpPr>
          <p:sp>
            <p:nvSpPr>
              <p:cNvPr id="278" name="TextBox 277"/>
              <p:cNvSpPr txBox="1"/>
              <p:nvPr/>
            </p:nvSpPr>
            <p:spPr>
              <a:xfrm>
                <a:off x="7399953" y="2052991"/>
                <a:ext cx="474591" cy="356007"/>
              </a:xfrm>
              <a:prstGeom prst="rect">
                <a:avLst/>
              </a:prstGeom>
              <a:noFill/>
            </p:spPr>
            <p:txBody>
              <a:bodyPr wrap="none">
                <a:spAutoFit/>
              </a:bodyPr>
              <a:lstStyle/>
              <a:p>
                <a:pPr>
                  <a:defRPr/>
                </a:pPr>
                <a:r>
                  <a:rPr lang="en-US" sz="2000" i="1" dirty="0">
                    <a:solidFill>
                      <a:schemeClr val="bg1">
                        <a:lumMod val="50000"/>
                      </a:schemeClr>
                    </a:solidFill>
                  </a:rPr>
                  <a:t>V</a:t>
                </a:r>
                <a:r>
                  <a:rPr lang="en-US" sz="2000" i="1" baseline="-25000" dirty="0">
                    <a:solidFill>
                      <a:schemeClr val="bg1">
                        <a:lumMod val="50000"/>
                      </a:schemeClr>
                    </a:solidFill>
                  </a:rPr>
                  <a:t>S+</a:t>
                </a:r>
              </a:p>
            </p:txBody>
          </p:sp>
          <p:cxnSp>
            <p:nvCxnSpPr>
              <p:cNvPr id="279" name="Straight Connector 278"/>
              <p:cNvCxnSpPr/>
              <p:nvPr/>
            </p:nvCxnSpPr>
            <p:spPr bwMode="auto">
              <a:xfrm rot="16200000" flipV="1">
                <a:off x="7480230" y="2494892"/>
                <a:ext cx="247090"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280" name="Straight Connector 279"/>
              <p:cNvCxnSpPr/>
              <p:nvPr/>
            </p:nvCxnSpPr>
            <p:spPr bwMode="auto">
              <a:xfrm>
                <a:off x="7493902" y="2372940"/>
                <a:ext cx="229299" cy="1583"/>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sp>
          <p:nvSpPr>
            <p:cNvPr id="20513" name="TextBox 285"/>
            <p:cNvSpPr txBox="1">
              <a:spLocks noChangeArrowheads="1"/>
            </p:cNvSpPr>
            <p:nvPr/>
          </p:nvSpPr>
          <p:spPr bwMode="auto">
            <a:xfrm>
              <a:off x="8399463" y="3733800"/>
              <a:ext cx="382209" cy="356814"/>
            </a:xfrm>
            <a:prstGeom prst="rect">
              <a:avLst/>
            </a:prstGeom>
            <a:noFill/>
            <a:ln w="9525">
              <a:noFill/>
              <a:miter lim="800000"/>
              <a:headEnd/>
              <a:tailEnd/>
            </a:ln>
          </p:spPr>
          <p:txBody>
            <a:bodyPr wrap="none">
              <a:spAutoFit/>
            </a:bodyPr>
            <a:lstStyle/>
            <a:p>
              <a:r>
                <a:rPr lang="en-US" sz="2000" i="1"/>
                <a:t>v</a:t>
              </a:r>
              <a:r>
                <a:rPr lang="en-US" sz="2000" i="1" baseline="-25000"/>
                <a:t>a</a:t>
              </a:r>
              <a:r>
                <a:rPr lang="en-US" sz="2000" i="1"/>
                <a:t>'</a:t>
              </a:r>
              <a:endParaRPr lang="en-US" sz="2000" i="1" baseline="-25000"/>
            </a:p>
          </p:txBody>
        </p:sp>
        <p:sp>
          <p:nvSpPr>
            <p:cNvPr id="20514" name="TextBox 286"/>
            <p:cNvSpPr txBox="1">
              <a:spLocks noChangeArrowheads="1"/>
            </p:cNvSpPr>
            <p:nvPr/>
          </p:nvSpPr>
          <p:spPr bwMode="auto">
            <a:xfrm>
              <a:off x="8385175" y="5659438"/>
              <a:ext cx="382209" cy="356814"/>
            </a:xfrm>
            <a:prstGeom prst="rect">
              <a:avLst/>
            </a:prstGeom>
            <a:noFill/>
            <a:ln w="9525">
              <a:noFill/>
              <a:miter lim="800000"/>
              <a:headEnd/>
              <a:tailEnd/>
            </a:ln>
          </p:spPr>
          <p:txBody>
            <a:bodyPr wrap="none">
              <a:spAutoFit/>
            </a:bodyPr>
            <a:lstStyle/>
            <a:p>
              <a:r>
                <a:rPr lang="en-US" sz="2000" i="1"/>
                <a:t>v</a:t>
              </a:r>
              <a:r>
                <a:rPr lang="en-US" sz="2000" i="1" baseline="-25000"/>
                <a:t>b</a:t>
              </a:r>
              <a:r>
                <a:rPr lang="en-US" sz="2000" i="1"/>
                <a:t>'</a:t>
              </a:r>
              <a:endParaRPr lang="en-US" sz="2000" i="1" baseline="-25000"/>
            </a:p>
          </p:txBody>
        </p:sp>
        <p:cxnSp>
          <p:nvCxnSpPr>
            <p:cNvPr id="20515" name="Straight Connector 288"/>
            <p:cNvCxnSpPr>
              <a:cxnSpLocks noChangeShapeType="1"/>
            </p:cNvCxnSpPr>
            <p:nvPr/>
          </p:nvCxnSpPr>
          <p:spPr bwMode="auto">
            <a:xfrm rot="10800000" flipV="1">
              <a:off x="6400800" y="4035425"/>
              <a:ext cx="558800" cy="3175"/>
            </a:xfrm>
            <a:prstGeom prst="line">
              <a:avLst/>
            </a:prstGeom>
            <a:noFill/>
            <a:ln w="19050" algn="ctr">
              <a:solidFill>
                <a:schemeClr val="tx1"/>
              </a:solidFill>
              <a:round/>
              <a:headEnd/>
              <a:tailEnd/>
            </a:ln>
          </p:spPr>
        </p:cxnSp>
        <p:sp>
          <p:nvSpPr>
            <p:cNvPr id="20516" name="Freeform 301"/>
            <p:cNvSpPr>
              <a:spLocks/>
            </p:cNvSpPr>
            <p:nvPr/>
          </p:nvSpPr>
          <p:spPr bwMode="auto">
            <a:xfrm>
              <a:off x="6864350" y="3954463"/>
              <a:ext cx="69850" cy="150812"/>
            </a:xfrm>
            <a:custGeom>
              <a:avLst/>
              <a:gdLst>
                <a:gd name="T0" fmla="*/ 65090 w 69653"/>
                <a:gd name="T1" fmla="*/ 0 h 150495"/>
                <a:gd name="T2" fmla="*/ 760 w 69653"/>
                <a:gd name="T3" fmla="*/ 76363 h 150495"/>
                <a:gd name="T4" fmla="*/ 69653 w 69653"/>
                <a:gd name="T5" fmla="*/ 150495 h 150495"/>
                <a:gd name="T6" fmla="*/ 0 60000 65536"/>
                <a:gd name="T7" fmla="*/ 0 60000 65536"/>
                <a:gd name="T8" fmla="*/ 0 60000 65536"/>
              </a:gdLst>
              <a:ahLst/>
              <a:cxnLst>
                <a:cxn ang="T6">
                  <a:pos x="T0" y="T1"/>
                </a:cxn>
                <a:cxn ang="T7">
                  <a:pos x="T2" y="T3"/>
                </a:cxn>
                <a:cxn ang="T8">
                  <a:pos x="T4" y="T5"/>
                </a:cxn>
              </a:cxnLst>
              <a:rect l="0" t="0" r="r" b="b"/>
              <a:pathLst>
                <a:path w="69653" h="150495">
                  <a:moveTo>
                    <a:pt x="65090" y="0"/>
                  </a:moveTo>
                  <a:cubicBezTo>
                    <a:pt x="18669" y="29779"/>
                    <a:pt x="0" y="51281"/>
                    <a:pt x="760" y="76363"/>
                  </a:cubicBezTo>
                  <a:cubicBezTo>
                    <a:pt x="1520" y="101445"/>
                    <a:pt x="26735" y="131226"/>
                    <a:pt x="69653" y="150495"/>
                  </a:cubicBezTo>
                </a:path>
              </a:pathLst>
            </a:custGeom>
            <a:noFill/>
            <a:ln w="19050" cap="flat" cmpd="sng" algn="ctr">
              <a:solidFill>
                <a:schemeClr val="tx1"/>
              </a:solidFill>
              <a:prstDash val="solid"/>
              <a:round/>
              <a:headEnd type="none" w="med" len="med"/>
              <a:tailEnd type="none" w="med" len="med"/>
            </a:ln>
          </p:spPr>
          <p:txBody>
            <a:bodyPr/>
            <a:lstStyle/>
            <a:p>
              <a:endParaRPr lang="en-US" sz="2000"/>
            </a:p>
          </p:txBody>
        </p:sp>
        <p:cxnSp>
          <p:nvCxnSpPr>
            <p:cNvPr id="20517" name="Straight Connector 303"/>
            <p:cNvCxnSpPr>
              <a:cxnSpLocks noChangeShapeType="1"/>
              <a:stCxn id="20516" idx="2"/>
            </p:cNvCxnSpPr>
            <p:nvPr/>
          </p:nvCxnSpPr>
          <p:spPr bwMode="auto">
            <a:xfrm>
              <a:off x="6934200" y="4105275"/>
              <a:ext cx="1588" cy="161925"/>
            </a:xfrm>
            <a:prstGeom prst="line">
              <a:avLst/>
            </a:prstGeom>
            <a:noFill/>
            <a:ln w="19050" algn="ctr">
              <a:solidFill>
                <a:schemeClr val="tx1"/>
              </a:solidFill>
              <a:round/>
              <a:headEnd/>
              <a:tailEnd/>
            </a:ln>
          </p:spPr>
        </p:cxnSp>
        <p:cxnSp>
          <p:nvCxnSpPr>
            <p:cNvPr id="20518" name="Straight Connector 306"/>
            <p:cNvCxnSpPr>
              <a:cxnSpLocks noChangeShapeType="1"/>
              <a:stCxn id="20516" idx="0"/>
            </p:cNvCxnSpPr>
            <p:nvPr/>
          </p:nvCxnSpPr>
          <p:spPr bwMode="auto">
            <a:xfrm flipV="1">
              <a:off x="6929438" y="3733800"/>
              <a:ext cx="4762" cy="220663"/>
            </a:xfrm>
            <a:prstGeom prst="line">
              <a:avLst/>
            </a:prstGeom>
            <a:noFill/>
            <a:ln w="19050" algn="ctr">
              <a:solidFill>
                <a:schemeClr val="tx1"/>
              </a:solidFill>
              <a:round/>
              <a:headEnd/>
              <a:tailEnd/>
            </a:ln>
          </p:spPr>
        </p:cxnSp>
        <p:cxnSp>
          <p:nvCxnSpPr>
            <p:cNvPr id="20519" name="Straight Connector 309"/>
            <p:cNvCxnSpPr>
              <a:cxnSpLocks noChangeShapeType="1"/>
            </p:cNvCxnSpPr>
            <p:nvPr/>
          </p:nvCxnSpPr>
          <p:spPr bwMode="auto">
            <a:xfrm rot="10800000" flipV="1">
              <a:off x="6400800" y="6016625"/>
              <a:ext cx="558800" cy="3175"/>
            </a:xfrm>
            <a:prstGeom prst="line">
              <a:avLst/>
            </a:prstGeom>
            <a:noFill/>
            <a:ln w="19050" algn="ctr">
              <a:solidFill>
                <a:schemeClr val="tx1"/>
              </a:solidFill>
              <a:round/>
              <a:headEnd/>
              <a:tailEnd/>
            </a:ln>
          </p:spPr>
        </p:cxnSp>
        <p:cxnSp>
          <p:nvCxnSpPr>
            <p:cNvPr id="20520" name="Straight Arrow Connector 310"/>
            <p:cNvCxnSpPr>
              <a:cxnSpLocks noChangeShapeType="1"/>
            </p:cNvCxnSpPr>
            <p:nvPr/>
          </p:nvCxnSpPr>
          <p:spPr bwMode="auto">
            <a:xfrm rot="5400000" flipH="1" flipV="1">
              <a:off x="6742907" y="4304506"/>
              <a:ext cx="228600" cy="1587"/>
            </a:xfrm>
            <a:prstGeom prst="straightConnector1">
              <a:avLst/>
            </a:prstGeom>
            <a:noFill/>
            <a:ln w="9525" algn="ctr">
              <a:solidFill>
                <a:schemeClr val="tx1"/>
              </a:solidFill>
              <a:round/>
              <a:headEnd/>
              <a:tailEnd type="arrow" w="med" len="med"/>
            </a:ln>
          </p:spPr>
        </p:cxnSp>
        <p:sp>
          <p:nvSpPr>
            <p:cNvPr id="20521" name="TextBox 311"/>
            <p:cNvSpPr txBox="1">
              <a:spLocks noChangeArrowheads="1"/>
            </p:cNvSpPr>
            <p:nvPr/>
          </p:nvSpPr>
          <p:spPr bwMode="auto">
            <a:xfrm>
              <a:off x="6527800" y="4025900"/>
              <a:ext cx="396199" cy="356814"/>
            </a:xfrm>
            <a:prstGeom prst="rect">
              <a:avLst/>
            </a:prstGeom>
            <a:noFill/>
            <a:ln w="9525">
              <a:noFill/>
              <a:miter lim="800000"/>
              <a:headEnd/>
              <a:tailEnd/>
            </a:ln>
          </p:spPr>
          <p:txBody>
            <a:bodyPr wrap="none">
              <a:spAutoFit/>
            </a:bodyPr>
            <a:lstStyle/>
            <a:p>
              <a:r>
                <a:rPr lang="en-US" sz="2000" i="1"/>
                <a:t>i</a:t>
              </a:r>
              <a:r>
                <a:rPr lang="en-US" sz="2000" baseline="-25000"/>
                <a:t>R1</a:t>
              </a:r>
            </a:p>
          </p:txBody>
        </p:sp>
        <p:cxnSp>
          <p:nvCxnSpPr>
            <p:cNvPr id="20522" name="Straight Arrow Connector 315"/>
            <p:cNvCxnSpPr>
              <a:cxnSpLocks noChangeShapeType="1"/>
            </p:cNvCxnSpPr>
            <p:nvPr/>
          </p:nvCxnSpPr>
          <p:spPr bwMode="auto">
            <a:xfrm rot="5400000" flipH="1" flipV="1">
              <a:off x="6736557" y="3347244"/>
              <a:ext cx="228600" cy="1587"/>
            </a:xfrm>
            <a:prstGeom prst="straightConnector1">
              <a:avLst/>
            </a:prstGeom>
            <a:noFill/>
            <a:ln w="9525" algn="ctr">
              <a:solidFill>
                <a:schemeClr val="tx1"/>
              </a:solidFill>
              <a:round/>
              <a:headEnd/>
              <a:tailEnd type="arrow" w="med" len="med"/>
            </a:ln>
          </p:spPr>
        </p:cxnSp>
        <p:sp>
          <p:nvSpPr>
            <p:cNvPr id="20523" name="TextBox 316"/>
            <p:cNvSpPr txBox="1">
              <a:spLocks noChangeArrowheads="1"/>
            </p:cNvSpPr>
            <p:nvPr/>
          </p:nvSpPr>
          <p:spPr bwMode="auto">
            <a:xfrm>
              <a:off x="6445250" y="3068638"/>
              <a:ext cx="461953" cy="356814"/>
            </a:xfrm>
            <a:prstGeom prst="rect">
              <a:avLst/>
            </a:prstGeom>
            <a:noFill/>
            <a:ln w="9525">
              <a:noFill/>
              <a:miter lim="800000"/>
              <a:headEnd/>
              <a:tailEnd/>
            </a:ln>
          </p:spPr>
          <p:txBody>
            <a:bodyPr wrap="none">
              <a:spAutoFit/>
            </a:bodyPr>
            <a:lstStyle/>
            <a:p>
              <a:r>
                <a:rPr lang="en-US" sz="2000" i="1"/>
                <a:t>i</a:t>
              </a:r>
              <a:r>
                <a:rPr lang="en-US" sz="2000" baseline="-25000"/>
                <a:t>R2a</a:t>
              </a:r>
            </a:p>
          </p:txBody>
        </p:sp>
        <p:cxnSp>
          <p:nvCxnSpPr>
            <p:cNvPr id="20524" name="Straight Arrow Connector 317"/>
            <p:cNvCxnSpPr>
              <a:cxnSpLocks noChangeShapeType="1"/>
            </p:cNvCxnSpPr>
            <p:nvPr/>
          </p:nvCxnSpPr>
          <p:spPr bwMode="auto">
            <a:xfrm rot="10800000">
              <a:off x="7848600" y="5029200"/>
              <a:ext cx="228600" cy="1588"/>
            </a:xfrm>
            <a:prstGeom prst="straightConnector1">
              <a:avLst/>
            </a:prstGeom>
            <a:noFill/>
            <a:ln w="9525" algn="ctr">
              <a:solidFill>
                <a:schemeClr val="tx1"/>
              </a:solidFill>
              <a:round/>
              <a:headEnd/>
              <a:tailEnd type="arrow" w="med" len="med"/>
            </a:ln>
          </p:spPr>
        </p:cxnSp>
        <p:sp>
          <p:nvSpPr>
            <p:cNvPr id="20525" name="TextBox 318"/>
            <p:cNvSpPr txBox="1">
              <a:spLocks noChangeArrowheads="1"/>
            </p:cNvSpPr>
            <p:nvPr/>
          </p:nvSpPr>
          <p:spPr bwMode="auto">
            <a:xfrm>
              <a:off x="7796213" y="4659313"/>
              <a:ext cx="470347" cy="356814"/>
            </a:xfrm>
            <a:prstGeom prst="rect">
              <a:avLst/>
            </a:prstGeom>
            <a:noFill/>
            <a:ln w="9525">
              <a:noFill/>
              <a:miter lim="800000"/>
              <a:headEnd/>
              <a:tailEnd/>
            </a:ln>
          </p:spPr>
          <p:txBody>
            <a:bodyPr wrap="none">
              <a:spAutoFit/>
            </a:bodyPr>
            <a:lstStyle/>
            <a:p>
              <a:r>
                <a:rPr lang="en-US" sz="2000" i="1"/>
                <a:t>i</a:t>
              </a:r>
              <a:r>
                <a:rPr lang="en-US" sz="2000" baseline="-25000"/>
                <a:t>R2b</a:t>
              </a:r>
            </a:p>
          </p:txBody>
        </p:sp>
        <p:cxnSp>
          <p:nvCxnSpPr>
            <p:cNvPr id="97" name="Straight Connector 96"/>
            <p:cNvCxnSpPr/>
            <p:nvPr/>
          </p:nvCxnSpPr>
          <p:spPr bwMode="auto">
            <a:xfrm rot="5400000" flipH="1" flipV="1">
              <a:off x="7340601" y="4197350"/>
              <a:ext cx="246062"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98" name="TextBox 97"/>
            <p:cNvSpPr txBox="1"/>
            <p:nvPr/>
          </p:nvSpPr>
          <p:spPr>
            <a:xfrm>
              <a:off x="7265988" y="4267200"/>
              <a:ext cx="446564" cy="356814"/>
            </a:xfrm>
            <a:prstGeom prst="rect">
              <a:avLst/>
            </a:prstGeom>
            <a:noFill/>
          </p:spPr>
          <p:txBody>
            <a:bodyPr wrap="none">
              <a:spAutoFit/>
            </a:bodyPr>
            <a:lstStyle/>
            <a:p>
              <a:pPr>
                <a:defRPr/>
              </a:pPr>
              <a:r>
                <a:rPr lang="en-US" sz="2000" i="1" dirty="0">
                  <a:solidFill>
                    <a:schemeClr val="bg1">
                      <a:lumMod val="50000"/>
                    </a:schemeClr>
                  </a:solidFill>
                </a:rPr>
                <a:t>V</a:t>
              </a:r>
              <a:r>
                <a:rPr lang="en-US" sz="2000" i="1" baseline="-25000" dirty="0">
                  <a:solidFill>
                    <a:schemeClr val="bg1">
                      <a:lumMod val="50000"/>
                    </a:schemeClr>
                  </a:solidFill>
                </a:rPr>
                <a:t>S–</a:t>
              </a:r>
            </a:p>
          </p:txBody>
        </p:sp>
        <p:cxnSp>
          <p:nvCxnSpPr>
            <p:cNvPr id="99" name="Straight Connector 98"/>
            <p:cNvCxnSpPr/>
            <p:nvPr/>
          </p:nvCxnSpPr>
          <p:spPr bwMode="auto">
            <a:xfrm>
              <a:off x="7350125" y="4321175"/>
              <a:ext cx="228600"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00" name="Straight Connector 99"/>
            <p:cNvCxnSpPr/>
            <p:nvPr/>
          </p:nvCxnSpPr>
          <p:spPr bwMode="auto">
            <a:xfrm rot="5400000" flipH="1" flipV="1">
              <a:off x="7313613" y="6178550"/>
              <a:ext cx="246062"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01" name="TextBox 100"/>
            <p:cNvSpPr txBox="1"/>
            <p:nvPr/>
          </p:nvSpPr>
          <p:spPr>
            <a:xfrm>
              <a:off x="7239000" y="6248400"/>
              <a:ext cx="446564" cy="356814"/>
            </a:xfrm>
            <a:prstGeom prst="rect">
              <a:avLst/>
            </a:prstGeom>
            <a:noFill/>
          </p:spPr>
          <p:txBody>
            <a:bodyPr wrap="none">
              <a:spAutoFit/>
            </a:bodyPr>
            <a:lstStyle/>
            <a:p>
              <a:pPr>
                <a:defRPr/>
              </a:pPr>
              <a:r>
                <a:rPr lang="en-US" sz="2000" i="1" dirty="0">
                  <a:solidFill>
                    <a:schemeClr val="bg1">
                      <a:lumMod val="50000"/>
                    </a:schemeClr>
                  </a:solidFill>
                </a:rPr>
                <a:t>V</a:t>
              </a:r>
              <a:r>
                <a:rPr lang="en-US" sz="2000" i="1" baseline="-25000" dirty="0">
                  <a:solidFill>
                    <a:schemeClr val="bg1">
                      <a:lumMod val="50000"/>
                    </a:schemeClr>
                  </a:solidFill>
                </a:rPr>
                <a:t>S–</a:t>
              </a:r>
            </a:p>
          </p:txBody>
        </p:sp>
        <p:cxnSp>
          <p:nvCxnSpPr>
            <p:cNvPr id="102" name="Straight Connector 101"/>
            <p:cNvCxnSpPr/>
            <p:nvPr/>
          </p:nvCxnSpPr>
          <p:spPr bwMode="auto">
            <a:xfrm>
              <a:off x="7323138" y="6302375"/>
              <a:ext cx="228600"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sp>
        <p:nvSpPr>
          <p:cNvPr id="92"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ayt Numarası Yer Tutucusu 2"/>
          <p:cNvSpPr>
            <a:spLocks noGrp="1"/>
          </p:cNvSpPr>
          <p:nvPr>
            <p:ph type="sldNum" sz="quarter" idx="12"/>
          </p:nvPr>
        </p:nvSpPr>
        <p:spPr/>
        <p:txBody>
          <a:bodyPr/>
          <a:lstStyle/>
          <a:p>
            <a:fld id="{94F95399-64A8-43B0-A5C5-2D48ACAF8409}" type="slidenum">
              <a:rPr lang="tr-TR" smtClean="0"/>
              <a:t>32</a:t>
            </a:fld>
            <a:endParaRPr lang="tr-TR"/>
          </a:p>
        </p:txBody>
      </p:sp>
    </p:spTree>
    <p:extLst>
      <p:ext uri="{BB962C8B-B14F-4D97-AF65-F5344CB8AC3E}">
        <p14:creationId xmlns:p14="http://schemas.microsoft.com/office/powerpoint/2010/main" val="3692746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itle 1"/>
          <p:cNvSpPr>
            <a:spLocks noGrp="1"/>
          </p:cNvSpPr>
          <p:nvPr>
            <p:ph type="title"/>
          </p:nvPr>
        </p:nvSpPr>
        <p:spPr/>
        <p:txBody>
          <a:bodyPr>
            <a:normAutofit fontScale="90000"/>
          </a:bodyPr>
          <a:lstStyle/>
          <a:p>
            <a:r>
              <a:rPr lang="tr-TR" dirty="0" smtClean="0"/>
              <a:t>Girişi Koşullandırma: Ortak İşaret</a:t>
            </a:r>
            <a:endParaRPr lang="en-US" dirty="0" smtClean="0"/>
          </a:p>
        </p:txBody>
      </p:sp>
      <p:sp>
        <p:nvSpPr>
          <p:cNvPr id="21509" name="Content Placeholder 2"/>
          <p:cNvSpPr>
            <a:spLocks noGrp="1"/>
          </p:cNvSpPr>
          <p:nvPr>
            <p:ph idx="1"/>
          </p:nvPr>
        </p:nvSpPr>
        <p:spPr/>
        <p:txBody>
          <a:bodyPr/>
          <a:lstStyle/>
          <a:p>
            <a:r>
              <a:rPr lang="tr-TR" dirty="0" smtClean="0"/>
              <a:t>Giriş koşullandırma ortak işareti kuvvetlendirmez</a:t>
            </a:r>
            <a:r>
              <a:rPr lang="en-US" dirty="0" smtClean="0"/>
              <a:t>!</a:t>
            </a:r>
          </a:p>
          <a:p>
            <a:r>
              <a:rPr lang="tr-TR" dirty="0" smtClean="0"/>
              <a:t>Bunun da nedeni şöyledir</a:t>
            </a:r>
            <a:r>
              <a:rPr lang="en-US" dirty="0" smtClean="0"/>
              <a:t>:</a:t>
            </a:r>
          </a:p>
          <a:p>
            <a:pPr lvl="1"/>
            <a:r>
              <a:rPr lang="en-US" i="1" dirty="0" err="1" smtClean="0"/>
              <a:t>v</a:t>
            </a:r>
            <a:r>
              <a:rPr lang="en-US" i="1" baseline="-25000" dirty="0" err="1" smtClean="0"/>
              <a:t>b</a:t>
            </a:r>
            <a:r>
              <a:rPr lang="en-US" dirty="0" smtClean="0"/>
              <a:t> – </a:t>
            </a:r>
            <a:r>
              <a:rPr lang="en-US" i="1" dirty="0" err="1" smtClean="0"/>
              <a:t>v</a:t>
            </a:r>
            <a:r>
              <a:rPr lang="en-US" i="1" baseline="-25000" dirty="0" err="1" smtClean="0"/>
              <a:t>a</a:t>
            </a:r>
            <a:r>
              <a:rPr lang="en-US" dirty="0" smtClean="0"/>
              <a:t> = </a:t>
            </a:r>
            <a:r>
              <a:rPr lang="en-US" i="1" dirty="0" smtClean="0"/>
              <a:t>i</a:t>
            </a:r>
            <a:r>
              <a:rPr lang="en-US" baseline="-25000" dirty="0" smtClean="0"/>
              <a:t>R1</a:t>
            </a:r>
            <a:r>
              <a:rPr lang="en-US" i="1" dirty="0" smtClean="0"/>
              <a:t>R</a:t>
            </a:r>
            <a:r>
              <a:rPr lang="en-US" baseline="-25000" dirty="0" smtClean="0"/>
              <a:t>1</a:t>
            </a:r>
            <a:r>
              <a:rPr lang="tr-TR" dirty="0"/>
              <a:t> </a:t>
            </a:r>
            <a:r>
              <a:rPr lang="tr-TR" dirty="0" smtClean="0"/>
              <a:t>olduğundan</a:t>
            </a:r>
            <a:endParaRPr lang="en-US" dirty="0" smtClean="0"/>
          </a:p>
          <a:p>
            <a:pPr lvl="2">
              <a:buFont typeface="Arial" pitchFamily="34" charset="0"/>
              <a:buNone/>
            </a:pPr>
            <a:r>
              <a:rPr lang="en-US" i="1" dirty="0" smtClean="0"/>
              <a:t>	</a:t>
            </a:r>
            <a:endParaRPr lang="en-US" dirty="0" smtClean="0"/>
          </a:p>
          <a:p>
            <a:pPr lvl="1"/>
            <a:r>
              <a:rPr lang="tr-TR" dirty="0" smtClean="0"/>
              <a:t>Böylece çıkış gerilimi de</a:t>
            </a:r>
            <a:r>
              <a:rPr lang="en-US" dirty="0" smtClean="0"/>
              <a:t>:</a:t>
            </a:r>
          </a:p>
          <a:p>
            <a:pPr lvl="1"/>
            <a:endParaRPr lang="en-US" dirty="0" smtClean="0"/>
          </a:p>
        </p:txBody>
      </p:sp>
      <p:graphicFrame>
        <p:nvGraphicFramePr>
          <p:cNvPr id="21506" name="Object 4"/>
          <p:cNvGraphicFramePr>
            <a:graphicFrameLocks noChangeAspect="1"/>
          </p:cNvGraphicFramePr>
          <p:nvPr/>
        </p:nvGraphicFramePr>
        <p:xfrm>
          <a:off x="1676400" y="3944938"/>
          <a:ext cx="3590925" cy="514350"/>
        </p:xfrm>
        <a:graphic>
          <a:graphicData uri="http://schemas.openxmlformats.org/presentationml/2006/ole">
            <mc:AlternateContent xmlns:mc="http://schemas.openxmlformats.org/markup-compatibility/2006">
              <mc:Choice xmlns:v="urn:schemas-microsoft-com:vml" Requires="v">
                <p:oleObj spid="_x0000_s35876" name="Equation" r:id="rId3" imgW="1600200" imgH="228600" progId="Equation.3">
                  <p:embed/>
                </p:oleObj>
              </mc:Choice>
              <mc:Fallback>
                <p:oleObj name="Equation" r:id="rId3" imgW="16002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944938"/>
                        <a:ext cx="3590925"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7" name="Object 3"/>
          <p:cNvGraphicFramePr>
            <a:graphicFrameLocks noChangeAspect="1"/>
          </p:cNvGraphicFramePr>
          <p:nvPr>
            <p:extLst>
              <p:ext uri="{D42A27DB-BD31-4B8C-83A1-F6EECF244321}">
                <p14:modId xmlns:p14="http://schemas.microsoft.com/office/powerpoint/2010/main" val="763107165"/>
              </p:ext>
            </p:extLst>
          </p:nvPr>
        </p:nvGraphicFramePr>
        <p:xfrm>
          <a:off x="2003425" y="5466531"/>
          <a:ext cx="1795463" cy="514350"/>
        </p:xfrm>
        <a:graphic>
          <a:graphicData uri="http://schemas.openxmlformats.org/presentationml/2006/ole">
            <mc:AlternateContent xmlns:mc="http://schemas.openxmlformats.org/markup-compatibility/2006">
              <mc:Choice xmlns:v="urn:schemas-microsoft-com:vml" Requires="v">
                <p:oleObj spid="_x0000_s35877" name="Equation" r:id="rId5" imgW="799920" imgH="228600" progId="Equation.3">
                  <p:embed/>
                </p:oleObj>
              </mc:Choice>
              <mc:Fallback>
                <p:oleObj name="Equation" r:id="rId5" imgW="79992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3425" y="5466531"/>
                        <a:ext cx="1795463"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1510" name="Group 23"/>
          <p:cNvGrpSpPr>
            <a:grpSpLocks/>
          </p:cNvGrpSpPr>
          <p:nvPr/>
        </p:nvGrpSpPr>
        <p:grpSpPr bwMode="auto">
          <a:xfrm>
            <a:off x="6953250" y="3395056"/>
            <a:ext cx="1071563" cy="685800"/>
            <a:chOff x="1902370" y="1524000"/>
            <a:chExt cx="1072060" cy="685800"/>
          </a:xfrm>
        </p:grpSpPr>
        <p:sp>
          <p:nvSpPr>
            <p:cNvPr id="21588" name="Isosceles Triangle 102"/>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a:latin typeface="Gill Sans MT" pitchFamily="34" charset="0"/>
              </a:endParaRPr>
            </a:p>
          </p:txBody>
        </p:sp>
        <p:cxnSp>
          <p:nvCxnSpPr>
            <p:cNvPr id="21589" name="Straight Connector 103"/>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21590" name="Straight Connector 111"/>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21591" name="Straight Connector 112"/>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21592" name="Straight Connector 113"/>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21593" name="Straight Connector 114"/>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21594" name="Straight Connector 115"/>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grpSp>
        <p:nvGrpSpPr>
          <p:cNvPr id="21511" name="Group 26"/>
          <p:cNvGrpSpPr>
            <a:grpSpLocks/>
          </p:cNvGrpSpPr>
          <p:nvPr/>
        </p:nvGrpSpPr>
        <p:grpSpPr bwMode="auto">
          <a:xfrm>
            <a:off x="6953250" y="2856894"/>
            <a:ext cx="1055688" cy="157162"/>
            <a:chOff x="1998453" y="2895599"/>
            <a:chExt cx="1056290" cy="157161"/>
          </a:xfrm>
        </p:grpSpPr>
        <p:cxnSp>
          <p:nvCxnSpPr>
            <p:cNvPr id="21578" name="Straight Connector 117"/>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21579" name="Straight Connector 118"/>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21580" name="Straight Connector 119"/>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21581" name="Straight Connector 120"/>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21582" name="Straight Connector 121"/>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21583" name="Straight Connector 122"/>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21584" name="Straight Connector 123"/>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21585" name="Straight Connector 124"/>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21586" name="Straight Connector 125"/>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21587" name="Straight Connector 126"/>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21512" name="Straight Connector 127"/>
          <p:cNvCxnSpPr>
            <a:cxnSpLocks noChangeShapeType="1"/>
          </p:cNvCxnSpPr>
          <p:nvPr/>
        </p:nvCxnSpPr>
        <p:spPr bwMode="auto">
          <a:xfrm rot="5400000">
            <a:off x="6634957" y="3264087"/>
            <a:ext cx="609600" cy="1587"/>
          </a:xfrm>
          <a:prstGeom prst="line">
            <a:avLst/>
          </a:prstGeom>
          <a:noFill/>
          <a:ln w="19050" algn="ctr">
            <a:solidFill>
              <a:schemeClr val="tx1"/>
            </a:solidFill>
            <a:round/>
            <a:headEnd/>
            <a:tailEnd type="oval" w="med" len="med"/>
          </a:ln>
        </p:spPr>
      </p:cxnSp>
      <p:cxnSp>
        <p:nvCxnSpPr>
          <p:cNvPr id="21513" name="Straight Connector 128"/>
          <p:cNvCxnSpPr>
            <a:cxnSpLocks noChangeShapeType="1"/>
          </p:cNvCxnSpPr>
          <p:nvPr/>
        </p:nvCxnSpPr>
        <p:spPr bwMode="auto">
          <a:xfrm rot="5400000">
            <a:off x="7627938" y="3360131"/>
            <a:ext cx="782638" cy="1587"/>
          </a:xfrm>
          <a:prstGeom prst="line">
            <a:avLst/>
          </a:prstGeom>
          <a:noFill/>
          <a:ln w="19050" algn="ctr">
            <a:solidFill>
              <a:schemeClr val="tx1"/>
            </a:solidFill>
            <a:round/>
            <a:headEnd/>
            <a:tailEnd type="oval" w="med" len="med"/>
          </a:ln>
        </p:spPr>
      </p:cxnSp>
      <p:cxnSp>
        <p:nvCxnSpPr>
          <p:cNvPr id="21514" name="Straight Connector 129"/>
          <p:cNvCxnSpPr>
            <a:cxnSpLocks noChangeShapeType="1"/>
          </p:cNvCxnSpPr>
          <p:nvPr/>
        </p:nvCxnSpPr>
        <p:spPr bwMode="auto">
          <a:xfrm>
            <a:off x="8020050" y="3755419"/>
            <a:ext cx="381000" cy="1587"/>
          </a:xfrm>
          <a:prstGeom prst="line">
            <a:avLst/>
          </a:prstGeom>
          <a:noFill/>
          <a:ln w="19050" algn="ctr">
            <a:solidFill>
              <a:schemeClr val="tx1"/>
            </a:solidFill>
            <a:round/>
            <a:headEnd/>
            <a:tailEnd/>
          </a:ln>
        </p:spPr>
      </p:cxnSp>
      <p:sp>
        <p:nvSpPr>
          <p:cNvPr id="21515" name="TextBox 130"/>
          <p:cNvSpPr txBox="1">
            <a:spLocks noChangeArrowheads="1"/>
          </p:cNvSpPr>
          <p:nvPr/>
        </p:nvSpPr>
        <p:spPr bwMode="auto">
          <a:xfrm>
            <a:off x="7316788" y="2525106"/>
            <a:ext cx="363537" cy="338138"/>
          </a:xfrm>
          <a:prstGeom prst="rect">
            <a:avLst/>
          </a:prstGeom>
          <a:noFill/>
          <a:ln w="9525">
            <a:noFill/>
            <a:miter lim="800000"/>
            <a:headEnd/>
            <a:tailEnd/>
          </a:ln>
        </p:spPr>
        <p:txBody>
          <a:bodyPr wrap="none">
            <a:spAutoFit/>
          </a:bodyPr>
          <a:lstStyle/>
          <a:p>
            <a:r>
              <a:rPr lang="en-US" sz="1600" i="1"/>
              <a:t>R</a:t>
            </a:r>
            <a:r>
              <a:rPr lang="en-US" sz="1600" baseline="-25000"/>
              <a:t>2</a:t>
            </a:r>
          </a:p>
        </p:txBody>
      </p:sp>
      <p:sp>
        <p:nvSpPr>
          <p:cNvPr id="21516" name="TextBox 131"/>
          <p:cNvSpPr txBox="1">
            <a:spLocks noChangeArrowheads="1"/>
          </p:cNvSpPr>
          <p:nvPr/>
        </p:nvSpPr>
        <p:spPr bwMode="auto">
          <a:xfrm>
            <a:off x="6096000" y="3668106"/>
            <a:ext cx="381000" cy="338138"/>
          </a:xfrm>
          <a:prstGeom prst="rect">
            <a:avLst/>
          </a:prstGeom>
          <a:noFill/>
          <a:ln w="9525">
            <a:noFill/>
            <a:miter lim="800000"/>
            <a:headEnd/>
            <a:tailEnd/>
          </a:ln>
        </p:spPr>
        <p:txBody>
          <a:bodyPr>
            <a:spAutoFit/>
          </a:bodyPr>
          <a:lstStyle/>
          <a:p>
            <a:r>
              <a:rPr lang="en-US" sz="1600" i="1"/>
              <a:t>v</a:t>
            </a:r>
            <a:r>
              <a:rPr lang="en-US" sz="1600" i="1" baseline="-25000"/>
              <a:t>a</a:t>
            </a:r>
          </a:p>
        </p:txBody>
      </p:sp>
      <p:grpSp>
        <p:nvGrpSpPr>
          <p:cNvPr id="21517" name="Group 23"/>
          <p:cNvGrpSpPr>
            <a:grpSpLocks/>
          </p:cNvGrpSpPr>
          <p:nvPr/>
        </p:nvGrpSpPr>
        <p:grpSpPr bwMode="auto">
          <a:xfrm>
            <a:off x="6937375" y="5376256"/>
            <a:ext cx="1071563" cy="685800"/>
            <a:chOff x="1902370" y="1524000"/>
            <a:chExt cx="1072060" cy="685800"/>
          </a:xfrm>
        </p:grpSpPr>
        <p:sp>
          <p:nvSpPr>
            <p:cNvPr id="21571" name="Isosceles Triangle 133"/>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a:latin typeface="Gill Sans MT" pitchFamily="34" charset="0"/>
              </a:endParaRPr>
            </a:p>
          </p:txBody>
        </p:sp>
        <p:cxnSp>
          <p:nvCxnSpPr>
            <p:cNvPr id="21572" name="Straight Connector 134"/>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21573" name="Straight Connector 135"/>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21574" name="Straight Connector 136"/>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21575" name="Straight Connector 137"/>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21576" name="Straight Connector 138"/>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21577" name="Straight Connector 139"/>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cxnSp>
        <p:nvCxnSpPr>
          <p:cNvPr id="21518" name="Straight Connector 140"/>
          <p:cNvCxnSpPr>
            <a:cxnSpLocks noChangeShapeType="1"/>
          </p:cNvCxnSpPr>
          <p:nvPr/>
        </p:nvCxnSpPr>
        <p:spPr bwMode="auto">
          <a:xfrm rot="10800000" flipH="1" flipV="1">
            <a:off x="6934200" y="4123719"/>
            <a:ext cx="112713" cy="71437"/>
          </a:xfrm>
          <a:prstGeom prst="line">
            <a:avLst/>
          </a:prstGeom>
          <a:noFill/>
          <a:ln w="19050" algn="ctr">
            <a:solidFill>
              <a:schemeClr val="tx1"/>
            </a:solidFill>
            <a:round/>
            <a:headEnd/>
            <a:tailEnd/>
          </a:ln>
        </p:spPr>
      </p:cxnSp>
      <p:cxnSp>
        <p:nvCxnSpPr>
          <p:cNvPr id="21519" name="Straight Connector 141"/>
          <p:cNvCxnSpPr>
            <a:cxnSpLocks noChangeShapeType="1"/>
          </p:cNvCxnSpPr>
          <p:nvPr/>
        </p:nvCxnSpPr>
        <p:spPr bwMode="auto">
          <a:xfrm flipH="1">
            <a:off x="6894513" y="4195156"/>
            <a:ext cx="152400" cy="76200"/>
          </a:xfrm>
          <a:prstGeom prst="line">
            <a:avLst/>
          </a:prstGeom>
          <a:noFill/>
          <a:ln w="19050" algn="ctr">
            <a:solidFill>
              <a:schemeClr val="tx1"/>
            </a:solidFill>
            <a:round/>
            <a:headEnd/>
            <a:tailEnd/>
          </a:ln>
        </p:spPr>
      </p:cxnSp>
      <p:cxnSp>
        <p:nvCxnSpPr>
          <p:cNvPr id="21520" name="Straight Connector 142"/>
          <p:cNvCxnSpPr>
            <a:cxnSpLocks noChangeShapeType="1"/>
          </p:cNvCxnSpPr>
          <p:nvPr/>
        </p:nvCxnSpPr>
        <p:spPr bwMode="auto">
          <a:xfrm rot="10800000">
            <a:off x="6894513" y="4271356"/>
            <a:ext cx="152400" cy="76200"/>
          </a:xfrm>
          <a:prstGeom prst="line">
            <a:avLst/>
          </a:prstGeom>
          <a:noFill/>
          <a:ln w="19050" algn="ctr">
            <a:solidFill>
              <a:schemeClr val="tx1"/>
            </a:solidFill>
            <a:round/>
            <a:headEnd/>
            <a:tailEnd/>
          </a:ln>
        </p:spPr>
      </p:cxnSp>
      <p:cxnSp>
        <p:nvCxnSpPr>
          <p:cNvPr id="21521" name="Straight Connector 143"/>
          <p:cNvCxnSpPr>
            <a:cxnSpLocks noChangeShapeType="1"/>
          </p:cNvCxnSpPr>
          <p:nvPr/>
        </p:nvCxnSpPr>
        <p:spPr bwMode="auto">
          <a:xfrm flipH="1">
            <a:off x="6894513" y="4347556"/>
            <a:ext cx="152400" cy="76200"/>
          </a:xfrm>
          <a:prstGeom prst="line">
            <a:avLst/>
          </a:prstGeom>
          <a:noFill/>
          <a:ln w="19050" algn="ctr">
            <a:solidFill>
              <a:schemeClr val="tx1"/>
            </a:solidFill>
            <a:round/>
            <a:headEnd/>
            <a:tailEnd/>
          </a:ln>
        </p:spPr>
      </p:cxnSp>
      <p:cxnSp>
        <p:nvCxnSpPr>
          <p:cNvPr id="21522" name="Straight Connector 144"/>
          <p:cNvCxnSpPr>
            <a:cxnSpLocks noChangeShapeType="1"/>
          </p:cNvCxnSpPr>
          <p:nvPr/>
        </p:nvCxnSpPr>
        <p:spPr bwMode="auto">
          <a:xfrm rot="10800000">
            <a:off x="6894513" y="4423756"/>
            <a:ext cx="152400" cy="76200"/>
          </a:xfrm>
          <a:prstGeom prst="line">
            <a:avLst/>
          </a:prstGeom>
          <a:noFill/>
          <a:ln w="19050" algn="ctr">
            <a:solidFill>
              <a:schemeClr val="tx1"/>
            </a:solidFill>
            <a:round/>
            <a:headEnd/>
            <a:tailEnd/>
          </a:ln>
        </p:spPr>
      </p:cxnSp>
      <p:cxnSp>
        <p:nvCxnSpPr>
          <p:cNvPr id="21523" name="Straight Connector 145"/>
          <p:cNvCxnSpPr>
            <a:cxnSpLocks noChangeShapeType="1"/>
          </p:cNvCxnSpPr>
          <p:nvPr/>
        </p:nvCxnSpPr>
        <p:spPr bwMode="auto">
          <a:xfrm flipH="1">
            <a:off x="6889750" y="4495194"/>
            <a:ext cx="152400" cy="76200"/>
          </a:xfrm>
          <a:prstGeom prst="line">
            <a:avLst/>
          </a:prstGeom>
          <a:noFill/>
          <a:ln w="19050" algn="ctr">
            <a:solidFill>
              <a:schemeClr val="tx1"/>
            </a:solidFill>
            <a:round/>
            <a:headEnd/>
            <a:tailEnd/>
          </a:ln>
        </p:spPr>
      </p:cxnSp>
      <p:cxnSp>
        <p:nvCxnSpPr>
          <p:cNvPr id="21524" name="Straight Connector 146"/>
          <p:cNvCxnSpPr>
            <a:cxnSpLocks noChangeShapeType="1"/>
          </p:cNvCxnSpPr>
          <p:nvPr/>
        </p:nvCxnSpPr>
        <p:spPr bwMode="auto">
          <a:xfrm rot="10800000">
            <a:off x="6889750" y="4571394"/>
            <a:ext cx="152400" cy="76200"/>
          </a:xfrm>
          <a:prstGeom prst="line">
            <a:avLst/>
          </a:prstGeom>
          <a:noFill/>
          <a:ln w="19050" algn="ctr">
            <a:solidFill>
              <a:schemeClr val="tx1"/>
            </a:solidFill>
            <a:round/>
            <a:headEnd/>
            <a:tailEnd/>
          </a:ln>
        </p:spPr>
      </p:cxnSp>
      <p:cxnSp>
        <p:nvCxnSpPr>
          <p:cNvPr id="21525" name="Straight Connector 147"/>
          <p:cNvCxnSpPr>
            <a:cxnSpLocks noChangeShapeType="1"/>
          </p:cNvCxnSpPr>
          <p:nvPr/>
        </p:nvCxnSpPr>
        <p:spPr bwMode="auto">
          <a:xfrm flipV="1">
            <a:off x="6916738" y="4649181"/>
            <a:ext cx="120650" cy="74613"/>
          </a:xfrm>
          <a:prstGeom prst="line">
            <a:avLst/>
          </a:prstGeom>
          <a:noFill/>
          <a:ln w="19050" algn="ctr">
            <a:solidFill>
              <a:schemeClr val="tx1"/>
            </a:solidFill>
            <a:round/>
            <a:headEnd/>
            <a:tailEnd/>
          </a:ln>
        </p:spPr>
      </p:cxnSp>
      <p:cxnSp>
        <p:nvCxnSpPr>
          <p:cNvPr id="21526" name="Straight Connector 148"/>
          <p:cNvCxnSpPr>
            <a:cxnSpLocks noChangeShapeType="1"/>
          </p:cNvCxnSpPr>
          <p:nvPr/>
        </p:nvCxnSpPr>
        <p:spPr bwMode="auto">
          <a:xfrm rot="-5400000">
            <a:off x="6806407" y="4837300"/>
            <a:ext cx="228600" cy="1587"/>
          </a:xfrm>
          <a:prstGeom prst="line">
            <a:avLst/>
          </a:prstGeom>
          <a:noFill/>
          <a:ln w="19050" algn="ctr">
            <a:solidFill>
              <a:schemeClr val="tx1"/>
            </a:solidFill>
            <a:round/>
            <a:headEnd/>
            <a:tailEnd/>
          </a:ln>
        </p:spPr>
      </p:cxnSp>
      <p:grpSp>
        <p:nvGrpSpPr>
          <p:cNvPr id="21527" name="Group 26"/>
          <p:cNvGrpSpPr>
            <a:grpSpLocks/>
          </p:cNvGrpSpPr>
          <p:nvPr/>
        </p:nvGrpSpPr>
        <p:grpSpPr bwMode="auto">
          <a:xfrm>
            <a:off x="6937375" y="4838094"/>
            <a:ext cx="1055688" cy="157162"/>
            <a:chOff x="1998453" y="2895599"/>
            <a:chExt cx="1056290" cy="157161"/>
          </a:xfrm>
        </p:grpSpPr>
        <p:cxnSp>
          <p:nvCxnSpPr>
            <p:cNvPr id="21561" name="Straight Connector 150"/>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21562" name="Straight Connector 151"/>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21563" name="Straight Connector 152"/>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21564" name="Straight Connector 153"/>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21565" name="Straight Connector 154"/>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21566" name="Straight Connector 155"/>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21567" name="Straight Connector 156"/>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21568" name="Straight Connector 157"/>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21569" name="Straight Connector 158"/>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21570" name="Straight Connector 159"/>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21528" name="Straight Connector 160"/>
          <p:cNvCxnSpPr>
            <a:cxnSpLocks noChangeShapeType="1"/>
          </p:cNvCxnSpPr>
          <p:nvPr/>
        </p:nvCxnSpPr>
        <p:spPr bwMode="auto">
          <a:xfrm rot="5400000">
            <a:off x="6619082" y="5245287"/>
            <a:ext cx="609600" cy="1587"/>
          </a:xfrm>
          <a:prstGeom prst="line">
            <a:avLst/>
          </a:prstGeom>
          <a:noFill/>
          <a:ln w="19050" algn="ctr">
            <a:solidFill>
              <a:schemeClr val="tx1"/>
            </a:solidFill>
            <a:round/>
            <a:headEnd type="oval" w="med" len="med"/>
            <a:tailEnd/>
          </a:ln>
        </p:spPr>
      </p:cxnSp>
      <p:cxnSp>
        <p:nvCxnSpPr>
          <p:cNvPr id="21529" name="Straight Connector 161"/>
          <p:cNvCxnSpPr>
            <a:cxnSpLocks noChangeShapeType="1"/>
          </p:cNvCxnSpPr>
          <p:nvPr/>
        </p:nvCxnSpPr>
        <p:spPr bwMode="auto">
          <a:xfrm rot="5400000">
            <a:off x="7612063" y="5341331"/>
            <a:ext cx="782638" cy="1587"/>
          </a:xfrm>
          <a:prstGeom prst="line">
            <a:avLst/>
          </a:prstGeom>
          <a:noFill/>
          <a:ln w="19050" algn="ctr">
            <a:solidFill>
              <a:schemeClr val="tx1"/>
            </a:solidFill>
            <a:round/>
            <a:headEnd/>
            <a:tailEnd type="oval" w="med" len="med"/>
          </a:ln>
        </p:spPr>
      </p:cxnSp>
      <p:cxnSp>
        <p:nvCxnSpPr>
          <p:cNvPr id="21530" name="Straight Connector 162"/>
          <p:cNvCxnSpPr>
            <a:cxnSpLocks noChangeShapeType="1"/>
          </p:cNvCxnSpPr>
          <p:nvPr/>
        </p:nvCxnSpPr>
        <p:spPr bwMode="auto">
          <a:xfrm>
            <a:off x="8004175" y="5736619"/>
            <a:ext cx="381000" cy="1587"/>
          </a:xfrm>
          <a:prstGeom prst="line">
            <a:avLst/>
          </a:prstGeom>
          <a:noFill/>
          <a:ln w="19050" algn="ctr">
            <a:solidFill>
              <a:schemeClr val="tx1"/>
            </a:solidFill>
            <a:round/>
            <a:headEnd/>
            <a:tailEnd/>
          </a:ln>
        </p:spPr>
      </p:cxnSp>
      <p:sp>
        <p:nvSpPr>
          <p:cNvPr id="21531" name="TextBox 163"/>
          <p:cNvSpPr txBox="1">
            <a:spLocks noChangeArrowheads="1"/>
          </p:cNvSpPr>
          <p:nvPr/>
        </p:nvSpPr>
        <p:spPr bwMode="auto">
          <a:xfrm>
            <a:off x="7299325" y="4506306"/>
            <a:ext cx="363538" cy="338138"/>
          </a:xfrm>
          <a:prstGeom prst="rect">
            <a:avLst/>
          </a:prstGeom>
          <a:noFill/>
          <a:ln w="9525">
            <a:noFill/>
            <a:miter lim="800000"/>
            <a:headEnd/>
            <a:tailEnd/>
          </a:ln>
        </p:spPr>
        <p:txBody>
          <a:bodyPr wrap="none">
            <a:spAutoFit/>
          </a:bodyPr>
          <a:lstStyle/>
          <a:p>
            <a:r>
              <a:rPr lang="en-US" sz="1600" i="1"/>
              <a:t>R</a:t>
            </a:r>
            <a:r>
              <a:rPr lang="en-US" sz="1600" baseline="-25000"/>
              <a:t>2</a:t>
            </a:r>
          </a:p>
        </p:txBody>
      </p:sp>
      <p:sp>
        <p:nvSpPr>
          <p:cNvPr id="21532" name="TextBox 164"/>
          <p:cNvSpPr txBox="1">
            <a:spLocks noChangeArrowheads="1"/>
          </p:cNvSpPr>
          <p:nvPr/>
        </p:nvSpPr>
        <p:spPr bwMode="auto">
          <a:xfrm>
            <a:off x="6553200" y="4277706"/>
            <a:ext cx="361950" cy="338138"/>
          </a:xfrm>
          <a:prstGeom prst="rect">
            <a:avLst/>
          </a:prstGeom>
          <a:noFill/>
          <a:ln w="9525">
            <a:noFill/>
            <a:miter lim="800000"/>
            <a:headEnd/>
            <a:tailEnd/>
          </a:ln>
        </p:spPr>
        <p:txBody>
          <a:bodyPr wrap="none">
            <a:spAutoFit/>
          </a:bodyPr>
          <a:lstStyle/>
          <a:p>
            <a:r>
              <a:rPr lang="en-US" sz="1600" i="1"/>
              <a:t>R</a:t>
            </a:r>
            <a:r>
              <a:rPr lang="en-US" sz="1600" baseline="-25000"/>
              <a:t>1</a:t>
            </a:r>
          </a:p>
        </p:txBody>
      </p:sp>
      <p:sp>
        <p:nvSpPr>
          <p:cNvPr id="21533" name="TextBox 165"/>
          <p:cNvSpPr txBox="1">
            <a:spLocks noChangeArrowheads="1"/>
          </p:cNvSpPr>
          <p:nvPr/>
        </p:nvSpPr>
        <p:spPr bwMode="auto">
          <a:xfrm>
            <a:off x="6116638" y="5669944"/>
            <a:ext cx="360362" cy="339725"/>
          </a:xfrm>
          <a:prstGeom prst="rect">
            <a:avLst/>
          </a:prstGeom>
          <a:noFill/>
          <a:ln w="9525">
            <a:noFill/>
            <a:miter lim="800000"/>
            <a:headEnd/>
            <a:tailEnd/>
          </a:ln>
        </p:spPr>
        <p:txBody>
          <a:bodyPr>
            <a:spAutoFit/>
          </a:bodyPr>
          <a:lstStyle/>
          <a:p>
            <a:r>
              <a:rPr lang="en-US" sz="1600" i="1"/>
              <a:t>v</a:t>
            </a:r>
            <a:r>
              <a:rPr lang="en-US" sz="1600" i="1" baseline="-25000"/>
              <a:t>b</a:t>
            </a:r>
          </a:p>
        </p:txBody>
      </p:sp>
      <p:grpSp>
        <p:nvGrpSpPr>
          <p:cNvPr id="21534" name="Group 71"/>
          <p:cNvGrpSpPr>
            <a:grpSpLocks/>
          </p:cNvGrpSpPr>
          <p:nvPr/>
        </p:nvGrpSpPr>
        <p:grpSpPr bwMode="auto">
          <a:xfrm>
            <a:off x="7256463" y="2982306"/>
            <a:ext cx="430212" cy="566738"/>
            <a:chOff x="7399953" y="2052991"/>
            <a:chExt cx="431528" cy="567039"/>
          </a:xfrm>
        </p:grpSpPr>
        <p:sp>
          <p:nvSpPr>
            <p:cNvPr id="168" name="TextBox 167"/>
            <p:cNvSpPr txBox="1"/>
            <p:nvPr/>
          </p:nvSpPr>
          <p:spPr>
            <a:xfrm>
              <a:off x="7399953" y="2052991"/>
              <a:ext cx="431528" cy="33831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69" name="Straight Connector 168"/>
            <p:cNvCxnSpPr/>
            <p:nvPr/>
          </p:nvCxnSpPr>
          <p:spPr bwMode="auto">
            <a:xfrm rot="16200000" flipV="1">
              <a:off x="7479884" y="2494546"/>
              <a:ext cx="247782"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70" name="Straight Connector 169"/>
            <p:cNvCxnSpPr/>
            <p:nvPr/>
          </p:nvCxnSpPr>
          <p:spPr bwMode="auto">
            <a:xfrm>
              <a:off x="7493902" y="2372248"/>
              <a:ext cx="229299"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grpSp>
        <p:nvGrpSpPr>
          <p:cNvPr id="21535" name="Group 71"/>
          <p:cNvGrpSpPr>
            <a:grpSpLocks/>
          </p:cNvGrpSpPr>
          <p:nvPr/>
        </p:nvGrpSpPr>
        <p:grpSpPr bwMode="auto">
          <a:xfrm>
            <a:off x="7242175" y="4958744"/>
            <a:ext cx="430213" cy="568325"/>
            <a:chOff x="7399953" y="2052991"/>
            <a:chExt cx="431528" cy="567039"/>
          </a:xfrm>
        </p:grpSpPr>
        <p:sp>
          <p:nvSpPr>
            <p:cNvPr id="172" name="TextBox 171"/>
            <p:cNvSpPr txBox="1"/>
            <p:nvPr/>
          </p:nvSpPr>
          <p:spPr>
            <a:xfrm>
              <a:off x="7399953" y="2052991"/>
              <a:ext cx="431528" cy="338956"/>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73" name="Straight Connector 172"/>
            <p:cNvCxnSpPr/>
            <p:nvPr/>
          </p:nvCxnSpPr>
          <p:spPr bwMode="auto">
            <a:xfrm rot="16200000" flipV="1">
              <a:off x="7480230" y="2494892"/>
              <a:ext cx="247090"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74" name="Straight Connector 173"/>
            <p:cNvCxnSpPr/>
            <p:nvPr/>
          </p:nvCxnSpPr>
          <p:spPr bwMode="auto">
            <a:xfrm>
              <a:off x="7493902" y="2372940"/>
              <a:ext cx="229299" cy="1583"/>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sp>
        <p:nvSpPr>
          <p:cNvPr id="21536" name="TextBox 174"/>
          <p:cNvSpPr txBox="1">
            <a:spLocks noChangeArrowheads="1"/>
          </p:cNvSpPr>
          <p:nvPr/>
        </p:nvSpPr>
        <p:spPr bwMode="auto">
          <a:xfrm>
            <a:off x="8399463" y="3591906"/>
            <a:ext cx="363537" cy="338138"/>
          </a:xfrm>
          <a:prstGeom prst="rect">
            <a:avLst/>
          </a:prstGeom>
          <a:noFill/>
          <a:ln w="9525">
            <a:noFill/>
            <a:miter lim="800000"/>
            <a:headEnd/>
            <a:tailEnd/>
          </a:ln>
        </p:spPr>
        <p:txBody>
          <a:bodyPr wrap="none">
            <a:spAutoFit/>
          </a:bodyPr>
          <a:lstStyle/>
          <a:p>
            <a:r>
              <a:rPr lang="en-US" sz="1600" i="1"/>
              <a:t>v</a:t>
            </a:r>
            <a:r>
              <a:rPr lang="en-US" sz="1600" i="1" baseline="-25000"/>
              <a:t>a</a:t>
            </a:r>
            <a:r>
              <a:rPr lang="en-US" sz="1600" i="1"/>
              <a:t>'</a:t>
            </a:r>
            <a:endParaRPr lang="en-US" sz="1600" i="1" baseline="-25000"/>
          </a:p>
        </p:txBody>
      </p:sp>
      <p:sp>
        <p:nvSpPr>
          <p:cNvPr id="21537" name="TextBox 175"/>
          <p:cNvSpPr txBox="1">
            <a:spLocks noChangeArrowheads="1"/>
          </p:cNvSpPr>
          <p:nvPr/>
        </p:nvSpPr>
        <p:spPr bwMode="auto">
          <a:xfrm>
            <a:off x="8385175" y="5517544"/>
            <a:ext cx="363538" cy="339725"/>
          </a:xfrm>
          <a:prstGeom prst="rect">
            <a:avLst/>
          </a:prstGeom>
          <a:noFill/>
          <a:ln w="9525">
            <a:noFill/>
            <a:miter lim="800000"/>
            <a:headEnd/>
            <a:tailEnd/>
          </a:ln>
        </p:spPr>
        <p:txBody>
          <a:bodyPr wrap="none">
            <a:spAutoFit/>
          </a:bodyPr>
          <a:lstStyle/>
          <a:p>
            <a:r>
              <a:rPr lang="en-US" sz="1600" i="1"/>
              <a:t>v</a:t>
            </a:r>
            <a:r>
              <a:rPr lang="en-US" sz="1600" i="1" baseline="-25000"/>
              <a:t>b</a:t>
            </a:r>
            <a:r>
              <a:rPr lang="en-US" sz="1600" i="1"/>
              <a:t>'</a:t>
            </a:r>
            <a:endParaRPr lang="en-US" sz="1600" i="1" baseline="-25000"/>
          </a:p>
        </p:txBody>
      </p:sp>
      <p:cxnSp>
        <p:nvCxnSpPr>
          <p:cNvPr id="21538" name="Straight Connector 176"/>
          <p:cNvCxnSpPr>
            <a:cxnSpLocks noChangeShapeType="1"/>
          </p:cNvCxnSpPr>
          <p:nvPr/>
        </p:nvCxnSpPr>
        <p:spPr bwMode="auto">
          <a:xfrm rot="10800000" flipV="1">
            <a:off x="6400800" y="3893531"/>
            <a:ext cx="558800" cy="3175"/>
          </a:xfrm>
          <a:prstGeom prst="line">
            <a:avLst/>
          </a:prstGeom>
          <a:noFill/>
          <a:ln w="19050" algn="ctr">
            <a:solidFill>
              <a:schemeClr val="tx1"/>
            </a:solidFill>
            <a:round/>
            <a:headEnd/>
            <a:tailEnd/>
          </a:ln>
        </p:spPr>
      </p:cxnSp>
      <p:sp>
        <p:nvSpPr>
          <p:cNvPr id="21539" name="Freeform 177"/>
          <p:cNvSpPr>
            <a:spLocks/>
          </p:cNvSpPr>
          <p:nvPr/>
        </p:nvSpPr>
        <p:spPr bwMode="auto">
          <a:xfrm>
            <a:off x="6864350" y="3812569"/>
            <a:ext cx="69850" cy="150812"/>
          </a:xfrm>
          <a:custGeom>
            <a:avLst/>
            <a:gdLst>
              <a:gd name="T0" fmla="*/ 65090 w 69653"/>
              <a:gd name="T1" fmla="*/ 0 h 150495"/>
              <a:gd name="T2" fmla="*/ 760 w 69653"/>
              <a:gd name="T3" fmla="*/ 76363 h 150495"/>
              <a:gd name="T4" fmla="*/ 69653 w 69653"/>
              <a:gd name="T5" fmla="*/ 150495 h 150495"/>
              <a:gd name="T6" fmla="*/ 0 60000 65536"/>
              <a:gd name="T7" fmla="*/ 0 60000 65536"/>
              <a:gd name="T8" fmla="*/ 0 60000 65536"/>
            </a:gdLst>
            <a:ahLst/>
            <a:cxnLst>
              <a:cxn ang="T6">
                <a:pos x="T0" y="T1"/>
              </a:cxn>
              <a:cxn ang="T7">
                <a:pos x="T2" y="T3"/>
              </a:cxn>
              <a:cxn ang="T8">
                <a:pos x="T4" y="T5"/>
              </a:cxn>
            </a:cxnLst>
            <a:rect l="0" t="0" r="r" b="b"/>
            <a:pathLst>
              <a:path w="69653" h="150495">
                <a:moveTo>
                  <a:pt x="65090" y="0"/>
                </a:moveTo>
                <a:cubicBezTo>
                  <a:pt x="18669" y="29779"/>
                  <a:pt x="0" y="51281"/>
                  <a:pt x="760" y="76363"/>
                </a:cubicBezTo>
                <a:cubicBezTo>
                  <a:pt x="1520" y="101445"/>
                  <a:pt x="26735" y="131226"/>
                  <a:pt x="69653" y="150495"/>
                </a:cubicBezTo>
              </a:path>
            </a:pathLst>
          </a:custGeom>
          <a:noFill/>
          <a:ln w="19050" cap="flat" cmpd="sng" algn="ctr">
            <a:solidFill>
              <a:schemeClr val="tx1"/>
            </a:solidFill>
            <a:prstDash val="solid"/>
            <a:round/>
            <a:headEnd type="none" w="med" len="med"/>
            <a:tailEnd type="none" w="med" len="med"/>
          </a:ln>
        </p:spPr>
        <p:txBody>
          <a:bodyPr/>
          <a:lstStyle/>
          <a:p>
            <a:endParaRPr lang="en-US"/>
          </a:p>
        </p:txBody>
      </p:sp>
      <p:cxnSp>
        <p:nvCxnSpPr>
          <p:cNvPr id="21540" name="Straight Connector 178"/>
          <p:cNvCxnSpPr>
            <a:cxnSpLocks noChangeShapeType="1"/>
            <a:stCxn id="21539" idx="2"/>
          </p:cNvCxnSpPr>
          <p:nvPr/>
        </p:nvCxnSpPr>
        <p:spPr bwMode="auto">
          <a:xfrm>
            <a:off x="6934200" y="3963381"/>
            <a:ext cx="1588" cy="161925"/>
          </a:xfrm>
          <a:prstGeom prst="line">
            <a:avLst/>
          </a:prstGeom>
          <a:noFill/>
          <a:ln w="19050" algn="ctr">
            <a:solidFill>
              <a:schemeClr val="tx1"/>
            </a:solidFill>
            <a:round/>
            <a:headEnd/>
            <a:tailEnd/>
          </a:ln>
        </p:spPr>
      </p:cxnSp>
      <p:cxnSp>
        <p:nvCxnSpPr>
          <p:cNvPr id="21541" name="Straight Connector 179"/>
          <p:cNvCxnSpPr>
            <a:cxnSpLocks noChangeShapeType="1"/>
            <a:stCxn id="21539" idx="0"/>
          </p:cNvCxnSpPr>
          <p:nvPr/>
        </p:nvCxnSpPr>
        <p:spPr bwMode="auto">
          <a:xfrm flipV="1">
            <a:off x="6929438" y="3591906"/>
            <a:ext cx="4762" cy="220663"/>
          </a:xfrm>
          <a:prstGeom prst="line">
            <a:avLst/>
          </a:prstGeom>
          <a:noFill/>
          <a:ln w="19050" algn="ctr">
            <a:solidFill>
              <a:schemeClr val="tx1"/>
            </a:solidFill>
            <a:round/>
            <a:headEnd/>
            <a:tailEnd/>
          </a:ln>
        </p:spPr>
      </p:cxnSp>
      <p:cxnSp>
        <p:nvCxnSpPr>
          <p:cNvPr id="21542" name="Straight Connector 180"/>
          <p:cNvCxnSpPr>
            <a:cxnSpLocks noChangeShapeType="1"/>
          </p:cNvCxnSpPr>
          <p:nvPr/>
        </p:nvCxnSpPr>
        <p:spPr bwMode="auto">
          <a:xfrm rot="10800000" flipV="1">
            <a:off x="6400800" y="5874731"/>
            <a:ext cx="558800" cy="3175"/>
          </a:xfrm>
          <a:prstGeom prst="line">
            <a:avLst/>
          </a:prstGeom>
          <a:noFill/>
          <a:ln w="19050" algn="ctr">
            <a:solidFill>
              <a:schemeClr val="tx1"/>
            </a:solidFill>
            <a:round/>
            <a:headEnd/>
            <a:tailEnd/>
          </a:ln>
        </p:spPr>
      </p:cxnSp>
      <p:cxnSp>
        <p:nvCxnSpPr>
          <p:cNvPr id="21543" name="Straight Arrow Connector 181"/>
          <p:cNvCxnSpPr>
            <a:cxnSpLocks noChangeShapeType="1"/>
          </p:cNvCxnSpPr>
          <p:nvPr/>
        </p:nvCxnSpPr>
        <p:spPr bwMode="auto">
          <a:xfrm rot="5400000" flipH="1" flipV="1">
            <a:off x="6742907" y="4162612"/>
            <a:ext cx="228600" cy="1587"/>
          </a:xfrm>
          <a:prstGeom prst="straightConnector1">
            <a:avLst/>
          </a:prstGeom>
          <a:noFill/>
          <a:ln w="9525" algn="ctr">
            <a:solidFill>
              <a:schemeClr val="tx1"/>
            </a:solidFill>
            <a:round/>
            <a:headEnd/>
            <a:tailEnd type="arrow" w="med" len="med"/>
          </a:ln>
        </p:spPr>
      </p:cxnSp>
      <p:sp>
        <p:nvSpPr>
          <p:cNvPr id="21544" name="TextBox 182"/>
          <p:cNvSpPr txBox="1">
            <a:spLocks noChangeArrowheads="1"/>
          </p:cNvSpPr>
          <p:nvPr/>
        </p:nvSpPr>
        <p:spPr bwMode="auto">
          <a:xfrm>
            <a:off x="6527800" y="3884006"/>
            <a:ext cx="374650" cy="338138"/>
          </a:xfrm>
          <a:prstGeom prst="rect">
            <a:avLst/>
          </a:prstGeom>
          <a:noFill/>
          <a:ln w="9525">
            <a:noFill/>
            <a:miter lim="800000"/>
            <a:headEnd/>
            <a:tailEnd/>
          </a:ln>
        </p:spPr>
        <p:txBody>
          <a:bodyPr wrap="none">
            <a:spAutoFit/>
          </a:bodyPr>
          <a:lstStyle/>
          <a:p>
            <a:r>
              <a:rPr lang="en-US" sz="1600" i="1"/>
              <a:t>i</a:t>
            </a:r>
            <a:r>
              <a:rPr lang="en-US" sz="1600" baseline="-25000"/>
              <a:t>R1</a:t>
            </a:r>
          </a:p>
        </p:txBody>
      </p:sp>
      <p:cxnSp>
        <p:nvCxnSpPr>
          <p:cNvPr id="21545" name="Straight Arrow Connector 183"/>
          <p:cNvCxnSpPr>
            <a:cxnSpLocks noChangeShapeType="1"/>
          </p:cNvCxnSpPr>
          <p:nvPr/>
        </p:nvCxnSpPr>
        <p:spPr bwMode="auto">
          <a:xfrm rot="5400000" flipH="1" flipV="1">
            <a:off x="6736557" y="3205350"/>
            <a:ext cx="228600" cy="1587"/>
          </a:xfrm>
          <a:prstGeom prst="straightConnector1">
            <a:avLst/>
          </a:prstGeom>
          <a:noFill/>
          <a:ln w="9525" algn="ctr">
            <a:solidFill>
              <a:schemeClr val="tx1"/>
            </a:solidFill>
            <a:round/>
            <a:headEnd/>
            <a:tailEnd type="arrow" w="med" len="med"/>
          </a:ln>
        </p:spPr>
      </p:cxnSp>
      <p:sp>
        <p:nvSpPr>
          <p:cNvPr id="21546" name="TextBox 184"/>
          <p:cNvSpPr txBox="1">
            <a:spLocks noChangeArrowheads="1"/>
          </p:cNvSpPr>
          <p:nvPr/>
        </p:nvSpPr>
        <p:spPr bwMode="auto">
          <a:xfrm>
            <a:off x="6445250" y="2926744"/>
            <a:ext cx="433388" cy="339725"/>
          </a:xfrm>
          <a:prstGeom prst="rect">
            <a:avLst/>
          </a:prstGeom>
          <a:noFill/>
          <a:ln w="9525">
            <a:noFill/>
            <a:miter lim="800000"/>
            <a:headEnd/>
            <a:tailEnd/>
          </a:ln>
        </p:spPr>
        <p:txBody>
          <a:bodyPr wrap="none">
            <a:spAutoFit/>
          </a:bodyPr>
          <a:lstStyle/>
          <a:p>
            <a:r>
              <a:rPr lang="en-US" sz="1600" i="1"/>
              <a:t>i</a:t>
            </a:r>
            <a:r>
              <a:rPr lang="en-US" sz="1600" baseline="-25000"/>
              <a:t>R2a</a:t>
            </a:r>
          </a:p>
        </p:txBody>
      </p:sp>
      <p:cxnSp>
        <p:nvCxnSpPr>
          <p:cNvPr id="21547" name="Straight Arrow Connector 185"/>
          <p:cNvCxnSpPr>
            <a:cxnSpLocks noChangeShapeType="1"/>
          </p:cNvCxnSpPr>
          <p:nvPr/>
        </p:nvCxnSpPr>
        <p:spPr bwMode="auto">
          <a:xfrm rot="10800000">
            <a:off x="7848600" y="4887306"/>
            <a:ext cx="228600" cy="1588"/>
          </a:xfrm>
          <a:prstGeom prst="straightConnector1">
            <a:avLst/>
          </a:prstGeom>
          <a:noFill/>
          <a:ln w="9525" algn="ctr">
            <a:solidFill>
              <a:schemeClr val="tx1"/>
            </a:solidFill>
            <a:round/>
            <a:headEnd/>
            <a:tailEnd type="arrow" w="med" len="med"/>
          </a:ln>
        </p:spPr>
      </p:cxnSp>
      <p:sp>
        <p:nvSpPr>
          <p:cNvPr id="21548" name="TextBox 186"/>
          <p:cNvSpPr txBox="1">
            <a:spLocks noChangeArrowheads="1"/>
          </p:cNvSpPr>
          <p:nvPr/>
        </p:nvSpPr>
        <p:spPr bwMode="auto">
          <a:xfrm>
            <a:off x="7796213" y="4517419"/>
            <a:ext cx="444500" cy="338137"/>
          </a:xfrm>
          <a:prstGeom prst="rect">
            <a:avLst/>
          </a:prstGeom>
          <a:noFill/>
          <a:ln w="9525">
            <a:noFill/>
            <a:miter lim="800000"/>
            <a:headEnd/>
            <a:tailEnd/>
          </a:ln>
        </p:spPr>
        <p:txBody>
          <a:bodyPr wrap="none">
            <a:spAutoFit/>
          </a:bodyPr>
          <a:lstStyle/>
          <a:p>
            <a:r>
              <a:rPr lang="en-US" sz="1600" i="1"/>
              <a:t>i</a:t>
            </a:r>
            <a:r>
              <a:rPr lang="en-US" sz="1600" baseline="-25000"/>
              <a:t>R2b</a:t>
            </a:r>
          </a:p>
        </p:txBody>
      </p:sp>
      <p:cxnSp>
        <p:nvCxnSpPr>
          <p:cNvPr id="188" name="Straight Connector 187"/>
          <p:cNvCxnSpPr/>
          <p:nvPr/>
        </p:nvCxnSpPr>
        <p:spPr bwMode="auto">
          <a:xfrm rot="5400000" flipH="1" flipV="1">
            <a:off x="7340601" y="4055456"/>
            <a:ext cx="246062"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89" name="TextBox 188"/>
          <p:cNvSpPr txBox="1"/>
          <p:nvPr/>
        </p:nvSpPr>
        <p:spPr>
          <a:xfrm>
            <a:off x="7265988" y="4125306"/>
            <a:ext cx="420687" cy="33813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90" name="Straight Connector 189"/>
          <p:cNvCxnSpPr/>
          <p:nvPr/>
        </p:nvCxnSpPr>
        <p:spPr bwMode="auto">
          <a:xfrm>
            <a:off x="7350125" y="4179281"/>
            <a:ext cx="228600"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91" name="Straight Connector 190"/>
          <p:cNvCxnSpPr/>
          <p:nvPr/>
        </p:nvCxnSpPr>
        <p:spPr bwMode="auto">
          <a:xfrm rot="5400000" flipH="1" flipV="1">
            <a:off x="7313613" y="6036656"/>
            <a:ext cx="246062"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92" name="TextBox 191"/>
          <p:cNvSpPr txBox="1"/>
          <p:nvPr/>
        </p:nvSpPr>
        <p:spPr>
          <a:xfrm>
            <a:off x="7239000" y="6106506"/>
            <a:ext cx="420688" cy="33813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93" name="Straight Connector 192"/>
          <p:cNvCxnSpPr/>
          <p:nvPr/>
        </p:nvCxnSpPr>
        <p:spPr bwMode="auto">
          <a:xfrm>
            <a:off x="7323138" y="6160481"/>
            <a:ext cx="228600"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91"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fld id="{94F95399-64A8-43B0-A5C5-2D48ACAF8409}" type="slidenum">
              <a:rPr lang="tr-TR" smtClean="0"/>
              <a:t>33</a:t>
            </a:fld>
            <a:endParaRPr lang="tr-TR"/>
          </a:p>
        </p:txBody>
      </p:sp>
    </p:spTree>
    <p:extLst>
      <p:ext uri="{BB962C8B-B14F-4D97-AF65-F5344CB8AC3E}">
        <p14:creationId xmlns:p14="http://schemas.microsoft.com/office/powerpoint/2010/main" val="21479038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Title 1"/>
          <p:cNvSpPr>
            <a:spLocks noGrp="1"/>
          </p:cNvSpPr>
          <p:nvPr>
            <p:ph type="title"/>
          </p:nvPr>
        </p:nvSpPr>
        <p:spPr/>
        <p:txBody>
          <a:bodyPr>
            <a:normAutofit fontScale="90000"/>
          </a:bodyPr>
          <a:lstStyle/>
          <a:p>
            <a:r>
              <a:rPr lang="tr-TR" dirty="0"/>
              <a:t>E</a:t>
            </a:r>
            <a:r>
              <a:rPr lang="en-US" dirty="0" err="1"/>
              <a:t>nstr</a:t>
            </a:r>
            <a:r>
              <a:rPr lang="tr-TR" dirty="0"/>
              <a:t>ü</a:t>
            </a:r>
            <a:r>
              <a:rPr lang="en-US" dirty="0" err="1"/>
              <a:t>ment</a:t>
            </a:r>
            <a:r>
              <a:rPr lang="tr-TR" dirty="0"/>
              <a:t>asyon Kuvvetlendiricisi</a:t>
            </a:r>
            <a:endParaRPr lang="en-US" dirty="0" smtClean="0"/>
          </a:p>
        </p:txBody>
      </p:sp>
      <p:sp>
        <p:nvSpPr>
          <p:cNvPr id="19462" name="Content Placeholder 2"/>
          <p:cNvSpPr>
            <a:spLocks noGrp="1"/>
          </p:cNvSpPr>
          <p:nvPr>
            <p:ph idx="1"/>
          </p:nvPr>
        </p:nvSpPr>
        <p:spPr/>
        <p:txBody>
          <a:bodyPr/>
          <a:lstStyle/>
          <a:p>
            <a:pPr marL="0" indent="0">
              <a:buNone/>
            </a:pPr>
            <a:r>
              <a:rPr lang="tr-TR" dirty="0" smtClean="0"/>
              <a:t>Toplam kazanç</a:t>
            </a:r>
            <a:r>
              <a:rPr lang="en-US" dirty="0" smtClean="0"/>
              <a:t>:</a:t>
            </a:r>
          </a:p>
        </p:txBody>
      </p:sp>
      <p:grpSp>
        <p:nvGrpSpPr>
          <p:cNvPr id="19463" name="Group 23"/>
          <p:cNvGrpSpPr>
            <a:grpSpLocks/>
          </p:cNvGrpSpPr>
          <p:nvPr/>
        </p:nvGrpSpPr>
        <p:grpSpPr bwMode="auto">
          <a:xfrm>
            <a:off x="5889625" y="4130675"/>
            <a:ext cx="1071563" cy="685800"/>
            <a:chOff x="1902370" y="1524000"/>
            <a:chExt cx="1072060" cy="685800"/>
          </a:xfrm>
        </p:grpSpPr>
        <p:sp>
          <p:nvSpPr>
            <p:cNvPr id="19613" name="Isosceles Triangle 4"/>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a:latin typeface="Gill Sans MT" pitchFamily="34" charset="0"/>
              </a:endParaRPr>
            </a:p>
          </p:txBody>
        </p:sp>
        <p:cxnSp>
          <p:nvCxnSpPr>
            <p:cNvPr id="19614" name="Straight Connector 5"/>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19615" name="Straight Connector 6"/>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19616" name="Straight Connector 7"/>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19617" name="Straight Connector 8"/>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19618" name="Straight Connector 9"/>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19619" name="Straight Connector 10"/>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grpSp>
        <p:nvGrpSpPr>
          <p:cNvPr id="19464" name="Group 26"/>
          <p:cNvGrpSpPr>
            <a:grpSpLocks/>
          </p:cNvGrpSpPr>
          <p:nvPr/>
        </p:nvGrpSpPr>
        <p:grpSpPr bwMode="auto">
          <a:xfrm>
            <a:off x="4800600" y="4186238"/>
            <a:ext cx="1055688" cy="157162"/>
            <a:chOff x="1998453" y="2895599"/>
            <a:chExt cx="1056290" cy="157161"/>
          </a:xfrm>
        </p:grpSpPr>
        <p:cxnSp>
          <p:nvCxnSpPr>
            <p:cNvPr id="19603" name="Straight Connector 12"/>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604" name="Straight Connector 13"/>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605" name="Straight Connector 14"/>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606" name="Straight Connector 15"/>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607" name="Straight Connector 16"/>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608" name="Straight Connector 17"/>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609" name="Straight Connector 18"/>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610" name="Straight Connector 19"/>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611" name="Straight Connector 20"/>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612" name="Straight Connector 21"/>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grpSp>
        <p:nvGrpSpPr>
          <p:cNvPr id="19465" name="Group 26"/>
          <p:cNvGrpSpPr>
            <a:grpSpLocks/>
          </p:cNvGrpSpPr>
          <p:nvPr/>
        </p:nvGrpSpPr>
        <p:grpSpPr bwMode="auto">
          <a:xfrm>
            <a:off x="5889625" y="3592513"/>
            <a:ext cx="1055688" cy="157162"/>
            <a:chOff x="1998453" y="2895599"/>
            <a:chExt cx="1056290" cy="157161"/>
          </a:xfrm>
        </p:grpSpPr>
        <p:cxnSp>
          <p:nvCxnSpPr>
            <p:cNvPr id="19593" name="Straight Connector 23"/>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594" name="Straight Connector 24"/>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595" name="Straight Connector 25"/>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596" name="Straight Connector 26"/>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597" name="Straight Connector 27"/>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598" name="Straight Connector 28"/>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599" name="Straight Connector 29"/>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600" name="Straight Connector 30"/>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601" name="Straight Connector 31"/>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602" name="Straight Connector 32"/>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19466" name="Straight Connector 33"/>
          <p:cNvCxnSpPr>
            <a:cxnSpLocks noChangeShapeType="1"/>
          </p:cNvCxnSpPr>
          <p:nvPr/>
        </p:nvCxnSpPr>
        <p:spPr bwMode="auto">
          <a:xfrm rot="5400000">
            <a:off x="5571332" y="3999706"/>
            <a:ext cx="609600" cy="1587"/>
          </a:xfrm>
          <a:prstGeom prst="line">
            <a:avLst/>
          </a:prstGeom>
          <a:noFill/>
          <a:ln w="19050" algn="ctr">
            <a:solidFill>
              <a:schemeClr val="tx1"/>
            </a:solidFill>
            <a:round/>
            <a:headEnd/>
            <a:tailEnd type="oval" w="med" len="med"/>
          </a:ln>
        </p:spPr>
      </p:cxnSp>
      <p:cxnSp>
        <p:nvCxnSpPr>
          <p:cNvPr id="19467" name="Straight Connector 34"/>
          <p:cNvCxnSpPr>
            <a:cxnSpLocks noChangeShapeType="1"/>
          </p:cNvCxnSpPr>
          <p:nvPr/>
        </p:nvCxnSpPr>
        <p:spPr bwMode="auto">
          <a:xfrm rot="5400000">
            <a:off x="6564313" y="4095750"/>
            <a:ext cx="782638" cy="1587"/>
          </a:xfrm>
          <a:prstGeom prst="line">
            <a:avLst/>
          </a:prstGeom>
          <a:noFill/>
          <a:ln w="19050" algn="ctr">
            <a:solidFill>
              <a:schemeClr val="tx1"/>
            </a:solidFill>
            <a:round/>
            <a:headEnd/>
            <a:tailEnd type="oval" w="med" len="med"/>
          </a:ln>
        </p:spPr>
      </p:cxnSp>
      <p:cxnSp>
        <p:nvCxnSpPr>
          <p:cNvPr id="19468" name="Straight Connector 35"/>
          <p:cNvCxnSpPr>
            <a:cxnSpLocks noChangeShapeType="1"/>
          </p:cNvCxnSpPr>
          <p:nvPr/>
        </p:nvCxnSpPr>
        <p:spPr bwMode="auto">
          <a:xfrm>
            <a:off x="6956425" y="4491038"/>
            <a:ext cx="381000" cy="1587"/>
          </a:xfrm>
          <a:prstGeom prst="line">
            <a:avLst/>
          </a:prstGeom>
          <a:noFill/>
          <a:ln w="19050" algn="ctr">
            <a:solidFill>
              <a:schemeClr val="tx1"/>
            </a:solidFill>
            <a:round/>
            <a:headEnd/>
            <a:tailEnd/>
          </a:ln>
        </p:spPr>
      </p:cxnSp>
      <p:sp>
        <p:nvSpPr>
          <p:cNvPr id="19469" name="TextBox 39"/>
          <p:cNvSpPr txBox="1">
            <a:spLocks noChangeArrowheads="1"/>
          </p:cNvSpPr>
          <p:nvPr/>
        </p:nvSpPr>
        <p:spPr bwMode="auto">
          <a:xfrm>
            <a:off x="6251575" y="3260725"/>
            <a:ext cx="363538" cy="338138"/>
          </a:xfrm>
          <a:prstGeom prst="rect">
            <a:avLst/>
          </a:prstGeom>
          <a:noFill/>
          <a:ln w="9525">
            <a:noFill/>
            <a:miter lim="800000"/>
            <a:headEnd/>
            <a:tailEnd/>
          </a:ln>
        </p:spPr>
        <p:txBody>
          <a:bodyPr wrap="none">
            <a:spAutoFit/>
          </a:bodyPr>
          <a:lstStyle/>
          <a:p>
            <a:r>
              <a:rPr lang="en-US" sz="1600" i="1"/>
              <a:t>R</a:t>
            </a:r>
            <a:r>
              <a:rPr lang="en-US" sz="1600" baseline="-25000"/>
              <a:t>4</a:t>
            </a:r>
          </a:p>
        </p:txBody>
      </p:sp>
      <p:sp>
        <p:nvSpPr>
          <p:cNvPr id="19470" name="TextBox 40"/>
          <p:cNvSpPr txBox="1">
            <a:spLocks noChangeArrowheads="1"/>
          </p:cNvSpPr>
          <p:nvPr/>
        </p:nvSpPr>
        <p:spPr bwMode="auto">
          <a:xfrm>
            <a:off x="5170488" y="3857625"/>
            <a:ext cx="363537" cy="338138"/>
          </a:xfrm>
          <a:prstGeom prst="rect">
            <a:avLst/>
          </a:prstGeom>
          <a:noFill/>
          <a:ln w="9525">
            <a:noFill/>
            <a:miter lim="800000"/>
            <a:headEnd/>
            <a:tailEnd/>
          </a:ln>
        </p:spPr>
        <p:txBody>
          <a:bodyPr wrap="none">
            <a:spAutoFit/>
          </a:bodyPr>
          <a:lstStyle/>
          <a:p>
            <a:r>
              <a:rPr lang="en-US" sz="1600" i="1"/>
              <a:t>R</a:t>
            </a:r>
            <a:r>
              <a:rPr lang="en-US" sz="1600" baseline="-25000"/>
              <a:t>3</a:t>
            </a:r>
          </a:p>
        </p:txBody>
      </p:sp>
      <p:sp>
        <p:nvSpPr>
          <p:cNvPr id="19471" name="TextBox 42"/>
          <p:cNvSpPr txBox="1">
            <a:spLocks noChangeArrowheads="1"/>
          </p:cNvSpPr>
          <p:nvPr/>
        </p:nvSpPr>
        <p:spPr bwMode="auto">
          <a:xfrm>
            <a:off x="7261225" y="4314825"/>
            <a:ext cx="322263" cy="338138"/>
          </a:xfrm>
          <a:prstGeom prst="rect">
            <a:avLst/>
          </a:prstGeom>
          <a:noFill/>
          <a:ln w="9525">
            <a:noFill/>
            <a:miter lim="800000"/>
            <a:headEnd/>
            <a:tailEnd/>
          </a:ln>
        </p:spPr>
        <p:txBody>
          <a:bodyPr wrap="none">
            <a:spAutoFit/>
          </a:bodyPr>
          <a:lstStyle/>
          <a:p>
            <a:r>
              <a:rPr lang="en-US" sz="1600" i="1"/>
              <a:t>v</a:t>
            </a:r>
            <a:r>
              <a:rPr lang="en-US" sz="1600" i="1" baseline="-25000"/>
              <a:t>o</a:t>
            </a:r>
          </a:p>
        </p:txBody>
      </p:sp>
      <p:grpSp>
        <p:nvGrpSpPr>
          <p:cNvPr id="19472" name="Group 26"/>
          <p:cNvGrpSpPr>
            <a:grpSpLocks/>
          </p:cNvGrpSpPr>
          <p:nvPr/>
        </p:nvGrpSpPr>
        <p:grpSpPr bwMode="auto">
          <a:xfrm>
            <a:off x="4800600" y="4506913"/>
            <a:ext cx="1055688" cy="157162"/>
            <a:chOff x="1998453" y="2895599"/>
            <a:chExt cx="1056290" cy="157161"/>
          </a:xfrm>
        </p:grpSpPr>
        <p:cxnSp>
          <p:nvCxnSpPr>
            <p:cNvPr id="19583" name="Straight Connector 46"/>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584" name="Straight Connector 47"/>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585" name="Straight Connector 48"/>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586" name="Straight Connector 49"/>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587" name="Straight Connector 50"/>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588" name="Straight Connector 51"/>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589" name="Straight Connector 52"/>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590" name="Straight Connector 53"/>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591" name="Straight Connector 54"/>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592" name="Straight Connector 55"/>
            <p:cNvCxnSpPr>
              <a:cxnSpLocks noChangeShapeType="1"/>
            </p:cNvCxnSpPr>
            <p:nvPr/>
          </p:nvCxnSpPr>
          <p:spPr bwMode="auto">
            <a:xfrm rot="10800000">
              <a:off x="2826143" y="3021229"/>
              <a:ext cx="228600" cy="1588"/>
            </a:xfrm>
            <a:prstGeom prst="line">
              <a:avLst/>
            </a:prstGeom>
            <a:noFill/>
            <a:ln w="19050" algn="ctr">
              <a:solidFill>
                <a:schemeClr val="tx1"/>
              </a:solidFill>
              <a:round/>
              <a:headEnd type="oval" w="med" len="med"/>
              <a:tailEnd/>
            </a:ln>
          </p:spPr>
        </p:cxnSp>
      </p:grpSp>
      <p:grpSp>
        <p:nvGrpSpPr>
          <p:cNvPr id="19473" name="Group 26"/>
          <p:cNvGrpSpPr>
            <a:grpSpLocks/>
          </p:cNvGrpSpPr>
          <p:nvPr/>
        </p:nvGrpSpPr>
        <p:grpSpPr bwMode="auto">
          <a:xfrm rot="5400000">
            <a:off x="5364163" y="5068887"/>
            <a:ext cx="1055688" cy="157163"/>
            <a:chOff x="1998453" y="2895599"/>
            <a:chExt cx="1056290" cy="157161"/>
          </a:xfrm>
        </p:grpSpPr>
        <p:cxnSp>
          <p:nvCxnSpPr>
            <p:cNvPr id="19573" name="Straight Connector 58"/>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574" name="Straight Connector 59"/>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575" name="Straight Connector 60"/>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576" name="Straight Connector 61"/>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577" name="Straight Connector 62"/>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578" name="Straight Connector 63"/>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579" name="Straight Connector 64"/>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580" name="Straight Connector 65"/>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581" name="Straight Connector 66"/>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582" name="Straight Connector 67"/>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sp>
        <p:nvSpPr>
          <p:cNvPr id="19474" name="TextBox 69"/>
          <p:cNvSpPr txBox="1">
            <a:spLocks noChangeArrowheads="1"/>
          </p:cNvSpPr>
          <p:nvPr/>
        </p:nvSpPr>
        <p:spPr bwMode="auto">
          <a:xfrm>
            <a:off x="5127625" y="4619625"/>
            <a:ext cx="361950" cy="338138"/>
          </a:xfrm>
          <a:prstGeom prst="rect">
            <a:avLst/>
          </a:prstGeom>
          <a:noFill/>
          <a:ln w="9525">
            <a:noFill/>
            <a:miter lim="800000"/>
            <a:headEnd/>
            <a:tailEnd/>
          </a:ln>
        </p:spPr>
        <p:txBody>
          <a:bodyPr wrap="none">
            <a:spAutoFit/>
          </a:bodyPr>
          <a:lstStyle/>
          <a:p>
            <a:r>
              <a:rPr lang="en-US" sz="1600" i="1"/>
              <a:t>R</a:t>
            </a:r>
            <a:r>
              <a:rPr lang="en-US" sz="1600" baseline="-25000"/>
              <a:t>3</a:t>
            </a:r>
          </a:p>
        </p:txBody>
      </p:sp>
      <p:sp>
        <p:nvSpPr>
          <p:cNvPr id="19475" name="TextBox 70"/>
          <p:cNvSpPr txBox="1">
            <a:spLocks noChangeArrowheads="1"/>
          </p:cNvSpPr>
          <p:nvPr/>
        </p:nvSpPr>
        <p:spPr bwMode="auto">
          <a:xfrm>
            <a:off x="5910263" y="5076825"/>
            <a:ext cx="363537" cy="338138"/>
          </a:xfrm>
          <a:prstGeom prst="rect">
            <a:avLst/>
          </a:prstGeom>
          <a:noFill/>
          <a:ln w="9525">
            <a:noFill/>
            <a:miter lim="800000"/>
            <a:headEnd/>
            <a:tailEnd/>
          </a:ln>
        </p:spPr>
        <p:txBody>
          <a:bodyPr wrap="none">
            <a:spAutoFit/>
          </a:bodyPr>
          <a:lstStyle/>
          <a:p>
            <a:r>
              <a:rPr lang="en-US" sz="1600" i="1"/>
              <a:t>R</a:t>
            </a:r>
            <a:r>
              <a:rPr lang="en-US" sz="1600" baseline="-25000"/>
              <a:t>4</a:t>
            </a:r>
          </a:p>
        </p:txBody>
      </p:sp>
      <p:grpSp>
        <p:nvGrpSpPr>
          <p:cNvPr id="19476" name="Group 23"/>
          <p:cNvGrpSpPr>
            <a:grpSpLocks/>
          </p:cNvGrpSpPr>
          <p:nvPr/>
        </p:nvGrpSpPr>
        <p:grpSpPr bwMode="auto">
          <a:xfrm>
            <a:off x="2914650" y="3521075"/>
            <a:ext cx="1071563" cy="685800"/>
            <a:chOff x="1902370" y="1524000"/>
            <a:chExt cx="1072060" cy="685800"/>
          </a:xfrm>
        </p:grpSpPr>
        <p:sp>
          <p:nvSpPr>
            <p:cNvPr id="19566" name="Isosceles Triangle 153"/>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a:latin typeface="Gill Sans MT" pitchFamily="34" charset="0"/>
              </a:endParaRPr>
            </a:p>
          </p:txBody>
        </p:sp>
        <p:cxnSp>
          <p:nvCxnSpPr>
            <p:cNvPr id="19567" name="Straight Connector 161"/>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19568" name="Straight Connector 172"/>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19569" name="Straight Connector 186"/>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19570" name="Straight Connector 193"/>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19571" name="Straight Connector 194"/>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19572" name="Straight Connector 195"/>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grpSp>
        <p:nvGrpSpPr>
          <p:cNvPr id="19477" name="Group 26"/>
          <p:cNvGrpSpPr>
            <a:grpSpLocks/>
          </p:cNvGrpSpPr>
          <p:nvPr/>
        </p:nvGrpSpPr>
        <p:grpSpPr bwMode="auto">
          <a:xfrm>
            <a:off x="2914650" y="2982913"/>
            <a:ext cx="1055688" cy="157162"/>
            <a:chOff x="1998453" y="2895599"/>
            <a:chExt cx="1056290" cy="157161"/>
          </a:xfrm>
        </p:grpSpPr>
        <p:cxnSp>
          <p:nvCxnSpPr>
            <p:cNvPr id="19556" name="Straight Connector 197"/>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557" name="Straight Connector 198"/>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558" name="Straight Connector 199"/>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559" name="Straight Connector 200"/>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560" name="Straight Connector 201"/>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561" name="Straight Connector 202"/>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562" name="Straight Connector 203"/>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563" name="Straight Connector 204"/>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564" name="Straight Connector 205"/>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565" name="Straight Connector 206"/>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19478" name="Straight Connector 207"/>
          <p:cNvCxnSpPr>
            <a:cxnSpLocks noChangeShapeType="1"/>
          </p:cNvCxnSpPr>
          <p:nvPr/>
        </p:nvCxnSpPr>
        <p:spPr bwMode="auto">
          <a:xfrm rot="5400000">
            <a:off x="2596357" y="3390106"/>
            <a:ext cx="609600" cy="1587"/>
          </a:xfrm>
          <a:prstGeom prst="line">
            <a:avLst/>
          </a:prstGeom>
          <a:noFill/>
          <a:ln w="19050" algn="ctr">
            <a:solidFill>
              <a:schemeClr val="tx1"/>
            </a:solidFill>
            <a:round/>
            <a:headEnd/>
            <a:tailEnd type="oval" w="med" len="med"/>
          </a:ln>
        </p:spPr>
      </p:cxnSp>
      <p:cxnSp>
        <p:nvCxnSpPr>
          <p:cNvPr id="19479" name="Straight Connector 208"/>
          <p:cNvCxnSpPr>
            <a:cxnSpLocks noChangeShapeType="1"/>
          </p:cNvCxnSpPr>
          <p:nvPr/>
        </p:nvCxnSpPr>
        <p:spPr bwMode="auto">
          <a:xfrm rot="5400000">
            <a:off x="3589338" y="3486150"/>
            <a:ext cx="782638" cy="1587"/>
          </a:xfrm>
          <a:prstGeom prst="line">
            <a:avLst/>
          </a:prstGeom>
          <a:noFill/>
          <a:ln w="19050" algn="ctr">
            <a:solidFill>
              <a:schemeClr val="tx1"/>
            </a:solidFill>
            <a:round/>
            <a:headEnd/>
            <a:tailEnd type="oval" w="med" len="med"/>
          </a:ln>
        </p:spPr>
      </p:cxnSp>
      <p:cxnSp>
        <p:nvCxnSpPr>
          <p:cNvPr id="19480" name="Straight Connector 209"/>
          <p:cNvCxnSpPr>
            <a:cxnSpLocks noChangeShapeType="1"/>
          </p:cNvCxnSpPr>
          <p:nvPr/>
        </p:nvCxnSpPr>
        <p:spPr bwMode="auto">
          <a:xfrm>
            <a:off x="3981450" y="3881438"/>
            <a:ext cx="381000" cy="1587"/>
          </a:xfrm>
          <a:prstGeom prst="line">
            <a:avLst/>
          </a:prstGeom>
          <a:noFill/>
          <a:ln w="19050" algn="ctr">
            <a:solidFill>
              <a:schemeClr val="tx1"/>
            </a:solidFill>
            <a:round/>
            <a:headEnd/>
            <a:tailEnd/>
          </a:ln>
        </p:spPr>
      </p:cxnSp>
      <p:sp>
        <p:nvSpPr>
          <p:cNvPr id="19481" name="TextBox 210"/>
          <p:cNvSpPr txBox="1">
            <a:spLocks noChangeArrowheads="1"/>
          </p:cNvSpPr>
          <p:nvPr/>
        </p:nvSpPr>
        <p:spPr bwMode="auto">
          <a:xfrm>
            <a:off x="3278188" y="2651125"/>
            <a:ext cx="363537" cy="338138"/>
          </a:xfrm>
          <a:prstGeom prst="rect">
            <a:avLst/>
          </a:prstGeom>
          <a:noFill/>
          <a:ln w="9525">
            <a:noFill/>
            <a:miter lim="800000"/>
            <a:headEnd/>
            <a:tailEnd/>
          </a:ln>
        </p:spPr>
        <p:txBody>
          <a:bodyPr wrap="none">
            <a:spAutoFit/>
          </a:bodyPr>
          <a:lstStyle/>
          <a:p>
            <a:r>
              <a:rPr lang="en-US" sz="1600" i="1"/>
              <a:t>R</a:t>
            </a:r>
            <a:r>
              <a:rPr lang="en-US" sz="1600" baseline="-25000"/>
              <a:t>2</a:t>
            </a:r>
          </a:p>
        </p:txBody>
      </p:sp>
      <p:sp>
        <p:nvSpPr>
          <p:cNvPr id="19482" name="TextBox 211"/>
          <p:cNvSpPr txBox="1">
            <a:spLocks noChangeArrowheads="1"/>
          </p:cNvSpPr>
          <p:nvPr/>
        </p:nvSpPr>
        <p:spPr bwMode="auto">
          <a:xfrm>
            <a:off x="2057400" y="3794125"/>
            <a:ext cx="381000" cy="338138"/>
          </a:xfrm>
          <a:prstGeom prst="rect">
            <a:avLst/>
          </a:prstGeom>
          <a:noFill/>
          <a:ln w="9525">
            <a:noFill/>
            <a:miter lim="800000"/>
            <a:headEnd/>
            <a:tailEnd/>
          </a:ln>
        </p:spPr>
        <p:txBody>
          <a:bodyPr>
            <a:spAutoFit/>
          </a:bodyPr>
          <a:lstStyle/>
          <a:p>
            <a:r>
              <a:rPr lang="en-US" sz="1600" i="1"/>
              <a:t>v</a:t>
            </a:r>
            <a:r>
              <a:rPr lang="en-US" sz="1600" i="1" baseline="-25000"/>
              <a:t>a</a:t>
            </a:r>
          </a:p>
        </p:txBody>
      </p:sp>
      <p:grpSp>
        <p:nvGrpSpPr>
          <p:cNvPr id="19483" name="Group 23"/>
          <p:cNvGrpSpPr>
            <a:grpSpLocks/>
          </p:cNvGrpSpPr>
          <p:nvPr/>
        </p:nvGrpSpPr>
        <p:grpSpPr bwMode="auto">
          <a:xfrm>
            <a:off x="2898775" y="5502275"/>
            <a:ext cx="1071563" cy="685800"/>
            <a:chOff x="1902370" y="1524000"/>
            <a:chExt cx="1072060" cy="685800"/>
          </a:xfrm>
        </p:grpSpPr>
        <p:sp>
          <p:nvSpPr>
            <p:cNvPr id="19549" name="Isosceles Triangle 213"/>
            <p:cNvSpPr>
              <a:spLocks noChangeArrowheads="1"/>
            </p:cNvSpPr>
            <p:nvPr/>
          </p:nvSpPr>
          <p:spPr bwMode="auto">
            <a:xfrm rot="5400000">
              <a:off x="2095500" y="1562100"/>
              <a:ext cx="685800" cy="609600"/>
            </a:xfrm>
            <a:prstGeom prst="triangle">
              <a:avLst>
                <a:gd name="adj" fmla="val 50000"/>
              </a:avLst>
            </a:prstGeom>
            <a:noFill/>
            <a:ln w="19050" algn="ctr">
              <a:solidFill>
                <a:schemeClr val="tx1"/>
              </a:solidFill>
              <a:round/>
              <a:headEnd/>
              <a:tailEnd/>
            </a:ln>
          </p:spPr>
          <p:txBody>
            <a:bodyPr/>
            <a:lstStyle/>
            <a:p>
              <a:pPr eaLnBrk="0" hangingPunct="0"/>
              <a:endParaRPr lang="en-US">
                <a:latin typeface="Gill Sans MT" pitchFamily="34" charset="0"/>
              </a:endParaRPr>
            </a:p>
          </p:txBody>
        </p:sp>
        <p:cxnSp>
          <p:nvCxnSpPr>
            <p:cNvPr id="19550" name="Straight Connector 214"/>
            <p:cNvCxnSpPr>
              <a:cxnSpLocks noChangeShapeType="1"/>
            </p:cNvCxnSpPr>
            <p:nvPr/>
          </p:nvCxnSpPr>
          <p:spPr bwMode="auto">
            <a:xfrm>
              <a:off x="2178270" y="2012730"/>
              <a:ext cx="152400" cy="1588"/>
            </a:xfrm>
            <a:prstGeom prst="line">
              <a:avLst/>
            </a:prstGeom>
            <a:noFill/>
            <a:ln w="19050" algn="ctr">
              <a:solidFill>
                <a:schemeClr val="tx1"/>
              </a:solidFill>
              <a:round/>
              <a:headEnd/>
              <a:tailEnd/>
            </a:ln>
          </p:spPr>
        </p:cxnSp>
        <p:cxnSp>
          <p:nvCxnSpPr>
            <p:cNvPr id="19551" name="Straight Connector 215"/>
            <p:cNvCxnSpPr>
              <a:cxnSpLocks noChangeShapeType="1"/>
            </p:cNvCxnSpPr>
            <p:nvPr/>
          </p:nvCxnSpPr>
          <p:spPr bwMode="auto">
            <a:xfrm rot="5400000">
              <a:off x="2180056" y="2011936"/>
              <a:ext cx="152400" cy="1588"/>
            </a:xfrm>
            <a:prstGeom prst="line">
              <a:avLst/>
            </a:prstGeom>
            <a:noFill/>
            <a:ln w="19050" algn="ctr">
              <a:solidFill>
                <a:schemeClr val="tx1"/>
              </a:solidFill>
              <a:round/>
              <a:headEnd/>
              <a:tailEnd/>
            </a:ln>
          </p:spPr>
        </p:cxnSp>
        <p:cxnSp>
          <p:nvCxnSpPr>
            <p:cNvPr id="19552" name="Straight Connector 216"/>
            <p:cNvCxnSpPr>
              <a:cxnSpLocks noChangeShapeType="1"/>
            </p:cNvCxnSpPr>
            <p:nvPr/>
          </p:nvCxnSpPr>
          <p:spPr bwMode="auto">
            <a:xfrm>
              <a:off x="2175640" y="1710560"/>
              <a:ext cx="152400" cy="1588"/>
            </a:xfrm>
            <a:prstGeom prst="line">
              <a:avLst/>
            </a:prstGeom>
            <a:noFill/>
            <a:ln w="19050" algn="ctr">
              <a:solidFill>
                <a:schemeClr val="tx1"/>
              </a:solidFill>
              <a:round/>
              <a:headEnd/>
              <a:tailEnd/>
            </a:ln>
          </p:spPr>
        </p:cxnSp>
        <p:cxnSp>
          <p:nvCxnSpPr>
            <p:cNvPr id="19553" name="Straight Connector 217"/>
            <p:cNvCxnSpPr>
              <a:cxnSpLocks noChangeShapeType="1"/>
            </p:cNvCxnSpPr>
            <p:nvPr/>
          </p:nvCxnSpPr>
          <p:spPr bwMode="auto">
            <a:xfrm rot="10800000">
              <a:off x="2745830" y="1871882"/>
              <a:ext cx="228600" cy="1588"/>
            </a:xfrm>
            <a:prstGeom prst="line">
              <a:avLst/>
            </a:prstGeom>
            <a:noFill/>
            <a:ln w="19050" algn="ctr">
              <a:solidFill>
                <a:schemeClr val="tx1"/>
              </a:solidFill>
              <a:round/>
              <a:headEnd/>
              <a:tailEnd/>
            </a:ln>
          </p:spPr>
        </p:cxnSp>
        <p:cxnSp>
          <p:nvCxnSpPr>
            <p:cNvPr id="19554" name="Straight Connector 218"/>
            <p:cNvCxnSpPr>
              <a:cxnSpLocks noChangeShapeType="1"/>
            </p:cNvCxnSpPr>
            <p:nvPr/>
          </p:nvCxnSpPr>
          <p:spPr bwMode="auto">
            <a:xfrm rot="10800000">
              <a:off x="1902370" y="1707930"/>
              <a:ext cx="228600" cy="1588"/>
            </a:xfrm>
            <a:prstGeom prst="line">
              <a:avLst/>
            </a:prstGeom>
            <a:noFill/>
            <a:ln w="19050" algn="ctr">
              <a:solidFill>
                <a:schemeClr val="tx1"/>
              </a:solidFill>
              <a:round/>
              <a:headEnd/>
              <a:tailEnd/>
            </a:ln>
          </p:spPr>
        </p:cxnSp>
        <p:cxnSp>
          <p:nvCxnSpPr>
            <p:cNvPr id="19555" name="Straight Connector 219"/>
            <p:cNvCxnSpPr>
              <a:cxnSpLocks noChangeShapeType="1"/>
            </p:cNvCxnSpPr>
            <p:nvPr/>
          </p:nvCxnSpPr>
          <p:spPr bwMode="auto">
            <a:xfrm rot="10800000">
              <a:off x="1905000" y="2023240"/>
              <a:ext cx="228600" cy="1588"/>
            </a:xfrm>
            <a:prstGeom prst="line">
              <a:avLst/>
            </a:prstGeom>
            <a:noFill/>
            <a:ln w="19050" algn="ctr">
              <a:solidFill>
                <a:schemeClr val="tx1"/>
              </a:solidFill>
              <a:round/>
              <a:headEnd/>
              <a:tailEnd/>
            </a:ln>
          </p:spPr>
        </p:cxnSp>
      </p:grpSp>
      <p:cxnSp>
        <p:nvCxnSpPr>
          <p:cNvPr id="19484" name="Straight Connector 220"/>
          <p:cNvCxnSpPr>
            <a:cxnSpLocks noChangeShapeType="1"/>
          </p:cNvCxnSpPr>
          <p:nvPr/>
        </p:nvCxnSpPr>
        <p:spPr bwMode="auto">
          <a:xfrm rot="10800000" flipH="1" flipV="1">
            <a:off x="2895600" y="4249738"/>
            <a:ext cx="112713" cy="71437"/>
          </a:xfrm>
          <a:prstGeom prst="line">
            <a:avLst/>
          </a:prstGeom>
          <a:noFill/>
          <a:ln w="19050" algn="ctr">
            <a:solidFill>
              <a:schemeClr val="tx1"/>
            </a:solidFill>
            <a:round/>
            <a:headEnd/>
            <a:tailEnd/>
          </a:ln>
        </p:spPr>
      </p:cxnSp>
      <p:cxnSp>
        <p:nvCxnSpPr>
          <p:cNvPr id="19485" name="Straight Connector 221"/>
          <p:cNvCxnSpPr>
            <a:cxnSpLocks noChangeShapeType="1"/>
          </p:cNvCxnSpPr>
          <p:nvPr/>
        </p:nvCxnSpPr>
        <p:spPr bwMode="auto">
          <a:xfrm flipH="1">
            <a:off x="2855913" y="4321175"/>
            <a:ext cx="152400" cy="76200"/>
          </a:xfrm>
          <a:prstGeom prst="line">
            <a:avLst/>
          </a:prstGeom>
          <a:noFill/>
          <a:ln w="19050" algn="ctr">
            <a:solidFill>
              <a:schemeClr val="tx1"/>
            </a:solidFill>
            <a:round/>
            <a:headEnd/>
            <a:tailEnd/>
          </a:ln>
        </p:spPr>
      </p:cxnSp>
      <p:cxnSp>
        <p:nvCxnSpPr>
          <p:cNvPr id="19486" name="Straight Connector 222"/>
          <p:cNvCxnSpPr>
            <a:cxnSpLocks noChangeShapeType="1"/>
          </p:cNvCxnSpPr>
          <p:nvPr/>
        </p:nvCxnSpPr>
        <p:spPr bwMode="auto">
          <a:xfrm rot="10800000">
            <a:off x="2855913" y="4397375"/>
            <a:ext cx="152400" cy="76200"/>
          </a:xfrm>
          <a:prstGeom prst="line">
            <a:avLst/>
          </a:prstGeom>
          <a:noFill/>
          <a:ln w="19050" algn="ctr">
            <a:solidFill>
              <a:schemeClr val="tx1"/>
            </a:solidFill>
            <a:round/>
            <a:headEnd/>
            <a:tailEnd/>
          </a:ln>
        </p:spPr>
      </p:cxnSp>
      <p:cxnSp>
        <p:nvCxnSpPr>
          <p:cNvPr id="19487" name="Straight Connector 223"/>
          <p:cNvCxnSpPr>
            <a:cxnSpLocks noChangeShapeType="1"/>
          </p:cNvCxnSpPr>
          <p:nvPr/>
        </p:nvCxnSpPr>
        <p:spPr bwMode="auto">
          <a:xfrm flipH="1">
            <a:off x="2855913" y="4473575"/>
            <a:ext cx="152400" cy="76200"/>
          </a:xfrm>
          <a:prstGeom prst="line">
            <a:avLst/>
          </a:prstGeom>
          <a:noFill/>
          <a:ln w="19050" algn="ctr">
            <a:solidFill>
              <a:schemeClr val="tx1"/>
            </a:solidFill>
            <a:round/>
            <a:headEnd/>
            <a:tailEnd/>
          </a:ln>
        </p:spPr>
      </p:cxnSp>
      <p:cxnSp>
        <p:nvCxnSpPr>
          <p:cNvPr id="19488" name="Straight Connector 224"/>
          <p:cNvCxnSpPr>
            <a:cxnSpLocks noChangeShapeType="1"/>
          </p:cNvCxnSpPr>
          <p:nvPr/>
        </p:nvCxnSpPr>
        <p:spPr bwMode="auto">
          <a:xfrm rot="10800000">
            <a:off x="2855913" y="4549775"/>
            <a:ext cx="152400" cy="76200"/>
          </a:xfrm>
          <a:prstGeom prst="line">
            <a:avLst/>
          </a:prstGeom>
          <a:noFill/>
          <a:ln w="19050" algn="ctr">
            <a:solidFill>
              <a:schemeClr val="tx1"/>
            </a:solidFill>
            <a:round/>
            <a:headEnd/>
            <a:tailEnd/>
          </a:ln>
        </p:spPr>
      </p:cxnSp>
      <p:cxnSp>
        <p:nvCxnSpPr>
          <p:cNvPr id="19489" name="Straight Connector 225"/>
          <p:cNvCxnSpPr>
            <a:cxnSpLocks noChangeShapeType="1"/>
          </p:cNvCxnSpPr>
          <p:nvPr/>
        </p:nvCxnSpPr>
        <p:spPr bwMode="auto">
          <a:xfrm flipH="1">
            <a:off x="2851150" y="4621213"/>
            <a:ext cx="152400" cy="76200"/>
          </a:xfrm>
          <a:prstGeom prst="line">
            <a:avLst/>
          </a:prstGeom>
          <a:noFill/>
          <a:ln w="19050" algn="ctr">
            <a:solidFill>
              <a:schemeClr val="tx1"/>
            </a:solidFill>
            <a:round/>
            <a:headEnd/>
            <a:tailEnd/>
          </a:ln>
        </p:spPr>
      </p:cxnSp>
      <p:cxnSp>
        <p:nvCxnSpPr>
          <p:cNvPr id="19490" name="Straight Connector 226"/>
          <p:cNvCxnSpPr>
            <a:cxnSpLocks noChangeShapeType="1"/>
          </p:cNvCxnSpPr>
          <p:nvPr/>
        </p:nvCxnSpPr>
        <p:spPr bwMode="auto">
          <a:xfrm rot="10800000">
            <a:off x="2851150" y="4697413"/>
            <a:ext cx="152400" cy="76200"/>
          </a:xfrm>
          <a:prstGeom prst="line">
            <a:avLst/>
          </a:prstGeom>
          <a:noFill/>
          <a:ln w="19050" algn="ctr">
            <a:solidFill>
              <a:schemeClr val="tx1"/>
            </a:solidFill>
            <a:round/>
            <a:headEnd/>
            <a:tailEnd/>
          </a:ln>
        </p:spPr>
      </p:cxnSp>
      <p:cxnSp>
        <p:nvCxnSpPr>
          <p:cNvPr id="19491" name="Straight Connector 227"/>
          <p:cNvCxnSpPr>
            <a:cxnSpLocks noChangeShapeType="1"/>
          </p:cNvCxnSpPr>
          <p:nvPr/>
        </p:nvCxnSpPr>
        <p:spPr bwMode="auto">
          <a:xfrm flipV="1">
            <a:off x="2878138" y="4775200"/>
            <a:ext cx="120650" cy="74613"/>
          </a:xfrm>
          <a:prstGeom prst="line">
            <a:avLst/>
          </a:prstGeom>
          <a:noFill/>
          <a:ln w="19050" algn="ctr">
            <a:solidFill>
              <a:schemeClr val="tx1"/>
            </a:solidFill>
            <a:round/>
            <a:headEnd/>
            <a:tailEnd/>
          </a:ln>
        </p:spPr>
      </p:cxnSp>
      <p:cxnSp>
        <p:nvCxnSpPr>
          <p:cNvPr id="19492" name="Straight Connector 228"/>
          <p:cNvCxnSpPr>
            <a:cxnSpLocks noChangeShapeType="1"/>
          </p:cNvCxnSpPr>
          <p:nvPr/>
        </p:nvCxnSpPr>
        <p:spPr bwMode="auto">
          <a:xfrm rot="-5400000">
            <a:off x="2767807" y="4963319"/>
            <a:ext cx="228600" cy="1587"/>
          </a:xfrm>
          <a:prstGeom prst="line">
            <a:avLst/>
          </a:prstGeom>
          <a:noFill/>
          <a:ln w="19050" algn="ctr">
            <a:solidFill>
              <a:schemeClr val="tx1"/>
            </a:solidFill>
            <a:round/>
            <a:headEnd/>
            <a:tailEnd/>
          </a:ln>
        </p:spPr>
      </p:cxnSp>
      <p:grpSp>
        <p:nvGrpSpPr>
          <p:cNvPr id="19493" name="Group 26"/>
          <p:cNvGrpSpPr>
            <a:grpSpLocks/>
          </p:cNvGrpSpPr>
          <p:nvPr/>
        </p:nvGrpSpPr>
        <p:grpSpPr bwMode="auto">
          <a:xfrm>
            <a:off x="2898775" y="4964113"/>
            <a:ext cx="1055688" cy="157162"/>
            <a:chOff x="1998453" y="2895599"/>
            <a:chExt cx="1056290" cy="157161"/>
          </a:xfrm>
        </p:grpSpPr>
        <p:cxnSp>
          <p:nvCxnSpPr>
            <p:cNvPr id="19539" name="Straight Connector 230"/>
            <p:cNvCxnSpPr>
              <a:cxnSpLocks noChangeShapeType="1"/>
            </p:cNvCxnSpPr>
            <p:nvPr/>
          </p:nvCxnSpPr>
          <p:spPr bwMode="auto">
            <a:xfrm rot="10800000">
              <a:off x="1998453" y="3006306"/>
              <a:ext cx="228600" cy="1588"/>
            </a:xfrm>
            <a:prstGeom prst="line">
              <a:avLst/>
            </a:prstGeom>
            <a:noFill/>
            <a:ln w="19050" algn="ctr">
              <a:solidFill>
                <a:schemeClr val="tx1"/>
              </a:solidFill>
              <a:round/>
              <a:headEnd/>
              <a:tailEnd/>
            </a:ln>
          </p:spPr>
        </p:cxnSp>
        <p:cxnSp>
          <p:nvCxnSpPr>
            <p:cNvPr id="19540" name="Straight Connector 231"/>
            <p:cNvCxnSpPr>
              <a:cxnSpLocks noChangeShapeType="1"/>
            </p:cNvCxnSpPr>
            <p:nvPr/>
          </p:nvCxnSpPr>
          <p:spPr bwMode="auto">
            <a:xfrm rot="5400000" flipH="1" flipV="1">
              <a:off x="2205488" y="2915731"/>
              <a:ext cx="112142" cy="71883"/>
            </a:xfrm>
            <a:prstGeom prst="line">
              <a:avLst/>
            </a:prstGeom>
            <a:noFill/>
            <a:ln w="19050" algn="ctr">
              <a:solidFill>
                <a:schemeClr val="tx1"/>
              </a:solidFill>
              <a:round/>
              <a:headEnd/>
              <a:tailEnd/>
            </a:ln>
          </p:spPr>
        </p:cxnSp>
        <p:cxnSp>
          <p:nvCxnSpPr>
            <p:cNvPr id="19541" name="Straight Connector 232"/>
            <p:cNvCxnSpPr>
              <a:cxnSpLocks noChangeShapeType="1"/>
            </p:cNvCxnSpPr>
            <p:nvPr/>
          </p:nvCxnSpPr>
          <p:spPr bwMode="auto">
            <a:xfrm rot="16200000" flipH="1">
              <a:off x="2259402" y="2933700"/>
              <a:ext cx="152400" cy="76200"/>
            </a:xfrm>
            <a:prstGeom prst="line">
              <a:avLst/>
            </a:prstGeom>
            <a:noFill/>
            <a:ln w="19050" algn="ctr">
              <a:solidFill>
                <a:schemeClr val="tx1"/>
              </a:solidFill>
              <a:round/>
              <a:headEnd/>
              <a:tailEnd/>
            </a:ln>
          </p:spPr>
        </p:cxnSp>
        <p:cxnSp>
          <p:nvCxnSpPr>
            <p:cNvPr id="19542" name="Straight Connector 233"/>
            <p:cNvCxnSpPr>
              <a:cxnSpLocks noChangeShapeType="1"/>
            </p:cNvCxnSpPr>
            <p:nvPr/>
          </p:nvCxnSpPr>
          <p:spPr bwMode="auto">
            <a:xfrm rot="5400000">
              <a:off x="2335602" y="2933700"/>
              <a:ext cx="152401" cy="76200"/>
            </a:xfrm>
            <a:prstGeom prst="line">
              <a:avLst/>
            </a:prstGeom>
            <a:noFill/>
            <a:ln w="19050" algn="ctr">
              <a:solidFill>
                <a:schemeClr val="tx1"/>
              </a:solidFill>
              <a:round/>
              <a:headEnd/>
              <a:tailEnd/>
            </a:ln>
          </p:spPr>
        </p:cxnSp>
        <p:cxnSp>
          <p:nvCxnSpPr>
            <p:cNvPr id="19543" name="Straight Connector 234"/>
            <p:cNvCxnSpPr>
              <a:cxnSpLocks noChangeShapeType="1"/>
            </p:cNvCxnSpPr>
            <p:nvPr/>
          </p:nvCxnSpPr>
          <p:spPr bwMode="auto">
            <a:xfrm rot="16200000" flipH="1">
              <a:off x="2410810" y="2933701"/>
              <a:ext cx="152400" cy="76200"/>
            </a:xfrm>
            <a:prstGeom prst="line">
              <a:avLst/>
            </a:prstGeom>
            <a:noFill/>
            <a:ln w="19050" algn="ctr">
              <a:solidFill>
                <a:schemeClr val="tx1"/>
              </a:solidFill>
              <a:round/>
              <a:headEnd/>
              <a:tailEnd/>
            </a:ln>
          </p:spPr>
        </p:cxnSp>
        <p:cxnSp>
          <p:nvCxnSpPr>
            <p:cNvPr id="19544" name="Straight Connector 235"/>
            <p:cNvCxnSpPr>
              <a:cxnSpLocks noChangeShapeType="1"/>
            </p:cNvCxnSpPr>
            <p:nvPr/>
          </p:nvCxnSpPr>
          <p:spPr bwMode="auto">
            <a:xfrm rot="5400000">
              <a:off x="2487010" y="2933701"/>
              <a:ext cx="152401" cy="76200"/>
            </a:xfrm>
            <a:prstGeom prst="line">
              <a:avLst/>
            </a:prstGeom>
            <a:noFill/>
            <a:ln w="19050" algn="ctr">
              <a:solidFill>
                <a:schemeClr val="tx1"/>
              </a:solidFill>
              <a:round/>
              <a:headEnd/>
              <a:tailEnd/>
            </a:ln>
          </p:spPr>
        </p:cxnSp>
        <p:cxnSp>
          <p:nvCxnSpPr>
            <p:cNvPr id="19545" name="Straight Connector 236"/>
            <p:cNvCxnSpPr>
              <a:cxnSpLocks noChangeShapeType="1"/>
            </p:cNvCxnSpPr>
            <p:nvPr/>
          </p:nvCxnSpPr>
          <p:spPr bwMode="auto">
            <a:xfrm rot="16200000" flipH="1">
              <a:off x="2558451" y="2938460"/>
              <a:ext cx="152400" cy="76200"/>
            </a:xfrm>
            <a:prstGeom prst="line">
              <a:avLst/>
            </a:prstGeom>
            <a:noFill/>
            <a:ln w="19050" algn="ctr">
              <a:solidFill>
                <a:schemeClr val="tx1"/>
              </a:solidFill>
              <a:round/>
              <a:headEnd/>
              <a:tailEnd/>
            </a:ln>
          </p:spPr>
        </p:cxnSp>
        <p:cxnSp>
          <p:nvCxnSpPr>
            <p:cNvPr id="19546" name="Straight Connector 237"/>
            <p:cNvCxnSpPr>
              <a:cxnSpLocks noChangeShapeType="1"/>
            </p:cNvCxnSpPr>
            <p:nvPr/>
          </p:nvCxnSpPr>
          <p:spPr bwMode="auto">
            <a:xfrm rot="5400000">
              <a:off x="2634651" y="2938460"/>
              <a:ext cx="152401" cy="76200"/>
            </a:xfrm>
            <a:prstGeom prst="line">
              <a:avLst/>
            </a:prstGeom>
            <a:noFill/>
            <a:ln w="19050" algn="ctr">
              <a:solidFill>
                <a:schemeClr val="tx1"/>
              </a:solidFill>
              <a:round/>
              <a:headEnd/>
              <a:tailEnd/>
            </a:ln>
          </p:spPr>
        </p:cxnSp>
        <p:cxnSp>
          <p:nvCxnSpPr>
            <p:cNvPr id="19547" name="Straight Connector 238"/>
            <p:cNvCxnSpPr>
              <a:cxnSpLocks noChangeShapeType="1"/>
            </p:cNvCxnSpPr>
            <p:nvPr/>
          </p:nvCxnSpPr>
          <p:spPr bwMode="auto">
            <a:xfrm rot="16200000" flipV="1">
              <a:off x="2727932" y="2927774"/>
              <a:ext cx="120868" cy="73575"/>
            </a:xfrm>
            <a:prstGeom prst="line">
              <a:avLst/>
            </a:prstGeom>
            <a:noFill/>
            <a:ln w="19050" algn="ctr">
              <a:solidFill>
                <a:schemeClr val="tx1"/>
              </a:solidFill>
              <a:round/>
              <a:headEnd/>
              <a:tailEnd/>
            </a:ln>
          </p:spPr>
        </p:cxnSp>
        <p:cxnSp>
          <p:nvCxnSpPr>
            <p:cNvPr id="19548" name="Straight Connector 239"/>
            <p:cNvCxnSpPr>
              <a:cxnSpLocks noChangeShapeType="1"/>
            </p:cNvCxnSpPr>
            <p:nvPr/>
          </p:nvCxnSpPr>
          <p:spPr bwMode="auto">
            <a:xfrm rot="10800000">
              <a:off x="2826143" y="3021229"/>
              <a:ext cx="228600" cy="1588"/>
            </a:xfrm>
            <a:prstGeom prst="line">
              <a:avLst/>
            </a:prstGeom>
            <a:noFill/>
            <a:ln w="19050" algn="ctr">
              <a:solidFill>
                <a:schemeClr val="tx1"/>
              </a:solidFill>
              <a:round/>
              <a:headEnd/>
              <a:tailEnd/>
            </a:ln>
          </p:spPr>
        </p:cxnSp>
      </p:grpSp>
      <p:cxnSp>
        <p:nvCxnSpPr>
          <p:cNvPr id="19494" name="Straight Connector 240"/>
          <p:cNvCxnSpPr>
            <a:cxnSpLocks noChangeShapeType="1"/>
          </p:cNvCxnSpPr>
          <p:nvPr/>
        </p:nvCxnSpPr>
        <p:spPr bwMode="auto">
          <a:xfrm rot="5400000">
            <a:off x="2580482" y="5371306"/>
            <a:ext cx="609600" cy="1587"/>
          </a:xfrm>
          <a:prstGeom prst="line">
            <a:avLst/>
          </a:prstGeom>
          <a:noFill/>
          <a:ln w="19050" algn="ctr">
            <a:solidFill>
              <a:schemeClr val="tx1"/>
            </a:solidFill>
            <a:round/>
            <a:headEnd type="oval" w="med" len="med"/>
            <a:tailEnd/>
          </a:ln>
        </p:spPr>
      </p:cxnSp>
      <p:cxnSp>
        <p:nvCxnSpPr>
          <p:cNvPr id="19495" name="Straight Connector 241"/>
          <p:cNvCxnSpPr>
            <a:cxnSpLocks noChangeShapeType="1"/>
          </p:cNvCxnSpPr>
          <p:nvPr/>
        </p:nvCxnSpPr>
        <p:spPr bwMode="auto">
          <a:xfrm rot="5400000">
            <a:off x="3573463" y="5467350"/>
            <a:ext cx="782638" cy="1587"/>
          </a:xfrm>
          <a:prstGeom prst="line">
            <a:avLst/>
          </a:prstGeom>
          <a:noFill/>
          <a:ln w="19050" algn="ctr">
            <a:solidFill>
              <a:schemeClr val="tx1"/>
            </a:solidFill>
            <a:round/>
            <a:headEnd/>
            <a:tailEnd type="oval" w="med" len="med"/>
          </a:ln>
        </p:spPr>
      </p:cxnSp>
      <p:cxnSp>
        <p:nvCxnSpPr>
          <p:cNvPr id="19496" name="Straight Connector 242"/>
          <p:cNvCxnSpPr>
            <a:cxnSpLocks noChangeShapeType="1"/>
          </p:cNvCxnSpPr>
          <p:nvPr/>
        </p:nvCxnSpPr>
        <p:spPr bwMode="auto">
          <a:xfrm>
            <a:off x="3965575" y="5862638"/>
            <a:ext cx="381000" cy="1587"/>
          </a:xfrm>
          <a:prstGeom prst="line">
            <a:avLst/>
          </a:prstGeom>
          <a:noFill/>
          <a:ln w="19050" algn="ctr">
            <a:solidFill>
              <a:schemeClr val="tx1"/>
            </a:solidFill>
            <a:round/>
            <a:headEnd/>
            <a:tailEnd/>
          </a:ln>
        </p:spPr>
      </p:cxnSp>
      <p:sp>
        <p:nvSpPr>
          <p:cNvPr id="19497" name="TextBox 243"/>
          <p:cNvSpPr txBox="1">
            <a:spLocks noChangeArrowheads="1"/>
          </p:cNvSpPr>
          <p:nvPr/>
        </p:nvSpPr>
        <p:spPr bwMode="auto">
          <a:xfrm>
            <a:off x="3260725" y="4632325"/>
            <a:ext cx="363538" cy="338138"/>
          </a:xfrm>
          <a:prstGeom prst="rect">
            <a:avLst/>
          </a:prstGeom>
          <a:noFill/>
          <a:ln w="9525">
            <a:noFill/>
            <a:miter lim="800000"/>
            <a:headEnd/>
            <a:tailEnd/>
          </a:ln>
        </p:spPr>
        <p:txBody>
          <a:bodyPr wrap="none">
            <a:spAutoFit/>
          </a:bodyPr>
          <a:lstStyle/>
          <a:p>
            <a:r>
              <a:rPr lang="en-US" sz="1600" i="1"/>
              <a:t>R</a:t>
            </a:r>
            <a:r>
              <a:rPr lang="en-US" sz="1600" baseline="-25000"/>
              <a:t>2</a:t>
            </a:r>
          </a:p>
        </p:txBody>
      </p:sp>
      <p:sp>
        <p:nvSpPr>
          <p:cNvPr id="19498" name="TextBox 244"/>
          <p:cNvSpPr txBox="1">
            <a:spLocks noChangeArrowheads="1"/>
          </p:cNvSpPr>
          <p:nvPr/>
        </p:nvSpPr>
        <p:spPr bwMode="auto">
          <a:xfrm>
            <a:off x="2514600" y="4403725"/>
            <a:ext cx="361950" cy="338138"/>
          </a:xfrm>
          <a:prstGeom prst="rect">
            <a:avLst/>
          </a:prstGeom>
          <a:noFill/>
          <a:ln w="9525">
            <a:noFill/>
            <a:miter lim="800000"/>
            <a:headEnd/>
            <a:tailEnd/>
          </a:ln>
        </p:spPr>
        <p:txBody>
          <a:bodyPr wrap="none">
            <a:spAutoFit/>
          </a:bodyPr>
          <a:lstStyle/>
          <a:p>
            <a:r>
              <a:rPr lang="en-US" sz="1600" i="1"/>
              <a:t>R</a:t>
            </a:r>
            <a:r>
              <a:rPr lang="en-US" sz="1600" baseline="-25000"/>
              <a:t>1</a:t>
            </a:r>
          </a:p>
        </p:txBody>
      </p:sp>
      <p:sp>
        <p:nvSpPr>
          <p:cNvPr id="19499" name="TextBox 245"/>
          <p:cNvSpPr txBox="1">
            <a:spLocks noChangeArrowheads="1"/>
          </p:cNvSpPr>
          <p:nvPr/>
        </p:nvSpPr>
        <p:spPr bwMode="auto">
          <a:xfrm>
            <a:off x="2078038" y="5795963"/>
            <a:ext cx="360362" cy="339725"/>
          </a:xfrm>
          <a:prstGeom prst="rect">
            <a:avLst/>
          </a:prstGeom>
          <a:noFill/>
          <a:ln w="9525">
            <a:noFill/>
            <a:miter lim="800000"/>
            <a:headEnd/>
            <a:tailEnd/>
          </a:ln>
        </p:spPr>
        <p:txBody>
          <a:bodyPr>
            <a:spAutoFit/>
          </a:bodyPr>
          <a:lstStyle/>
          <a:p>
            <a:r>
              <a:rPr lang="en-US" sz="1600" i="1"/>
              <a:t>v</a:t>
            </a:r>
            <a:r>
              <a:rPr lang="en-US" sz="1600" i="1" baseline="-25000"/>
              <a:t>b</a:t>
            </a:r>
          </a:p>
        </p:txBody>
      </p:sp>
      <p:grpSp>
        <p:nvGrpSpPr>
          <p:cNvPr id="19500" name="Group 71"/>
          <p:cNvGrpSpPr>
            <a:grpSpLocks/>
          </p:cNvGrpSpPr>
          <p:nvPr/>
        </p:nvGrpSpPr>
        <p:grpSpPr bwMode="auto">
          <a:xfrm>
            <a:off x="3217863" y="3108325"/>
            <a:ext cx="430212" cy="566738"/>
            <a:chOff x="7399953" y="2052991"/>
            <a:chExt cx="431528" cy="567039"/>
          </a:xfrm>
        </p:grpSpPr>
        <p:sp>
          <p:nvSpPr>
            <p:cNvPr id="248" name="TextBox 247"/>
            <p:cNvSpPr txBox="1"/>
            <p:nvPr/>
          </p:nvSpPr>
          <p:spPr>
            <a:xfrm>
              <a:off x="7399953" y="2052991"/>
              <a:ext cx="431528" cy="33831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249" name="Straight Connector 248"/>
            <p:cNvCxnSpPr/>
            <p:nvPr/>
          </p:nvCxnSpPr>
          <p:spPr bwMode="auto">
            <a:xfrm rot="16200000" flipV="1">
              <a:off x="7479884" y="2494546"/>
              <a:ext cx="247782"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250" name="Straight Connector 249"/>
            <p:cNvCxnSpPr/>
            <p:nvPr/>
          </p:nvCxnSpPr>
          <p:spPr bwMode="auto">
            <a:xfrm>
              <a:off x="7493902" y="2372248"/>
              <a:ext cx="229299"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grpSp>
        <p:nvGrpSpPr>
          <p:cNvPr id="19501" name="Group 71"/>
          <p:cNvGrpSpPr>
            <a:grpSpLocks/>
          </p:cNvGrpSpPr>
          <p:nvPr/>
        </p:nvGrpSpPr>
        <p:grpSpPr bwMode="auto">
          <a:xfrm>
            <a:off x="3203575" y="5084763"/>
            <a:ext cx="430213" cy="568325"/>
            <a:chOff x="7399953" y="2052991"/>
            <a:chExt cx="431528" cy="567039"/>
          </a:xfrm>
        </p:grpSpPr>
        <p:sp>
          <p:nvSpPr>
            <p:cNvPr id="257" name="TextBox 256"/>
            <p:cNvSpPr txBox="1"/>
            <p:nvPr/>
          </p:nvSpPr>
          <p:spPr>
            <a:xfrm>
              <a:off x="7399953" y="2052991"/>
              <a:ext cx="431528" cy="338956"/>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258" name="Straight Connector 257"/>
            <p:cNvCxnSpPr/>
            <p:nvPr/>
          </p:nvCxnSpPr>
          <p:spPr bwMode="auto">
            <a:xfrm rot="16200000" flipV="1">
              <a:off x="7480230" y="2494892"/>
              <a:ext cx="247090" cy="3185"/>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259" name="Straight Connector 258"/>
            <p:cNvCxnSpPr/>
            <p:nvPr/>
          </p:nvCxnSpPr>
          <p:spPr bwMode="auto">
            <a:xfrm>
              <a:off x="7493902" y="2372940"/>
              <a:ext cx="229299" cy="1583"/>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sp>
        <p:nvSpPr>
          <p:cNvPr id="19502" name="Rectangle 266"/>
          <p:cNvSpPr>
            <a:spLocks noChangeArrowheads="1"/>
          </p:cNvSpPr>
          <p:nvPr/>
        </p:nvSpPr>
        <p:spPr bwMode="auto">
          <a:xfrm>
            <a:off x="2438400" y="2727325"/>
            <a:ext cx="1752600" cy="3810000"/>
          </a:xfrm>
          <a:prstGeom prst="rect">
            <a:avLst/>
          </a:prstGeom>
          <a:noFill/>
          <a:ln w="9525" algn="ctr">
            <a:solidFill>
              <a:schemeClr val="tx1"/>
            </a:solidFill>
            <a:prstDash val="dash"/>
            <a:round/>
            <a:headEnd/>
            <a:tailEnd/>
          </a:ln>
        </p:spPr>
        <p:txBody>
          <a:bodyPr/>
          <a:lstStyle/>
          <a:p>
            <a:pPr eaLnBrk="0" hangingPunct="0"/>
            <a:endParaRPr lang="en-US">
              <a:latin typeface="Gill Sans MT" pitchFamily="34" charset="0"/>
            </a:endParaRPr>
          </a:p>
        </p:txBody>
      </p:sp>
      <p:cxnSp>
        <p:nvCxnSpPr>
          <p:cNvPr id="19503" name="Straight Connector 267"/>
          <p:cNvCxnSpPr>
            <a:cxnSpLocks noChangeShapeType="1"/>
          </p:cNvCxnSpPr>
          <p:nvPr/>
        </p:nvCxnSpPr>
        <p:spPr bwMode="auto">
          <a:xfrm rot="10800000" flipV="1">
            <a:off x="2362200" y="4019550"/>
            <a:ext cx="558800" cy="3175"/>
          </a:xfrm>
          <a:prstGeom prst="line">
            <a:avLst/>
          </a:prstGeom>
          <a:noFill/>
          <a:ln w="19050" algn="ctr">
            <a:solidFill>
              <a:schemeClr val="tx1"/>
            </a:solidFill>
            <a:round/>
            <a:headEnd/>
            <a:tailEnd/>
          </a:ln>
        </p:spPr>
      </p:cxnSp>
      <p:sp>
        <p:nvSpPr>
          <p:cNvPr id="19504" name="Freeform 268"/>
          <p:cNvSpPr>
            <a:spLocks/>
          </p:cNvSpPr>
          <p:nvPr/>
        </p:nvSpPr>
        <p:spPr bwMode="auto">
          <a:xfrm>
            <a:off x="2825750" y="3938588"/>
            <a:ext cx="69850" cy="150812"/>
          </a:xfrm>
          <a:custGeom>
            <a:avLst/>
            <a:gdLst>
              <a:gd name="T0" fmla="*/ 65090 w 69653"/>
              <a:gd name="T1" fmla="*/ 0 h 150495"/>
              <a:gd name="T2" fmla="*/ 760 w 69653"/>
              <a:gd name="T3" fmla="*/ 76363 h 150495"/>
              <a:gd name="T4" fmla="*/ 69653 w 69653"/>
              <a:gd name="T5" fmla="*/ 150495 h 150495"/>
              <a:gd name="T6" fmla="*/ 0 60000 65536"/>
              <a:gd name="T7" fmla="*/ 0 60000 65536"/>
              <a:gd name="T8" fmla="*/ 0 60000 65536"/>
            </a:gdLst>
            <a:ahLst/>
            <a:cxnLst>
              <a:cxn ang="T6">
                <a:pos x="T0" y="T1"/>
              </a:cxn>
              <a:cxn ang="T7">
                <a:pos x="T2" y="T3"/>
              </a:cxn>
              <a:cxn ang="T8">
                <a:pos x="T4" y="T5"/>
              </a:cxn>
            </a:cxnLst>
            <a:rect l="0" t="0" r="r" b="b"/>
            <a:pathLst>
              <a:path w="69653" h="150495">
                <a:moveTo>
                  <a:pt x="65090" y="0"/>
                </a:moveTo>
                <a:cubicBezTo>
                  <a:pt x="18669" y="29779"/>
                  <a:pt x="0" y="51281"/>
                  <a:pt x="760" y="76363"/>
                </a:cubicBezTo>
                <a:cubicBezTo>
                  <a:pt x="1520" y="101445"/>
                  <a:pt x="26735" y="131226"/>
                  <a:pt x="69653" y="150495"/>
                </a:cubicBezTo>
              </a:path>
            </a:pathLst>
          </a:custGeom>
          <a:noFill/>
          <a:ln w="19050" cap="flat" cmpd="sng" algn="ctr">
            <a:solidFill>
              <a:schemeClr val="tx1"/>
            </a:solidFill>
            <a:prstDash val="solid"/>
            <a:round/>
            <a:headEnd type="none" w="med" len="med"/>
            <a:tailEnd type="none" w="med" len="med"/>
          </a:ln>
        </p:spPr>
        <p:txBody>
          <a:bodyPr/>
          <a:lstStyle/>
          <a:p>
            <a:endParaRPr lang="en-US"/>
          </a:p>
        </p:txBody>
      </p:sp>
      <p:cxnSp>
        <p:nvCxnSpPr>
          <p:cNvPr id="19505" name="Straight Connector 269"/>
          <p:cNvCxnSpPr>
            <a:cxnSpLocks noChangeShapeType="1"/>
            <a:stCxn id="19504" idx="2"/>
          </p:cNvCxnSpPr>
          <p:nvPr/>
        </p:nvCxnSpPr>
        <p:spPr bwMode="auto">
          <a:xfrm>
            <a:off x="2895600" y="4089400"/>
            <a:ext cx="1588" cy="161925"/>
          </a:xfrm>
          <a:prstGeom prst="line">
            <a:avLst/>
          </a:prstGeom>
          <a:noFill/>
          <a:ln w="19050" algn="ctr">
            <a:solidFill>
              <a:schemeClr val="tx1"/>
            </a:solidFill>
            <a:round/>
            <a:headEnd/>
            <a:tailEnd/>
          </a:ln>
        </p:spPr>
      </p:cxnSp>
      <p:cxnSp>
        <p:nvCxnSpPr>
          <p:cNvPr id="19506" name="Straight Connector 270"/>
          <p:cNvCxnSpPr>
            <a:cxnSpLocks noChangeShapeType="1"/>
            <a:stCxn id="19504" idx="0"/>
          </p:cNvCxnSpPr>
          <p:nvPr/>
        </p:nvCxnSpPr>
        <p:spPr bwMode="auto">
          <a:xfrm flipV="1">
            <a:off x="2890838" y="3717925"/>
            <a:ext cx="4762" cy="220663"/>
          </a:xfrm>
          <a:prstGeom prst="line">
            <a:avLst/>
          </a:prstGeom>
          <a:noFill/>
          <a:ln w="19050" algn="ctr">
            <a:solidFill>
              <a:schemeClr val="tx1"/>
            </a:solidFill>
            <a:round/>
            <a:headEnd/>
            <a:tailEnd/>
          </a:ln>
        </p:spPr>
      </p:cxnSp>
      <p:cxnSp>
        <p:nvCxnSpPr>
          <p:cNvPr id="19507" name="Straight Connector 271"/>
          <p:cNvCxnSpPr>
            <a:cxnSpLocks noChangeShapeType="1"/>
          </p:cNvCxnSpPr>
          <p:nvPr/>
        </p:nvCxnSpPr>
        <p:spPr bwMode="auto">
          <a:xfrm rot="10800000" flipV="1">
            <a:off x="2362200" y="6000750"/>
            <a:ext cx="558800" cy="3175"/>
          </a:xfrm>
          <a:prstGeom prst="line">
            <a:avLst/>
          </a:prstGeom>
          <a:noFill/>
          <a:ln w="19050" algn="ctr">
            <a:solidFill>
              <a:schemeClr val="tx1"/>
            </a:solidFill>
            <a:round/>
            <a:headEnd/>
            <a:tailEnd/>
          </a:ln>
        </p:spPr>
      </p:cxnSp>
      <p:cxnSp>
        <p:nvCxnSpPr>
          <p:cNvPr id="19508" name="Straight Connector 279"/>
          <p:cNvCxnSpPr>
            <a:cxnSpLocks noChangeShapeType="1"/>
          </p:cNvCxnSpPr>
          <p:nvPr/>
        </p:nvCxnSpPr>
        <p:spPr bwMode="auto">
          <a:xfrm rot="5400000">
            <a:off x="4137025" y="4090988"/>
            <a:ext cx="428625" cy="0"/>
          </a:xfrm>
          <a:prstGeom prst="line">
            <a:avLst/>
          </a:prstGeom>
          <a:noFill/>
          <a:ln w="19050" algn="ctr">
            <a:solidFill>
              <a:schemeClr val="tx1"/>
            </a:solidFill>
            <a:round/>
            <a:headEnd/>
            <a:tailEnd/>
          </a:ln>
        </p:spPr>
      </p:cxnSp>
      <p:cxnSp>
        <p:nvCxnSpPr>
          <p:cNvPr id="19509" name="Straight Connector 285"/>
          <p:cNvCxnSpPr>
            <a:cxnSpLocks noChangeShapeType="1"/>
          </p:cNvCxnSpPr>
          <p:nvPr/>
        </p:nvCxnSpPr>
        <p:spPr bwMode="auto">
          <a:xfrm flipV="1">
            <a:off x="4351338" y="4294188"/>
            <a:ext cx="449262" cy="1587"/>
          </a:xfrm>
          <a:prstGeom prst="line">
            <a:avLst/>
          </a:prstGeom>
          <a:noFill/>
          <a:ln w="19050" algn="ctr">
            <a:solidFill>
              <a:schemeClr val="tx1"/>
            </a:solidFill>
            <a:round/>
            <a:headEnd/>
            <a:tailEnd/>
          </a:ln>
        </p:spPr>
      </p:cxnSp>
      <p:cxnSp>
        <p:nvCxnSpPr>
          <p:cNvPr id="19510" name="Straight Connector 291"/>
          <p:cNvCxnSpPr>
            <a:cxnSpLocks noChangeShapeType="1"/>
          </p:cNvCxnSpPr>
          <p:nvPr/>
        </p:nvCxnSpPr>
        <p:spPr bwMode="auto">
          <a:xfrm rot="16200000" flipV="1">
            <a:off x="3713163" y="5232400"/>
            <a:ext cx="1265237" cy="11113"/>
          </a:xfrm>
          <a:prstGeom prst="line">
            <a:avLst/>
          </a:prstGeom>
          <a:noFill/>
          <a:ln w="19050" algn="ctr">
            <a:solidFill>
              <a:schemeClr val="tx1"/>
            </a:solidFill>
            <a:round/>
            <a:headEnd/>
            <a:tailEnd/>
          </a:ln>
        </p:spPr>
      </p:cxnSp>
      <p:cxnSp>
        <p:nvCxnSpPr>
          <p:cNvPr id="19511" name="Straight Connector 292"/>
          <p:cNvCxnSpPr>
            <a:cxnSpLocks noChangeShapeType="1"/>
          </p:cNvCxnSpPr>
          <p:nvPr/>
        </p:nvCxnSpPr>
        <p:spPr bwMode="auto">
          <a:xfrm flipV="1">
            <a:off x="4354513" y="4627563"/>
            <a:ext cx="449262" cy="0"/>
          </a:xfrm>
          <a:prstGeom prst="line">
            <a:avLst/>
          </a:prstGeom>
          <a:noFill/>
          <a:ln w="19050" algn="ctr">
            <a:solidFill>
              <a:schemeClr val="tx1"/>
            </a:solidFill>
            <a:round/>
            <a:headEnd/>
            <a:tailEnd/>
          </a:ln>
        </p:spPr>
      </p:cxnSp>
      <p:sp>
        <p:nvSpPr>
          <p:cNvPr id="19512" name="Rectangle 297"/>
          <p:cNvSpPr>
            <a:spLocks noChangeArrowheads="1"/>
          </p:cNvSpPr>
          <p:nvPr/>
        </p:nvSpPr>
        <p:spPr bwMode="auto">
          <a:xfrm>
            <a:off x="4800600" y="2727325"/>
            <a:ext cx="2286000" cy="3810000"/>
          </a:xfrm>
          <a:prstGeom prst="rect">
            <a:avLst/>
          </a:prstGeom>
          <a:noFill/>
          <a:ln w="9525" algn="ctr">
            <a:solidFill>
              <a:schemeClr val="tx1"/>
            </a:solidFill>
            <a:prstDash val="dash"/>
            <a:round/>
            <a:headEnd/>
            <a:tailEnd/>
          </a:ln>
        </p:spPr>
        <p:txBody>
          <a:bodyPr/>
          <a:lstStyle/>
          <a:p>
            <a:pPr eaLnBrk="0" hangingPunct="0"/>
            <a:endParaRPr lang="en-US">
              <a:latin typeface="Gill Sans MT" pitchFamily="34" charset="0"/>
            </a:endParaRPr>
          </a:p>
        </p:txBody>
      </p:sp>
      <p:grpSp>
        <p:nvGrpSpPr>
          <p:cNvPr id="19513" name="Group 71"/>
          <p:cNvGrpSpPr>
            <a:grpSpLocks/>
          </p:cNvGrpSpPr>
          <p:nvPr/>
        </p:nvGrpSpPr>
        <p:grpSpPr bwMode="auto">
          <a:xfrm>
            <a:off x="6172200" y="3692525"/>
            <a:ext cx="431800" cy="566738"/>
            <a:chOff x="7399953" y="2052991"/>
            <a:chExt cx="431528" cy="567039"/>
          </a:xfrm>
        </p:grpSpPr>
        <p:sp>
          <p:nvSpPr>
            <p:cNvPr id="300" name="TextBox 299"/>
            <p:cNvSpPr txBox="1"/>
            <p:nvPr/>
          </p:nvSpPr>
          <p:spPr>
            <a:xfrm>
              <a:off x="7399953" y="2052991"/>
              <a:ext cx="431528" cy="33831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301" name="Straight Connector 300"/>
            <p:cNvCxnSpPr/>
            <p:nvPr/>
          </p:nvCxnSpPr>
          <p:spPr bwMode="auto">
            <a:xfrm rot="16200000" flipV="1">
              <a:off x="7479928" y="2495346"/>
              <a:ext cx="247782"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302" name="Straight Connector 301"/>
            <p:cNvCxnSpPr/>
            <p:nvPr/>
          </p:nvCxnSpPr>
          <p:spPr bwMode="auto">
            <a:xfrm>
              <a:off x="7495143" y="2372248"/>
              <a:ext cx="228456"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grpSp>
      <p:graphicFrame>
        <p:nvGraphicFramePr>
          <p:cNvPr id="19458" name="Object 2"/>
          <p:cNvGraphicFramePr>
            <a:graphicFrameLocks noChangeAspect="1"/>
          </p:cNvGraphicFramePr>
          <p:nvPr/>
        </p:nvGraphicFramePr>
        <p:xfrm>
          <a:off x="1001713" y="2808288"/>
          <a:ext cx="1401762" cy="733425"/>
        </p:xfrm>
        <a:graphic>
          <a:graphicData uri="http://schemas.openxmlformats.org/presentationml/2006/ole">
            <mc:AlternateContent xmlns:mc="http://schemas.openxmlformats.org/markup-compatibility/2006">
              <mc:Choice xmlns:v="urn:schemas-microsoft-com:vml" Requires="v">
                <p:oleObj spid="_x0000_s36914" name="Equation" r:id="rId3" imgW="825480" imgH="431640" progId="Equation.3">
                  <p:embed/>
                </p:oleObj>
              </mc:Choice>
              <mc:Fallback>
                <p:oleObj name="Equation" r:id="rId3" imgW="82548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713" y="2808288"/>
                        <a:ext cx="1401762" cy="733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9" name="Object 3"/>
          <p:cNvGraphicFramePr>
            <a:graphicFrameLocks noChangeAspect="1"/>
          </p:cNvGraphicFramePr>
          <p:nvPr/>
        </p:nvGraphicFramePr>
        <p:xfrm>
          <a:off x="7162800" y="2808288"/>
          <a:ext cx="969963" cy="735012"/>
        </p:xfrm>
        <a:graphic>
          <a:graphicData uri="http://schemas.openxmlformats.org/presentationml/2006/ole">
            <mc:AlternateContent xmlns:mc="http://schemas.openxmlformats.org/markup-compatibility/2006">
              <mc:Choice xmlns:v="urn:schemas-microsoft-com:vml" Requires="v">
                <p:oleObj spid="_x0000_s36915" name="Equation" r:id="rId5" imgW="571320" imgH="431640" progId="Equation.3">
                  <p:embed/>
                </p:oleObj>
              </mc:Choice>
              <mc:Fallback>
                <p:oleObj name="Equation" r:id="rId5" imgW="57132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2808288"/>
                        <a:ext cx="969963" cy="735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60" name="Object 4"/>
          <p:cNvGraphicFramePr>
            <a:graphicFrameLocks noChangeAspect="1"/>
          </p:cNvGraphicFramePr>
          <p:nvPr/>
        </p:nvGraphicFramePr>
        <p:xfrm>
          <a:off x="2632075" y="1905000"/>
          <a:ext cx="3082925" cy="822325"/>
        </p:xfrm>
        <a:graphic>
          <a:graphicData uri="http://schemas.openxmlformats.org/presentationml/2006/ole">
            <mc:AlternateContent xmlns:mc="http://schemas.openxmlformats.org/markup-compatibility/2006">
              <mc:Choice xmlns:v="urn:schemas-microsoft-com:vml" Requires="v">
                <p:oleObj spid="_x0000_s36916" name="Equation" r:id="rId7" imgW="1815840" imgH="482400" progId="Equation.3">
                  <p:embed/>
                </p:oleObj>
              </mc:Choice>
              <mc:Fallback>
                <p:oleObj name="Equation" r:id="rId7" imgW="1815840" imgH="482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32075" y="1905000"/>
                        <a:ext cx="3082925" cy="822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514" name="TextBox 307"/>
          <p:cNvSpPr txBox="1">
            <a:spLocks noChangeArrowheads="1"/>
          </p:cNvSpPr>
          <p:nvPr/>
        </p:nvSpPr>
        <p:spPr bwMode="auto">
          <a:xfrm>
            <a:off x="7086600" y="5102225"/>
            <a:ext cx="1181100" cy="584200"/>
          </a:xfrm>
          <a:prstGeom prst="rect">
            <a:avLst/>
          </a:prstGeom>
          <a:noFill/>
          <a:ln w="9525">
            <a:noFill/>
            <a:miter lim="800000"/>
            <a:headEnd/>
            <a:tailEnd/>
          </a:ln>
        </p:spPr>
        <p:txBody>
          <a:bodyPr wrap="none">
            <a:spAutoFit/>
          </a:bodyPr>
          <a:lstStyle/>
          <a:p>
            <a:pPr algn="ctr"/>
            <a:r>
              <a:rPr lang="en-US" sz="1600" b="1"/>
              <a:t>Difference</a:t>
            </a:r>
          </a:p>
          <a:p>
            <a:pPr algn="ctr"/>
            <a:r>
              <a:rPr lang="en-US" sz="1600" b="1"/>
              <a:t>Amplifier</a:t>
            </a:r>
            <a:endParaRPr lang="en-US" sz="1600" b="1" baseline="-25000"/>
          </a:p>
        </p:txBody>
      </p:sp>
      <p:sp>
        <p:nvSpPr>
          <p:cNvPr id="19515" name="TextBox 309"/>
          <p:cNvSpPr txBox="1">
            <a:spLocks noChangeArrowheads="1"/>
          </p:cNvSpPr>
          <p:nvPr/>
        </p:nvSpPr>
        <p:spPr bwMode="auto">
          <a:xfrm>
            <a:off x="1143000" y="5102225"/>
            <a:ext cx="1347788" cy="584200"/>
          </a:xfrm>
          <a:prstGeom prst="rect">
            <a:avLst/>
          </a:prstGeom>
          <a:noFill/>
          <a:ln w="9525">
            <a:noFill/>
            <a:miter lim="800000"/>
            <a:headEnd/>
            <a:tailEnd/>
          </a:ln>
        </p:spPr>
        <p:txBody>
          <a:bodyPr wrap="none">
            <a:spAutoFit/>
          </a:bodyPr>
          <a:lstStyle/>
          <a:p>
            <a:pPr algn="ctr"/>
            <a:r>
              <a:rPr lang="en-US" sz="1600" b="1"/>
              <a:t>Input </a:t>
            </a:r>
          </a:p>
          <a:p>
            <a:pPr algn="ctr"/>
            <a:r>
              <a:rPr lang="en-US" sz="1600" b="1"/>
              <a:t>Conditioner</a:t>
            </a:r>
            <a:endParaRPr lang="en-US" sz="1600" b="1" baseline="-25000"/>
          </a:p>
        </p:txBody>
      </p:sp>
      <p:grpSp>
        <p:nvGrpSpPr>
          <p:cNvPr id="19516" name="Group 75"/>
          <p:cNvGrpSpPr>
            <a:grpSpLocks/>
          </p:cNvGrpSpPr>
          <p:nvPr/>
        </p:nvGrpSpPr>
        <p:grpSpPr bwMode="auto">
          <a:xfrm>
            <a:off x="5732463" y="5470525"/>
            <a:ext cx="228600" cy="350838"/>
            <a:chOff x="5546360" y="3820006"/>
            <a:chExt cx="228600" cy="351194"/>
          </a:xfrm>
        </p:grpSpPr>
        <p:cxnSp>
          <p:nvCxnSpPr>
            <p:cNvPr id="19526" name="Straight Connector 169"/>
            <p:cNvCxnSpPr>
              <a:cxnSpLocks noChangeShapeType="1"/>
            </p:cNvCxnSpPr>
            <p:nvPr/>
          </p:nvCxnSpPr>
          <p:spPr bwMode="auto">
            <a:xfrm rot="5400000" flipH="1" flipV="1">
              <a:off x="5536510" y="3942052"/>
              <a:ext cx="245680" cy="1588"/>
            </a:xfrm>
            <a:prstGeom prst="line">
              <a:avLst/>
            </a:prstGeom>
            <a:noFill/>
            <a:ln w="19050" algn="ctr">
              <a:solidFill>
                <a:schemeClr val="tx1"/>
              </a:solidFill>
              <a:round/>
              <a:headEnd/>
              <a:tailEnd/>
            </a:ln>
          </p:spPr>
        </p:cxnSp>
        <p:cxnSp>
          <p:nvCxnSpPr>
            <p:cNvPr id="19527" name="Straight Connector 170"/>
            <p:cNvCxnSpPr>
              <a:cxnSpLocks noChangeShapeType="1"/>
            </p:cNvCxnSpPr>
            <p:nvPr/>
          </p:nvCxnSpPr>
          <p:spPr bwMode="auto">
            <a:xfrm>
              <a:off x="5546360" y="4065274"/>
              <a:ext cx="228600" cy="1588"/>
            </a:xfrm>
            <a:prstGeom prst="line">
              <a:avLst/>
            </a:prstGeom>
            <a:noFill/>
            <a:ln w="19050" algn="ctr">
              <a:solidFill>
                <a:schemeClr val="tx1"/>
              </a:solidFill>
              <a:round/>
              <a:headEnd/>
              <a:tailEnd/>
            </a:ln>
          </p:spPr>
        </p:cxnSp>
        <p:cxnSp>
          <p:nvCxnSpPr>
            <p:cNvPr id="19528" name="Straight Connector 171"/>
            <p:cNvCxnSpPr>
              <a:cxnSpLocks noChangeShapeType="1"/>
            </p:cNvCxnSpPr>
            <p:nvPr/>
          </p:nvCxnSpPr>
          <p:spPr bwMode="auto">
            <a:xfrm>
              <a:off x="5583150" y="4123354"/>
              <a:ext cx="164592" cy="1588"/>
            </a:xfrm>
            <a:prstGeom prst="line">
              <a:avLst/>
            </a:prstGeom>
            <a:noFill/>
            <a:ln w="19050" algn="ctr">
              <a:solidFill>
                <a:schemeClr val="tx1"/>
              </a:solidFill>
              <a:round/>
              <a:headEnd/>
              <a:tailEnd/>
            </a:ln>
          </p:spPr>
        </p:cxnSp>
        <p:cxnSp>
          <p:nvCxnSpPr>
            <p:cNvPr id="19529" name="Straight Connector 173"/>
            <p:cNvCxnSpPr>
              <a:cxnSpLocks noChangeShapeType="1"/>
            </p:cNvCxnSpPr>
            <p:nvPr/>
          </p:nvCxnSpPr>
          <p:spPr bwMode="auto">
            <a:xfrm>
              <a:off x="5583150" y="4169612"/>
              <a:ext cx="164592" cy="1588"/>
            </a:xfrm>
            <a:prstGeom prst="line">
              <a:avLst/>
            </a:prstGeom>
            <a:noFill/>
            <a:ln w="19050" algn="ctr">
              <a:solidFill>
                <a:schemeClr val="tx1"/>
              </a:solidFill>
              <a:round/>
              <a:headEnd/>
              <a:tailEnd/>
            </a:ln>
          </p:spPr>
        </p:cxnSp>
      </p:grpSp>
      <p:cxnSp>
        <p:nvCxnSpPr>
          <p:cNvPr id="175" name="Straight Connector 174"/>
          <p:cNvCxnSpPr/>
          <p:nvPr/>
        </p:nvCxnSpPr>
        <p:spPr bwMode="auto">
          <a:xfrm rot="5400000" flipH="1" flipV="1">
            <a:off x="6259513" y="4800600"/>
            <a:ext cx="246062"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76" name="TextBox 175"/>
          <p:cNvSpPr txBox="1"/>
          <p:nvPr/>
        </p:nvSpPr>
        <p:spPr>
          <a:xfrm>
            <a:off x="6184900" y="4870450"/>
            <a:ext cx="420688" cy="338138"/>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77" name="Straight Connector 176"/>
          <p:cNvCxnSpPr/>
          <p:nvPr/>
        </p:nvCxnSpPr>
        <p:spPr bwMode="auto">
          <a:xfrm>
            <a:off x="6269038" y="4922838"/>
            <a:ext cx="228600"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78" name="Straight Connector 177"/>
          <p:cNvCxnSpPr/>
          <p:nvPr/>
        </p:nvCxnSpPr>
        <p:spPr bwMode="auto">
          <a:xfrm rot="5400000" flipH="1" flipV="1">
            <a:off x="3302794" y="4172744"/>
            <a:ext cx="244475"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79" name="TextBox 178"/>
          <p:cNvSpPr txBox="1"/>
          <p:nvPr/>
        </p:nvSpPr>
        <p:spPr>
          <a:xfrm>
            <a:off x="3227388" y="4241800"/>
            <a:ext cx="420687" cy="339725"/>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80" name="Straight Connector 179"/>
          <p:cNvCxnSpPr/>
          <p:nvPr/>
        </p:nvCxnSpPr>
        <p:spPr bwMode="auto">
          <a:xfrm>
            <a:off x="3311525" y="4295775"/>
            <a:ext cx="228600" cy="1588"/>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cxnSp>
        <p:nvCxnSpPr>
          <p:cNvPr id="181" name="Straight Connector 180"/>
          <p:cNvCxnSpPr/>
          <p:nvPr/>
        </p:nvCxnSpPr>
        <p:spPr bwMode="auto">
          <a:xfrm rot="5400000" flipH="1" flipV="1">
            <a:off x="3292475" y="6151563"/>
            <a:ext cx="246063"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82" name="TextBox 181"/>
          <p:cNvSpPr txBox="1"/>
          <p:nvPr/>
        </p:nvSpPr>
        <p:spPr>
          <a:xfrm>
            <a:off x="3217863" y="6221413"/>
            <a:ext cx="420687" cy="338137"/>
          </a:xfrm>
          <a:prstGeom prst="rect">
            <a:avLst/>
          </a:prstGeom>
          <a:noFill/>
        </p:spPr>
        <p:txBody>
          <a:bodyPr wrap="none">
            <a:spAutoFit/>
          </a:bodyPr>
          <a:lstStyle/>
          <a:p>
            <a:pPr>
              <a:defRPr/>
            </a:pPr>
            <a:r>
              <a:rPr lang="en-US" sz="1600" i="1" dirty="0">
                <a:solidFill>
                  <a:schemeClr val="bg1">
                    <a:lumMod val="50000"/>
                  </a:schemeClr>
                </a:solidFill>
              </a:rPr>
              <a:t>V</a:t>
            </a:r>
            <a:r>
              <a:rPr lang="en-US" sz="1600" i="1" baseline="-25000" dirty="0">
                <a:solidFill>
                  <a:schemeClr val="bg1">
                    <a:lumMod val="50000"/>
                  </a:schemeClr>
                </a:solidFill>
              </a:rPr>
              <a:t>S–</a:t>
            </a:r>
          </a:p>
        </p:txBody>
      </p:sp>
      <p:cxnSp>
        <p:nvCxnSpPr>
          <p:cNvPr id="183" name="Straight Connector 182"/>
          <p:cNvCxnSpPr/>
          <p:nvPr/>
        </p:nvCxnSpPr>
        <p:spPr bwMode="auto">
          <a:xfrm>
            <a:off x="3302000" y="6275388"/>
            <a:ext cx="228600" cy="1587"/>
          </a:xfrm>
          <a:prstGeom prst="line">
            <a:avLst/>
          </a:prstGeom>
          <a:solidFill>
            <a:schemeClr val="accent1"/>
          </a:solidFill>
          <a:ln w="19050" cap="flat" cmpd="sng" algn="ctr">
            <a:solidFill>
              <a:schemeClr val="bg1">
                <a:lumMod val="50000"/>
              </a:schemeClr>
            </a:solidFill>
            <a:prstDash val="solid"/>
            <a:round/>
            <a:headEnd type="none" w="med" len="med"/>
            <a:tailEnd type="none" w="med" len="med"/>
          </a:ln>
          <a:effectLst/>
        </p:spPr>
      </p:cxnSp>
      <p:sp>
        <p:nvSpPr>
          <p:cNvPr id="16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fld id="{94F95399-64A8-43B0-A5C5-2D48ACAF8409}" type="slidenum">
              <a:rPr lang="tr-TR" smtClean="0"/>
              <a:t>34</a:t>
            </a:fld>
            <a:endParaRPr lang="tr-TR"/>
          </a:p>
        </p:txBody>
      </p:sp>
    </p:spTree>
    <p:extLst>
      <p:ext uri="{BB962C8B-B14F-4D97-AF65-F5344CB8AC3E}">
        <p14:creationId xmlns:p14="http://schemas.microsoft.com/office/powerpoint/2010/main" val="34057127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94F95399-64A8-43B0-A5C5-2D48ACAF8409}" type="slidenum">
              <a:rPr lang="tr-TR" smtClean="0"/>
              <a:t>35</a:t>
            </a:fld>
            <a:endParaRPr lang="tr-TR"/>
          </a:p>
        </p:txBody>
      </p:sp>
      <p:sp>
        <p:nvSpPr>
          <p:cNvPr id="2" name="Title 1"/>
          <p:cNvSpPr>
            <a:spLocks noGrp="1"/>
          </p:cNvSpPr>
          <p:nvPr>
            <p:ph type="title"/>
          </p:nvPr>
        </p:nvSpPr>
        <p:spPr/>
        <p:txBody>
          <a:bodyPr>
            <a:normAutofit fontScale="90000"/>
          </a:bodyPr>
          <a:lstStyle/>
          <a:p>
            <a:r>
              <a:rPr lang="tr-TR" dirty="0" smtClean="0"/>
              <a:t>Yüksek Ortak Mod Tepkil Oranlı Enstrümentasyon Kuvvetlendirici</a:t>
            </a:r>
            <a:endParaRPr lang="en-US" dirty="0"/>
          </a:p>
        </p:txBody>
      </p:sp>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6558" y="1781175"/>
            <a:ext cx="6260292"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42900" y="2371725"/>
            <a:ext cx="2483658" cy="461665"/>
          </a:xfrm>
          <a:prstGeom prst="rect">
            <a:avLst/>
          </a:prstGeom>
          <a:noFill/>
        </p:spPr>
        <p:txBody>
          <a:bodyPr wrap="square" rtlCol="0">
            <a:spAutoFit/>
          </a:bodyPr>
          <a:lstStyle/>
          <a:p>
            <a:r>
              <a:rPr lang="tr-TR" dirty="0" smtClean="0"/>
              <a:t>Devrenin kazancı</a:t>
            </a:r>
            <a:endParaRPr lang="en-US" dirty="0"/>
          </a:p>
        </p:txBody>
      </p:sp>
      <mc:AlternateContent xmlns:mc="http://schemas.openxmlformats.org/markup-compatibility/2006" xmlns:a14="http://schemas.microsoft.com/office/drawing/2010/main">
        <mc:Choice Requires="a14">
          <p:sp>
            <p:nvSpPr>
              <p:cNvPr id="4" name="TextBox 3"/>
              <p:cNvSpPr txBox="1"/>
              <p:nvPr/>
            </p:nvSpPr>
            <p:spPr>
              <a:xfrm>
                <a:off x="342900" y="3004839"/>
                <a:ext cx="2159758" cy="844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tr-TR" b="0" i="1" smtClean="0">
                              <a:latin typeface="Cambria Math"/>
                            </a:rPr>
                            <m:t>𝐾</m:t>
                          </m:r>
                        </m:e>
                        <m:sub>
                          <m:r>
                            <a:rPr lang="tr-TR" b="0" i="1" smtClean="0">
                              <a:latin typeface="Cambria Math"/>
                            </a:rPr>
                            <m:t>1</m:t>
                          </m:r>
                        </m:sub>
                      </m:sSub>
                      <m:r>
                        <a:rPr lang="en-US" b="0" i="0" smtClean="0">
                          <a:latin typeface="Cambria Math"/>
                        </a:rPr>
                        <m:t>=</m:t>
                      </m:r>
                      <m:r>
                        <a:rPr lang="en-US" b="0" i="0" smtClean="0">
                          <a:latin typeface="Cambria Math"/>
                        </a:rPr>
                        <m:t>1</m:t>
                      </m:r>
                      <m:r>
                        <a:rPr lang="en-US" b="0" i="0" smtClean="0">
                          <a:latin typeface="Cambria Math"/>
                        </a:rPr>
                        <m:t>+</m:t>
                      </m:r>
                      <m:r>
                        <a:rPr lang="en-US" b="0" i="0" smtClean="0">
                          <a:latin typeface="Cambria Math"/>
                        </a:rPr>
                        <m:t>2</m:t>
                      </m:r>
                      <m:f>
                        <m:fPr>
                          <m:ctrlPr>
                            <a:rPr lang="en-US" b="0" i="1" smtClean="0">
                              <a:latin typeface="Cambria Math"/>
                            </a:rPr>
                          </m:ctrlPr>
                        </m:fPr>
                        <m:num>
                          <m:sSub>
                            <m:sSubPr>
                              <m:ctrlPr>
                                <a:rPr lang="en-US" b="0" i="1" smtClean="0">
                                  <a:latin typeface="Cambria Math"/>
                                </a:rPr>
                              </m:ctrlPr>
                            </m:sSubPr>
                            <m:e>
                              <m:r>
                                <a:rPr lang="en-US" b="0" i="1" smtClean="0">
                                  <a:latin typeface="Cambria Math"/>
                                </a:rPr>
                                <m:t>𝑅</m:t>
                              </m:r>
                            </m:e>
                            <m:sub>
                              <m:r>
                                <a:rPr lang="en-US" b="0" i="1" smtClean="0">
                                  <a:latin typeface="Cambria Math"/>
                                </a:rPr>
                                <m:t>2</m:t>
                              </m:r>
                            </m:sub>
                          </m:sSub>
                        </m:num>
                        <m:den>
                          <m:sSub>
                            <m:sSubPr>
                              <m:ctrlPr>
                                <a:rPr lang="en-US" b="0" i="1" smtClean="0">
                                  <a:latin typeface="Cambria Math"/>
                                </a:rPr>
                              </m:ctrlPr>
                            </m:sSubPr>
                            <m:e>
                              <m:r>
                                <a:rPr lang="en-US" b="0" i="1" smtClean="0">
                                  <a:latin typeface="Cambria Math"/>
                                </a:rPr>
                                <m:t>𝑅</m:t>
                              </m:r>
                            </m:e>
                            <m:sub>
                              <m:r>
                                <a:rPr lang="en-US" b="0" i="1" smtClean="0">
                                  <a:latin typeface="Cambria Math"/>
                                </a:rPr>
                                <m:t>1</m:t>
                              </m:r>
                            </m:sub>
                          </m:sSub>
                        </m:den>
                      </m:f>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342900" y="3004839"/>
                <a:ext cx="2159758" cy="84420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51229" y="4105275"/>
                <a:ext cx="1608004" cy="8460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tr-TR" b="0" i="1" smtClean="0">
                              <a:latin typeface="Cambria Math"/>
                            </a:rPr>
                            <m:t>𝐾</m:t>
                          </m:r>
                        </m:e>
                        <m:sub>
                          <m:r>
                            <a:rPr lang="en-US" b="0" i="1" smtClean="0">
                              <a:latin typeface="Cambria Math"/>
                            </a:rPr>
                            <m:t>2</m:t>
                          </m:r>
                        </m:sub>
                      </m:sSub>
                      <m:r>
                        <a:rPr lang="en-US" b="0" i="0" smtClean="0">
                          <a:latin typeface="Cambria Math"/>
                        </a:rPr>
                        <m:t>=</m:t>
                      </m:r>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𝑅</m:t>
                              </m:r>
                            </m:e>
                            <m:sub>
                              <m:r>
                                <a:rPr lang="en-US" b="0" i="1" smtClean="0">
                                  <a:latin typeface="Cambria Math"/>
                                </a:rPr>
                                <m:t>4</m:t>
                              </m:r>
                            </m:sub>
                          </m:sSub>
                        </m:num>
                        <m:den>
                          <m:sSub>
                            <m:sSubPr>
                              <m:ctrlPr>
                                <a:rPr lang="en-US" b="0" i="1" smtClean="0">
                                  <a:latin typeface="Cambria Math"/>
                                </a:rPr>
                              </m:ctrlPr>
                            </m:sSubPr>
                            <m:e>
                              <m:r>
                                <a:rPr lang="en-US" b="0" i="1" smtClean="0">
                                  <a:latin typeface="Cambria Math"/>
                                </a:rPr>
                                <m:t>𝑅</m:t>
                              </m:r>
                            </m:e>
                            <m:sub>
                              <m:r>
                                <a:rPr lang="en-US" b="0" i="1" smtClean="0">
                                  <a:latin typeface="Cambria Math"/>
                                </a:rPr>
                                <m:t>3</m:t>
                              </m:r>
                            </m:sub>
                          </m:sSub>
                        </m:den>
                      </m:f>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451229" y="4105275"/>
                <a:ext cx="1608004" cy="846065"/>
              </a:xfrm>
              <a:prstGeom prst="rect">
                <a:avLst/>
              </a:prstGeom>
              <a:blipFill rotWithShape="1">
                <a:blip r:embed="rId4"/>
                <a:stretch>
                  <a:fillRect/>
                </a:stretch>
              </a:blipFill>
            </p:spPr>
            <p:txBody>
              <a:bodyPr/>
              <a:lstStyle/>
              <a:p>
                <a:r>
                  <a:rPr lang="en-US">
                    <a:noFill/>
                  </a:rPr>
                  <a:t> </a:t>
                </a:r>
              </a:p>
            </p:txBody>
          </p:sp>
        </mc:Fallback>
      </mc:AlternateContent>
      <p:sp>
        <p:nvSpPr>
          <p:cNvPr id="5" name="TextBox 4"/>
          <p:cNvSpPr txBox="1"/>
          <p:nvPr/>
        </p:nvSpPr>
        <p:spPr>
          <a:xfrm>
            <a:off x="763831" y="5205115"/>
            <a:ext cx="1641796" cy="461665"/>
          </a:xfrm>
          <a:prstGeom prst="rect">
            <a:avLst/>
          </a:prstGeom>
          <a:noFill/>
        </p:spPr>
        <p:txBody>
          <a:bodyPr wrap="none" rtlCol="0">
            <a:spAutoFit/>
          </a:bodyPr>
          <a:lstStyle/>
          <a:p>
            <a:r>
              <a:rPr lang="en-US" i="1" dirty="0" smtClean="0"/>
              <a:t>K = K1*K2</a:t>
            </a:r>
            <a:endParaRPr lang="en-US" i="1" dirty="0"/>
          </a:p>
        </p:txBody>
      </p:sp>
      <p:sp>
        <p:nvSpPr>
          <p:cNvPr id="8" name="Rectangle 4"/>
          <p:cNvSpPr>
            <a:spLocks noChangeArrowheads="1"/>
          </p:cNvSpPr>
          <p:nvPr/>
        </p:nvSpPr>
        <p:spPr bwMode="auto">
          <a:xfrm>
            <a:off x="468313" y="154502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880707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36</a:t>
            </a:fld>
            <a:endParaRPr lang="tr-TR"/>
          </a:p>
        </p:txBody>
      </p:sp>
      <p:sp>
        <p:nvSpPr>
          <p:cNvPr id="2" name="Title 1"/>
          <p:cNvSpPr>
            <a:spLocks noGrp="1"/>
          </p:cNvSpPr>
          <p:nvPr>
            <p:ph type="title"/>
          </p:nvPr>
        </p:nvSpPr>
        <p:spPr/>
        <p:txBody>
          <a:bodyPr>
            <a:normAutofit fontScale="90000"/>
          </a:bodyPr>
          <a:lstStyle/>
          <a:p>
            <a:r>
              <a:rPr lang="tr-TR" dirty="0" smtClean="0"/>
              <a:t>Fark İşaretleri ve Enstrümentasyon Kuvvetlendirici Uygulaması</a:t>
            </a:r>
            <a:endParaRPr lang="en-US" dirty="0"/>
          </a:p>
        </p:txBody>
      </p:sp>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862138"/>
            <a:ext cx="8139919" cy="471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793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r>
              <a:rPr lang="tr-TR" dirty="0" smtClean="0"/>
              <a:t>Karşılaştırıcılar</a:t>
            </a:r>
            <a:r>
              <a:rPr lang="en-US" dirty="0" smtClean="0"/>
              <a:t>: </a:t>
            </a:r>
            <a:r>
              <a:rPr lang="tr-TR" dirty="0" smtClean="0"/>
              <a:t>Temel Kurallar</a:t>
            </a:r>
            <a:endParaRPr lang="en-US" dirty="0" smtClean="0"/>
          </a:p>
        </p:txBody>
      </p:sp>
      <p:sp>
        <p:nvSpPr>
          <p:cNvPr id="12291" name="Rectangle 3"/>
          <p:cNvSpPr>
            <a:spLocks noGrp="1" noChangeArrowheads="1"/>
          </p:cNvSpPr>
          <p:nvPr>
            <p:ph type="body" sz="half" idx="2"/>
          </p:nvPr>
        </p:nvSpPr>
        <p:spPr>
          <a:xfrm>
            <a:off x="4572000" y="1844824"/>
            <a:ext cx="4572000" cy="4464496"/>
          </a:xfrm>
        </p:spPr>
        <p:txBody>
          <a:bodyPr>
            <a:normAutofit/>
          </a:bodyPr>
          <a:lstStyle/>
          <a:p>
            <a:pPr>
              <a:lnSpc>
                <a:spcPct val="150000"/>
              </a:lnSpc>
              <a:spcAft>
                <a:spcPts val="600"/>
              </a:spcAft>
            </a:pPr>
            <a:r>
              <a:rPr lang="en-US" sz="2400" dirty="0" smtClean="0"/>
              <a:t>V</a:t>
            </a:r>
            <a:r>
              <a:rPr lang="en-US" sz="2400" baseline="-25000" dirty="0" smtClean="0"/>
              <a:t>0</a:t>
            </a:r>
            <a:r>
              <a:rPr lang="en-US" sz="2400" dirty="0" smtClean="0"/>
              <a:t>=A(V</a:t>
            </a:r>
            <a:r>
              <a:rPr lang="en-US" sz="2400" baseline="-25000" dirty="0" smtClean="0"/>
              <a:t>2</a:t>
            </a:r>
            <a:r>
              <a:rPr lang="en-US" sz="2400" dirty="0" smtClean="0"/>
              <a:t>-V</a:t>
            </a:r>
            <a:r>
              <a:rPr lang="en-US" sz="2400" baseline="-25000" dirty="0" smtClean="0"/>
              <a:t>1</a:t>
            </a:r>
            <a:r>
              <a:rPr lang="en-US" sz="2400" dirty="0" smtClean="0"/>
              <a:t>)</a:t>
            </a:r>
          </a:p>
          <a:p>
            <a:pPr>
              <a:lnSpc>
                <a:spcPct val="150000"/>
              </a:lnSpc>
              <a:spcAft>
                <a:spcPts val="600"/>
              </a:spcAft>
            </a:pPr>
            <a:r>
              <a:rPr lang="en-US" sz="2400" dirty="0" smtClean="0"/>
              <a:t>V</a:t>
            </a:r>
            <a:r>
              <a:rPr lang="en-US" sz="2400" baseline="-25000" dirty="0" smtClean="0"/>
              <a:t>0</a:t>
            </a:r>
            <a:r>
              <a:rPr lang="en-US" sz="2400" dirty="0" smtClean="0"/>
              <a:t> = 0 </a:t>
            </a:r>
            <a:r>
              <a:rPr lang="tr-TR" sz="2400" dirty="0" smtClean="0"/>
              <a:t>şayet </a:t>
            </a:r>
            <a:r>
              <a:rPr lang="en-US" sz="2400" dirty="0" smtClean="0"/>
              <a:t>V</a:t>
            </a:r>
            <a:r>
              <a:rPr lang="en-US" sz="2400" baseline="-25000" dirty="0" smtClean="0"/>
              <a:t>1</a:t>
            </a:r>
            <a:r>
              <a:rPr lang="en-US" sz="2400" dirty="0" smtClean="0"/>
              <a:t> = V</a:t>
            </a:r>
            <a:r>
              <a:rPr lang="en-US" sz="2400" baseline="-25000" dirty="0" smtClean="0"/>
              <a:t>2</a:t>
            </a:r>
            <a:endParaRPr lang="en-US" sz="2400" dirty="0" smtClean="0"/>
          </a:p>
          <a:p>
            <a:pPr>
              <a:lnSpc>
                <a:spcPct val="150000"/>
              </a:lnSpc>
              <a:spcAft>
                <a:spcPts val="600"/>
              </a:spcAft>
            </a:pPr>
            <a:r>
              <a:rPr lang="en-US" sz="2400" dirty="0" smtClean="0"/>
              <a:t>V</a:t>
            </a:r>
            <a:r>
              <a:rPr lang="en-US" sz="2400" baseline="-25000" dirty="0" smtClean="0"/>
              <a:t>0</a:t>
            </a:r>
            <a:r>
              <a:rPr lang="en-US" sz="2400" dirty="0" smtClean="0"/>
              <a:t> = +V</a:t>
            </a:r>
            <a:r>
              <a:rPr lang="en-US" sz="2400" baseline="-25000" dirty="0" smtClean="0"/>
              <a:t>SAT</a:t>
            </a:r>
            <a:r>
              <a:rPr lang="en-US" sz="2400" dirty="0" smtClean="0"/>
              <a:t> </a:t>
            </a:r>
            <a:r>
              <a:rPr lang="tr-TR" sz="2400" dirty="0" smtClean="0"/>
              <a:t>şayet </a:t>
            </a:r>
            <a:r>
              <a:rPr lang="en-US" sz="2400" dirty="0" smtClean="0"/>
              <a:t>V</a:t>
            </a:r>
            <a:r>
              <a:rPr lang="en-US" sz="2400" baseline="-25000" dirty="0" smtClean="0"/>
              <a:t>1</a:t>
            </a:r>
            <a:r>
              <a:rPr lang="en-US" sz="2400" dirty="0" smtClean="0"/>
              <a:t> &lt; V</a:t>
            </a:r>
            <a:r>
              <a:rPr lang="en-US" sz="2400" baseline="-25000" dirty="0" smtClean="0"/>
              <a:t>2</a:t>
            </a:r>
            <a:endParaRPr lang="en-US" sz="2400" dirty="0" smtClean="0"/>
          </a:p>
          <a:p>
            <a:pPr>
              <a:lnSpc>
                <a:spcPct val="150000"/>
              </a:lnSpc>
              <a:spcAft>
                <a:spcPts val="600"/>
              </a:spcAft>
            </a:pPr>
            <a:r>
              <a:rPr lang="en-US" sz="2400" dirty="0" smtClean="0"/>
              <a:t>V</a:t>
            </a:r>
            <a:r>
              <a:rPr lang="en-US" sz="2400" baseline="-25000" dirty="0" smtClean="0"/>
              <a:t>0</a:t>
            </a:r>
            <a:r>
              <a:rPr lang="en-US" sz="2400" dirty="0" smtClean="0"/>
              <a:t> = -V</a:t>
            </a:r>
            <a:r>
              <a:rPr lang="en-US" sz="2400" baseline="-25000" dirty="0" smtClean="0"/>
              <a:t>SAT</a:t>
            </a:r>
            <a:r>
              <a:rPr lang="en-US" sz="2400" dirty="0" smtClean="0"/>
              <a:t> </a:t>
            </a:r>
            <a:r>
              <a:rPr lang="tr-TR" sz="2400" dirty="0" smtClean="0"/>
              <a:t>şayet </a:t>
            </a:r>
            <a:r>
              <a:rPr lang="en-US" sz="2400" dirty="0" smtClean="0"/>
              <a:t>V</a:t>
            </a:r>
            <a:r>
              <a:rPr lang="en-US" sz="2400" baseline="-25000" dirty="0" smtClean="0"/>
              <a:t>1</a:t>
            </a:r>
            <a:r>
              <a:rPr lang="en-US" sz="2400" dirty="0" smtClean="0"/>
              <a:t> &gt; V</a:t>
            </a:r>
            <a:r>
              <a:rPr lang="en-US" sz="2400" baseline="-25000" dirty="0" smtClean="0"/>
              <a:t>2</a:t>
            </a:r>
          </a:p>
          <a:p>
            <a:pPr>
              <a:lnSpc>
                <a:spcPct val="150000"/>
              </a:lnSpc>
              <a:spcAft>
                <a:spcPts val="600"/>
              </a:spcAft>
            </a:pPr>
            <a:r>
              <a:rPr lang="tr-TR" sz="2400" dirty="0" smtClean="0"/>
              <a:t>Op-amp’in girişlerinden akım akmaz</a:t>
            </a:r>
            <a:r>
              <a:rPr lang="en-US" sz="2400" dirty="0" smtClean="0"/>
              <a:t>.</a:t>
            </a:r>
          </a:p>
        </p:txBody>
      </p:sp>
      <p:graphicFrame>
        <p:nvGraphicFramePr>
          <p:cNvPr id="12292" name="Object 2"/>
          <p:cNvGraphicFramePr>
            <a:graphicFrameLocks noChangeAspect="1"/>
          </p:cNvGraphicFramePr>
          <p:nvPr/>
        </p:nvGraphicFramePr>
        <p:xfrm>
          <a:off x="0" y="2667000"/>
          <a:ext cx="4572000" cy="2597150"/>
        </p:xfrm>
        <a:graphic>
          <a:graphicData uri="http://schemas.openxmlformats.org/presentationml/2006/ole">
            <mc:AlternateContent xmlns:mc="http://schemas.openxmlformats.org/markup-compatibility/2006">
              <mc:Choice xmlns:v="urn:schemas-microsoft-com:vml" Requires="v">
                <p:oleObj spid="_x0000_s37907" name="Picture" r:id="rId5" imgW="2314440" imgH="1314360" progId="Word.Picture.8">
                  <p:embed/>
                </p:oleObj>
              </mc:Choice>
              <mc:Fallback>
                <p:oleObj name="Picture" r:id="rId5" imgW="2314440" imgH="1314360"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67000"/>
                        <a:ext cx="4572000" cy="2597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pPr>
              <a:defRPr/>
            </a:pPr>
            <a:fld id="{A1113CD3-848F-4E55-93AA-318CB81E4B72}" type="slidenum">
              <a:rPr lang="en-US" smtClean="0"/>
              <a:pPr>
                <a:defRPr/>
              </a:pPr>
              <a:t>37</a:t>
            </a:fld>
            <a:endParaRPr lang="en-US"/>
          </a:p>
        </p:txBody>
      </p:sp>
    </p:spTree>
    <p:extLst>
      <p:ext uri="{BB962C8B-B14F-4D97-AF65-F5344CB8AC3E}">
        <p14:creationId xmlns:p14="http://schemas.microsoft.com/office/powerpoint/2010/main" val="213628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2292"/>
                                        </p:tgtEl>
                                        <p:attrNameLst>
                                          <p:attrName>style.visibility</p:attrName>
                                        </p:attrNameLst>
                                      </p:cBhvr>
                                      <p:to>
                                        <p:strVal val="visible"/>
                                      </p:to>
                                    </p:set>
                                    <p:animEffect transition="in" filter="box(out)">
                                      <p:cBhvr>
                                        <p:cTn id="13" dur="500"/>
                                        <p:tgtEl>
                                          <p:spTgt spid="1229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2291">
                                            <p:txEl>
                                              <p:pRg st="0" end="0"/>
                                            </p:txEl>
                                          </p:spTgt>
                                        </p:tgtEl>
                                        <p:attrNameLst>
                                          <p:attrName>style.visibility</p:attrName>
                                        </p:attrNameLst>
                                      </p:cBhvr>
                                      <p:to>
                                        <p:strVal val="visible"/>
                                      </p:to>
                                    </p:set>
                                    <p:anim calcmode="lin" valueType="num">
                                      <p:cBhvr additive="base">
                                        <p:cTn id="18"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229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2291">
                                            <p:txEl>
                                              <p:pRg st="1" end="1"/>
                                            </p:txEl>
                                          </p:spTgt>
                                        </p:tgtEl>
                                        <p:attrNameLst>
                                          <p:attrName>style.visibility</p:attrName>
                                        </p:attrNameLst>
                                      </p:cBhvr>
                                      <p:to>
                                        <p:strVal val="visible"/>
                                      </p:to>
                                    </p:set>
                                    <p:anim calcmode="lin" valueType="num">
                                      <p:cBhvr additive="base">
                                        <p:cTn id="24"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229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2291">
                                            <p:txEl>
                                              <p:pRg st="2" end="2"/>
                                            </p:txEl>
                                          </p:spTgt>
                                        </p:tgtEl>
                                        <p:attrNameLst>
                                          <p:attrName>style.visibility</p:attrName>
                                        </p:attrNameLst>
                                      </p:cBhvr>
                                      <p:to>
                                        <p:strVal val="visible"/>
                                      </p:to>
                                    </p:set>
                                    <p:anim calcmode="lin" valueType="num">
                                      <p:cBhvr additive="base">
                                        <p:cTn id="30"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229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whoosh.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2291">
                                            <p:txEl>
                                              <p:pRg st="3" end="3"/>
                                            </p:txEl>
                                          </p:spTgt>
                                        </p:tgtEl>
                                        <p:attrNameLst>
                                          <p:attrName>style.visibility</p:attrName>
                                        </p:attrNameLst>
                                      </p:cBhvr>
                                      <p:to>
                                        <p:strVal val="visible"/>
                                      </p:to>
                                    </p:set>
                                    <p:anim calcmode="lin" valueType="num">
                                      <p:cBhvr additive="base">
                                        <p:cTn id="36"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229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whoosh.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2291">
                                            <p:txEl>
                                              <p:pRg st="4" end="4"/>
                                            </p:txEl>
                                          </p:spTgt>
                                        </p:tgtEl>
                                        <p:attrNameLst>
                                          <p:attrName>style.visibility</p:attrName>
                                        </p:attrNameLst>
                                      </p:cBhvr>
                                      <p:to>
                                        <p:strVal val="visible"/>
                                      </p:to>
                                    </p:set>
                                    <p:anim calcmode="lin" valueType="num">
                                      <p:cBhvr additive="base">
                                        <p:cTn id="42"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229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38</a:t>
            </a:fld>
            <a:endParaRPr lang="tr-TR"/>
          </a:p>
        </p:txBody>
      </p:sp>
      <p:sp>
        <p:nvSpPr>
          <p:cNvPr id="13314" name="Rectangle 2"/>
          <p:cNvSpPr>
            <a:spLocks noGrp="1" noChangeArrowheads="1"/>
          </p:cNvSpPr>
          <p:nvPr>
            <p:ph type="title"/>
          </p:nvPr>
        </p:nvSpPr>
        <p:spPr>
          <a:xfrm>
            <a:off x="457200" y="188640"/>
            <a:ext cx="8229600" cy="1143000"/>
          </a:xfrm>
        </p:spPr>
        <p:txBody>
          <a:bodyPr/>
          <a:lstStyle/>
          <a:p>
            <a:r>
              <a:rPr lang="tr-TR" dirty="0" smtClean="0"/>
              <a:t>Basit Karşılaştırıcı</a:t>
            </a:r>
            <a:r>
              <a:rPr lang="en-US" dirty="0" smtClean="0"/>
              <a:t> (</a:t>
            </a:r>
            <a:r>
              <a:rPr lang="tr-TR" dirty="0" smtClean="0"/>
              <a:t>eviren</a:t>
            </a:r>
            <a:r>
              <a:rPr lang="en-US" dirty="0" smtClean="0"/>
              <a:t>)</a:t>
            </a:r>
          </a:p>
        </p:txBody>
      </p:sp>
      <p:graphicFrame>
        <p:nvGraphicFramePr>
          <p:cNvPr id="13315" name="Object 2"/>
          <p:cNvGraphicFramePr>
            <a:graphicFrameLocks noChangeAspect="1"/>
          </p:cNvGraphicFramePr>
          <p:nvPr>
            <p:extLst>
              <p:ext uri="{D42A27DB-BD31-4B8C-83A1-F6EECF244321}">
                <p14:modId xmlns:p14="http://schemas.microsoft.com/office/powerpoint/2010/main" val="4155502203"/>
              </p:ext>
            </p:extLst>
          </p:nvPr>
        </p:nvGraphicFramePr>
        <p:xfrm>
          <a:off x="0" y="1066800"/>
          <a:ext cx="4970463" cy="2757488"/>
        </p:xfrm>
        <a:graphic>
          <a:graphicData uri="http://schemas.openxmlformats.org/presentationml/2006/ole">
            <mc:AlternateContent xmlns:mc="http://schemas.openxmlformats.org/markup-compatibility/2006">
              <mc:Choice xmlns:v="urn:schemas-microsoft-com:vml" Requires="v">
                <p:oleObj spid="_x0000_s38965" name="Picture" r:id="rId7" imgW="2676600" imgH="1486080" progId="Word.Picture.8">
                  <p:embed/>
                </p:oleObj>
              </mc:Choice>
              <mc:Fallback>
                <p:oleObj name="Picture" r:id="rId7" imgW="2676600" imgH="1486080" progId="Word.Picture.8">
                  <p:embed/>
                  <p:pic>
                    <p:nvPicPr>
                      <p:cNvPr id="0" name=""/>
                      <p:cNvPicPr>
                        <a:picLocks noChangeAspect="1" noChangeArrowheads="1"/>
                      </p:cNvPicPr>
                      <p:nvPr/>
                    </p:nvPicPr>
                    <p:blipFill>
                      <a:blip r:embed="rId8"/>
                      <a:srcRect/>
                      <a:stretch>
                        <a:fillRect/>
                      </a:stretch>
                    </p:blipFill>
                    <p:spPr bwMode="auto">
                      <a:xfrm>
                        <a:off x="0" y="1066800"/>
                        <a:ext cx="4970463" cy="2757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6" name="Text Box 4"/>
          <p:cNvSpPr txBox="1">
            <a:spLocks noChangeArrowheads="1"/>
          </p:cNvSpPr>
          <p:nvPr/>
        </p:nvSpPr>
        <p:spPr bwMode="auto">
          <a:xfrm>
            <a:off x="457200" y="4874567"/>
            <a:ext cx="4158767" cy="461665"/>
          </a:xfrm>
          <a:prstGeom prst="rect">
            <a:avLst/>
          </a:prstGeom>
          <a:noFill/>
          <a:ln w="9525">
            <a:noFill/>
            <a:miter lim="800000"/>
            <a:headEnd/>
            <a:tailEnd/>
          </a:ln>
        </p:spPr>
        <p:txBody>
          <a:bodyPr wrap="none">
            <a:spAutoFit/>
          </a:bodyPr>
          <a:lstStyle/>
          <a:p>
            <a:r>
              <a:rPr lang="tr-TR" dirty="0" smtClean="0"/>
              <a:t>Şayet </a:t>
            </a:r>
            <a:r>
              <a:rPr lang="en-US" dirty="0" smtClean="0"/>
              <a:t>V</a:t>
            </a:r>
            <a:r>
              <a:rPr lang="en-US" baseline="-25000" dirty="0" smtClean="0"/>
              <a:t>-</a:t>
            </a:r>
            <a:r>
              <a:rPr lang="en-US" dirty="0"/>
              <a:t>&lt;</a:t>
            </a:r>
            <a:r>
              <a:rPr lang="en-US" dirty="0" smtClean="0"/>
              <a:t>0</a:t>
            </a:r>
            <a:r>
              <a:rPr lang="tr-TR" dirty="0" smtClean="0"/>
              <a:t> ise çıkış </a:t>
            </a:r>
            <a:r>
              <a:rPr lang="en-US" dirty="0" smtClean="0"/>
              <a:t>+V</a:t>
            </a:r>
            <a:r>
              <a:rPr lang="en-US" baseline="-25000" dirty="0" smtClean="0"/>
              <a:t>SAT</a:t>
            </a:r>
            <a:r>
              <a:rPr lang="tr-TR" dirty="0" smtClean="0"/>
              <a:t> kalır</a:t>
            </a:r>
            <a:endParaRPr lang="en-US" dirty="0"/>
          </a:p>
        </p:txBody>
      </p:sp>
      <p:sp>
        <p:nvSpPr>
          <p:cNvPr id="13317" name="Rectangle 5"/>
          <p:cNvSpPr>
            <a:spLocks noChangeArrowheads="1"/>
          </p:cNvSpPr>
          <p:nvPr/>
        </p:nvSpPr>
        <p:spPr bwMode="auto">
          <a:xfrm>
            <a:off x="457200" y="4191000"/>
            <a:ext cx="3879850" cy="457200"/>
          </a:xfrm>
          <a:prstGeom prst="rect">
            <a:avLst/>
          </a:prstGeom>
          <a:noFill/>
          <a:ln w="9525">
            <a:noFill/>
            <a:miter lim="800000"/>
            <a:headEnd/>
            <a:tailEnd/>
          </a:ln>
        </p:spPr>
        <p:txBody>
          <a:bodyPr>
            <a:spAutoFit/>
          </a:bodyPr>
          <a:lstStyle/>
          <a:p>
            <a:r>
              <a:rPr lang="en-US" dirty="0"/>
              <a:t>V</a:t>
            </a:r>
            <a:r>
              <a:rPr lang="en-US" baseline="-25000" dirty="0"/>
              <a:t>-</a:t>
            </a:r>
            <a:r>
              <a:rPr lang="en-US" dirty="0"/>
              <a:t> = (V</a:t>
            </a:r>
            <a:r>
              <a:rPr lang="en-US" baseline="-25000" dirty="0"/>
              <a:t>i</a:t>
            </a:r>
            <a:r>
              <a:rPr lang="en-US" dirty="0"/>
              <a:t>*R</a:t>
            </a:r>
            <a:r>
              <a:rPr lang="en-US" baseline="-25000" dirty="0"/>
              <a:t>2</a:t>
            </a:r>
            <a:r>
              <a:rPr lang="en-US" dirty="0"/>
              <a:t>+V</a:t>
            </a:r>
            <a:r>
              <a:rPr lang="en-US" baseline="-25000" dirty="0"/>
              <a:t>ref</a:t>
            </a:r>
            <a:r>
              <a:rPr lang="en-US" dirty="0"/>
              <a:t>*R</a:t>
            </a:r>
            <a:r>
              <a:rPr lang="en-US" baseline="-25000" dirty="0"/>
              <a:t>1</a:t>
            </a:r>
            <a:r>
              <a:rPr lang="en-US" dirty="0"/>
              <a:t>)/(R</a:t>
            </a:r>
            <a:r>
              <a:rPr lang="en-US" baseline="-25000" dirty="0"/>
              <a:t>1</a:t>
            </a:r>
            <a:r>
              <a:rPr lang="en-US" dirty="0"/>
              <a:t>+R</a:t>
            </a:r>
            <a:r>
              <a:rPr lang="en-US" baseline="-25000" dirty="0"/>
              <a:t>2</a:t>
            </a:r>
            <a:r>
              <a:rPr lang="en-US" dirty="0"/>
              <a:t>)</a:t>
            </a:r>
          </a:p>
        </p:txBody>
      </p:sp>
      <p:sp>
        <p:nvSpPr>
          <p:cNvPr id="13318" name="Text Box 6"/>
          <p:cNvSpPr txBox="1">
            <a:spLocks noChangeArrowheads="1"/>
          </p:cNvSpPr>
          <p:nvPr/>
        </p:nvSpPr>
        <p:spPr bwMode="auto">
          <a:xfrm>
            <a:off x="218667" y="5484167"/>
            <a:ext cx="4776244" cy="461665"/>
          </a:xfrm>
          <a:prstGeom prst="rect">
            <a:avLst/>
          </a:prstGeom>
          <a:noFill/>
          <a:ln w="9525">
            <a:noFill/>
            <a:miter lim="800000"/>
            <a:headEnd/>
            <a:tailEnd/>
          </a:ln>
        </p:spPr>
        <p:txBody>
          <a:bodyPr wrap="none">
            <a:spAutoFit/>
          </a:bodyPr>
          <a:lstStyle/>
          <a:p>
            <a:r>
              <a:rPr lang="tr-TR" dirty="0" smtClean="0"/>
              <a:t>Şayet </a:t>
            </a:r>
            <a:r>
              <a:rPr lang="en-US" dirty="0" smtClean="0"/>
              <a:t>V</a:t>
            </a:r>
            <a:r>
              <a:rPr lang="en-US" baseline="-25000" dirty="0" smtClean="0"/>
              <a:t>-</a:t>
            </a:r>
            <a:r>
              <a:rPr lang="en-US" dirty="0"/>
              <a:t>&gt;</a:t>
            </a:r>
            <a:r>
              <a:rPr lang="en-US" dirty="0" smtClean="0"/>
              <a:t>0</a:t>
            </a:r>
            <a:r>
              <a:rPr lang="tr-TR" dirty="0" smtClean="0"/>
              <a:t> olursa çıkış </a:t>
            </a:r>
            <a:r>
              <a:rPr lang="en-US" dirty="0" smtClean="0"/>
              <a:t>–V</a:t>
            </a:r>
            <a:r>
              <a:rPr lang="en-US" baseline="-25000" dirty="0" smtClean="0"/>
              <a:t>SAT</a:t>
            </a:r>
            <a:r>
              <a:rPr lang="tr-TR" baseline="-25000" dirty="0" smtClean="0"/>
              <a:t>  </a:t>
            </a:r>
            <a:r>
              <a:rPr lang="tr-TR" dirty="0" smtClean="0"/>
              <a:t>a gider</a:t>
            </a:r>
            <a:endParaRPr lang="en-US" dirty="0"/>
          </a:p>
        </p:txBody>
      </p:sp>
      <p:graphicFrame>
        <p:nvGraphicFramePr>
          <p:cNvPr id="13319" name="Object 3"/>
          <p:cNvGraphicFramePr>
            <a:graphicFrameLocks noChangeAspect="1"/>
          </p:cNvGraphicFramePr>
          <p:nvPr/>
        </p:nvGraphicFramePr>
        <p:xfrm>
          <a:off x="4173538" y="990600"/>
          <a:ext cx="4970462" cy="3306763"/>
        </p:xfrm>
        <a:graphic>
          <a:graphicData uri="http://schemas.openxmlformats.org/presentationml/2006/ole">
            <mc:AlternateContent xmlns:mc="http://schemas.openxmlformats.org/markup-compatibility/2006">
              <mc:Choice xmlns:v="urn:schemas-microsoft-com:vml" Requires="v">
                <p:oleObj spid="_x0000_s38966" name="Picture" r:id="rId9" imgW="2676600" imgH="1781280" progId="Word.Picture.8">
                  <p:embed/>
                </p:oleObj>
              </mc:Choice>
              <mc:Fallback>
                <p:oleObj name="Picture" r:id="rId9" imgW="2676600" imgH="1781280" progId="Word.Picture.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3538" y="990600"/>
                        <a:ext cx="4970462" cy="330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20" name="Object 4"/>
          <p:cNvGraphicFramePr>
            <a:graphicFrameLocks noChangeAspect="1"/>
          </p:cNvGraphicFramePr>
          <p:nvPr>
            <p:extLst>
              <p:ext uri="{D42A27DB-BD31-4B8C-83A1-F6EECF244321}">
                <p14:modId xmlns:p14="http://schemas.microsoft.com/office/powerpoint/2010/main" val="56605375"/>
              </p:ext>
            </p:extLst>
          </p:nvPr>
        </p:nvGraphicFramePr>
        <p:xfrm>
          <a:off x="4845050" y="4017963"/>
          <a:ext cx="3795713" cy="2924175"/>
        </p:xfrm>
        <a:graphic>
          <a:graphicData uri="http://schemas.openxmlformats.org/presentationml/2006/ole">
            <mc:AlternateContent xmlns:mc="http://schemas.openxmlformats.org/markup-compatibility/2006">
              <mc:Choice xmlns:v="urn:schemas-microsoft-com:vml" Requires="v">
                <p:oleObj spid="_x0000_s38967" name="Picture" r:id="rId11" imgW="2324160" imgH="1790640" progId="Word.Picture.8">
                  <p:embed/>
                </p:oleObj>
              </mc:Choice>
              <mc:Fallback>
                <p:oleObj name="Picture" r:id="rId11" imgW="2324160" imgH="1790640" progId="Word.Picture.8">
                  <p:embed/>
                  <p:pic>
                    <p:nvPicPr>
                      <p:cNvPr id="0" name=""/>
                      <p:cNvPicPr>
                        <a:picLocks noChangeAspect="1" noChangeArrowheads="1"/>
                      </p:cNvPicPr>
                      <p:nvPr/>
                    </p:nvPicPr>
                    <p:blipFill>
                      <a:blip r:embed="rId12"/>
                      <a:srcRect/>
                      <a:stretch>
                        <a:fillRect/>
                      </a:stretch>
                    </p:blipFill>
                    <p:spPr bwMode="auto">
                      <a:xfrm>
                        <a:off x="4845050" y="4017963"/>
                        <a:ext cx="3795713" cy="292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21" name="AutoShape 9"/>
          <p:cNvSpPr>
            <a:spLocks noChangeArrowheads="1"/>
          </p:cNvSpPr>
          <p:nvPr/>
        </p:nvSpPr>
        <p:spPr bwMode="auto">
          <a:xfrm>
            <a:off x="7696200" y="5715000"/>
            <a:ext cx="1447800" cy="609600"/>
          </a:xfrm>
          <a:prstGeom prst="wedgeEllipseCallout">
            <a:avLst>
              <a:gd name="adj1" fmla="val -51042"/>
              <a:gd name="adj2" fmla="val 102606"/>
            </a:avLst>
          </a:prstGeom>
          <a:solidFill>
            <a:schemeClr val="accent1"/>
          </a:solidFill>
          <a:ln w="9525">
            <a:solidFill>
              <a:schemeClr val="tx1"/>
            </a:solidFill>
            <a:miter lim="800000"/>
            <a:headEnd/>
            <a:tailEnd/>
          </a:ln>
        </p:spPr>
        <p:txBody>
          <a:bodyPr/>
          <a:lstStyle/>
          <a:p>
            <a:pPr algn="ctr"/>
            <a:r>
              <a:rPr lang="en-US"/>
              <a:t>-V</a:t>
            </a:r>
            <a:r>
              <a:rPr lang="en-US" baseline="-25000"/>
              <a:t>SAT</a:t>
            </a:r>
            <a:endParaRPr lang="en-US"/>
          </a:p>
        </p:txBody>
      </p:sp>
      <p:sp>
        <p:nvSpPr>
          <p:cNvPr id="13322" name="AutoShape 10"/>
          <p:cNvSpPr>
            <a:spLocks noChangeArrowheads="1"/>
          </p:cNvSpPr>
          <p:nvPr/>
        </p:nvSpPr>
        <p:spPr bwMode="auto">
          <a:xfrm>
            <a:off x="5334000" y="4495800"/>
            <a:ext cx="1066800" cy="609600"/>
          </a:xfrm>
          <a:prstGeom prst="wedgeEllipseCallout">
            <a:avLst>
              <a:gd name="adj1" fmla="val 47319"/>
              <a:gd name="adj2" fmla="val -83333"/>
            </a:avLst>
          </a:prstGeom>
          <a:solidFill>
            <a:schemeClr val="accent1"/>
          </a:solidFill>
          <a:ln w="9525">
            <a:solidFill>
              <a:schemeClr val="tx1"/>
            </a:solidFill>
            <a:miter lim="800000"/>
            <a:headEnd/>
            <a:tailEnd/>
          </a:ln>
        </p:spPr>
        <p:txBody>
          <a:bodyPr/>
          <a:lstStyle/>
          <a:p>
            <a:pPr algn="ctr"/>
            <a:r>
              <a:rPr lang="en-US"/>
              <a:t>V</a:t>
            </a:r>
            <a:r>
              <a:rPr lang="en-US" baseline="-25000"/>
              <a:t>SAT</a:t>
            </a:r>
            <a:endParaRPr lang="en-US"/>
          </a:p>
        </p:txBody>
      </p:sp>
      <p:sp>
        <p:nvSpPr>
          <p:cNvPr id="11" name="Rectangle 4"/>
          <p:cNvSpPr>
            <a:spLocks noChangeArrowheads="1"/>
          </p:cNvSpPr>
          <p:nvPr/>
        </p:nvSpPr>
        <p:spPr bwMode="auto">
          <a:xfrm>
            <a:off x="468313" y="97745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72452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3315"/>
                                        </p:tgtEl>
                                        <p:attrNameLst>
                                          <p:attrName>style.visibility</p:attrName>
                                        </p:attrNameLst>
                                      </p:cBhvr>
                                      <p:to>
                                        <p:strVal val="visible"/>
                                      </p:to>
                                    </p:set>
                                    <p:animEffect transition="in" filter="box(out)">
                                      <p:cBhvr>
                                        <p:cTn id="13" dur="500"/>
                                        <p:tgtEl>
                                          <p:spTgt spid="13315"/>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nodeType="clickEffect">
                                  <p:stCondLst>
                                    <p:cond delay="0"/>
                                  </p:stCondLst>
                                  <p:childTnLst>
                                    <p:set>
                                      <p:cBhvr>
                                        <p:cTn id="17" dur="1" fill="hold">
                                          <p:stCondLst>
                                            <p:cond delay="0"/>
                                          </p:stCondLst>
                                        </p:cTn>
                                        <p:tgtEl>
                                          <p:spTgt spid="13319"/>
                                        </p:tgtEl>
                                        <p:attrNameLst>
                                          <p:attrName>style.visibility</p:attrName>
                                        </p:attrNameLst>
                                      </p:cBhvr>
                                      <p:to>
                                        <p:strVal val="visible"/>
                                      </p:to>
                                    </p:set>
                                    <p:animEffect transition="in" filter="box(out)">
                                      <p:cBhvr>
                                        <p:cTn id="18" dur="500"/>
                                        <p:tgtEl>
                                          <p:spTgt spid="13319"/>
                                        </p:tgtEl>
                                      </p:cBhvr>
                                    </p:animEffect>
                                  </p:childTnLst>
                                  <p:subTnLst>
                                    <p:audio>
                                      <p:cMediaNode>
                                        <p:cTn display="0" masterRel="sameClick">
                                          <p:stCondLst>
                                            <p:cond evt="begin" delay="0">
                                              <p:tn val="16"/>
                                            </p:cond>
                                          </p:stCondLst>
                                          <p:endCondLst>
                                            <p:cond evt="onStopAudio" delay="0">
                                              <p:tgtEl>
                                                <p:sldTgt/>
                                              </p:tgtEl>
                                            </p:cond>
                                          </p:endCondLst>
                                        </p:cTn>
                                        <p:tgtEl>
                                          <p:sndTgt r:embed="rId4"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iterate type="lt">
                                    <p:tmPct val="100000"/>
                                  </p:iterate>
                                  <p:childTnLst>
                                    <p:set>
                                      <p:cBhvr>
                                        <p:cTn id="22" dur="1" fill="hold">
                                          <p:stCondLst>
                                            <p:cond delay="0"/>
                                          </p:stCondLst>
                                        </p:cTn>
                                        <p:tgtEl>
                                          <p:spTgt spid="13317">
                                            <p:txEl>
                                              <p:pRg st="0" end="0"/>
                                            </p:txEl>
                                          </p:spTgt>
                                        </p:tgtEl>
                                        <p:attrNameLst>
                                          <p:attrName>style.visibility</p:attrName>
                                        </p:attrNameLst>
                                      </p:cBhvr>
                                      <p:to>
                                        <p:strVal val="visible"/>
                                      </p:to>
                                    </p:set>
                                    <p:animEffect transition="in" filter="wipe(up)">
                                      <p:cBhvr>
                                        <p:cTn id="23" dur="75"/>
                                        <p:tgtEl>
                                          <p:spTgt spid="13317">
                                            <p:txEl>
                                              <p:pRg st="0" end="0"/>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5" name="type.wav"/>
                                        </p:tgtEl>
                                      </p:cMediaNode>
                                    </p:audio>
                                  </p:subTnLst>
                                </p:cTn>
                              </p:par>
                            </p:childTnLst>
                          </p:cTn>
                        </p:par>
                      </p:childTnLst>
                    </p:cTn>
                  </p:par>
                  <p:par>
                    <p:cTn id="24" fill="hold">
                      <p:stCondLst>
                        <p:cond delay="indefinite"/>
                      </p:stCondLst>
                      <p:childTnLst>
                        <p:par>
                          <p:cTn id="25" fill="hold">
                            <p:stCondLst>
                              <p:cond delay="0"/>
                            </p:stCondLst>
                            <p:childTnLst>
                              <p:par>
                                <p:cTn id="26" presetID="4" presetClass="entr" presetSubtype="32" fill="hold" nodeType="clickEffect">
                                  <p:stCondLst>
                                    <p:cond delay="0"/>
                                  </p:stCondLst>
                                  <p:childTnLst>
                                    <p:set>
                                      <p:cBhvr>
                                        <p:cTn id="27" dur="1" fill="hold">
                                          <p:stCondLst>
                                            <p:cond delay="0"/>
                                          </p:stCondLst>
                                        </p:cTn>
                                        <p:tgtEl>
                                          <p:spTgt spid="13320"/>
                                        </p:tgtEl>
                                        <p:attrNameLst>
                                          <p:attrName>style.visibility</p:attrName>
                                        </p:attrNameLst>
                                      </p:cBhvr>
                                      <p:to>
                                        <p:strVal val="visible"/>
                                      </p:to>
                                    </p:set>
                                    <p:animEffect transition="in" filter="box(out)">
                                      <p:cBhvr>
                                        <p:cTn id="28" dur="500"/>
                                        <p:tgtEl>
                                          <p:spTgt spid="13320"/>
                                        </p:tgtEl>
                                      </p:cBhvr>
                                    </p:animEffect>
                                  </p:childTnLst>
                                  <p:subTnLst>
                                    <p:audio>
                                      <p:cMediaNode>
                                        <p:cTn display="0" masterRel="sameClick">
                                          <p:stCondLst>
                                            <p:cond evt="begin" delay="0">
                                              <p:tn val="26"/>
                                            </p:cond>
                                          </p:stCondLst>
                                          <p:endCondLst>
                                            <p:cond evt="onStopAudio" delay="0">
                                              <p:tgtEl>
                                                <p:sldTgt/>
                                              </p:tgtEl>
                                            </p:cond>
                                          </p:endCondLst>
                                        </p:cTn>
                                        <p:tgtEl>
                                          <p:sndTgt r:embed="rId4" name="camera.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3316">
                                            <p:txEl>
                                              <p:pRg st="0" end="0"/>
                                            </p:txEl>
                                          </p:spTgt>
                                        </p:tgtEl>
                                        <p:attrNameLst>
                                          <p:attrName>style.visibility</p:attrName>
                                        </p:attrNameLst>
                                      </p:cBhvr>
                                      <p:to>
                                        <p:strVal val="visible"/>
                                      </p:to>
                                    </p:set>
                                    <p:anim calcmode="lin" valueType="num">
                                      <p:cBhvr additive="base">
                                        <p:cTn id="33" dur="500" fill="hold"/>
                                        <p:tgtEl>
                                          <p:spTgt spid="13316">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331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6" name="carbrake.wav"/>
                                        </p:tgtEl>
                                      </p:cMediaNode>
                                    </p:audio>
                                  </p:sub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3322"/>
                                        </p:tgtEl>
                                        <p:attrNameLst>
                                          <p:attrName>style.visibility</p:attrName>
                                        </p:attrNameLst>
                                      </p:cBhvr>
                                      <p:to>
                                        <p:strVal val="visible"/>
                                      </p:to>
                                    </p:set>
                                    <p:anim calcmode="lin" valueType="num">
                                      <p:cBhvr additive="base">
                                        <p:cTn id="39" dur="500" fill="hold"/>
                                        <p:tgtEl>
                                          <p:spTgt spid="13322"/>
                                        </p:tgtEl>
                                        <p:attrNameLst>
                                          <p:attrName>ppt_x</p:attrName>
                                        </p:attrNameLst>
                                      </p:cBhvr>
                                      <p:tavLst>
                                        <p:tav tm="0">
                                          <p:val>
                                            <p:strVal val="0-#ppt_w/2"/>
                                          </p:val>
                                        </p:tav>
                                        <p:tav tm="100000">
                                          <p:val>
                                            <p:strVal val="#ppt_x"/>
                                          </p:val>
                                        </p:tav>
                                      </p:tavLst>
                                    </p:anim>
                                    <p:anim calcmode="lin" valueType="num">
                                      <p:cBhvr additive="base">
                                        <p:cTn id="40" dur="500" fill="hold"/>
                                        <p:tgtEl>
                                          <p:spTgt spid="133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whoosh.wav"/>
                                        </p:tgtEl>
                                      </p:cMediaNode>
                                    </p:audio>
                                  </p:sub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3318">
                                            <p:txEl>
                                              <p:pRg st="0" end="0"/>
                                            </p:txEl>
                                          </p:spTgt>
                                        </p:tgtEl>
                                        <p:attrNameLst>
                                          <p:attrName>style.visibility</p:attrName>
                                        </p:attrNameLst>
                                      </p:cBhvr>
                                      <p:to>
                                        <p:strVal val="visible"/>
                                      </p:to>
                                    </p:set>
                                    <p:anim calcmode="lin" valueType="num">
                                      <p:cBhvr additive="base">
                                        <p:cTn id="45" dur="500" fill="hold"/>
                                        <p:tgtEl>
                                          <p:spTgt spid="13318">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331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6" name="carbrake.wav"/>
                                        </p:tgtEl>
                                      </p:cMediaNode>
                                    </p:audio>
                                  </p:sub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3321"/>
                                        </p:tgtEl>
                                        <p:attrNameLst>
                                          <p:attrName>style.visibility</p:attrName>
                                        </p:attrNameLst>
                                      </p:cBhvr>
                                      <p:to>
                                        <p:strVal val="visible"/>
                                      </p:to>
                                    </p:set>
                                    <p:anim calcmode="lin" valueType="num">
                                      <p:cBhvr additive="base">
                                        <p:cTn id="51" dur="500" fill="hold"/>
                                        <p:tgtEl>
                                          <p:spTgt spid="13321"/>
                                        </p:tgtEl>
                                        <p:attrNameLst>
                                          <p:attrName>ppt_x</p:attrName>
                                        </p:attrNameLst>
                                      </p:cBhvr>
                                      <p:tavLst>
                                        <p:tav tm="0">
                                          <p:val>
                                            <p:strVal val="0-#ppt_w/2"/>
                                          </p:val>
                                        </p:tav>
                                        <p:tav tm="100000">
                                          <p:val>
                                            <p:strVal val="#ppt_x"/>
                                          </p:val>
                                        </p:tav>
                                      </p:tavLst>
                                    </p:anim>
                                    <p:anim calcmode="lin" valueType="num">
                                      <p:cBhvr additive="base">
                                        <p:cTn id="52" dur="500" fill="hold"/>
                                        <p:tgtEl>
                                          <p:spTgt spid="1332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P spid="13316" grpId="0" build="p" autoUpdateAnimBg="0"/>
      <p:bldP spid="13317" grpId="0" build="p" autoUpdateAnimBg="0"/>
      <p:bldP spid="13318" grpId="0" build="p" autoUpdateAnimBg="0"/>
      <p:bldP spid="13321" grpId="0" animBg="1" autoUpdateAnimBg="0"/>
      <p:bldP spid="13322"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39</a:t>
            </a:fld>
            <a:endParaRPr lang="tr-TR"/>
          </a:p>
        </p:txBody>
      </p:sp>
      <p:sp>
        <p:nvSpPr>
          <p:cNvPr id="14338" name="Rectangle 2"/>
          <p:cNvSpPr>
            <a:spLocks noGrp="1" noChangeArrowheads="1"/>
          </p:cNvSpPr>
          <p:nvPr>
            <p:ph type="title"/>
          </p:nvPr>
        </p:nvSpPr>
        <p:spPr/>
        <p:txBody>
          <a:bodyPr/>
          <a:lstStyle/>
          <a:p>
            <a:r>
              <a:rPr lang="tr-TR" dirty="0" smtClean="0"/>
              <a:t>Histerizli Karşılaştırıcı</a:t>
            </a:r>
            <a:endParaRPr lang="en-US" dirty="0" smtClean="0"/>
          </a:p>
        </p:txBody>
      </p:sp>
      <p:graphicFrame>
        <p:nvGraphicFramePr>
          <p:cNvPr id="14339" name="Object 2"/>
          <p:cNvGraphicFramePr>
            <a:graphicFrameLocks noChangeAspect="1"/>
          </p:cNvGraphicFramePr>
          <p:nvPr>
            <p:extLst>
              <p:ext uri="{D42A27DB-BD31-4B8C-83A1-F6EECF244321}">
                <p14:modId xmlns:p14="http://schemas.microsoft.com/office/powerpoint/2010/main" val="983547018"/>
              </p:ext>
            </p:extLst>
          </p:nvPr>
        </p:nvGraphicFramePr>
        <p:xfrm>
          <a:off x="228600" y="2362200"/>
          <a:ext cx="4970463" cy="4243388"/>
        </p:xfrm>
        <a:graphic>
          <a:graphicData uri="http://schemas.openxmlformats.org/presentationml/2006/ole">
            <mc:AlternateContent xmlns:mc="http://schemas.openxmlformats.org/markup-compatibility/2006">
              <mc:Choice xmlns:v="urn:schemas-microsoft-com:vml" Requires="v">
                <p:oleObj spid="_x0000_s39955" name="Picture" r:id="rId6" imgW="2676600" imgH="2286000" progId="Word.Picture.8">
                  <p:embed/>
                </p:oleObj>
              </mc:Choice>
              <mc:Fallback>
                <p:oleObj name="Picture" r:id="rId6" imgW="2676600" imgH="2286000" progId="Word.Picture.8">
                  <p:embed/>
                  <p:pic>
                    <p:nvPicPr>
                      <p:cNvPr id="0" name=""/>
                      <p:cNvPicPr>
                        <a:picLocks noChangeAspect="1" noChangeArrowheads="1"/>
                      </p:cNvPicPr>
                      <p:nvPr/>
                    </p:nvPicPr>
                    <p:blipFill>
                      <a:blip r:embed="rId7"/>
                      <a:srcRect/>
                      <a:stretch>
                        <a:fillRect/>
                      </a:stretch>
                    </p:blipFill>
                    <p:spPr bwMode="auto">
                      <a:xfrm>
                        <a:off x="228600" y="2362200"/>
                        <a:ext cx="4970463" cy="4243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0" name="Rectangle 4"/>
          <p:cNvSpPr>
            <a:spLocks noChangeArrowheads="1"/>
          </p:cNvSpPr>
          <p:nvPr/>
        </p:nvSpPr>
        <p:spPr bwMode="auto">
          <a:xfrm>
            <a:off x="4724400" y="2057400"/>
            <a:ext cx="3879850" cy="457200"/>
          </a:xfrm>
          <a:prstGeom prst="rect">
            <a:avLst/>
          </a:prstGeom>
          <a:noFill/>
          <a:ln w="9525">
            <a:noFill/>
            <a:miter lim="800000"/>
            <a:headEnd/>
            <a:tailEnd/>
          </a:ln>
        </p:spPr>
        <p:txBody>
          <a:bodyPr wrap="none">
            <a:spAutoFit/>
          </a:bodyPr>
          <a:lstStyle/>
          <a:p>
            <a:r>
              <a:rPr lang="en-US"/>
              <a:t>V</a:t>
            </a:r>
            <a:r>
              <a:rPr lang="en-US" baseline="-25000"/>
              <a:t>-</a:t>
            </a:r>
            <a:r>
              <a:rPr lang="en-US"/>
              <a:t> = (V</a:t>
            </a:r>
            <a:r>
              <a:rPr lang="en-US" baseline="-25000"/>
              <a:t>i</a:t>
            </a:r>
            <a:r>
              <a:rPr lang="en-US"/>
              <a:t>*R</a:t>
            </a:r>
            <a:r>
              <a:rPr lang="en-US" baseline="-25000"/>
              <a:t>2</a:t>
            </a:r>
            <a:r>
              <a:rPr lang="en-US"/>
              <a:t>+V</a:t>
            </a:r>
            <a:r>
              <a:rPr lang="en-US" baseline="-25000"/>
              <a:t>ref</a:t>
            </a:r>
            <a:r>
              <a:rPr lang="en-US"/>
              <a:t>*R</a:t>
            </a:r>
            <a:r>
              <a:rPr lang="en-US" baseline="-25000"/>
              <a:t>1</a:t>
            </a:r>
            <a:r>
              <a:rPr lang="en-US"/>
              <a:t>)/(R</a:t>
            </a:r>
            <a:r>
              <a:rPr lang="en-US" baseline="-25000"/>
              <a:t>1</a:t>
            </a:r>
            <a:r>
              <a:rPr lang="en-US"/>
              <a:t>+R</a:t>
            </a:r>
            <a:r>
              <a:rPr lang="en-US" baseline="-25000"/>
              <a:t>2</a:t>
            </a:r>
            <a:r>
              <a:rPr lang="en-US"/>
              <a:t>)</a:t>
            </a:r>
          </a:p>
        </p:txBody>
      </p:sp>
      <p:sp>
        <p:nvSpPr>
          <p:cNvPr id="14341" name="Rectangle 5"/>
          <p:cNvSpPr>
            <a:spLocks noChangeArrowheads="1"/>
          </p:cNvSpPr>
          <p:nvPr/>
        </p:nvSpPr>
        <p:spPr bwMode="auto">
          <a:xfrm>
            <a:off x="4724400" y="2819400"/>
            <a:ext cx="2767013" cy="457200"/>
          </a:xfrm>
          <a:prstGeom prst="rect">
            <a:avLst/>
          </a:prstGeom>
          <a:noFill/>
          <a:ln w="9525">
            <a:noFill/>
            <a:miter lim="800000"/>
            <a:headEnd/>
            <a:tailEnd/>
          </a:ln>
        </p:spPr>
        <p:txBody>
          <a:bodyPr wrap="none">
            <a:spAutoFit/>
          </a:bodyPr>
          <a:lstStyle/>
          <a:p>
            <a:r>
              <a:rPr lang="en-US" dirty="0"/>
              <a:t>V</a:t>
            </a:r>
            <a:r>
              <a:rPr lang="en-US" baseline="-25000" dirty="0"/>
              <a:t>+</a:t>
            </a:r>
            <a:r>
              <a:rPr lang="en-US" dirty="0"/>
              <a:t> = V</a:t>
            </a:r>
            <a:r>
              <a:rPr lang="en-US" baseline="-25000" dirty="0"/>
              <a:t>0</a:t>
            </a:r>
            <a:r>
              <a:rPr lang="en-US" dirty="0"/>
              <a:t>*R</a:t>
            </a:r>
            <a:r>
              <a:rPr lang="en-US" baseline="-25000" dirty="0"/>
              <a:t>3</a:t>
            </a:r>
            <a:r>
              <a:rPr lang="en-US" dirty="0"/>
              <a:t> /(R</a:t>
            </a:r>
            <a:r>
              <a:rPr lang="en-US" baseline="-25000" dirty="0"/>
              <a:t>3</a:t>
            </a:r>
            <a:r>
              <a:rPr lang="en-US" dirty="0"/>
              <a:t>+R</a:t>
            </a:r>
            <a:r>
              <a:rPr lang="en-US" baseline="-25000" dirty="0"/>
              <a:t>4</a:t>
            </a:r>
            <a:r>
              <a:rPr lang="en-US" dirty="0"/>
              <a:t>)</a:t>
            </a:r>
          </a:p>
        </p:txBody>
      </p:sp>
      <p:sp>
        <p:nvSpPr>
          <p:cNvPr id="14342" name="Text Box 6"/>
          <p:cNvSpPr txBox="1">
            <a:spLocks noChangeArrowheads="1"/>
          </p:cNvSpPr>
          <p:nvPr/>
        </p:nvSpPr>
        <p:spPr bwMode="auto">
          <a:xfrm>
            <a:off x="4953000" y="5410200"/>
            <a:ext cx="3566746" cy="461665"/>
          </a:xfrm>
          <a:prstGeom prst="rect">
            <a:avLst/>
          </a:prstGeom>
          <a:noFill/>
          <a:ln w="9525">
            <a:noFill/>
            <a:miter lim="800000"/>
            <a:headEnd/>
            <a:tailEnd/>
          </a:ln>
        </p:spPr>
        <p:txBody>
          <a:bodyPr wrap="none">
            <a:spAutoFit/>
          </a:bodyPr>
          <a:lstStyle/>
          <a:p>
            <a:pPr eaLnBrk="0" hangingPunct="0"/>
            <a:r>
              <a:rPr lang="en-US" dirty="0" smtClean="0"/>
              <a:t>V</a:t>
            </a:r>
            <a:r>
              <a:rPr lang="en-US" baseline="-25000" dirty="0" smtClean="0"/>
              <a:t>-</a:t>
            </a:r>
            <a:r>
              <a:rPr lang="en-US" dirty="0"/>
              <a:t>&lt;</a:t>
            </a:r>
            <a:r>
              <a:rPr lang="en-US" dirty="0" smtClean="0"/>
              <a:t>V</a:t>
            </a:r>
            <a:r>
              <a:rPr lang="en-US" baseline="-25000" dirty="0" smtClean="0"/>
              <a:t>+</a:t>
            </a:r>
            <a:r>
              <a:rPr lang="tr-TR" dirty="0" smtClean="0"/>
              <a:t> çıkış  </a:t>
            </a:r>
            <a:r>
              <a:rPr lang="en-US" dirty="0" smtClean="0"/>
              <a:t>+V</a:t>
            </a:r>
            <a:r>
              <a:rPr lang="en-US" baseline="-25000" dirty="0" smtClean="0"/>
              <a:t>SAT</a:t>
            </a:r>
            <a:r>
              <a:rPr lang="tr-TR" baseline="-25000" dirty="0" smtClean="0"/>
              <a:t> </a:t>
            </a:r>
            <a:r>
              <a:rPr lang="tr-TR" dirty="0" smtClean="0"/>
              <a:t>da kalır</a:t>
            </a:r>
            <a:endParaRPr lang="en-US" dirty="0"/>
          </a:p>
        </p:txBody>
      </p:sp>
      <p:sp>
        <p:nvSpPr>
          <p:cNvPr id="14343" name="Text Box 7"/>
          <p:cNvSpPr txBox="1">
            <a:spLocks noChangeArrowheads="1"/>
          </p:cNvSpPr>
          <p:nvPr/>
        </p:nvSpPr>
        <p:spPr bwMode="auto">
          <a:xfrm>
            <a:off x="3849413" y="6079444"/>
            <a:ext cx="5011885" cy="461665"/>
          </a:xfrm>
          <a:prstGeom prst="rect">
            <a:avLst/>
          </a:prstGeom>
          <a:noFill/>
          <a:ln w="9525">
            <a:noFill/>
            <a:miter lim="800000"/>
            <a:headEnd/>
            <a:tailEnd/>
          </a:ln>
        </p:spPr>
        <p:txBody>
          <a:bodyPr wrap="none">
            <a:spAutoFit/>
          </a:bodyPr>
          <a:lstStyle/>
          <a:p>
            <a:pPr eaLnBrk="0" hangingPunct="0"/>
            <a:r>
              <a:rPr lang="tr-TR" dirty="0" smtClean="0"/>
              <a:t>Şayet </a:t>
            </a:r>
            <a:r>
              <a:rPr lang="en-US" dirty="0" smtClean="0"/>
              <a:t>V</a:t>
            </a:r>
            <a:r>
              <a:rPr lang="en-US" baseline="-25000" dirty="0" smtClean="0"/>
              <a:t>-</a:t>
            </a:r>
            <a:r>
              <a:rPr lang="en-US" dirty="0"/>
              <a:t>&gt;</a:t>
            </a:r>
            <a:r>
              <a:rPr lang="en-US" dirty="0" smtClean="0"/>
              <a:t>V</a:t>
            </a:r>
            <a:r>
              <a:rPr lang="en-US" baseline="-25000" dirty="0" smtClean="0"/>
              <a:t>+</a:t>
            </a:r>
            <a:r>
              <a:rPr lang="tr-TR" dirty="0" smtClean="0"/>
              <a:t> olursa çıkış  </a:t>
            </a:r>
            <a:r>
              <a:rPr lang="en-US" dirty="0" smtClean="0"/>
              <a:t>–V</a:t>
            </a:r>
            <a:r>
              <a:rPr lang="en-US" baseline="-25000" dirty="0" smtClean="0"/>
              <a:t>SAT</a:t>
            </a:r>
            <a:r>
              <a:rPr lang="tr-TR" dirty="0"/>
              <a:t> </a:t>
            </a:r>
            <a:r>
              <a:rPr lang="tr-TR" dirty="0" smtClean="0"/>
              <a:t>a gider</a:t>
            </a:r>
            <a:endParaRPr lang="en-US" dirty="0"/>
          </a:p>
        </p:txBody>
      </p:sp>
      <p:sp>
        <p:nvSpPr>
          <p:cNvPr id="8"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56234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4339"/>
                                        </p:tgtEl>
                                        <p:attrNameLst>
                                          <p:attrName>style.visibility</p:attrName>
                                        </p:attrNameLst>
                                      </p:cBhvr>
                                      <p:to>
                                        <p:strVal val="visible"/>
                                      </p:to>
                                    </p:set>
                                    <p:animEffect transition="in" filter="box(out)">
                                      <p:cBhvr>
                                        <p:cTn id="13" dur="500"/>
                                        <p:tgtEl>
                                          <p:spTgt spid="14339"/>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iterate type="lt">
                                    <p:tmPct val="100000"/>
                                  </p:iterate>
                                  <p:childTnLst>
                                    <p:set>
                                      <p:cBhvr>
                                        <p:cTn id="17" dur="1" fill="hold">
                                          <p:stCondLst>
                                            <p:cond delay="0"/>
                                          </p:stCondLst>
                                        </p:cTn>
                                        <p:tgtEl>
                                          <p:spTgt spid="14340">
                                            <p:txEl>
                                              <p:pRg st="0" end="0"/>
                                            </p:txEl>
                                          </p:spTgt>
                                        </p:tgtEl>
                                        <p:attrNameLst>
                                          <p:attrName>style.visibility</p:attrName>
                                        </p:attrNameLst>
                                      </p:cBhvr>
                                      <p:to>
                                        <p:strVal val="visible"/>
                                      </p:to>
                                    </p:set>
                                    <p:animEffect transition="in" filter="wipe(up)">
                                      <p:cBhvr>
                                        <p:cTn id="18" dur="75"/>
                                        <p:tgtEl>
                                          <p:spTgt spid="14340">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type.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iterate type="lt">
                                    <p:tmPct val="100000"/>
                                  </p:iterate>
                                  <p:childTnLst>
                                    <p:set>
                                      <p:cBhvr>
                                        <p:cTn id="22" dur="1" fill="hold">
                                          <p:stCondLst>
                                            <p:cond delay="0"/>
                                          </p:stCondLst>
                                        </p:cTn>
                                        <p:tgtEl>
                                          <p:spTgt spid="14341">
                                            <p:txEl>
                                              <p:pRg st="0" end="0"/>
                                            </p:txEl>
                                          </p:spTgt>
                                        </p:tgtEl>
                                        <p:attrNameLst>
                                          <p:attrName>style.visibility</p:attrName>
                                        </p:attrNameLst>
                                      </p:cBhvr>
                                      <p:to>
                                        <p:strVal val="visible"/>
                                      </p:to>
                                    </p:set>
                                    <p:animEffect transition="in" filter="wipe(up)">
                                      <p:cBhvr>
                                        <p:cTn id="23" dur="75"/>
                                        <p:tgtEl>
                                          <p:spTgt spid="14341">
                                            <p:txEl>
                                              <p:pRg st="0" end="0"/>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4" name="type.wav"/>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4342">
                                            <p:txEl>
                                              <p:pRg st="0" end="0"/>
                                            </p:txEl>
                                          </p:spTgt>
                                        </p:tgtEl>
                                        <p:attrNameLst>
                                          <p:attrName>style.visibility</p:attrName>
                                        </p:attrNameLst>
                                      </p:cBhvr>
                                      <p:to>
                                        <p:strVal val="visible"/>
                                      </p:to>
                                    </p:set>
                                    <p:anim calcmode="lin" valueType="num">
                                      <p:cBhvr additive="base">
                                        <p:cTn id="28" dur="500" fill="hold"/>
                                        <p:tgtEl>
                                          <p:spTgt spid="14342">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34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5" name="carbrake.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4343">
                                            <p:txEl>
                                              <p:pRg st="0" end="0"/>
                                            </p:txEl>
                                          </p:spTgt>
                                        </p:tgtEl>
                                        <p:attrNameLst>
                                          <p:attrName>style.visibility</p:attrName>
                                        </p:attrNameLst>
                                      </p:cBhvr>
                                      <p:to>
                                        <p:strVal val="visible"/>
                                      </p:to>
                                    </p:set>
                                    <p:anim calcmode="lin" valueType="num">
                                      <p:cBhvr additive="base">
                                        <p:cTn id="34" dur="500" fill="hold"/>
                                        <p:tgtEl>
                                          <p:spTgt spid="1434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3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5"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40" grpId="0" build="p" autoUpdateAnimBg="0"/>
      <p:bldP spid="14341" grpId="0" build="p" autoUpdateAnimBg="0"/>
      <p:bldP spid="14342" grpId="0" build="p" autoUpdateAnimBg="0"/>
      <p:bldP spid="1434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685800" y="287338"/>
            <a:ext cx="7772400" cy="1084262"/>
          </a:xfrm>
        </p:spPr>
        <p:txBody>
          <a:bodyPr/>
          <a:lstStyle/>
          <a:p>
            <a:r>
              <a:rPr lang="tr-TR" dirty="0" smtClean="0"/>
              <a:t>İşaret İşleyici Örnekleri</a:t>
            </a:r>
            <a:endParaRPr lang="en-US" dirty="0" smtClean="0"/>
          </a:p>
        </p:txBody>
      </p:sp>
      <p:sp>
        <p:nvSpPr>
          <p:cNvPr id="112643" name="Rectangle 3"/>
          <p:cNvSpPr>
            <a:spLocks noGrp="1" noChangeArrowheads="1"/>
          </p:cNvSpPr>
          <p:nvPr>
            <p:ph idx="1"/>
          </p:nvPr>
        </p:nvSpPr>
        <p:spPr>
          <a:xfrm>
            <a:off x="685800" y="1447800"/>
            <a:ext cx="8099425" cy="5078413"/>
          </a:xfrm>
        </p:spPr>
        <p:txBody>
          <a:bodyPr/>
          <a:lstStyle/>
          <a:p>
            <a:r>
              <a:rPr lang="tr-TR" dirty="0" smtClean="0"/>
              <a:t>Temel kuvvetlediriciler</a:t>
            </a:r>
            <a:endParaRPr lang="en-US" dirty="0" smtClean="0"/>
          </a:p>
          <a:p>
            <a:r>
              <a:rPr lang="tr-TR" dirty="0" smtClean="0"/>
              <a:t>Enstrümentasyon kuvvetlendiricileri </a:t>
            </a:r>
            <a:r>
              <a:rPr lang="en-US" dirty="0" smtClean="0"/>
              <a:t>– </a:t>
            </a:r>
            <a:r>
              <a:rPr lang="tr-TR" dirty="0" smtClean="0"/>
              <a:t>geliştirilmiş bir farksal kuvvetlendirici</a:t>
            </a:r>
            <a:endParaRPr lang="en-US" dirty="0" smtClean="0"/>
          </a:p>
          <a:p>
            <a:r>
              <a:rPr lang="en-US" dirty="0" smtClean="0"/>
              <a:t>A</a:t>
            </a:r>
            <a:r>
              <a:rPr lang="tr-TR" dirty="0" smtClean="0"/>
              <a:t>ktif süzgeçler</a:t>
            </a:r>
            <a:endParaRPr lang="en-US" dirty="0" smtClean="0"/>
          </a:p>
          <a:p>
            <a:r>
              <a:rPr lang="tr-TR" dirty="0" smtClean="0"/>
              <a:t>Entegratör (toplama) ve türev alma</a:t>
            </a:r>
            <a:endParaRPr lang="en-US" dirty="0" smtClean="0"/>
          </a:p>
          <a:p>
            <a:r>
              <a:rPr lang="tr-TR" dirty="0" smtClean="0"/>
              <a:t>Önemli ekler</a:t>
            </a:r>
            <a:r>
              <a:rPr lang="en-US" dirty="0" smtClean="0"/>
              <a:t>:</a:t>
            </a:r>
          </a:p>
          <a:p>
            <a:pPr lvl="1"/>
            <a:r>
              <a:rPr lang="tr-TR" dirty="0" smtClean="0"/>
              <a:t>Hassas doğrultucular</a:t>
            </a:r>
            <a:endParaRPr lang="en-US" dirty="0" smtClean="0"/>
          </a:p>
          <a:p>
            <a:pPr lvl="1"/>
            <a:r>
              <a:rPr lang="en-US" dirty="0" err="1" smtClean="0"/>
              <a:t>Logaritmi</a:t>
            </a:r>
            <a:r>
              <a:rPr lang="tr-TR" dirty="0" smtClean="0"/>
              <a:t>k</a:t>
            </a:r>
            <a:r>
              <a:rPr lang="en-US" dirty="0" smtClean="0"/>
              <a:t> </a:t>
            </a:r>
            <a:r>
              <a:rPr lang="tr-TR" dirty="0" smtClean="0"/>
              <a:t>kuvvetlendiriciler</a:t>
            </a:r>
            <a:endParaRPr lang="en-US" dirty="0" smtClean="0"/>
          </a:p>
          <a:p>
            <a:pPr lvl="1"/>
            <a:r>
              <a:rPr lang="en-US" dirty="0" err="1" smtClean="0"/>
              <a:t>Negati</a:t>
            </a:r>
            <a:r>
              <a:rPr lang="tr-TR" dirty="0" smtClean="0"/>
              <a:t>f</a:t>
            </a:r>
            <a:r>
              <a:rPr lang="en-US" dirty="0" smtClean="0"/>
              <a:t> </a:t>
            </a:r>
            <a:r>
              <a:rPr lang="tr-TR" dirty="0" smtClean="0"/>
              <a:t>ka</a:t>
            </a:r>
            <a:r>
              <a:rPr lang="en-US" dirty="0" smtClean="0"/>
              <a:t>pa</a:t>
            </a:r>
            <a:r>
              <a:rPr lang="tr-TR" dirty="0" smtClean="0"/>
              <a:t>s</a:t>
            </a:r>
            <a:r>
              <a:rPr lang="en-US" dirty="0" err="1" smtClean="0"/>
              <a:t>itan</a:t>
            </a:r>
            <a:r>
              <a:rPr lang="tr-TR" dirty="0" smtClean="0"/>
              <a:t>s  kuvvetlendiricileri</a:t>
            </a:r>
            <a:endParaRPr lang="en-US" dirty="0" smtClean="0"/>
          </a:p>
        </p:txBody>
      </p:sp>
      <p:sp>
        <p:nvSpPr>
          <p:cNvPr id="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fld id="{94F95399-64A8-43B0-A5C5-2D48ACAF8409}" type="slidenum">
              <a:rPr lang="tr-TR" smtClean="0"/>
              <a:t>4</a:t>
            </a:fld>
            <a:endParaRPr lang="tr-TR"/>
          </a:p>
        </p:txBody>
      </p:sp>
    </p:spTree>
    <p:extLst>
      <p:ext uri="{BB962C8B-B14F-4D97-AF65-F5344CB8AC3E}">
        <p14:creationId xmlns:p14="http://schemas.microsoft.com/office/powerpoint/2010/main" val="388001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2642"/>
                                        </p:tgtEl>
                                        <p:attrNameLst>
                                          <p:attrName>style.visibility</p:attrName>
                                        </p:attrNameLst>
                                      </p:cBhvr>
                                      <p:to>
                                        <p:strVal val="visible"/>
                                      </p:to>
                                    </p:set>
                                    <p:anim calcmode="lin" valueType="num">
                                      <p:cBhvr additive="base">
                                        <p:cTn id="7" dur="500" fill="hold"/>
                                        <p:tgtEl>
                                          <p:spTgt spid="112642"/>
                                        </p:tgtEl>
                                        <p:attrNameLst>
                                          <p:attrName>ppt_x</p:attrName>
                                        </p:attrNameLst>
                                      </p:cBhvr>
                                      <p:tavLst>
                                        <p:tav tm="0">
                                          <p:val>
                                            <p:strVal val="#ppt_x"/>
                                          </p:val>
                                        </p:tav>
                                        <p:tav tm="100000">
                                          <p:val>
                                            <p:strVal val="#ppt_x"/>
                                          </p:val>
                                        </p:tav>
                                      </p:tavLst>
                                    </p:anim>
                                    <p:anim calcmode="lin" valueType="num">
                                      <p:cBhvr additive="base">
                                        <p:cTn id="8" dur="500" fill="hold"/>
                                        <p:tgtEl>
                                          <p:spTgt spid="11264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1264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1264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1264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1264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12643">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112643">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112643">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1126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autoUpdateAnimBg="0"/>
      <p:bldP spid="112643"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5363" name="Object 2"/>
          <p:cNvGraphicFramePr>
            <a:graphicFrameLocks noChangeAspect="1"/>
          </p:cNvGraphicFramePr>
          <p:nvPr>
            <p:extLst>
              <p:ext uri="{D42A27DB-BD31-4B8C-83A1-F6EECF244321}">
                <p14:modId xmlns:p14="http://schemas.microsoft.com/office/powerpoint/2010/main" val="2601059338"/>
              </p:ext>
            </p:extLst>
          </p:nvPr>
        </p:nvGraphicFramePr>
        <p:xfrm>
          <a:off x="0" y="0"/>
          <a:ext cx="3657600" cy="3122613"/>
        </p:xfrm>
        <a:graphic>
          <a:graphicData uri="http://schemas.openxmlformats.org/presentationml/2006/ole">
            <mc:AlternateContent xmlns:mc="http://schemas.openxmlformats.org/markup-compatibility/2006">
              <mc:Choice xmlns:v="urn:schemas-microsoft-com:vml" Requires="v">
                <p:oleObj spid="_x0000_s41013" name="Picture" r:id="rId6" imgW="2676600" imgH="2286000" progId="Word.Picture.8">
                  <p:embed/>
                </p:oleObj>
              </mc:Choice>
              <mc:Fallback>
                <p:oleObj name="Picture" r:id="rId6" imgW="2676600" imgH="2286000" progId="Word.Picture.8">
                  <p:embed/>
                  <p:pic>
                    <p:nvPicPr>
                      <p:cNvPr id="0" name=""/>
                      <p:cNvPicPr>
                        <a:picLocks noChangeAspect="1" noChangeArrowheads="1"/>
                      </p:cNvPicPr>
                      <p:nvPr/>
                    </p:nvPicPr>
                    <p:blipFill>
                      <a:blip r:embed="rId7"/>
                      <a:srcRect/>
                      <a:stretch>
                        <a:fillRect/>
                      </a:stretch>
                    </p:blipFill>
                    <p:spPr bwMode="auto">
                      <a:xfrm>
                        <a:off x="0" y="0"/>
                        <a:ext cx="3657600" cy="3122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ayt Numarası Yer Tutucusu 1"/>
          <p:cNvSpPr>
            <a:spLocks noGrp="1"/>
          </p:cNvSpPr>
          <p:nvPr>
            <p:ph type="sldNum" sz="quarter" idx="12"/>
          </p:nvPr>
        </p:nvSpPr>
        <p:spPr/>
        <p:txBody>
          <a:bodyPr/>
          <a:lstStyle/>
          <a:p>
            <a:fld id="{94F95399-64A8-43B0-A5C5-2D48ACAF8409}" type="slidenum">
              <a:rPr lang="tr-TR" smtClean="0"/>
              <a:t>40</a:t>
            </a:fld>
            <a:endParaRPr lang="tr-TR"/>
          </a:p>
        </p:txBody>
      </p:sp>
      <p:sp>
        <p:nvSpPr>
          <p:cNvPr id="15362" name="Rectangle 2"/>
          <p:cNvSpPr>
            <a:spLocks noGrp="1" noChangeArrowheads="1"/>
          </p:cNvSpPr>
          <p:nvPr>
            <p:ph type="title"/>
          </p:nvPr>
        </p:nvSpPr>
        <p:spPr>
          <a:xfrm>
            <a:off x="4355976" y="44624"/>
            <a:ext cx="4330824" cy="1143000"/>
          </a:xfrm>
        </p:spPr>
        <p:txBody>
          <a:bodyPr/>
          <a:lstStyle/>
          <a:p>
            <a:r>
              <a:rPr lang="tr-TR" dirty="0" smtClean="0"/>
              <a:t>Özellikler</a:t>
            </a:r>
            <a:endParaRPr lang="en-US" dirty="0" smtClean="0"/>
          </a:p>
        </p:txBody>
      </p:sp>
      <p:graphicFrame>
        <p:nvGraphicFramePr>
          <p:cNvPr id="15364" name="Object 3"/>
          <p:cNvGraphicFramePr>
            <a:graphicFrameLocks noChangeAspect="1"/>
          </p:cNvGraphicFramePr>
          <p:nvPr>
            <p:extLst>
              <p:ext uri="{D42A27DB-BD31-4B8C-83A1-F6EECF244321}">
                <p14:modId xmlns:p14="http://schemas.microsoft.com/office/powerpoint/2010/main" val="3358686227"/>
              </p:ext>
            </p:extLst>
          </p:nvPr>
        </p:nvGraphicFramePr>
        <p:xfrm>
          <a:off x="752475" y="3284984"/>
          <a:ext cx="3205163" cy="3406775"/>
        </p:xfrm>
        <a:graphic>
          <a:graphicData uri="http://schemas.openxmlformats.org/presentationml/2006/ole">
            <mc:AlternateContent xmlns:mc="http://schemas.openxmlformats.org/markup-compatibility/2006">
              <mc:Choice xmlns:v="urn:schemas-microsoft-com:vml" Requires="v">
                <p:oleObj spid="_x0000_s41014" name="Picture" r:id="rId8" imgW="1962000" imgH="2085840" progId="Word.Picture.8">
                  <p:embed/>
                </p:oleObj>
              </mc:Choice>
              <mc:Fallback>
                <p:oleObj name="Picture" r:id="rId8" imgW="1962000" imgH="2085840" progId="Word.Picture.8">
                  <p:embed/>
                  <p:pic>
                    <p:nvPicPr>
                      <p:cNvPr id="0" name=""/>
                      <p:cNvPicPr>
                        <a:picLocks noChangeAspect="1" noChangeArrowheads="1"/>
                      </p:cNvPicPr>
                      <p:nvPr/>
                    </p:nvPicPr>
                    <p:blipFill>
                      <a:blip r:embed="rId9"/>
                      <a:srcRect/>
                      <a:stretch>
                        <a:fillRect/>
                      </a:stretch>
                    </p:blipFill>
                    <p:spPr bwMode="auto">
                      <a:xfrm>
                        <a:off x="752475" y="3284984"/>
                        <a:ext cx="3205163" cy="340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5" name="Rectangle 5"/>
          <p:cNvSpPr>
            <a:spLocks noChangeArrowheads="1"/>
          </p:cNvSpPr>
          <p:nvPr/>
        </p:nvSpPr>
        <p:spPr bwMode="auto">
          <a:xfrm>
            <a:off x="3962400" y="1143000"/>
            <a:ext cx="4724400" cy="457200"/>
          </a:xfrm>
          <a:prstGeom prst="rect">
            <a:avLst/>
          </a:prstGeom>
          <a:noFill/>
          <a:ln w="9525">
            <a:noFill/>
            <a:miter lim="800000"/>
            <a:headEnd/>
            <a:tailEnd/>
          </a:ln>
        </p:spPr>
        <p:txBody>
          <a:bodyPr>
            <a:spAutoFit/>
          </a:bodyPr>
          <a:lstStyle/>
          <a:p>
            <a:r>
              <a:rPr lang="en-US"/>
              <a:t>V</a:t>
            </a:r>
            <a:r>
              <a:rPr lang="en-US" baseline="-25000"/>
              <a:t>H</a:t>
            </a:r>
            <a:r>
              <a:rPr lang="en-US"/>
              <a:t> = -V</a:t>
            </a:r>
            <a:r>
              <a:rPr lang="en-US" baseline="-30000"/>
              <a:t>ref</a:t>
            </a:r>
            <a:r>
              <a:rPr lang="en-US"/>
              <a:t>*R</a:t>
            </a:r>
            <a:r>
              <a:rPr lang="en-US" baseline="-30000"/>
              <a:t>1</a:t>
            </a:r>
            <a:r>
              <a:rPr lang="en-US"/>
              <a:t>/R</a:t>
            </a:r>
            <a:r>
              <a:rPr lang="en-US" baseline="-30000"/>
              <a:t>2</a:t>
            </a:r>
            <a:r>
              <a:rPr lang="en-US"/>
              <a:t> – V</a:t>
            </a:r>
            <a:r>
              <a:rPr lang="en-US" baseline="-30000"/>
              <a:t>SAT</a:t>
            </a:r>
            <a:r>
              <a:rPr lang="en-US"/>
              <a:t>*R</a:t>
            </a:r>
            <a:r>
              <a:rPr lang="en-US" baseline="-30000"/>
              <a:t>3</a:t>
            </a:r>
            <a:r>
              <a:rPr lang="en-US"/>
              <a:t>/(R</a:t>
            </a:r>
            <a:r>
              <a:rPr lang="en-US" baseline="-30000"/>
              <a:t>3</a:t>
            </a:r>
            <a:r>
              <a:rPr lang="en-US"/>
              <a:t>+R</a:t>
            </a:r>
            <a:r>
              <a:rPr lang="en-US" baseline="-30000"/>
              <a:t>4</a:t>
            </a:r>
            <a:r>
              <a:rPr lang="en-US"/>
              <a:t>)</a:t>
            </a:r>
            <a:endParaRPr lang="tr-TR"/>
          </a:p>
        </p:txBody>
      </p:sp>
      <p:sp>
        <p:nvSpPr>
          <p:cNvPr id="15366" name="Rectangle 6"/>
          <p:cNvSpPr>
            <a:spLocks noChangeArrowheads="1"/>
          </p:cNvSpPr>
          <p:nvPr/>
        </p:nvSpPr>
        <p:spPr bwMode="auto">
          <a:xfrm>
            <a:off x="3962400" y="1905000"/>
            <a:ext cx="4724400" cy="457200"/>
          </a:xfrm>
          <a:prstGeom prst="rect">
            <a:avLst/>
          </a:prstGeom>
          <a:noFill/>
          <a:ln w="9525">
            <a:noFill/>
            <a:miter lim="800000"/>
            <a:headEnd/>
            <a:tailEnd/>
          </a:ln>
        </p:spPr>
        <p:txBody>
          <a:bodyPr>
            <a:spAutoFit/>
          </a:bodyPr>
          <a:lstStyle/>
          <a:p>
            <a:r>
              <a:rPr lang="en-US"/>
              <a:t>V</a:t>
            </a:r>
            <a:r>
              <a:rPr lang="en-US" baseline="-25000"/>
              <a:t>L</a:t>
            </a:r>
            <a:r>
              <a:rPr lang="en-US"/>
              <a:t> = -V</a:t>
            </a:r>
            <a:r>
              <a:rPr lang="en-US" baseline="-30000"/>
              <a:t>ref</a:t>
            </a:r>
            <a:r>
              <a:rPr lang="en-US"/>
              <a:t>*R</a:t>
            </a:r>
            <a:r>
              <a:rPr lang="en-US" baseline="-30000"/>
              <a:t>1</a:t>
            </a:r>
            <a:r>
              <a:rPr lang="en-US"/>
              <a:t>/R</a:t>
            </a:r>
            <a:r>
              <a:rPr lang="en-US" baseline="-30000"/>
              <a:t>2</a:t>
            </a:r>
            <a:r>
              <a:rPr lang="en-US"/>
              <a:t> + V</a:t>
            </a:r>
            <a:r>
              <a:rPr lang="en-US" baseline="-30000"/>
              <a:t>SAT</a:t>
            </a:r>
            <a:r>
              <a:rPr lang="en-US"/>
              <a:t>*R</a:t>
            </a:r>
            <a:r>
              <a:rPr lang="en-US" baseline="-30000"/>
              <a:t>3</a:t>
            </a:r>
            <a:r>
              <a:rPr lang="en-US"/>
              <a:t>/(R</a:t>
            </a:r>
            <a:r>
              <a:rPr lang="en-US" baseline="-30000"/>
              <a:t>3</a:t>
            </a:r>
            <a:r>
              <a:rPr lang="en-US"/>
              <a:t>+R</a:t>
            </a:r>
            <a:r>
              <a:rPr lang="en-US" baseline="-30000"/>
              <a:t>4</a:t>
            </a:r>
            <a:r>
              <a:rPr lang="en-US"/>
              <a:t>)</a:t>
            </a:r>
            <a:endParaRPr lang="tr-TR"/>
          </a:p>
        </p:txBody>
      </p:sp>
      <p:graphicFrame>
        <p:nvGraphicFramePr>
          <p:cNvPr id="15367" name="Object 4"/>
          <p:cNvGraphicFramePr>
            <a:graphicFrameLocks noChangeAspect="1"/>
          </p:cNvGraphicFramePr>
          <p:nvPr/>
        </p:nvGraphicFramePr>
        <p:xfrm>
          <a:off x="4173538" y="3124200"/>
          <a:ext cx="4970462" cy="3306763"/>
        </p:xfrm>
        <a:graphic>
          <a:graphicData uri="http://schemas.openxmlformats.org/presentationml/2006/ole">
            <mc:AlternateContent xmlns:mc="http://schemas.openxmlformats.org/markup-compatibility/2006">
              <mc:Choice xmlns:v="urn:schemas-microsoft-com:vml" Requires="v">
                <p:oleObj spid="_x0000_s41015" name="Picture" r:id="rId10" imgW="2676600" imgH="1781280" progId="Word.Picture.8">
                  <p:embed/>
                </p:oleObj>
              </mc:Choice>
              <mc:Fallback>
                <p:oleObj name="Picture" r:id="rId10" imgW="2676600" imgH="1781280" progId="Word.Picture.8">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73538" y="3124200"/>
                        <a:ext cx="4970462" cy="330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4012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5363"/>
                                        </p:tgtEl>
                                        <p:attrNameLst>
                                          <p:attrName>style.visibility</p:attrName>
                                        </p:attrNameLst>
                                      </p:cBhvr>
                                      <p:to>
                                        <p:strVal val="visible"/>
                                      </p:to>
                                    </p:set>
                                    <p:animEffect transition="in" filter="box(out)">
                                      <p:cBhvr>
                                        <p:cTn id="13" dur="500"/>
                                        <p:tgtEl>
                                          <p:spTgt spid="15363"/>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iterate type="lt">
                                    <p:tmPct val="100000"/>
                                  </p:iterate>
                                  <p:childTnLst>
                                    <p:set>
                                      <p:cBhvr>
                                        <p:cTn id="17" dur="1" fill="hold">
                                          <p:stCondLst>
                                            <p:cond delay="0"/>
                                          </p:stCondLst>
                                        </p:cTn>
                                        <p:tgtEl>
                                          <p:spTgt spid="15365">
                                            <p:txEl>
                                              <p:pRg st="0" end="0"/>
                                            </p:txEl>
                                          </p:spTgt>
                                        </p:tgtEl>
                                        <p:attrNameLst>
                                          <p:attrName>style.visibility</p:attrName>
                                        </p:attrNameLst>
                                      </p:cBhvr>
                                      <p:to>
                                        <p:strVal val="visible"/>
                                      </p:to>
                                    </p:set>
                                    <p:animEffect transition="in" filter="wipe(up)">
                                      <p:cBhvr>
                                        <p:cTn id="18" dur="75"/>
                                        <p:tgtEl>
                                          <p:spTgt spid="15365">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5" name="type.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iterate type="lt">
                                    <p:tmPct val="100000"/>
                                  </p:iterate>
                                  <p:childTnLst>
                                    <p:set>
                                      <p:cBhvr>
                                        <p:cTn id="22" dur="1" fill="hold">
                                          <p:stCondLst>
                                            <p:cond delay="0"/>
                                          </p:stCondLst>
                                        </p:cTn>
                                        <p:tgtEl>
                                          <p:spTgt spid="15366">
                                            <p:txEl>
                                              <p:pRg st="0" end="0"/>
                                            </p:txEl>
                                          </p:spTgt>
                                        </p:tgtEl>
                                        <p:attrNameLst>
                                          <p:attrName>style.visibility</p:attrName>
                                        </p:attrNameLst>
                                      </p:cBhvr>
                                      <p:to>
                                        <p:strVal val="visible"/>
                                      </p:to>
                                    </p:set>
                                    <p:animEffect transition="in" filter="wipe(up)">
                                      <p:cBhvr>
                                        <p:cTn id="23" dur="75"/>
                                        <p:tgtEl>
                                          <p:spTgt spid="15366">
                                            <p:txEl>
                                              <p:pRg st="0" end="0"/>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5" name="type.wav"/>
                                        </p:tgtEl>
                                      </p:cMediaNode>
                                    </p:audio>
                                  </p:subTnLst>
                                </p:cTn>
                              </p:par>
                            </p:childTnLst>
                          </p:cTn>
                        </p:par>
                      </p:childTnLst>
                    </p:cTn>
                  </p:par>
                  <p:par>
                    <p:cTn id="24" fill="hold">
                      <p:stCondLst>
                        <p:cond delay="indefinite"/>
                      </p:stCondLst>
                      <p:childTnLst>
                        <p:par>
                          <p:cTn id="25" fill="hold">
                            <p:stCondLst>
                              <p:cond delay="0"/>
                            </p:stCondLst>
                            <p:childTnLst>
                              <p:par>
                                <p:cTn id="26" presetID="4" presetClass="entr" presetSubtype="32" fill="hold" nodeType="clickEffect">
                                  <p:stCondLst>
                                    <p:cond delay="0"/>
                                  </p:stCondLst>
                                  <p:childTnLst>
                                    <p:set>
                                      <p:cBhvr>
                                        <p:cTn id="27" dur="1" fill="hold">
                                          <p:stCondLst>
                                            <p:cond delay="0"/>
                                          </p:stCondLst>
                                        </p:cTn>
                                        <p:tgtEl>
                                          <p:spTgt spid="15364"/>
                                        </p:tgtEl>
                                        <p:attrNameLst>
                                          <p:attrName>style.visibility</p:attrName>
                                        </p:attrNameLst>
                                      </p:cBhvr>
                                      <p:to>
                                        <p:strVal val="visible"/>
                                      </p:to>
                                    </p:set>
                                    <p:animEffect transition="in" filter="box(out)">
                                      <p:cBhvr>
                                        <p:cTn id="28" dur="500"/>
                                        <p:tgtEl>
                                          <p:spTgt spid="15364"/>
                                        </p:tgtEl>
                                      </p:cBhvr>
                                    </p:animEffect>
                                  </p:childTnLst>
                                  <p:subTnLst>
                                    <p:audio>
                                      <p:cMediaNode>
                                        <p:cTn display="0" masterRel="sameClick">
                                          <p:stCondLst>
                                            <p:cond evt="begin" delay="0">
                                              <p:tn val="26"/>
                                            </p:cond>
                                          </p:stCondLst>
                                          <p:endCondLst>
                                            <p:cond evt="onStopAudio" delay="0">
                                              <p:tgtEl>
                                                <p:sldTgt/>
                                              </p:tgtEl>
                                            </p:cond>
                                          </p:endCondLst>
                                        </p:cTn>
                                        <p:tgtEl>
                                          <p:sndTgt r:embed="rId4" name="camera.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32" fill="hold" nodeType="clickEffect">
                                  <p:stCondLst>
                                    <p:cond delay="0"/>
                                  </p:stCondLst>
                                  <p:childTnLst>
                                    <p:set>
                                      <p:cBhvr>
                                        <p:cTn id="32" dur="1" fill="hold">
                                          <p:stCondLst>
                                            <p:cond delay="0"/>
                                          </p:stCondLst>
                                        </p:cTn>
                                        <p:tgtEl>
                                          <p:spTgt spid="15367"/>
                                        </p:tgtEl>
                                        <p:attrNameLst>
                                          <p:attrName>style.visibility</p:attrName>
                                        </p:attrNameLst>
                                      </p:cBhvr>
                                      <p:to>
                                        <p:strVal val="visible"/>
                                      </p:to>
                                    </p:set>
                                    <p:animEffect transition="in" filter="box(out)">
                                      <p:cBhvr>
                                        <p:cTn id="33" dur="500"/>
                                        <p:tgtEl>
                                          <p:spTgt spid="15367"/>
                                        </p:tgtEl>
                                      </p:cBhvr>
                                    </p:animEffect>
                                  </p:childTnLst>
                                  <p:subTnLst>
                                    <p:audio>
                                      <p:cMediaNode>
                                        <p:cTn display="0" masterRel="sameClick">
                                          <p:stCondLst>
                                            <p:cond evt="begin" delay="0">
                                              <p:tn val="31"/>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autoUpdateAnimBg="0"/>
      <p:bldP spid="15365" grpId="0" build="p" autoUpdateAnimBg="0"/>
      <p:bldP spid="15366"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p:cNvPicPr>
            <a:picLocks noChangeAspect="1"/>
          </p:cNvPicPr>
          <p:nvPr/>
        </p:nvPicPr>
        <p:blipFill>
          <a:blip r:embed="rId3" cstate="print">
            <a:alphaModFix/>
            <a:lum/>
          </a:blip>
          <a:srcRect l="12957" t="26357" r="37036" b="44003"/>
          <a:stretch>
            <a:fillRect/>
          </a:stretch>
        </p:blipFill>
        <p:spPr>
          <a:xfrm>
            <a:off x="325898" y="1795893"/>
            <a:ext cx="4409094" cy="1633254"/>
          </a:xfrm>
          <a:prstGeom prst="rect">
            <a:avLst/>
          </a:prstGeom>
          <a:noFill/>
          <a:ln>
            <a:noFill/>
          </a:ln>
        </p:spPr>
      </p:pic>
      <p:sp>
        <p:nvSpPr>
          <p:cNvPr id="5" name="4 Metin kutusu"/>
          <p:cNvSpPr txBox="1"/>
          <p:nvPr/>
        </p:nvSpPr>
        <p:spPr>
          <a:xfrm>
            <a:off x="653102" y="3429147"/>
            <a:ext cx="3857549" cy="318399"/>
          </a:xfrm>
          <a:prstGeom prst="rect">
            <a:avLst/>
          </a:prstGeom>
          <a:noFill/>
          <a:ln>
            <a:noFill/>
          </a:ln>
        </p:spPr>
        <p:txBody>
          <a:bodyPr vert="horz" lIns="81639" tIns="40820" rIns="81639" bIns="4082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hangingPunct="0">
              <a:buNone/>
            </a:pPr>
            <a:r>
              <a:rPr lang="de-DE" sz="1600">
                <a:solidFill>
                  <a:srgbClr val="FFFFFF"/>
                </a:solidFill>
                <a:latin typeface="Arial" pitchFamily="18"/>
                <a:ea typeface="Andale Sans UI" pitchFamily="2"/>
                <a:cs typeface="Tahoma" pitchFamily="2"/>
              </a:rPr>
              <a:t>Hassas Yarım Dalga Doğrultucu Devresi</a:t>
            </a:r>
          </a:p>
        </p:txBody>
      </p:sp>
      <p:pic>
        <p:nvPicPr>
          <p:cNvPr id="6" name="5 Resim"/>
          <p:cNvPicPr>
            <a:picLocks noChangeAspect="1"/>
          </p:cNvPicPr>
          <p:nvPr/>
        </p:nvPicPr>
        <p:blipFill>
          <a:blip r:embed="rId4" cstate="print">
            <a:alphaModFix/>
            <a:lum/>
          </a:blip>
          <a:srcRect l="25922" t="29320" r="24074" b="14376"/>
          <a:stretch>
            <a:fillRect/>
          </a:stretch>
        </p:blipFill>
        <p:spPr>
          <a:xfrm>
            <a:off x="4773524" y="1339980"/>
            <a:ext cx="4369908" cy="2089167"/>
          </a:xfrm>
          <a:prstGeom prst="rect">
            <a:avLst/>
          </a:prstGeom>
          <a:noFill/>
          <a:ln>
            <a:noFill/>
          </a:ln>
        </p:spPr>
      </p:pic>
      <p:pic>
        <p:nvPicPr>
          <p:cNvPr id="7" name="6 Resim"/>
          <p:cNvPicPr>
            <a:picLocks noChangeAspect="1"/>
          </p:cNvPicPr>
          <p:nvPr/>
        </p:nvPicPr>
        <p:blipFill>
          <a:blip r:embed="rId5" cstate="print">
            <a:alphaModFix/>
            <a:lum/>
          </a:blip>
          <a:srcRect l="25922" t="22956" r="27777" b="38518"/>
          <a:stretch>
            <a:fillRect/>
          </a:stretch>
        </p:blipFill>
        <p:spPr>
          <a:xfrm>
            <a:off x="326551" y="3755406"/>
            <a:ext cx="4082216" cy="2123132"/>
          </a:xfrm>
          <a:prstGeom prst="rect">
            <a:avLst/>
          </a:prstGeom>
          <a:noFill/>
          <a:ln>
            <a:noFill/>
          </a:ln>
        </p:spPr>
      </p:pic>
      <p:pic>
        <p:nvPicPr>
          <p:cNvPr id="8" name="7 Resim"/>
          <p:cNvPicPr>
            <a:picLocks noChangeAspect="1"/>
          </p:cNvPicPr>
          <p:nvPr/>
        </p:nvPicPr>
        <p:blipFill>
          <a:blip r:embed="rId6" cstate="print">
            <a:alphaModFix/>
            <a:lum/>
          </a:blip>
          <a:srcRect l="25922" t="26357" r="25925" b="17339"/>
          <a:stretch>
            <a:fillRect/>
          </a:stretch>
        </p:blipFill>
        <p:spPr>
          <a:xfrm>
            <a:off x="4408441" y="3755733"/>
            <a:ext cx="4734992" cy="2286098"/>
          </a:xfrm>
          <a:prstGeom prst="rect">
            <a:avLst/>
          </a:prstGeom>
          <a:noFill/>
          <a:ln>
            <a:noFill/>
          </a:ln>
        </p:spPr>
      </p:pic>
      <p:sp>
        <p:nvSpPr>
          <p:cNvPr id="9" name="8 Metin kutusu"/>
          <p:cNvSpPr txBox="1"/>
          <p:nvPr/>
        </p:nvSpPr>
        <p:spPr>
          <a:xfrm>
            <a:off x="653429" y="3429474"/>
            <a:ext cx="3857549" cy="318399"/>
          </a:xfrm>
          <a:prstGeom prst="rect">
            <a:avLst/>
          </a:prstGeom>
          <a:noFill/>
          <a:ln>
            <a:noFill/>
          </a:ln>
        </p:spPr>
        <p:txBody>
          <a:bodyPr vert="horz" lIns="81639" tIns="40820" rIns="81639" bIns="4082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hangingPunct="0">
              <a:buNone/>
            </a:pPr>
            <a:r>
              <a:rPr lang="de-DE" sz="1600">
                <a:latin typeface="Arial" pitchFamily="18"/>
                <a:ea typeface="Andale Sans UI" pitchFamily="2"/>
                <a:cs typeface="Tahoma" pitchFamily="2"/>
              </a:rPr>
              <a:t>Hassas Yarım Dalga Doğrultucu Devresi</a:t>
            </a:r>
          </a:p>
        </p:txBody>
      </p:sp>
      <p:sp>
        <p:nvSpPr>
          <p:cNvPr id="10" name="9 Metin kutusu"/>
          <p:cNvSpPr txBox="1"/>
          <p:nvPr/>
        </p:nvSpPr>
        <p:spPr>
          <a:xfrm>
            <a:off x="653102" y="5890622"/>
            <a:ext cx="3713867" cy="318399"/>
          </a:xfrm>
          <a:prstGeom prst="rect">
            <a:avLst/>
          </a:prstGeom>
          <a:noFill/>
          <a:ln>
            <a:noFill/>
          </a:ln>
        </p:spPr>
        <p:txBody>
          <a:bodyPr vert="horz" lIns="81639" tIns="40820" rIns="81639" bIns="4082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hangingPunct="0">
              <a:buNone/>
            </a:pPr>
            <a:r>
              <a:rPr lang="de-DE" sz="1600" dirty="0">
                <a:latin typeface="Arial" pitchFamily="18"/>
                <a:ea typeface="Andale Sans UI" pitchFamily="2"/>
                <a:cs typeface="Tahoma" pitchFamily="2"/>
              </a:rPr>
              <a:t>Hassas Tam Dalga Doğrultucu Devresi</a:t>
            </a:r>
          </a:p>
        </p:txBody>
      </p:sp>
      <p:sp>
        <p:nvSpPr>
          <p:cNvPr id="13" name="Title 12"/>
          <p:cNvSpPr>
            <a:spLocks noGrp="1"/>
          </p:cNvSpPr>
          <p:nvPr>
            <p:ph type="title"/>
          </p:nvPr>
        </p:nvSpPr>
        <p:spPr/>
        <p:txBody>
          <a:bodyPr/>
          <a:lstStyle/>
          <a:p>
            <a:r>
              <a:rPr lang="en-US" dirty="0" err="1" smtClean="0"/>
              <a:t>Hassas</a:t>
            </a:r>
            <a:r>
              <a:rPr lang="en-US" dirty="0" smtClean="0"/>
              <a:t> Do</a:t>
            </a:r>
            <a:r>
              <a:rPr lang="tr-TR" dirty="0"/>
              <a:t>ğ</a:t>
            </a:r>
            <a:r>
              <a:rPr lang="tr-TR" dirty="0" smtClean="0"/>
              <a:t>rultucular</a:t>
            </a:r>
            <a:endParaRPr lang="en-US" dirty="0"/>
          </a:p>
        </p:txBody>
      </p:sp>
      <p:sp>
        <p:nvSpPr>
          <p:cNvPr id="15"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032451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09" name="Line 141"/>
          <p:cNvSpPr>
            <a:spLocks noChangeShapeType="1"/>
          </p:cNvSpPr>
          <p:nvPr/>
        </p:nvSpPr>
        <p:spPr bwMode="auto">
          <a:xfrm>
            <a:off x="2728913" y="14049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312" name="Line 144"/>
          <p:cNvSpPr>
            <a:spLocks noChangeShapeType="1"/>
          </p:cNvSpPr>
          <p:nvPr/>
        </p:nvSpPr>
        <p:spPr bwMode="auto">
          <a:xfrm>
            <a:off x="3462338" y="268798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315" name="Line 147"/>
          <p:cNvSpPr>
            <a:spLocks noChangeShapeType="1"/>
          </p:cNvSpPr>
          <p:nvPr/>
        </p:nvSpPr>
        <p:spPr bwMode="auto">
          <a:xfrm>
            <a:off x="5494338" y="268481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grpSp>
        <p:nvGrpSpPr>
          <p:cNvPr id="135352" name="Group 184"/>
          <p:cNvGrpSpPr>
            <a:grpSpLocks noChangeAspect="1"/>
          </p:cNvGrpSpPr>
          <p:nvPr/>
        </p:nvGrpSpPr>
        <p:grpSpPr bwMode="auto">
          <a:xfrm>
            <a:off x="3657600" y="1540594"/>
            <a:ext cx="1635125" cy="2127250"/>
            <a:chOff x="3264" y="316"/>
            <a:chExt cx="937" cy="1218"/>
          </a:xfrm>
        </p:grpSpPr>
        <p:sp>
          <p:nvSpPr>
            <p:cNvPr id="135177" name="Line 9"/>
            <p:cNvSpPr>
              <a:spLocks noChangeAspect="1" noChangeShapeType="1"/>
            </p:cNvSpPr>
            <p:nvPr/>
          </p:nvSpPr>
          <p:spPr bwMode="auto">
            <a:xfrm>
              <a:off x="3704" y="366"/>
              <a:ext cx="1" cy="88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180" name="Rectangle 12"/>
            <p:cNvSpPr>
              <a:spLocks noChangeAspect="1" noChangeArrowheads="1"/>
            </p:cNvSpPr>
            <p:nvPr/>
          </p:nvSpPr>
          <p:spPr bwMode="auto">
            <a:xfrm>
              <a:off x="3490" y="436"/>
              <a:ext cx="1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cs typeface="+mn-cs"/>
                </a:rPr>
                <a:t>10 V</a:t>
              </a:r>
            </a:p>
          </p:txBody>
        </p:sp>
        <p:sp>
          <p:nvSpPr>
            <p:cNvPr id="135182" name="Rectangle 14"/>
            <p:cNvSpPr>
              <a:spLocks noChangeAspect="1" noChangeArrowheads="1"/>
            </p:cNvSpPr>
            <p:nvPr/>
          </p:nvSpPr>
          <p:spPr bwMode="auto">
            <a:xfrm>
              <a:off x="3264" y="1430"/>
              <a:ext cx="10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(b)</a:t>
              </a:r>
            </a:p>
          </p:txBody>
        </p:sp>
        <p:sp>
          <p:nvSpPr>
            <p:cNvPr id="135185" name="Rectangle 17"/>
            <p:cNvSpPr>
              <a:spLocks noChangeAspect="1" noChangeArrowheads="1"/>
            </p:cNvSpPr>
            <p:nvPr/>
          </p:nvSpPr>
          <p:spPr bwMode="auto">
            <a:xfrm>
              <a:off x="3448" y="1092"/>
              <a:ext cx="173"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r>
                <a:rPr lang="en-US" sz="1000" smtClean="0">
                  <a:solidFill>
                    <a:srgbClr val="000000"/>
                  </a:solidFill>
                  <a:cs typeface="+mn-cs"/>
                </a:rPr>
                <a:t>10 V</a:t>
              </a:r>
            </a:p>
          </p:txBody>
        </p:sp>
        <p:sp>
          <p:nvSpPr>
            <p:cNvPr id="135186" name="Rectangle 18"/>
            <p:cNvSpPr>
              <a:spLocks noChangeAspect="1" noChangeArrowheads="1"/>
            </p:cNvSpPr>
            <p:nvPr/>
          </p:nvSpPr>
          <p:spPr bwMode="auto">
            <a:xfrm>
              <a:off x="3726" y="316"/>
              <a:ext cx="7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o</a:t>
              </a:r>
              <a:endParaRPr lang="en-US" sz="1200" smtClean="0">
                <a:solidFill>
                  <a:srgbClr val="000000"/>
                </a:solidFill>
                <a:cs typeface="+mn-cs"/>
              </a:endParaRPr>
            </a:p>
          </p:txBody>
        </p:sp>
        <p:sp>
          <p:nvSpPr>
            <p:cNvPr id="135229" name="Rectangle 61"/>
            <p:cNvSpPr>
              <a:spLocks noChangeAspect="1" noChangeArrowheads="1"/>
            </p:cNvSpPr>
            <p:nvPr/>
          </p:nvSpPr>
          <p:spPr bwMode="auto">
            <a:xfrm>
              <a:off x="4134" y="820"/>
              <a:ext cx="67"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p>
          </p:txBody>
        </p:sp>
        <p:sp>
          <p:nvSpPr>
            <p:cNvPr id="135232" name="Rectangle 64"/>
            <p:cNvSpPr>
              <a:spLocks noChangeAspect="1" noChangeArrowheads="1"/>
            </p:cNvSpPr>
            <p:nvPr/>
          </p:nvSpPr>
          <p:spPr bwMode="auto">
            <a:xfrm>
              <a:off x="3276" y="662"/>
              <a:ext cx="168"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cs typeface="+mn-cs"/>
                </a:rPr>
                <a:t>-10 V</a:t>
              </a:r>
            </a:p>
          </p:txBody>
        </p:sp>
        <p:sp>
          <p:nvSpPr>
            <p:cNvPr id="135233" name="Rectangle 65"/>
            <p:cNvSpPr>
              <a:spLocks noChangeAspect="1" noChangeArrowheads="1"/>
            </p:cNvSpPr>
            <p:nvPr/>
          </p:nvSpPr>
          <p:spPr bwMode="auto">
            <a:xfrm>
              <a:off x="3990" y="662"/>
              <a:ext cx="143"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smtClean="0">
                  <a:solidFill>
                    <a:srgbClr val="000000"/>
                  </a:solidFill>
                  <a:cs typeface="+mn-cs"/>
                </a:rPr>
                <a:t>10 V</a:t>
              </a:r>
            </a:p>
          </p:txBody>
        </p:sp>
        <p:sp>
          <p:nvSpPr>
            <p:cNvPr id="135234" name="Line 66"/>
            <p:cNvSpPr>
              <a:spLocks noChangeAspect="1" noChangeShapeType="1"/>
            </p:cNvSpPr>
            <p:nvPr/>
          </p:nvSpPr>
          <p:spPr bwMode="auto">
            <a:xfrm>
              <a:off x="3660" y="474"/>
              <a:ext cx="8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35" name="Line 67"/>
            <p:cNvSpPr>
              <a:spLocks noChangeAspect="1" noChangeShapeType="1"/>
            </p:cNvSpPr>
            <p:nvPr/>
          </p:nvSpPr>
          <p:spPr bwMode="auto">
            <a:xfrm>
              <a:off x="3660" y="1152"/>
              <a:ext cx="8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36" name="Line 68"/>
            <p:cNvSpPr>
              <a:spLocks noChangeAspect="1" noChangeShapeType="1"/>
            </p:cNvSpPr>
            <p:nvPr/>
          </p:nvSpPr>
          <p:spPr bwMode="auto">
            <a:xfrm>
              <a:off x="3264" y="816"/>
              <a:ext cx="88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37" name="Line 69"/>
            <p:cNvSpPr>
              <a:spLocks noChangeAspect="1" noChangeShapeType="1"/>
            </p:cNvSpPr>
            <p:nvPr/>
          </p:nvSpPr>
          <p:spPr bwMode="auto">
            <a:xfrm flipV="1">
              <a:off x="3372" y="772"/>
              <a:ext cx="1" cy="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38" name="Line 70"/>
            <p:cNvSpPr>
              <a:spLocks noChangeAspect="1" noChangeShapeType="1"/>
            </p:cNvSpPr>
            <p:nvPr/>
          </p:nvSpPr>
          <p:spPr bwMode="auto">
            <a:xfrm flipV="1">
              <a:off x="4050" y="772"/>
              <a:ext cx="1" cy="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2" name="Line 104"/>
            <p:cNvSpPr>
              <a:spLocks noChangeAspect="1" noChangeShapeType="1"/>
            </p:cNvSpPr>
            <p:nvPr/>
          </p:nvSpPr>
          <p:spPr bwMode="auto">
            <a:xfrm>
              <a:off x="3276"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3" name="Line 105"/>
            <p:cNvSpPr>
              <a:spLocks noChangeAspect="1" noChangeShapeType="1"/>
            </p:cNvSpPr>
            <p:nvPr/>
          </p:nvSpPr>
          <p:spPr bwMode="auto">
            <a:xfrm>
              <a:off x="3340"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4" name="Line 106"/>
            <p:cNvSpPr>
              <a:spLocks noChangeAspect="1" noChangeShapeType="1"/>
            </p:cNvSpPr>
            <p:nvPr/>
          </p:nvSpPr>
          <p:spPr bwMode="auto">
            <a:xfrm>
              <a:off x="3404"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5" name="Freeform 107"/>
            <p:cNvSpPr>
              <a:spLocks noChangeAspect="1"/>
            </p:cNvSpPr>
            <p:nvPr/>
          </p:nvSpPr>
          <p:spPr bwMode="auto">
            <a:xfrm>
              <a:off x="3468" y="472"/>
              <a:ext cx="36" cy="18"/>
            </a:xfrm>
            <a:custGeom>
              <a:avLst/>
              <a:gdLst>
                <a:gd name="T0" fmla="*/ 0 w 36"/>
                <a:gd name="T1" fmla="*/ 0 h 18"/>
                <a:gd name="T2" fmla="*/ 26 w 36"/>
                <a:gd name="T3" fmla="*/ 0 h 18"/>
                <a:gd name="T4" fmla="*/ 36 w 36"/>
                <a:gd name="T5" fmla="*/ 18 h 18"/>
              </a:gdLst>
              <a:ahLst/>
              <a:cxnLst>
                <a:cxn ang="0">
                  <a:pos x="T0" y="T1"/>
                </a:cxn>
                <a:cxn ang="0">
                  <a:pos x="T2" y="T3"/>
                </a:cxn>
                <a:cxn ang="0">
                  <a:pos x="T4" y="T5"/>
                </a:cxn>
              </a:cxnLst>
              <a:rect l="0" t="0" r="r" b="b"/>
              <a:pathLst>
                <a:path w="36" h="18">
                  <a:moveTo>
                    <a:pt x="0" y="0"/>
                  </a:moveTo>
                  <a:lnTo>
                    <a:pt x="26" y="0"/>
                  </a:lnTo>
                  <a:lnTo>
                    <a:pt x="36" y="18"/>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76" name="Line 108"/>
            <p:cNvSpPr>
              <a:spLocks noChangeAspect="1" noChangeShapeType="1"/>
            </p:cNvSpPr>
            <p:nvPr/>
          </p:nvSpPr>
          <p:spPr bwMode="auto">
            <a:xfrm>
              <a:off x="3514" y="504"/>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7" name="Line 109"/>
            <p:cNvSpPr>
              <a:spLocks noChangeAspect="1" noChangeShapeType="1"/>
            </p:cNvSpPr>
            <p:nvPr/>
          </p:nvSpPr>
          <p:spPr bwMode="auto">
            <a:xfrm>
              <a:off x="3546" y="558"/>
              <a:ext cx="26"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8" name="Line 110"/>
            <p:cNvSpPr>
              <a:spLocks noChangeAspect="1" noChangeShapeType="1"/>
            </p:cNvSpPr>
            <p:nvPr/>
          </p:nvSpPr>
          <p:spPr bwMode="auto">
            <a:xfrm>
              <a:off x="3580" y="612"/>
              <a:ext cx="24" cy="4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79" name="Line 111"/>
            <p:cNvSpPr>
              <a:spLocks noChangeAspect="1" noChangeShapeType="1"/>
            </p:cNvSpPr>
            <p:nvPr/>
          </p:nvSpPr>
          <p:spPr bwMode="auto">
            <a:xfrm>
              <a:off x="3612" y="668"/>
              <a:ext cx="26"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0" name="Line 112"/>
            <p:cNvSpPr>
              <a:spLocks noChangeAspect="1" noChangeShapeType="1"/>
            </p:cNvSpPr>
            <p:nvPr/>
          </p:nvSpPr>
          <p:spPr bwMode="auto">
            <a:xfrm>
              <a:off x="3646" y="722"/>
              <a:ext cx="26"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1" name="Line 113"/>
            <p:cNvSpPr>
              <a:spLocks noChangeAspect="1" noChangeShapeType="1"/>
            </p:cNvSpPr>
            <p:nvPr/>
          </p:nvSpPr>
          <p:spPr bwMode="auto">
            <a:xfrm>
              <a:off x="3680" y="776"/>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2" name="Line 114"/>
            <p:cNvSpPr>
              <a:spLocks noChangeAspect="1" noChangeShapeType="1"/>
            </p:cNvSpPr>
            <p:nvPr/>
          </p:nvSpPr>
          <p:spPr bwMode="auto">
            <a:xfrm flipH="1">
              <a:off x="4084"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3" name="Line 115"/>
            <p:cNvSpPr>
              <a:spLocks noChangeAspect="1" noChangeShapeType="1"/>
            </p:cNvSpPr>
            <p:nvPr/>
          </p:nvSpPr>
          <p:spPr bwMode="auto">
            <a:xfrm flipH="1">
              <a:off x="4020"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4" name="Line 116"/>
            <p:cNvSpPr>
              <a:spLocks noChangeAspect="1" noChangeShapeType="1"/>
            </p:cNvSpPr>
            <p:nvPr/>
          </p:nvSpPr>
          <p:spPr bwMode="auto">
            <a:xfrm flipH="1">
              <a:off x="3956" y="472"/>
              <a:ext cx="4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5" name="Freeform 117"/>
            <p:cNvSpPr>
              <a:spLocks noChangeAspect="1"/>
            </p:cNvSpPr>
            <p:nvPr/>
          </p:nvSpPr>
          <p:spPr bwMode="auto">
            <a:xfrm>
              <a:off x="3902" y="472"/>
              <a:ext cx="38" cy="18"/>
            </a:xfrm>
            <a:custGeom>
              <a:avLst/>
              <a:gdLst>
                <a:gd name="T0" fmla="*/ 38 w 38"/>
                <a:gd name="T1" fmla="*/ 0 h 18"/>
                <a:gd name="T2" fmla="*/ 12 w 38"/>
                <a:gd name="T3" fmla="*/ 0 h 18"/>
                <a:gd name="T4" fmla="*/ 0 w 38"/>
                <a:gd name="T5" fmla="*/ 18 h 18"/>
              </a:gdLst>
              <a:ahLst/>
              <a:cxnLst>
                <a:cxn ang="0">
                  <a:pos x="T0" y="T1"/>
                </a:cxn>
                <a:cxn ang="0">
                  <a:pos x="T2" y="T3"/>
                </a:cxn>
                <a:cxn ang="0">
                  <a:pos x="T4" y="T5"/>
                </a:cxn>
              </a:cxnLst>
              <a:rect l="0" t="0" r="r" b="b"/>
              <a:pathLst>
                <a:path w="38" h="18">
                  <a:moveTo>
                    <a:pt x="38" y="0"/>
                  </a:moveTo>
                  <a:lnTo>
                    <a:pt x="12" y="0"/>
                  </a:lnTo>
                  <a:lnTo>
                    <a:pt x="0" y="18"/>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86" name="Line 118"/>
            <p:cNvSpPr>
              <a:spLocks noChangeAspect="1" noChangeShapeType="1"/>
            </p:cNvSpPr>
            <p:nvPr/>
          </p:nvSpPr>
          <p:spPr bwMode="auto">
            <a:xfrm flipH="1">
              <a:off x="3870" y="504"/>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7" name="Line 119"/>
            <p:cNvSpPr>
              <a:spLocks noChangeAspect="1" noChangeShapeType="1"/>
            </p:cNvSpPr>
            <p:nvPr/>
          </p:nvSpPr>
          <p:spPr bwMode="auto">
            <a:xfrm flipH="1">
              <a:off x="3836" y="558"/>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8" name="Line 120"/>
            <p:cNvSpPr>
              <a:spLocks noChangeAspect="1" noChangeShapeType="1"/>
            </p:cNvSpPr>
            <p:nvPr/>
          </p:nvSpPr>
          <p:spPr bwMode="auto">
            <a:xfrm flipH="1">
              <a:off x="3802" y="612"/>
              <a:ext cx="26" cy="4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89" name="Line 121"/>
            <p:cNvSpPr>
              <a:spLocks noChangeAspect="1" noChangeShapeType="1"/>
            </p:cNvSpPr>
            <p:nvPr/>
          </p:nvSpPr>
          <p:spPr bwMode="auto">
            <a:xfrm flipH="1">
              <a:off x="3770" y="668"/>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90" name="Line 122"/>
            <p:cNvSpPr>
              <a:spLocks noChangeAspect="1" noChangeShapeType="1"/>
            </p:cNvSpPr>
            <p:nvPr/>
          </p:nvSpPr>
          <p:spPr bwMode="auto">
            <a:xfrm flipH="1">
              <a:off x="3736" y="722"/>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91" name="Line 123"/>
            <p:cNvSpPr>
              <a:spLocks noChangeAspect="1" noChangeShapeType="1"/>
            </p:cNvSpPr>
            <p:nvPr/>
          </p:nvSpPr>
          <p:spPr bwMode="auto">
            <a:xfrm flipH="1">
              <a:off x="3704" y="776"/>
              <a:ext cx="24" cy="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17" name="Freeform 149"/>
            <p:cNvSpPr>
              <a:spLocks noChangeAspect="1"/>
            </p:cNvSpPr>
            <p:nvPr/>
          </p:nvSpPr>
          <p:spPr bwMode="auto">
            <a:xfrm>
              <a:off x="4136" y="806"/>
              <a:ext cx="36" cy="20"/>
            </a:xfrm>
            <a:custGeom>
              <a:avLst/>
              <a:gdLst>
                <a:gd name="T0" fmla="*/ 4 w 36"/>
                <a:gd name="T1" fmla="*/ 10 h 20"/>
                <a:gd name="T2" fmla="*/ 4 w 36"/>
                <a:gd name="T3" fmla="*/ 10 h 20"/>
                <a:gd name="T4" fmla="*/ 2 w 36"/>
                <a:gd name="T5" fmla="*/ 4 h 20"/>
                <a:gd name="T6" fmla="*/ 0 w 36"/>
                <a:gd name="T7" fmla="*/ 0 h 20"/>
                <a:gd name="T8" fmla="*/ 0 w 36"/>
                <a:gd name="T9" fmla="*/ 0 h 20"/>
                <a:gd name="T10" fmla="*/ 18 w 36"/>
                <a:gd name="T11" fmla="*/ 6 h 20"/>
                <a:gd name="T12" fmla="*/ 36 w 36"/>
                <a:gd name="T13" fmla="*/ 10 h 20"/>
                <a:gd name="T14" fmla="*/ 36 w 36"/>
                <a:gd name="T15" fmla="*/ 10 h 20"/>
                <a:gd name="T16" fmla="*/ 18 w 36"/>
                <a:gd name="T17" fmla="*/ 14 h 20"/>
                <a:gd name="T18" fmla="*/ 0 w 36"/>
                <a:gd name="T19" fmla="*/ 20 h 20"/>
                <a:gd name="T20" fmla="*/ 0 w 36"/>
                <a:gd name="T21" fmla="*/ 20 h 20"/>
                <a:gd name="T22" fmla="*/ 2 w 36"/>
                <a:gd name="T23" fmla="*/ 14 h 20"/>
                <a:gd name="T24" fmla="*/ 4 w 36"/>
                <a:gd name="T25" fmla="*/ 10 h 20"/>
                <a:gd name="T26" fmla="*/ 4 w 36"/>
                <a:gd name="T2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0">
                  <a:moveTo>
                    <a:pt x="4" y="10"/>
                  </a:moveTo>
                  <a:lnTo>
                    <a:pt x="4" y="10"/>
                  </a:lnTo>
                  <a:lnTo>
                    <a:pt x="2" y="4"/>
                  </a:lnTo>
                  <a:lnTo>
                    <a:pt x="0" y="0"/>
                  </a:lnTo>
                  <a:lnTo>
                    <a:pt x="0" y="0"/>
                  </a:lnTo>
                  <a:lnTo>
                    <a:pt x="18" y="6"/>
                  </a:lnTo>
                  <a:lnTo>
                    <a:pt x="36" y="10"/>
                  </a:lnTo>
                  <a:lnTo>
                    <a:pt x="36" y="10"/>
                  </a:lnTo>
                  <a:lnTo>
                    <a:pt x="18" y="14"/>
                  </a:lnTo>
                  <a:lnTo>
                    <a:pt x="0" y="20"/>
                  </a:lnTo>
                  <a:lnTo>
                    <a:pt x="0" y="20"/>
                  </a:lnTo>
                  <a:lnTo>
                    <a:pt x="2" y="14"/>
                  </a:lnTo>
                  <a:lnTo>
                    <a:pt x="4" y="10"/>
                  </a:lnTo>
                  <a:lnTo>
                    <a:pt x="4" y="1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5318" name="Freeform 150"/>
            <p:cNvSpPr>
              <a:spLocks noChangeAspect="1"/>
            </p:cNvSpPr>
            <p:nvPr/>
          </p:nvSpPr>
          <p:spPr bwMode="auto">
            <a:xfrm>
              <a:off x="3692" y="338"/>
              <a:ext cx="22" cy="34"/>
            </a:xfrm>
            <a:custGeom>
              <a:avLst/>
              <a:gdLst>
                <a:gd name="T0" fmla="*/ 12 w 22"/>
                <a:gd name="T1" fmla="*/ 32 h 34"/>
                <a:gd name="T2" fmla="*/ 12 w 22"/>
                <a:gd name="T3" fmla="*/ 32 h 34"/>
                <a:gd name="T4" fmla="*/ 16 w 22"/>
                <a:gd name="T5" fmla="*/ 32 h 34"/>
                <a:gd name="T6" fmla="*/ 22 w 22"/>
                <a:gd name="T7" fmla="*/ 34 h 34"/>
                <a:gd name="T8" fmla="*/ 22 w 22"/>
                <a:gd name="T9" fmla="*/ 34 h 34"/>
                <a:gd name="T10" fmla="*/ 16 w 22"/>
                <a:gd name="T11" fmla="*/ 18 h 34"/>
                <a:gd name="T12" fmla="*/ 12 w 22"/>
                <a:gd name="T13" fmla="*/ 0 h 34"/>
                <a:gd name="T14" fmla="*/ 12 w 22"/>
                <a:gd name="T15" fmla="*/ 0 h 34"/>
                <a:gd name="T16" fmla="*/ 6 w 22"/>
                <a:gd name="T17" fmla="*/ 18 h 34"/>
                <a:gd name="T18" fmla="*/ 0 w 22"/>
                <a:gd name="T19" fmla="*/ 34 h 34"/>
                <a:gd name="T20" fmla="*/ 0 w 22"/>
                <a:gd name="T21" fmla="*/ 34 h 34"/>
                <a:gd name="T22" fmla="*/ 8 w 22"/>
                <a:gd name="T23" fmla="*/ 32 h 34"/>
                <a:gd name="T24" fmla="*/ 12 w 22"/>
                <a:gd name="T25" fmla="*/ 32 h 34"/>
                <a:gd name="T26" fmla="*/ 12 w 22"/>
                <a:gd name="T27"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4">
                  <a:moveTo>
                    <a:pt x="12" y="32"/>
                  </a:moveTo>
                  <a:lnTo>
                    <a:pt x="12" y="32"/>
                  </a:lnTo>
                  <a:lnTo>
                    <a:pt x="16" y="32"/>
                  </a:lnTo>
                  <a:lnTo>
                    <a:pt x="22" y="34"/>
                  </a:lnTo>
                  <a:lnTo>
                    <a:pt x="22" y="34"/>
                  </a:lnTo>
                  <a:lnTo>
                    <a:pt x="16" y="18"/>
                  </a:lnTo>
                  <a:lnTo>
                    <a:pt x="12" y="0"/>
                  </a:lnTo>
                  <a:lnTo>
                    <a:pt x="12" y="0"/>
                  </a:lnTo>
                  <a:lnTo>
                    <a:pt x="6" y="18"/>
                  </a:lnTo>
                  <a:lnTo>
                    <a:pt x="0" y="34"/>
                  </a:lnTo>
                  <a:lnTo>
                    <a:pt x="0" y="34"/>
                  </a:lnTo>
                  <a:lnTo>
                    <a:pt x="8"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grpSp>
      <p:sp>
        <p:nvSpPr>
          <p:cNvPr id="135332" name="Line 164"/>
          <p:cNvSpPr>
            <a:spLocks noChangeShapeType="1"/>
          </p:cNvSpPr>
          <p:nvPr/>
        </p:nvSpPr>
        <p:spPr bwMode="auto">
          <a:xfrm>
            <a:off x="4598988" y="126876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grpSp>
        <p:nvGrpSpPr>
          <p:cNvPr id="135351" name="Group 183"/>
          <p:cNvGrpSpPr>
            <a:grpSpLocks noChangeAspect="1"/>
          </p:cNvGrpSpPr>
          <p:nvPr/>
        </p:nvGrpSpPr>
        <p:grpSpPr bwMode="auto">
          <a:xfrm>
            <a:off x="381000" y="1363588"/>
            <a:ext cx="2713038" cy="2522537"/>
            <a:chOff x="1554" y="90"/>
            <a:chExt cx="1554" cy="1444"/>
          </a:xfrm>
        </p:grpSpPr>
        <p:sp>
          <p:nvSpPr>
            <p:cNvPr id="135173" name="Freeform 5"/>
            <p:cNvSpPr>
              <a:spLocks noChangeAspect="1"/>
            </p:cNvSpPr>
            <p:nvPr/>
          </p:nvSpPr>
          <p:spPr bwMode="auto">
            <a:xfrm>
              <a:off x="2176" y="418"/>
              <a:ext cx="348" cy="304"/>
            </a:xfrm>
            <a:custGeom>
              <a:avLst/>
              <a:gdLst>
                <a:gd name="T0" fmla="*/ 348 w 348"/>
                <a:gd name="T1" fmla="*/ 152 h 304"/>
                <a:gd name="T2" fmla="*/ 348 w 348"/>
                <a:gd name="T3" fmla="*/ 152 h 304"/>
                <a:gd name="T4" fmla="*/ 0 w 348"/>
                <a:gd name="T5" fmla="*/ 0 h 304"/>
                <a:gd name="T6" fmla="*/ 0 w 348"/>
                <a:gd name="T7" fmla="*/ 304 h 304"/>
                <a:gd name="T8" fmla="*/ 348 w 348"/>
                <a:gd name="T9" fmla="*/ 152 h 304"/>
              </a:gdLst>
              <a:ahLst/>
              <a:cxnLst>
                <a:cxn ang="0">
                  <a:pos x="T0" y="T1"/>
                </a:cxn>
                <a:cxn ang="0">
                  <a:pos x="T2" y="T3"/>
                </a:cxn>
                <a:cxn ang="0">
                  <a:pos x="T4" y="T5"/>
                </a:cxn>
                <a:cxn ang="0">
                  <a:pos x="T6" y="T7"/>
                </a:cxn>
                <a:cxn ang="0">
                  <a:pos x="T8" y="T9"/>
                </a:cxn>
              </a:cxnLst>
              <a:rect l="0" t="0" r="r" b="b"/>
              <a:pathLst>
                <a:path w="348" h="304">
                  <a:moveTo>
                    <a:pt x="348" y="152"/>
                  </a:moveTo>
                  <a:lnTo>
                    <a:pt x="348" y="152"/>
                  </a:lnTo>
                  <a:lnTo>
                    <a:pt x="0" y="0"/>
                  </a:lnTo>
                  <a:lnTo>
                    <a:pt x="0" y="304"/>
                  </a:lnTo>
                  <a:lnTo>
                    <a:pt x="348" y="152"/>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174" name="Line 6"/>
            <p:cNvSpPr>
              <a:spLocks noChangeAspect="1" noChangeShapeType="1"/>
            </p:cNvSpPr>
            <p:nvPr/>
          </p:nvSpPr>
          <p:spPr bwMode="auto">
            <a:xfrm>
              <a:off x="1704" y="636"/>
              <a:ext cx="47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175" name="Freeform 7"/>
            <p:cNvSpPr>
              <a:spLocks noChangeAspect="1"/>
            </p:cNvSpPr>
            <p:nvPr/>
          </p:nvSpPr>
          <p:spPr bwMode="auto">
            <a:xfrm>
              <a:off x="2068" y="268"/>
              <a:ext cx="108" cy="248"/>
            </a:xfrm>
            <a:custGeom>
              <a:avLst/>
              <a:gdLst>
                <a:gd name="T0" fmla="*/ 0 w 108"/>
                <a:gd name="T1" fmla="*/ 0 h 248"/>
                <a:gd name="T2" fmla="*/ 0 w 108"/>
                <a:gd name="T3" fmla="*/ 248 h 248"/>
                <a:gd name="T4" fmla="*/ 108 w 108"/>
                <a:gd name="T5" fmla="*/ 248 h 248"/>
              </a:gdLst>
              <a:ahLst/>
              <a:cxnLst>
                <a:cxn ang="0">
                  <a:pos x="T0" y="T1"/>
                </a:cxn>
                <a:cxn ang="0">
                  <a:pos x="T2" y="T3"/>
                </a:cxn>
                <a:cxn ang="0">
                  <a:pos x="T4" y="T5"/>
                </a:cxn>
              </a:cxnLst>
              <a:rect l="0" t="0" r="r" b="b"/>
              <a:pathLst>
                <a:path w="108" h="248">
                  <a:moveTo>
                    <a:pt x="0" y="0"/>
                  </a:moveTo>
                  <a:lnTo>
                    <a:pt x="0" y="248"/>
                  </a:lnTo>
                  <a:lnTo>
                    <a:pt x="108" y="24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176" name="Freeform 8"/>
            <p:cNvSpPr>
              <a:spLocks noChangeAspect="1"/>
            </p:cNvSpPr>
            <p:nvPr/>
          </p:nvSpPr>
          <p:spPr bwMode="auto">
            <a:xfrm>
              <a:off x="2522" y="318"/>
              <a:ext cx="126" cy="252"/>
            </a:xfrm>
            <a:custGeom>
              <a:avLst/>
              <a:gdLst>
                <a:gd name="T0" fmla="*/ 0 w 126"/>
                <a:gd name="T1" fmla="*/ 252 h 252"/>
                <a:gd name="T2" fmla="*/ 126 w 126"/>
                <a:gd name="T3" fmla="*/ 252 h 252"/>
                <a:gd name="T4" fmla="*/ 126 w 126"/>
                <a:gd name="T5" fmla="*/ 0 h 252"/>
              </a:gdLst>
              <a:ahLst/>
              <a:cxnLst>
                <a:cxn ang="0">
                  <a:pos x="T0" y="T1"/>
                </a:cxn>
                <a:cxn ang="0">
                  <a:pos x="T2" y="T3"/>
                </a:cxn>
                <a:cxn ang="0">
                  <a:pos x="T4" y="T5"/>
                </a:cxn>
              </a:cxnLst>
              <a:rect l="0" t="0" r="r" b="b"/>
              <a:pathLst>
                <a:path w="126" h="252">
                  <a:moveTo>
                    <a:pt x="0" y="252"/>
                  </a:moveTo>
                  <a:lnTo>
                    <a:pt x="126" y="252"/>
                  </a:lnTo>
                  <a:lnTo>
                    <a:pt x="126"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178" name="Rectangle 10"/>
            <p:cNvSpPr>
              <a:spLocks noChangeAspect="1" noChangeArrowheads="1"/>
            </p:cNvSpPr>
            <p:nvPr/>
          </p:nvSpPr>
          <p:spPr bwMode="auto">
            <a:xfrm>
              <a:off x="2198" y="432"/>
              <a:ext cx="48"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Symbol" pitchFamily="18" charset="2"/>
                  <a:cs typeface="+mn-cs"/>
                </a:rPr>
                <a:t>-</a:t>
              </a:r>
            </a:p>
          </p:txBody>
        </p:sp>
        <p:sp>
          <p:nvSpPr>
            <p:cNvPr id="135179" name="Rectangle 11"/>
            <p:cNvSpPr>
              <a:spLocks noChangeAspect="1" noChangeArrowheads="1"/>
            </p:cNvSpPr>
            <p:nvPr/>
          </p:nvSpPr>
          <p:spPr bwMode="auto">
            <a:xfrm>
              <a:off x="2196" y="624"/>
              <a:ext cx="4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35181" name="Rectangle 13"/>
            <p:cNvSpPr>
              <a:spLocks noChangeAspect="1" noChangeArrowheads="1"/>
            </p:cNvSpPr>
            <p:nvPr/>
          </p:nvSpPr>
          <p:spPr bwMode="auto">
            <a:xfrm>
              <a:off x="1554" y="1430"/>
              <a:ext cx="97"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a:t>
              </a:r>
            </a:p>
          </p:txBody>
        </p:sp>
        <p:sp>
          <p:nvSpPr>
            <p:cNvPr id="135203" name="Rectangle 35"/>
            <p:cNvSpPr>
              <a:spLocks noChangeAspect="1" noChangeArrowheads="1"/>
            </p:cNvSpPr>
            <p:nvPr/>
          </p:nvSpPr>
          <p:spPr bwMode="auto">
            <a:xfrm>
              <a:off x="2304" y="942"/>
              <a:ext cx="9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D</a:t>
              </a:r>
              <a:r>
                <a:rPr lang="en-US" sz="1200" baseline="-25000" smtClean="0">
                  <a:solidFill>
                    <a:srgbClr val="000000"/>
                  </a:solidFill>
                  <a:cs typeface="+mn-cs"/>
                </a:rPr>
                <a:t>3</a:t>
              </a:r>
            </a:p>
          </p:txBody>
        </p:sp>
        <p:sp>
          <p:nvSpPr>
            <p:cNvPr id="135209" name="Rectangle 41"/>
            <p:cNvSpPr>
              <a:spLocks noChangeAspect="1" noChangeArrowheads="1"/>
            </p:cNvSpPr>
            <p:nvPr/>
          </p:nvSpPr>
          <p:spPr bwMode="auto">
            <a:xfrm>
              <a:off x="2312" y="684"/>
              <a:ext cx="54"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endParaRPr lang="en-US" sz="1200" smtClean="0">
                <a:solidFill>
                  <a:srgbClr val="000000"/>
                </a:solidFill>
                <a:cs typeface="+mn-cs"/>
              </a:endParaRPr>
            </a:p>
          </p:txBody>
        </p:sp>
        <p:sp>
          <p:nvSpPr>
            <p:cNvPr id="135210" name="Rectangle 42"/>
            <p:cNvSpPr>
              <a:spLocks noChangeAspect="1" noChangeArrowheads="1"/>
            </p:cNvSpPr>
            <p:nvPr/>
          </p:nvSpPr>
          <p:spPr bwMode="auto">
            <a:xfrm>
              <a:off x="2040" y="90"/>
              <a:ext cx="53"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endParaRPr lang="en-US" sz="1200" smtClean="0">
                <a:solidFill>
                  <a:srgbClr val="000000"/>
                </a:solidFill>
                <a:cs typeface="+mn-cs"/>
              </a:endParaRPr>
            </a:p>
          </p:txBody>
        </p:sp>
        <p:sp>
          <p:nvSpPr>
            <p:cNvPr id="135217" name="Rectangle 49"/>
            <p:cNvSpPr>
              <a:spLocks noChangeAspect="1" noChangeArrowheads="1"/>
            </p:cNvSpPr>
            <p:nvPr/>
          </p:nvSpPr>
          <p:spPr bwMode="auto">
            <a:xfrm>
              <a:off x="2832" y="864"/>
              <a:ext cx="128"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o</a:t>
              </a:r>
              <a:r>
                <a:rPr lang="en-US" sz="1200" smtClean="0">
                  <a:solidFill>
                    <a:srgbClr val="000000"/>
                  </a:solidFill>
                  <a:ea typeface="MS Mincho" pitchFamily="49" charset="-128"/>
                  <a:cs typeface="+mn-cs"/>
                </a:rPr>
                <a:t>=</a:t>
              </a:r>
            </a:p>
          </p:txBody>
        </p:sp>
        <p:sp>
          <p:nvSpPr>
            <p:cNvPr id="135222" name="Rectangle 54"/>
            <p:cNvSpPr>
              <a:spLocks noChangeAspect="1" noChangeArrowheads="1"/>
            </p:cNvSpPr>
            <p:nvPr/>
          </p:nvSpPr>
          <p:spPr bwMode="auto">
            <a:xfrm>
              <a:off x="1628" y="592"/>
              <a:ext cx="66"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p>
          </p:txBody>
        </p:sp>
        <p:sp>
          <p:nvSpPr>
            <p:cNvPr id="135239" name="Freeform 71"/>
            <p:cNvSpPr>
              <a:spLocks noChangeAspect="1"/>
            </p:cNvSpPr>
            <p:nvPr/>
          </p:nvSpPr>
          <p:spPr bwMode="auto">
            <a:xfrm>
              <a:off x="2176" y="992"/>
              <a:ext cx="348" cy="302"/>
            </a:xfrm>
            <a:custGeom>
              <a:avLst/>
              <a:gdLst>
                <a:gd name="T0" fmla="*/ 348 w 348"/>
                <a:gd name="T1" fmla="*/ 150 h 302"/>
                <a:gd name="T2" fmla="*/ 348 w 348"/>
                <a:gd name="T3" fmla="*/ 150 h 302"/>
                <a:gd name="T4" fmla="*/ 0 w 348"/>
                <a:gd name="T5" fmla="*/ 0 h 302"/>
                <a:gd name="T6" fmla="*/ 0 w 348"/>
                <a:gd name="T7" fmla="*/ 302 h 302"/>
                <a:gd name="T8" fmla="*/ 348 w 348"/>
                <a:gd name="T9" fmla="*/ 150 h 302"/>
              </a:gdLst>
              <a:ahLst/>
              <a:cxnLst>
                <a:cxn ang="0">
                  <a:pos x="T0" y="T1"/>
                </a:cxn>
                <a:cxn ang="0">
                  <a:pos x="T2" y="T3"/>
                </a:cxn>
                <a:cxn ang="0">
                  <a:pos x="T4" y="T5"/>
                </a:cxn>
                <a:cxn ang="0">
                  <a:pos x="T6" y="T7"/>
                </a:cxn>
                <a:cxn ang="0">
                  <a:pos x="T8" y="T9"/>
                </a:cxn>
              </a:cxnLst>
              <a:rect l="0" t="0" r="r" b="b"/>
              <a:pathLst>
                <a:path w="348" h="302">
                  <a:moveTo>
                    <a:pt x="348" y="150"/>
                  </a:moveTo>
                  <a:lnTo>
                    <a:pt x="348" y="150"/>
                  </a:lnTo>
                  <a:lnTo>
                    <a:pt x="0" y="0"/>
                  </a:lnTo>
                  <a:lnTo>
                    <a:pt x="0" y="302"/>
                  </a:lnTo>
                  <a:lnTo>
                    <a:pt x="348" y="150"/>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40" name="Freeform 72"/>
            <p:cNvSpPr>
              <a:spLocks noChangeAspect="1"/>
            </p:cNvSpPr>
            <p:nvPr/>
          </p:nvSpPr>
          <p:spPr bwMode="auto">
            <a:xfrm>
              <a:off x="2068" y="1210"/>
              <a:ext cx="108" cy="118"/>
            </a:xfrm>
            <a:custGeom>
              <a:avLst/>
              <a:gdLst>
                <a:gd name="T0" fmla="*/ 0 w 108"/>
                <a:gd name="T1" fmla="*/ 118 h 118"/>
                <a:gd name="T2" fmla="*/ 0 w 108"/>
                <a:gd name="T3" fmla="*/ 0 h 118"/>
                <a:gd name="T4" fmla="*/ 108 w 108"/>
                <a:gd name="T5" fmla="*/ 0 h 118"/>
              </a:gdLst>
              <a:ahLst/>
              <a:cxnLst>
                <a:cxn ang="0">
                  <a:pos x="T0" y="T1"/>
                </a:cxn>
                <a:cxn ang="0">
                  <a:pos x="T2" y="T3"/>
                </a:cxn>
                <a:cxn ang="0">
                  <a:pos x="T4" y="T5"/>
                </a:cxn>
              </a:cxnLst>
              <a:rect l="0" t="0" r="r" b="b"/>
              <a:pathLst>
                <a:path w="108" h="118">
                  <a:moveTo>
                    <a:pt x="0" y="118"/>
                  </a:moveTo>
                  <a:lnTo>
                    <a:pt x="0" y="0"/>
                  </a:lnTo>
                  <a:lnTo>
                    <a:pt x="10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41" name="Freeform 73"/>
            <p:cNvSpPr>
              <a:spLocks noChangeAspect="1"/>
            </p:cNvSpPr>
            <p:nvPr/>
          </p:nvSpPr>
          <p:spPr bwMode="auto">
            <a:xfrm>
              <a:off x="2068" y="810"/>
              <a:ext cx="108" cy="268"/>
            </a:xfrm>
            <a:custGeom>
              <a:avLst/>
              <a:gdLst>
                <a:gd name="T0" fmla="*/ 0 w 108"/>
                <a:gd name="T1" fmla="*/ 0 h 268"/>
                <a:gd name="T2" fmla="*/ 0 w 108"/>
                <a:gd name="T3" fmla="*/ 268 h 268"/>
                <a:gd name="T4" fmla="*/ 108 w 108"/>
                <a:gd name="T5" fmla="*/ 268 h 268"/>
              </a:gdLst>
              <a:ahLst/>
              <a:cxnLst>
                <a:cxn ang="0">
                  <a:pos x="T0" y="T1"/>
                </a:cxn>
                <a:cxn ang="0">
                  <a:pos x="T2" y="T3"/>
                </a:cxn>
                <a:cxn ang="0">
                  <a:pos x="T4" y="T5"/>
                </a:cxn>
              </a:cxnLst>
              <a:rect l="0" t="0" r="r" b="b"/>
              <a:pathLst>
                <a:path w="108" h="268">
                  <a:moveTo>
                    <a:pt x="0" y="0"/>
                  </a:moveTo>
                  <a:lnTo>
                    <a:pt x="0" y="268"/>
                  </a:lnTo>
                  <a:lnTo>
                    <a:pt x="108" y="26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42" name="Rectangle 74"/>
            <p:cNvSpPr>
              <a:spLocks noChangeAspect="1" noChangeArrowheads="1"/>
            </p:cNvSpPr>
            <p:nvPr/>
          </p:nvSpPr>
          <p:spPr bwMode="auto">
            <a:xfrm>
              <a:off x="2198" y="1004"/>
              <a:ext cx="48"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Symbol" pitchFamily="18" charset="2"/>
                  <a:cs typeface="+mn-cs"/>
                </a:rPr>
                <a:t>-</a:t>
              </a:r>
            </a:p>
          </p:txBody>
        </p:sp>
        <p:sp>
          <p:nvSpPr>
            <p:cNvPr id="135243" name="Rectangle 75"/>
            <p:cNvSpPr>
              <a:spLocks noChangeAspect="1" noChangeArrowheads="1"/>
            </p:cNvSpPr>
            <p:nvPr/>
          </p:nvSpPr>
          <p:spPr bwMode="auto">
            <a:xfrm>
              <a:off x="2196" y="1196"/>
              <a:ext cx="4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35244" name="Line 76"/>
            <p:cNvSpPr>
              <a:spLocks noChangeAspect="1" noChangeShapeType="1"/>
            </p:cNvSpPr>
            <p:nvPr/>
          </p:nvSpPr>
          <p:spPr bwMode="auto">
            <a:xfrm flipH="1">
              <a:off x="2024" y="1328"/>
              <a:ext cx="8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45" name="Line 77"/>
            <p:cNvSpPr>
              <a:spLocks noChangeAspect="1" noChangeShapeType="1"/>
            </p:cNvSpPr>
            <p:nvPr/>
          </p:nvSpPr>
          <p:spPr bwMode="auto">
            <a:xfrm flipH="1">
              <a:off x="2040" y="1348"/>
              <a:ext cx="5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46" name="Line 78"/>
            <p:cNvSpPr>
              <a:spLocks noChangeAspect="1" noChangeShapeType="1"/>
            </p:cNvSpPr>
            <p:nvPr/>
          </p:nvSpPr>
          <p:spPr bwMode="auto">
            <a:xfrm flipH="1">
              <a:off x="2052" y="1370"/>
              <a:ext cx="3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47" name="Freeform 79"/>
            <p:cNvSpPr>
              <a:spLocks noChangeAspect="1"/>
            </p:cNvSpPr>
            <p:nvPr/>
          </p:nvSpPr>
          <p:spPr bwMode="auto">
            <a:xfrm>
              <a:off x="2522" y="894"/>
              <a:ext cx="76" cy="248"/>
            </a:xfrm>
            <a:custGeom>
              <a:avLst/>
              <a:gdLst>
                <a:gd name="T0" fmla="*/ 0 w 76"/>
                <a:gd name="T1" fmla="*/ 248 h 248"/>
                <a:gd name="T2" fmla="*/ 76 w 76"/>
                <a:gd name="T3" fmla="*/ 248 h 248"/>
                <a:gd name="T4" fmla="*/ 76 w 76"/>
                <a:gd name="T5" fmla="*/ 0 h 248"/>
              </a:gdLst>
              <a:ahLst/>
              <a:cxnLst>
                <a:cxn ang="0">
                  <a:pos x="T0" y="T1"/>
                </a:cxn>
                <a:cxn ang="0">
                  <a:pos x="T2" y="T3"/>
                </a:cxn>
                <a:cxn ang="0">
                  <a:pos x="T4" y="T5"/>
                </a:cxn>
              </a:cxnLst>
              <a:rect l="0" t="0" r="r" b="b"/>
              <a:pathLst>
                <a:path w="76" h="248">
                  <a:moveTo>
                    <a:pt x="0" y="248"/>
                  </a:moveTo>
                  <a:lnTo>
                    <a:pt x="76" y="248"/>
                  </a:lnTo>
                  <a:lnTo>
                    <a:pt x="76"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48" name="Line 80"/>
            <p:cNvSpPr>
              <a:spLocks noChangeAspect="1" noChangeShapeType="1"/>
            </p:cNvSpPr>
            <p:nvPr/>
          </p:nvSpPr>
          <p:spPr bwMode="auto">
            <a:xfrm flipV="1">
              <a:off x="2598" y="810"/>
              <a:ext cx="1" cy="2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1" name="Line 93"/>
            <p:cNvSpPr>
              <a:spLocks noChangeAspect="1" noChangeShapeType="1"/>
            </p:cNvSpPr>
            <p:nvPr/>
          </p:nvSpPr>
          <p:spPr bwMode="auto">
            <a:xfrm>
              <a:off x="2068" y="922"/>
              <a:ext cx="53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2" name="Line 94"/>
            <p:cNvSpPr>
              <a:spLocks noChangeAspect="1" noChangeShapeType="1"/>
            </p:cNvSpPr>
            <p:nvPr/>
          </p:nvSpPr>
          <p:spPr bwMode="auto">
            <a:xfrm>
              <a:off x="2898" y="602"/>
              <a:ext cx="1" cy="14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3" name="Line 95"/>
            <p:cNvSpPr>
              <a:spLocks noChangeAspect="1" noChangeShapeType="1"/>
            </p:cNvSpPr>
            <p:nvPr/>
          </p:nvSpPr>
          <p:spPr bwMode="auto">
            <a:xfrm>
              <a:off x="2898" y="674"/>
              <a:ext cx="20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4" name="Freeform 96"/>
            <p:cNvSpPr>
              <a:spLocks noChangeAspect="1"/>
            </p:cNvSpPr>
            <p:nvPr/>
          </p:nvSpPr>
          <p:spPr bwMode="auto">
            <a:xfrm>
              <a:off x="2898" y="630"/>
              <a:ext cx="66" cy="44"/>
            </a:xfrm>
            <a:custGeom>
              <a:avLst/>
              <a:gdLst>
                <a:gd name="T0" fmla="*/ 0 w 66"/>
                <a:gd name="T1" fmla="*/ 44 h 44"/>
                <a:gd name="T2" fmla="*/ 0 w 66"/>
                <a:gd name="T3" fmla="*/ 44 h 44"/>
                <a:gd name="T4" fmla="*/ 8 w 66"/>
                <a:gd name="T5" fmla="*/ 24 h 44"/>
                <a:gd name="T6" fmla="*/ 16 w 66"/>
                <a:gd name="T7" fmla="*/ 10 h 44"/>
                <a:gd name="T8" fmla="*/ 26 w 66"/>
                <a:gd name="T9" fmla="*/ 2 h 44"/>
                <a:gd name="T10" fmla="*/ 30 w 66"/>
                <a:gd name="T11" fmla="*/ 0 h 44"/>
                <a:gd name="T12" fmla="*/ 34 w 66"/>
                <a:gd name="T13" fmla="*/ 0 h 44"/>
                <a:gd name="T14" fmla="*/ 40 w 66"/>
                <a:gd name="T15" fmla="*/ 0 h 44"/>
                <a:gd name="T16" fmla="*/ 44 w 66"/>
                <a:gd name="T17" fmla="*/ 2 h 44"/>
                <a:gd name="T18" fmla="*/ 52 w 66"/>
                <a:gd name="T19" fmla="*/ 10 h 44"/>
                <a:gd name="T20" fmla="*/ 60 w 66"/>
                <a:gd name="T21" fmla="*/ 24 h 44"/>
                <a:gd name="T22" fmla="*/ 66 w 66"/>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44">
                  <a:moveTo>
                    <a:pt x="0" y="44"/>
                  </a:moveTo>
                  <a:lnTo>
                    <a:pt x="0" y="44"/>
                  </a:lnTo>
                  <a:lnTo>
                    <a:pt x="8" y="24"/>
                  </a:lnTo>
                  <a:lnTo>
                    <a:pt x="16" y="10"/>
                  </a:lnTo>
                  <a:lnTo>
                    <a:pt x="26" y="2"/>
                  </a:lnTo>
                  <a:lnTo>
                    <a:pt x="30" y="0"/>
                  </a:lnTo>
                  <a:lnTo>
                    <a:pt x="34" y="0"/>
                  </a:lnTo>
                  <a:lnTo>
                    <a:pt x="40" y="0"/>
                  </a:lnTo>
                  <a:lnTo>
                    <a:pt x="44" y="2"/>
                  </a:lnTo>
                  <a:lnTo>
                    <a:pt x="52" y="10"/>
                  </a:lnTo>
                  <a:lnTo>
                    <a:pt x="60" y="24"/>
                  </a:lnTo>
                  <a:lnTo>
                    <a:pt x="66"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65" name="Freeform 97"/>
            <p:cNvSpPr>
              <a:spLocks noChangeAspect="1"/>
            </p:cNvSpPr>
            <p:nvPr/>
          </p:nvSpPr>
          <p:spPr bwMode="auto">
            <a:xfrm>
              <a:off x="2964" y="630"/>
              <a:ext cx="64" cy="44"/>
            </a:xfrm>
            <a:custGeom>
              <a:avLst/>
              <a:gdLst>
                <a:gd name="T0" fmla="*/ 0 w 64"/>
                <a:gd name="T1" fmla="*/ 44 h 44"/>
                <a:gd name="T2" fmla="*/ 0 w 64"/>
                <a:gd name="T3" fmla="*/ 44 h 44"/>
                <a:gd name="T4" fmla="*/ 8 w 64"/>
                <a:gd name="T5" fmla="*/ 24 h 44"/>
                <a:gd name="T6" fmla="*/ 16 w 64"/>
                <a:gd name="T7" fmla="*/ 10 h 44"/>
                <a:gd name="T8" fmla="*/ 24 w 64"/>
                <a:gd name="T9" fmla="*/ 2 h 44"/>
                <a:gd name="T10" fmla="*/ 30 w 64"/>
                <a:gd name="T11" fmla="*/ 0 h 44"/>
                <a:gd name="T12" fmla="*/ 34 w 64"/>
                <a:gd name="T13" fmla="*/ 0 h 44"/>
                <a:gd name="T14" fmla="*/ 38 w 64"/>
                <a:gd name="T15" fmla="*/ 0 h 44"/>
                <a:gd name="T16" fmla="*/ 42 w 64"/>
                <a:gd name="T17" fmla="*/ 2 h 44"/>
                <a:gd name="T18" fmla="*/ 50 w 64"/>
                <a:gd name="T19" fmla="*/ 10 h 44"/>
                <a:gd name="T20" fmla="*/ 58 w 64"/>
                <a:gd name="T21" fmla="*/ 24 h 44"/>
                <a:gd name="T22" fmla="*/ 64 w 64"/>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44">
                  <a:moveTo>
                    <a:pt x="0" y="44"/>
                  </a:moveTo>
                  <a:lnTo>
                    <a:pt x="0" y="44"/>
                  </a:lnTo>
                  <a:lnTo>
                    <a:pt x="8" y="24"/>
                  </a:lnTo>
                  <a:lnTo>
                    <a:pt x="16" y="10"/>
                  </a:lnTo>
                  <a:lnTo>
                    <a:pt x="24" y="2"/>
                  </a:lnTo>
                  <a:lnTo>
                    <a:pt x="30" y="0"/>
                  </a:lnTo>
                  <a:lnTo>
                    <a:pt x="34" y="0"/>
                  </a:lnTo>
                  <a:lnTo>
                    <a:pt x="38" y="0"/>
                  </a:lnTo>
                  <a:lnTo>
                    <a:pt x="42" y="2"/>
                  </a:lnTo>
                  <a:lnTo>
                    <a:pt x="50" y="10"/>
                  </a:lnTo>
                  <a:lnTo>
                    <a:pt x="58" y="24"/>
                  </a:lnTo>
                  <a:lnTo>
                    <a:pt x="64"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66" name="Freeform 98"/>
            <p:cNvSpPr>
              <a:spLocks noChangeAspect="1"/>
            </p:cNvSpPr>
            <p:nvPr/>
          </p:nvSpPr>
          <p:spPr bwMode="auto">
            <a:xfrm>
              <a:off x="3028" y="630"/>
              <a:ext cx="66" cy="44"/>
            </a:xfrm>
            <a:custGeom>
              <a:avLst/>
              <a:gdLst>
                <a:gd name="T0" fmla="*/ 0 w 66"/>
                <a:gd name="T1" fmla="*/ 44 h 44"/>
                <a:gd name="T2" fmla="*/ 0 w 66"/>
                <a:gd name="T3" fmla="*/ 44 h 44"/>
                <a:gd name="T4" fmla="*/ 8 w 66"/>
                <a:gd name="T5" fmla="*/ 24 h 44"/>
                <a:gd name="T6" fmla="*/ 16 w 66"/>
                <a:gd name="T7" fmla="*/ 10 h 44"/>
                <a:gd name="T8" fmla="*/ 26 w 66"/>
                <a:gd name="T9" fmla="*/ 2 h 44"/>
                <a:gd name="T10" fmla="*/ 30 w 66"/>
                <a:gd name="T11" fmla="*/ 0 h 44"/>
                <a:gd name="T12" fmla="*/ 34 w 66"/>
                <a:gd name="T13" fmla="*/ 0 h 44"/>
                <a:gd name="T14" fmla="*/ 38 w 66"/>
                <a:gd name="T15" fmla="*/ 0 h 44"/>
                <a:gd name="T16" fmla="*/ 44 w 66"/>
                <a:gd name="T17" fmla="*/ 2 h 44"/>
                <a:gd name="T18" fmla="*/ 52 w 66"/>
                <a:gd name="T19" fmla="*/ 10 h 44"/>
                <a:gd name="T20" fmla="*/ 58 w 66"/>
                <a:gd name="T21" fmla="*/ 24 h 44"/>
                <a:gd name="T22" fmla="*/ 66 w 66"/>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44">
                  <a:moveTo>
                    <a:pt x="0" y="44"/>
                  </a:moveTo>
                  <a:lnTo>
                    <a:pt x="0" y="44"/>
                  </a:lnTo>
                  <a:lnTo>
                    <a:pt x="8" y="24"/>
                  </a:lnTo>
                  <a:lnTo>
                    <a:pt x="16" y="10"/>
                  </a:lnTo>
                  <a:lnTo>
                    <a:pt x="26" y="2"/>
                  </a:lnTo>
                  <a:lnTo>
                    <a:pt x="30" y="0"/>
                  </a:lnTo>
                  <a:lnTo>
                    <a:pt x="34" y="0"/>
                  </a:lnTo>
                  <a:lnTo>
                    <a:pt x="38" y="0"/>
                  </a:lnTo>
                  <a:lnTo>
                    <a:pt x="44" y="2"/>
                  </a:lnTo>
                  <a:lnTo>
                    <a:pt x="52" y="10"/>
                  </a:lnTo>
                  <a:lnTo>
                    <a:pt x="58" y="24"/>
                  </a:lnTo>
                  <a:lnTo>
                    <a:pt x="66"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67" name="Line 99"/>
            <p:cNvSpPr>
              <a:spLocks noChangeAspect="1" noChangeShapeType="1"/>
            </p:cNvSpPr>
            <p:nvPr/>
          </p:nvSpPr>
          <p:spPr bwMode="auto">
            <a:xfrm>
              <a:off x="1560" y="466"/>
              <a:ext cx="1" cy="14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8" name="Line 100"/>
            <p:cNvSpPr>
              <a:spLocks noChangeAspect="1" noChangeShapeType="1"/>
            </p:cNvSpPr>
            <p:nvPr/>
          </p:nvSpPr>
          <p:spPr bwMode="auto">
            <a:xfrm>
              <a:off x="1560" y="538"/>
              <a:ext cx="20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9" name="Freeform 101"/>
            <p:cNvSpPr>
              <a:spLocks noChangeAspect="1"/>
            </p:cNvSpPr>
            <p:nvPr/>
          </p:nvSpPr>
          <p:spPr bwMode="auto">
            <a:xfrm>
              <a:off x="1560" y="492"/>
              <a:ext cx="64" cy="46"/>
            </a:xfrm>
            <a:custGeom>
              <a:avLst/>
              <a:gdLst>
                <a:gd name="T0" fmla="*/ 0 w 64"/>
                <a:gd name="T1" fmla="*/ 46 h 46"/>
                <a:gd name="T2" fmla="*/ 0 w 64"/>
                <a:gd name="T3" fmla="*/ 46 h 46"/>
                <a:gd name="T4" fmla="*/ 8 w 64"/>
                <a:gd name="T5" fmla="*/ 26 h 46"/>
                <a:gd name="T6" fmla="*/ 16 w 64"/>
                <a:gd name="T7" fmla="*/ 12 h 46"/>
                <a:gd name="T8" fmla="*/ 24 w 64"/>
                <a:gd name="T9" fmla="*/ 4 h 46"/>
                <a:gd name="T10" fmla="*/ 30 w 64"/>
                <a:gd name="T11" fmla="*/ 2 h 46"/>
                <a:gd name="T12" fmla="*/ 34 w 64"/>
                <a:gd name="T13" fmla="*/ 0 h 46"/>
                <a:gd name="T14" fmla="*/ 38 w 64"/>
                <a:gd name="T15" fmla="*/ 2 h 46"/>
                <a:gd name="T16" fmla="*/ 42 w 64"/>
                <a:gd name="T17" fmla="*/ 4 h 46"/>
                <a:gd name="T18" fmla="*/ 50 w 64"/>
                <a:gd name="T19" fmla="*/ 12 h 46"/>
                <a:gd name="T20" fmla="*/ 58 w 64"/>
                <a:gd name="T21" fmla="*/ 26 h 46"/>
                <a:gd name="T22" fmla="*/ 64 w 64"/>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46">
                  <a:moveTo>
                    <a:pt x="0" y="46"/>
                  </a:moveTo>
                  <a:lnTo>
                    <a:pt x="0" y="46"/>
                  </a:lnTo>
                  <a:lnTo>
                    <a:pt x="8" y="26"/>
                  </a:lnTo>
                  <a:lnTo>
                    <a:pt x="16" y="12"/>
                  </a:lnTo>
                  <a:lnTo>
                    <a:pt x="24" y="4"/>
                  </a:lnTo>
                  <a:lnTo>
                    <a:pt x="30" y="2"/>
                  </a:lnTo>
                  <a:lnTo>
                    <a:pt x="34" y="0"/>
                  </a:lnTo>
                  <a:lnTo>
                    <a:pt x="38" y="2"/>
                  </a:lnTo>
                  <a:lnTo>
                    <a:pt x="42" y="4"/>
                  </a:lnTo>
                  <a:lnTo>
                    <a:pt x="50" y="12"/>
                  </a:lnTo>
                  <a:lnTo>
                    <a:pt x="58" y="26"/>
                  </a:lnTo>
                  <a:lnTo>
                    <a:pt x="64" y="4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70" name="Freeform 102"/>
            <p:cNvSpPr>
              <a:spLocks noChangeAspect="1"/>
            </p:cNvSpPr>
            <p:nvPr/>
          </p:nvSpPr>
          <p:spPr bwMode="auto">
            <a:xfrm>
              <a:off x="1624" y="538"/>
              <a:ext cx="66" cy="44"/>
            </a:xfrm>
            <a:custGeom>
              <a:avLst/>
              <a:gdLst>
                <a:gd name="T0" fmla="*/ 0 w 66"/>
                <a:gd name="T1" fmla="*/ 0 h 44"/>
                <a:gd name="T2" fmla="*/ 0 w 66"/>
                <a:gd name="T3" fmla="*/ 0 h 44"/>
                <a:gd name="T4" fmla="*/ 8 w 66"/>
                <a:gd name="T5" fmla="*/ 20 h 44"/>
                <a:gd name="T6" fmla="*/ 16 w 66"/>
                <a:gd name="T7" fmla="*/ 34 h 44"/>
                <a:gd name="T8" fmla="*/ 26 w 66"/>
                <a:gd name="T9" fmla="*/ 42 h 44"/>
                <a:gd name="T10" fmla="*/ 30 w 66"/>
                <a:gd name="T11" fmla="*/ 44 h 44"/>
                <a:gd name="T12" fmla="*/ 34 w 66"/>
                <a:gd name="T13" fmla="*/ 44 h 44"/>
                <a:gd name="T14" fmla="*/ 38 w 66"/>
                <a:gd name="T15" fmla="*/ 44 h 44"/>
                <a:gd name="T16" fmla="*/ 44 w 66"/>
                <a:gd name="T17" fmla="*/ 42 h 44"/>
                <a:gd name="T18" fmla="*/ 52 w 66"/>
                <a:gd name="T19" fmla="*/ 34 h 44"/>
                <a:gd name="T20" fmla="*/ 58 w 66"/>
                <a:gd name="T21" fmla="*/ 20 h 44"/>
                <a:gd name="T22" fmla="*/ 66 w 66"/>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44">
                  <a:moveTo>
                    <a:pt x="0" y="0"/>
                  </a:moveTo>
                  <a:lnTo>
                    <a:pt x="0" y="0"/>
                  </a:lnTo>
                  <a:lnTo>
                    <a:pt x="8" y="20"/>
                  </a:lnTo>
                  <a:lnTo>
                    <a:pt x="16" y="34"/>
                  </a:lnTo>
                  <a:lnTo>
                    <a:pt x="26" y="42"/>
                  </a:lnTo>
                  <a:lnTo>
                    <a:pt x="30" y="44"/>
                  </a:lnTo>
                  <a:lnTo>
                    <a:pt x="34" y="44"/>
                  </a:lnTo>
                  <a:lnTo>
                    <a:pt x="38" y="44"/>
                  </a:lnTo>
                  <a:lnTo>
                    <a:pt x="44" y="42"/>
                  </a:lnTo>
                  <a:lnTo>
                    <a:pt x="52" y="34"/>
                  </a:lnTo>
                  <a:lnTo>
                    <a:pt x="58" y="20"/>
                  </a:lnTo>
                  <a:lnTo>
                    <a:pt x="66"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71" name="Freeform 103"/>
            <p:cNvSpPr>
              <a:spLocks noChangeAspect="1"/>
            </p:cNvSpPr>
            <p:nvPr/>
          </p:nvSpPr>
          <p:spPr bwMode="auto">
            <a:xfrm>
              <a:off x="1690" y="492"/>
              <a:ext cx="64" cy="46"/>
            </a:xfrm>
            <a:custGeom>
              <a:avLst/>
              <a:gdLst>
                <a:gd name="T0" fmla="*/ 0 w 64"/>
                <a:gd name="T1" fmla="*/ 46 h 46"/>
                <a:gd name="T2" fmla="*/ 0 w 64"/>
                <a:gd name="T3" fmla="*/ 46 h 46"/>
                <a:gd name="T4" fmla="*/ 6 w 64"/>
                <a:gd name="T5" fmla="*/ 26 h 46"/>
                <a:gd name="T6" fmla="*/ 16 w 64"/>
                <a:gd name="T7" fmla="*/ 12 h 46"/>
                <a:gd name="T8" fmla="*/ 24 w 64"/>
                <a:gd name="T9" fmla="*/ 4 h 46"/>
                <a:gd name="T10" fmla="*/ 28 w 64"/>
                <a:gd name="T11" fmla="*/ 2 h 46"/>
                <a:gd name="T12" fmla="*/ 34 w 64"/>
                <a:gd name="T13" fmla="*/ 0 h 46"/>
                <a:gd name="T14" fmla="*/ 38 w 64"/>
                <a:gd name="T15" fmla="*/ 2 h 46"/>
                <a:gd name="T16" fmla="*/ 42 w 64"/>
                <a:gd name="T17" fmla="*/ 4 h 46"/>
                <a:gd name="T18" fmla="*/ 50 w 64"/>
                <a:gd name="T19" fmla="*/ 12 h 46"/>
                <a:gd name="T20" fmla="*/ 58 w 64"/>
                <a:gd name="T21" fmla="*/ 26 h 46"/>
                <a:gd name="T22" fmla="*/ 64 w 64"/>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46">
                  <a:moveTo>
                    <a:pt x="0" y="46"/>
                  </a:moveTo>
                  <a:lnTo>
                    <a:pt x="0" y="46"/>
                  </a:lnTo>
                  <a:lnTo>
                    <a:pt x="6" y="26"/>
                  </a:lnTo>
                  <a:lnTo>
                    <a:pt x="16" y="12"/>
                  </a:lnTo>
                  <a:lnTo>
                    <a:pt x="24" y="4"/>
                  </a:lnTo>
                  <a:lnTo>
                    <a:pt x="28" y="2"/>
                  </a:lnTo>
                  <a:lnTo>
                    <a:pt x="34" y="0"/>
                  </a:lnTo>
                  <a:lnTo>
                    <a:pt x="38" y="2"/>
                  </a:lnTo>
                  <a:lnTo>
                    <a:pt x="42" y="4"/>
                  </a:lnTo>
                  <a:lnTo>
                    <a:pt x="50" y="12"/>
                  </a:lnTo>
                  <a:lnTo>
                    <a:pt x="58" y="26"/>
                  </a:lnTo>
                  <a:lnTo>
                    <a:pt x="64" y="4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94" name="Freeform 126"/>
            <p:cNvSpPr>
              <a:spLocks noChangeAspect="1"/>
            </p:cNvSpPr>
            <p:nvPr/>
          </p:nvSpPr>
          <p:spPr bwMode="auto">
            <a:xfrm>
              <a:off x="2298" y="316"/>
              <a:ext cx="62" cy="64"/>
            </a:xfrm>
            <a:custGeom>
              <a:avLst/>
              <a:gdLst>
                <a:gd name="T0" fmla="*/ 62 w 62"/>
                <a:gd name="T1" fmla="*/ 32 h 64"/>
                <a:gd name="T2" fmla="*/ 62 w 62"/>
                <a:gd name="T3" fmla="*/ 32 h 64"/>
                <a:gd name="T4" fmla="*/ 0 w 62"/>
                <a:gd name="T5" fmla="*/ 0 h 64"/>
                <a:gd name="T6" fmla="*/ 0 w 62"/>
                <a:gd name="T7" fmla="*/ 64 h 64"/>
                <a:gd name="T8" fmla="*/ 62 w 62"/>
                <a:gd name="T9" fmla="*/ 32 h 64"/>
              </a:gdLst>
              <a:ahLst/>
              <a:cxnLst>
                <a:cxn ang="0">
                  <a:pos x="T0" y="T1"/>
                </a:cxn>
                <a:cxn ang="0">
                  <a:pos x="T2" y="T3"/>
                </a:cxn>
                <a:cxn ang="0">
                  <a:pos x="T4" y="T5"/>
                </a:cxn>
                <a:cxn ang="0">
                  <a:pos x="T6" y="T7"/>
                </a:cxn>
                <a:cxn ang="0">
                  <a:pos x="T8" y="T9"/>
                </a:cxn>
              </a:cxnLst>
              <a:rect l="0" t="0" r="r" b="b"/>
              <a:pathLst>
                <a:path w="62" h="64">
                  <a:moveTo>
                    <a:pt x="62" y="32"/>
                  </a:moveTo>
                  <a:lnTo>
                    <a:pt x="62" y="32"/>
                  </a:lnTo>
                  <a:lnTo>
                    <a:pt x="0" y="0"/>
                  </a:lnTo>
                  <a:lnTo>
                    <a:pt x="0" y="64"/>
                  </a:lnTo>
                  <a:lnTo>
                    <a:pt x="6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295" name="Line 127"/>
            <p:cNvSpPr>
              <a:spLocks noChangeAspect="1" noChangeShapeType="1"/>
            </p:cNvSpPr>
            <p:nvPr/>
          </p:nvSpPr>
          <p:spPr bwMode="auto">
            <a:xfrm>
              <a:off x="2362" y="316"/>
              <a:ext cx="1" cy="6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96" name="Freeform 128"/>
            <p:cNvSpPr>
              <a:spLocks noChangeAspect="1"/>
            </p:cNvSpPr>
            <p:nvPr/>
          </p:nvSpPr>
          <p:spPr bwMode="auto">
            <a:xfrm>
              <a:off x="2298" y="890"/>
              <a:ext cx="62" cy="66"/>
            </a:xfrm>
            <a:custGeom>
              <a:avLst/>
              <a:gdLst>
                <a:gd name="T0" fmla="*/ 62 w 62"/>
                <a:gd name="T1" fmla="*/ 32 h 66"/>
                <a:gd name="T2" fmla="*/ 62 w 62"/>
                <a:gd name="T3" fmla="*/ 32 h 66"/>
                <a:gd name="T4" fmla="*/ 0 w 62"/>
                <a:gd name="T5" fmla="*/ 0 h 66"/>
                <a:gd name="T6" fmla="*/ 0 w 62"/>
                <a:gd name="T7" fmla="*/ 66 h 66"/>
                <a:gd name="T8" fmla="*/ 62 w 62"/>
                <a:gd name="T9" fmla="*/ 32 h 66"/>
              </a:gdLst>
              <a:ahLst/>
              <a:cxnLst>
                <a:cxn ang="0">
                  <a:pos x="T0" y="T1"/>
                </a:cxn>
                <a:cxn ang="0">
                  <a:pos x="T2" y="T3"/>
                </a:cxn>
                <a:cxn ang="0">
                  <a:pos x="T4" y="T5"/>
                </a:cxn>
                <a:cxn ang="0">
                  <a:pos x="T6" y="T7"/>
                </a:cxn>
                <a:cxn ang="0">
                  <a:pos x="T8" y="T9"/>
                </a:cxn>
              </a:cxnLst>
              <a:rect l="0" t="0" r="r" b="b"/>
              <a:pathLst>
                <a:path w="62" h="66">
                  <a:moveTo>
                    <a:pt x="62" y="32"/>
                  </a:moveTo>
                  <a:lnTo>
                    <a:pt x="62" y="32"/>
                  </a:lnTo>
                  <a:lnTo>
                    <a:pt x="0" y="0"/>
                  </a:lnTo>
                  <a:lnTo>
                    <a:pt x="0" y="66"/>
                  </a:lnTo>
                  <a:lnTo>
                    <a:pt x="6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297" name="Line 129"/>
            <p:cNvSpPr>
              <a:spLocks noChangeAspect="1" noChangeShapeType="1"/>
            </p:cNvSpPr>
            <p:nvPr/>
          </p:nvSpPr>
          <p:spPr bwMode="auto">
            <a:xfrm>
              <a:off x="2362" y="890"/>
              <a:ext cx="1" cy="6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98" name="Freeform 130"/>
            <p:cNvSpPr>
              <a:spLocks noChangeAspect="1"/>
            </p:cNvSpPr>
            <p:nvPr/>
          </p:nvSpPr>
          <p:spPr bwMode="auto">
            <a:xfrm>
              <a:off x="2616" y="254"/>
              <a:ext cx="66" cy="64"/>
            </a:xfrm>
            <a:custGeom>
              <a:avLst/>
              <a:gdLst>
                <a:gd name="T0" fmla="*/ 32 w 66"/>
                <a:gd name="T1" fmla="*/ 0 h 64"/>
                <a:gd name="T2" fmla="*/ 32 w 66"/>
                <a:gd name="T3" fmla="*/ 0 h 64"/>
                <a:gd name="T4" fmla="*/ 0 w 66"/>
                <a:gd name="T5" fmla="*/ 64 h 64"/>
                <a:gd name="T6" fmla="*/ 66 w 66"/>
                <a:gd name="T7" fmla="*/ 64 h 64"/>
                <a:gd name="T8" fmla="*/ 32 w 66"/>
                <a:gd name="T9" fmla="*/ 0 h 64"/>
              </a:gdLst>
              <a:ahLst/>
              <a:cxnLst>
                <a:cxn ang="0">
                  <a:pos x="T0" y="T1"/>
                </a:cxn>
                <a:cxn ang="0">
                  <a:pos x="T2" y="T3"/>
                </a:cxn>
                <a:cxn ang="0">
                  <a:pos x="T4" y="T5"/>
                </a:cxn>
                <a:cxn ang="0">
                  <a:pos x="T6" y="T7"/>
                </a:cxn>
                <a:cxn ang="0">
                  <a:pos x="T8" y="T9"/>
                </a:cxn>
              </a:cxnLst>
              <a:rect l="0" t="0" r="r" b="b"/>
              <a:pathLst>
                <a:path w="66" h="64">
                  <a:moveTo>
                    <a:pt x="32" y="0"/>
                  </a:moveTo>
                  <a:lnTo>
                    <a:pt x="32" y="0"/>
                  </a:lnTo>
                  <a:lnTo>
                    <a:pt x="0" y="64"/>
                  </a:lnTo>
                  <a:lnTo>
                    <a:pt x="66" y="64"/>
                  </a:lnTo>
                  <a:lnTo>
                    <a:pt x="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299" name="Line 131"/>
            <p:cNvSpPr>
              <a:spLocks noChangeAspect="1" noChangeShapeType="1"/>
            </p:cNvSpPr>
            <p:nvPr/>
          </p:nvSpPr>
          <p:spPr bwMode="auto">
            <a:xfrm>
              <a:off x="2616" y="254"/>
              <a:ext cx="6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02" name="Freeform 134"/>
            <p:cNvSpPr>
              <a:spLocks noChangeAspect="1"/>
            </p:cNvSpPr>
            <p:nvPr/>
          </p:nvSpPr>
          <p:spPr bwMode="auto">
            <a:xfrm>
              <a:off x="2566" y="830"/>
              <a:ext cx="64" cy="64"/>
            </a:xfrm>
            <a:custGeom>
              <a:avLst/>
              <a:gdLst>
                <a:gd name="T0" fmla="*/ 32 w 64"/>
                <a:gd name="T1" fmla="*/ 0 h 64"/>
                <a:gd name="T2" fmla="*/ 32 w 64"/>
                <a:gd name="T3" fmla="*/ 0 h 64"/>
                <a:gd name="T4" fmla="*/ 0 w 64"/>
                <a:gd name="T5" fmla="*/ 64 h 64"/>
                <a:gd name="T6" fmla="*/ 64 w 64"/>
                <a:gd name="T7" fmla="*/ 64 h 64"/>
                <a:gd name="T8" fmla="*/ 32 w 64"/>
                <a:gd name="T9" fmla="*/ 0 h 64"/>
              </a:gdLst>
              <a:ahLst/>
              <a:cxnLst>
                <a:cxn ang="0">
                  <a:pos x="T0" y="T1"/>
                </a:cxn>
                <a:cxn ang="0">
                  <a:pos x="T2" y="T3"/>
                </a:cxn>
                <a:cxn ang="0">
                  <a:pos x="T4" y="T5"/>
                </a:cxn>
                <a:cxn ang="0">
                  <a:pos x="T6" y="T7"/>
                </a:cxn>
                <a:cxn ang="0">
                  <a:pos x="T8" y="T9"/>
                </a:cxn>
              </a:cxnLst>
              <a:rect l="0" t="0" r="r" b="b"/>
              <a:pathLst>
                <a:path w="64" h="64">
                  <a:moveTo>
                    <a:pt x="32" y="0"/>
                  </a:moveTo>
                  <a:lnTo>
                    <a:pt x="32" y="0"/>
                  </a:lnTo>
                  <a:lnTo>
                    <a:pt x="0" y="64"/>
                  </a:lnTo>
                  <a:lnTo>
                    <a:pt x="64" y="64"/>
                  </a:lnTo>
                  <a:lnTo>
                    <a:pt x="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303" name="Line 135"/>
            <p:cNvSpPr>
              <a:spLocks noChangeAspect="1" noChangeShapeType="1"/>
            </p:cNvSpPr>
            <p:nvPr/>
          </p:nvSpPr>
          <p:spPr bwMode="auto">
            <a:xfrm>
              <a:off x="2566" y="828"/>
              <a:ext cx="6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04" name="Line 136"/>
            <p:cNvSpPr>
              <a:spLocks noChangeAspect="1" noChangeShapeType="1"/>
            </p:cNvSpPr>
            <p:nvPr/>
          </p:nvSpPr>
          <p:spPr bwMode="auto">
            <a:xfrm>
              <a:off x="2068" y="348"/>
              <a:ext cx="580"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05" name="Line 137"/>
            <p:cNvSpPr>
              <a:spLocks noChangeAspect="1" noChangeShapeType="1"/>
            </p:cNvSpPr>
            <p:nvPr/>
          </p:nvSpPr>
          <p:spPr bwMode="auto">
            <a:xfrm>
              <a:off x="3032" y="938"/>
              <a:ext cx="46"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grpSp>
          <p:nvGrpSpPr>
            <p:cNvPr id="135345" name="Group 177"/>
            <p:cNvGrpSpPr>
              <a:grpSpLocks noChangeAspect="1"/>
            </p:cNvGrpSpPr>
            <p:nvPr/>
          </p:nvGrpSpPr>
          <p:grpSpPr bwMode="auto">
            <a:xfrm>
              <a:off x="3008" y="884"/>
              <a:ext cx="100" cy="140"/>
              <a:chOff x="2972" y="1146"/>
              <a:chExt cx="63" cy="98"/>
            </a:xfrm>
          </p:grpSpPr>
          <p:sp>
            <p:nvSpPr>
              <p:cNvPr id="135306" name="Line 138"/>
              <p:cNvSpPr>
                <a:spLocks noChangeAspect="1" noChangeShapeType="1"/>
              </p:cNvSpPr>
              <p:nvPr/>
            </p:nvSpPr>
            <p:spPr bwMode="auto">
              <a:xfrm>
                <a:off x="2972" y="1146"/>
                <a:ext cx="1" cy="9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07" name="Line 139"/>
              <p:cNvSpPr>
                <a:spLocks noChangeAspect="1" noChangeShapeType="1"/>
              </p:cNvSpPr>
              <p:nvPr/>
            </p:nvSpPr>
            <p:spPr bwMode="auto">
              <a:xfrm>
                <a:off x="3034" y="1146"/>
                <a:ext cx="1" cy="9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grpSp>
        <p:sp>
          <p:nvSpPr>
            <p:cNvPr id="135308" name="Freeform 140"/>
            <p:cNvSpPr>
              <a:spLocks noChangeAspect="1"/>
            </p:cNvSpPr>
            <p:nvPr/>
          </p:nvSpPr>
          <p:spPr bwMode="auto">
            <a:xfrm>
              <a:off x="1690" y="622"/>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4"/>
                  </a:lnTo>
                  <a:lnTo>
                    <a:pt x="18" y="2"/>
                  </a:lnTo>
                  <a:lnTo>
                    <a:pt x="14" y="0"/>
                  </a:lnTo>
                  <a:lnTo>
                    <a:pt x="14" y="0"/>
                  </a:lnTo>
                  <a:lnTo>
                    <a:pt x="8" y="2"/>
                  </a:lnTo>
                  <a:lnTo>
                    <a:pt x="4" y="4"/>
                  </a:lnTo>
                  <a:lnTo>
                    <a:pt x="0" y="10"/>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5310" name="Line 142"/>
            <p:cNvSpPr>
              <a:spLocks noChangeAspect="1" noChangeShapeType="1"/>
            </p:cNvSpPr>
            <p:nvPr/>
          </p:nvSpPr>
          <p:spPr bwMode="auto">
            <a:xfrm>
              <a:off x="1704" y="63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19" name="Freeform 151"/>
            <p:cNvSpPr>
              <a:spLocks noChangeAspect="1"/>
            </p:cNvSpPr>
            <p:nvPr/>
          </p:nvSpPr>
          <p:spPr bwMode="auto">
            <a:xfrm>
              <a:off x="2058" y="246"/>
              <a:ext cx="20" cy="36"/>
            </a:xfrm>
            <a:custGeom>
              <a:avLst/>
              <a:gdLst>
                <a:gd name="T0" fmla="*/ 10 w 20"/>
                <a:gd name="T1" fmla="*/ 32 h 36"/>
                <a:gd name="T2" fmla="*/ 10 w 20"/>
                <a:gd name="T3" fmla="*/ 32 h 36"/>
                <a:gd name="T4" fmla="*/ 16 w 20"/>
                <a:gd name="T5" fmla="*/ 32 h 36"/>
                <a:gd name="T6" fmla="*/ 20 w 20"/>
                <a:gd name="T7" fmla="*/ 36 h 36"/>
                <a:gd name="T8" fmla="*/ 20 w 20"/>
                <a:gd name="T9" fmla="*/ 36 h 36"/>
                <a:gd name="T10" fmla="*/ 14 w 20"/>
                <a:gd name="T11" fmla="*/ 18 h 36"/>
                <a:gd name="T12" fmla="*/ 10 w 20"/>
                <a:gd name="T13" fmla="*/ 0 h 36"/>
                <a:gd name="T14" fmla="*/ 10 w 20"/>
                <a:gd name="T15" fmla="*/ 0 h 36"/>
                <a:gd name="T16" fmla="*/ 6 w 20"/>
                <a:gd name="T17" fmla="*/ 18 h 36"/>
                <a:gd name="T18" fmla="*/ 0 w 20"/>
                <a:gd name="T19" fmla="*/ 34 h 36"/>
                <a:gd name="T20" fmla="*/ 0 w 20"/>
                <a:gd name="T21" fmla="*/ 34 h 36"/>
                <a:gd name="T22" fmla="*/ 6 w 20"/>
                <a:gd name="T23" fmla="*/ 32 h 36"/>
                <a:gd name="T24" fmla="*/ 10 w 20"/>
                <a:gd name="T25" fmla="*/ 32 h 36"/>
                <a:gd name="T26" fmla="*/ 10 w 20"/>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6">
                  <a:moveTo>
                    <a:pt x="10" y="32"/>
                  </a:moveTo>
                  <a:lnTo>
                    <a:pt x="10" y="32"/>
                  </a:lnTo>
                  <a:lnTo>
                    <a:pt x="16" y="32"/>
                  </a:lnTo>
                  <a:lnTo>
                    <a:pt x="20" y="36"/>
                  </a:lnTo>
                  <a:lnTo>
                    <a:pt x="20" y="36"/>
                  </a:lnTo>
                  <a:lnTo>
                    <a:pt x="14" y="18"/>
                  </a:lnTo>
                  <a:lnTo>
                    <a:pt x="10" y="0"/>
                  </a:lnTo>
                  <a:lnTo>
                    <a:pt x="10" y="0"/>
                  </a:lnTo>
                  <a:lnTo>
                    <a:pt x="6" y="18"/>
                  </a:lnTo>
                  <a:lnTo>
                    <a:pt x="0" y="34"/>
                  </a:lnTo>
                  <a:lnTo>
                    <a:pt x="0" y="34"/>
                  </a:lnTo>
                  <a:lnTo>
                    <a:pt x="6" y="32"/>
                  </a:lnTo>
                  <a:lnTo>
                    <a:pt x="10" y="32"/>
                  </a:lnTo>
                  <a:lnTo>
                    <a:pt x="10" y="32"/>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5320" name="Freeform 152"/>
            <p:cNvSpPr>
              <a:spLocks noChangeAspect="1"/>
            </p:cNvSpPr>
            <p:nvPr/>
          </p:nvSpPr>
          <p:spPr bwMode="auto">
            <a:xfrm>
              <a:off x="2008" y="262"/>
              <a:ext cx="14" cy="14"/>
            </a:xfrm>
            <a:custGeom>
              <a:avLst/>
              <a:gdLst>
                <a:gd name="T0" fmla="*/ 0 w 14"/>
                <a:gd name="T1" fmla="*/ 14 h 14"/>
                <a:gd name="T2" fmla="*/ 0 w 14"/>
                <a:gd name="T3" fmla="*/ 14 h 14"/>
                <a:gd name="T4" fmla="*/ 0 w 14"/>
                <a:gd name="T5" fmla="*/ 10 h 14"/>
                <a:gd name="T6" fmla="*/ 2 w 14"/>
                <a:gd name="T7" fmla="*/ 4 h 14"/>
                <a:gd name="T8" fmla="*/ 8 w 14"/>
                <a:gd name="T9" fmla="*/ 2 h 14"/>
                <a:gd name="T10" fmla="*/ 14 w 14"/>
                <a:gd name="T11" fmla="*/ 0 h 14"/>
              </a:gdLst>
              <a:ahLst/>
              <a:cxnLst>
                <a:cxn ang="0">
                  <a:pos x="T0" y="T1"/>
                </a:cxn>
                <a:cxn ang="0">
                  <a:pos x="T2" y="T3"/>
                </a:cxn>
                <a:cxn ang="0">
                  <a:pos x="T4" y="T5"/>
                </a:cxn>
                <a:cxn ang="0">
                  <a:pos x="T6" y="T7"/>
                </a:cxn>
                <a:cxn ang="0">
                  <a:pos x="T8" y="T9"/>
                </a:cxn>
                <a:cxn ang="0">
                  <a:pos x="T10" y="T11"/>
                </a:cxn>
              </a:cxnLst>
              <a:rect l="0" t="0" r="r" b="b"/>
              <a:pathLst>
                <a:path w="14" h="14">
                  <a:moveTo>
                    <a:pt x="0" y="14"/>
                  </a:moveTo>
                  <a:lnTo>
                    <a:pt x="0" y="14"/>
                  </a:lnTo>
                  <a:lnTo>
                    <a:pt x="0" y="10"/>
                  </a:lnTo>
                  <a:lnTo>
                    <a:pt x="2" y="4"/>
                  </a:lnTo>
                  <a:lnTo>
                    <a:pt x="8" y="2"/>
                  </a:lnTo>
                  <a:lnTo>
                    <a:pt x="14"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1" name="Freeform 153"/>
            <p:cNvSpPr>
              <a:spLocks noChangeAspect="1"/>
            </p:cNvSpPr>
            <p:nvPr/>
          </p:nvSpPr>
          <p:spPr bwMode="auto">
            <a:xfrm>
              <a:off x="2022" y="246"/>
              <a:ext cx="24" cy="16"/>
            </a:xfrm>
            <a:custGeom>
              <a:avLst/>
              <a:gdLst>
                <a:gd name="T0" fmla="*/ 24 w 24"/>
                <a:gd name="T1" fmla="*/ 0 h 16"/>
                <a:gd name="T2" fmla="*/ 24 w 24"/>
                <a:gd name="T3" fmla="*/ 0 h 16"/>
                <a:gd name="T4" fmla="*/ 22 w 24"/>
                <a:gd name="T5" fmla="*/ 10 h 16"/>
                <a:gd name="T6" fmla="*/ 18 w 24"/>
                <a:gd name="T7" fmla="*/ 14 h 16"/>
                <a:gd name="T8" fmla="*/ 12 w 24"/>
                <a:gd name="T9" fmla="*/ 16 h 16"/>
                <a:gd name="T10" fmla="*/ 8 w 24"/>
                <a:gd name="T11" fmla="*/ 16 h 16"/>
                <a:gd name="T12" fmla="*/ 0 w 2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24" y="0"/>
                  </a:moveTo>
                  <a:lnTo>
                    <a:pt x="24" y="0"/>
                  </a:lnTo>
                  <a:lnTo>
                    <a:pt x="22" y="10"/>
                  </a:lnTo>
                  <a:lnTo>
                    <a:pt x="18" y="14"/>
                  </a:lnTo>
                  <a:lnTo>
                    <a:pt x="12" y="16"/>
                  </a:lnTo>
                  <a:lnTo>
                    <a:pt x="8" y="16"/>
                  </a:lnTo>
                  <a:lnTo>
                    <a:pt x="0" y="1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2" name="Freeform 154"/>
            <p:cNvSpPr>
              <a:spLocks noChangeAspect="1"/>
            </p:cNvSpPr>
            <p:nvPr/>
          </p:nvSpPr>
          <p:spPr bwMode="auto">
            <a:xfrm>
              <a:off x="1992" y="262"/>
              <a:ext cx="16" cy="14"/>
            </a:xfrm>
            <a:custGeom>
              <a:avLst/>
              <a:gdLst>
                <a:gd name="T0" fmla="*/ 16 w 16"/>
                <a:gd name="T1" fmla="*/ 14 h 14"/>
                <a:gd name="T2" fmla="*/ 16 w 16"/>
                <a:gd name="T3" fmla="*/ 14 h 14"/>
                <a:gd name="T4" fmla="*/ 14 w 16"/>
                <a:gd name="T5" fmla="*/ 10 h 14"/>
                <a:gd name="T6" fmla="*/ 12 w 16"/>
                <a:gd name="T7" fmla="*/ 4 h 14"/>
                <a:gd name="T8" fmla="*/ 6 w 16"/>
                <a:gd name="T9" fmla="*/ 2 h 14"/>
                <a:gd name="T10" fmla="*/ 0 w 16"/>
                <a:gd name="T11" fmla="*/ 0 h 14"/>
              </a:gdLst>
              <a:ahLst/>
              <a:cxnLst>
                <a:cxn ang="0">
                  <a:pos x="T0" y="T1"/>
                </a:cxn>
                <a:cxn ang="0">
                  <a:pos x="T2" y="T3"/>
                </a:cxn>
                <a:cxn ang="0">
                  <a:pos x="T4" y="T5"/>
                </a:cxn>
                <a:cxn ang="0">
                  <a:pos x="T6" y="T7"/>
                </a:cxn>
                <a:cxn ang="0">
                  <a:pos x="T8" y="T9"/>
                </a:cxn>
                <a:cxn ang="0">
                  <a:pos x="T10" y="T11"/>
                </a:cxn>
              </a:cxnLst>
              <a:rect l="0" t="0" r="r" b="b"/>
              <a:pathLst>
                <a:path w="16" h="14">
                  <a:moveTo>
                    <a:pt x="16" y="14"/>
                  </a:moveTo>
                  <a:lnTo>
                    <a:pt x="16" y="14"/>
                  </a:lnTo>
                  <a:lnTo>
                    <a:pt x="14" y="10"/>
                  </a:lnTo>
                  <a:lnTo>
                    <a:pt x="12" y="4"/>
                  </a:lnTo>
                  <a:lnTo>
                    <a:pt x="6" y="2"/>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3" name="Freeform 155"/>
            <p:cNvSpPr>
              <a:spLocks noChangeAspect="1"/>
            </p:cNvSpPr>
            <p:nvPr/>
          </p:nvSpPr>
          <p:spPr bwMode="auto">
            <a:xfrm>
              <a:off x="1968" y="246"/>
              <a:ext cx="24" cy="16"/>
            </a:xfrm>
            <a:custGeom>
              <a:avLst/>
              <a:gdLst>
                <a:gd name="T0" fmla="*/ 0 w 24"/>
                <a:gd name="T1" fmla="*/ 0 h 16"/>
                <a:gd name="T2" fmla="*/ 0 w 24"/>
                <a:gd name="T3" fmla="*/ 0 h 16"/>
                <a:gd name="T4" fmla="*/ 2 w 24"/>
                <a:gd name="T5" fmla="*/ 10 h 16"/>
                <a:gd name="T6" fmla="*/ 6 w 24"/>
                <a:gd name="T7" fmla="*/ 14 h 16"/>
                <a:gd name="T8" fmla="*/ 12 w 24"/>
                <a:gd name="T9" fmla="*/ 16 h 16"/>
                <a:gd name="T10" fmla="*/ 16 w 24"/>
                <a:gd name="T11" fmla="*/ 16 h 16"/>
                <a:gd name="T12" fmla="*/ 24 w 2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0" y="0"/>
                  </a:moveTo>
                  <a:lnTo>
                    <a:pt x="0" y="0"/>
                  </a:lnTo>
                  <a:lnTo>
                    <a:pt x="2" y="10"/>
                  </a:lnTo>
                  <a:lnTo>
                    <a:pt x="6" y="14"/>
                  </a:lnTo>
                  <a:lnTo>
                    <a:pt x="12" y="16"/>
                  </a:lnTo>
                  <a:lnTo>
                    <a:pt x="16" y="16"/>
                  </a:lnTo>
                  <a:lnTo>
                    <a:pt x="24" y="1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4" name="Freeform 156"/>
            <p:cNvSpPr>
              <a:spLocks noChangeAspect="1"/>
            </p:cNvSpPr>
            <p:nvPr/>
          </p:nvSpPr>
          <p:spPr bwMode="auto">
            <a:xfrm>
              <a:off x="2128" y="262"/>
              <a:ext cx="16" cy="14"/>
            </a:xfrm>
            <a:custGeom>
              <a:avLst/>
              <a:gdLst>
                <a:gd name="T0" fmla="*/ 0 w 16"/>
                <a:gd name="T1" fmla="*/ 14 h 14"/>
                <a:gd name="T2" fmla="*/ 0 w 16"/>
                <a:gd name="T3" fmla="*/ 14 h 14"/>
                <a:gd name="T4" fmla="*/ 0 w 16"/>
                <a:gd name="T5" fmla="*/ 10 h 14"/>
                <a:gd name="T6" fmla="*/ 4 w 16"/>
                <a:gd name="T7" fmla="*/ 4 h 14"/>
                <a:gd name="T8" fmla="*/ 8 w 16"/>
                <a:gd name="T9" fmla="*/ 2 h 14"/>
                <a:gd name="T10" fmla="*/ 16 w 16"/>
                <a:gd name="T11" fmla="*/ 0 h 14"/>
              </a:gdLst>
              <a:ahLst/>
              <a:cxnLst>
                <a:cxn ang="0">
                  <a:pos x="T0" y="T1"/>
                </a:cxn>
                <a:cxn ang="0">
                  <a:pos x="T2" y="T3"/>
                </a:cxn>
                <a:cxn ang="0">
                  <a:pos x="T4" y="T5"/>
                </a:cxn>
                <a:cxn ang="0">
                  <a:pos x="T6" y="T7"/>
                </a:cxn>
                <a:cxn ang="0">
                  <a:pos x="T8" y="T9"/>
                </a:cxn>
                <a:cxn ang="0">
                  <a:pos x="T10" y="T11"/>
                </a:cxn>
              </a:cxnLst>
              <a:rect l="0" t="0" r="r" b="b"/>
              <a:pathLst>
                <a:path w="16" h="14">
                  <a:moveTo>
                    <a:pt x="0" y="14"/>
                  </a:moveTo>
                  <a:lnTo>
                    <a:pt x="0" y="14"/>
                  </a:lnTo>
                  <a:lnTo>
                    <a:pt x="0" y="10"/>
                  </a:lnTo>
                  <a:lnTo>
                    <a:pt x="4" y="4"/>
                  </a:lnTo>
                  <a:lnTo>
                    <a:pt x="8" y="2"/>
                  </a:lnTo>
                  <a:lnTo>
                    <a:pt x="16"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5" name="Freeform 157"/>
            <p:cNvSpPr>
              <a:spLocks noChangeAspect="1"/>
            </p:cNvSpPr>
            <p:nvPr/>
          </p:nvSpPr>
          <p:spPr bwMode="auto">
            <a:xfrm>
              <a:off x="2144" y="246"/>
              <a:ext cx="22" cy="16"/>
            </a:xfrm>
            <a:custGeom>
              <a:avLst/>
              <a:gdLst>
                <a:gd name="T0" fmla="*/ 22 w 22"/>
                <a:gd name="T1" fmla="*/ 0 h 16"/>
                <a:gd name="T2" fmla="*/ 22 w 22"/>
                <a:gd name="T3" fmla="*/ 0 h 16"/>
                <a:gd name="T4" fmla="*/ 20 w 22"/>
                <a:gd name="T5" fmla="*/ 10 h 16"/>
                <a:gd name="T6" fmla="*/ 16 w 22"/>
                <a:gd name="T7" fmla="*/ 14 h 16"/>
                <a:gd name="T8" fmla="*/ 12 w 22"/>
                <a:gd name="T9" fmla="*/ 16 h 16"/>
                <a:gd name="T10" fmla="*/ 8 w 22"/>
                <a:gd name="T11" fmla="*/ 16 h 16"/>
                <a:gd name="T12" fmla="*/ 0 w 22"/>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22" y="0"/>
                  </a:moveTo>
                  <a:lnTo>
                    <a:pt x="22" y="0"/>
                  </a:lnTo>
                  <a:lnTo>
                    <a:pt x="20" y="10"/>
                  </a:lnTo>
                  <a:lnTo>
                    <a:pt x="16" y="14"/>
                  </a:lnTo>
                  <a:lnTo>
                    <a:pt x="12" y="16"/>
                  </a:lnTo>
                  <a:lnTo>
                    <a:pt x="8" y="16"/>
                  </a:lnTo>
                  <a:lnTo>
                    <a:pt x="0" y="1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6" name="Freeform 158"/>
            <p:cNvSpPr>
              <a:spLocks noChangeAspect="1"/>
            </p:cNvSpPr>
            <p:nvPr/>
          </p:nvSpPr>
          <p:spPr bwMode="auto">
            <a:xfrm>
              <a:off x="2112" y="262"/>
              <a:ext cx="16" cy="14"/>
            </a:xfrm>
            <a:custGeom>
              <a:avLst/>
              <a:gdLst>
                <a:gd name="T0" fmla="*/ 16 w 16"/>
                <a:gd name="T1" fmla="*/ 14 h 14"/>
                <a:gd name="T2" fmla="*/ 16 w 16"/>
                <a:gd name="T3" fmla="*/ 14 h 14"/>
                <a:gd name="T4" fmla="*/ 16 w 16"/>
                <a:gd name="T5" fmla="*/ 10 h 14"/>
                <a:gd name="T6" fmla="*/ 12 w 16"/>
                <a:gd name="T7" fmla="*/ 4 h 14"/>
                <a:gd name="T8" fmla="*/ 8 w 16"/>
                <a:gd name="T9" fmla="*/ 2 h 14"/>
                <a:gd name="T10" fmla="*/ 0 w 16"/>
                <a:gd name="T11" fmla="*/ 0 h 14"/>
              </a:gdLst>
              <a:ahLst/>
              <a:cxnLst>
                <a:cxn ang="0">
                  <a:pos x="T0" y="T1"/>
                </a:cxn>
                <a:cxn ang="0">
                  <a:pos x="T2" y="T3"/>
                </a:cxn>
                <a:cxn ang="0">
                  <a:pos x="T4" y="T5"/>
                </a:cxn>
                <a:cxn ang="0">
                  <a:pos x="T6" y="T7"/>
                </a:cxn>
                <a:cxn ang="0">
                  <a:pos x="T8" y="T9"/>
                </a:cxn>
                <a:cxn ang="0">
                  <a:pos x="T10" y="T11"/>
                </a:cxn>
              </a:cxnLst>
              <a:rect l="0" t="0" r="r" b="b"/>
              <a:pathLst>
                <a:path w="16" h="14">
                  <a:moveTo>
                    <a:pt x="16" y="14"/>
                  </a:moveTo>
                  <a:lnTo>
                    <a:pt x="16" y="14"/>
                  </a:lnTo>
                  <a:lnTo>
                    <a:pt x="16" y="10"/>
                  </a:lnTo>
                  <a:lnTo>
                    <a:pt x="12" y="4"/>
                  </a:lnTo>
                  <a:lnTo>
                    <a:pt x="8" y="2"/>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27" name="Freeform 159"/>
            <p:cNvSpPr>
              <a:spLocks noChangeAspect="1"/>
            </p:cNvSpPr>
            <p:nvPr/>
          </p:nvSpPr>
          <p:spPr bwMode="auto">
            <a:xfrm>
              <a:off x="2090" y="246"/>
              <a:ext cx="22" cy="16"/>
            </a:xfrm>
            <a:custGeom>
              <a:avLst/>
              <a:gdLst>
                <a:gd name="T0" fmla="*/ 0 w 22"/>
                <a:gd name="T1" fmla="*/ 0 h 16"/>
                <a:gd name="T2" fmla="*/ 0 w 22"/>
                <a:gd name="T3" fmla="*/ 0 h 16"/>
                <a:gd name="T4" fmla="*/ 2 w 22"/>
                <a:gd name="T5" fmla="*/ 10 h 16"/>
                <a:gd name="T6" fmla="*/ 6 w 22"/>
                <a:gd name="T7" fmla="*/ 14 h 16"/>
                <a:gd name="T8" fmla="*/ 10 w 22"/>
                <a:gd name="T9" fmla="*/ 16 h 16"/>
                <a:gd name="T10" fmla="*/ 14 w 22"/>
                <a:gd name="T11" fmla="*/ 16 h 16"/>
                <a:gd name="T12" fmla="*/ 22 w 22"/>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2" h="16">
                  <a:moveTo>
                    <a:pt x="0" y="0"/>
                  </a:moveTo>
                  <a:lnTo>
                    <a:pt x="0" y="0"/>
                  </a:lnTo>
                  <a:lnTo>
                    <a:pt x="2" y="10"/>
                  </a:lnTo>
                  <a:lnTo>
                    <a:pt x="6" y="14"/>
                  </a:lnTo>
                  <a:lnTo>
                    <a:pt x="10" y="16"/>
                  </a:lnTo>
                  <a:lnTo>
                    <a:pt x="14" y="16"/>
                  </a:lnTo>
                  <a:lnTo>
                    <a:pt x="22" y="1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30" name="Freeform 162"/>
            <p:cNvSpPr>
              <a:spLocks noChangeAspect="1"/>
            </p:cNvSpPr>
            <p:nvPr/>
          </p:nvSpPr>
          <p:spPr bwMode="auto">
            <a:xfrm>
              <a:off x="1832" y="192"/>
              <a:ext cx="1048" cy="634"/>
            </a:xfrm>
            <a:custGeom>
              <a:avLst/>
              <a:gdLst>
                <a:gd name="T0" fmla="*/ 922 w 1048"/>
                <a:gd name="T1" fmla="*/ 618 h 634"/>
                <a:gd name="T2" fmla="*/ 922 w 1048"/>
                <a:gd name="T3" fmla="*/ 16 h 634"/>
                <a:gd name="T4" fmla="*/ 292 w 1048"/>
                <a:gd name="T5" fmla="*/ 16 h 634"/>
                <a:gd name="T6" fmla="*/ 284 w 1048"/>
                <a:gd name="T7" fmla="*/ 34 h 634"/>
                <a:gd name="T8" fmla="*/ 270 w 1048"/>
                <a:gd name="T9" fmla="*/ 0 h 634"/>
                <a:gd name="T10" fmla="*/ 256 w 1048"/>
                <a:gd name="T11" fmla="*/ 34 h 634"/>
                <a:gd name="T12" fmla="*/ 244 w 1048"/>
                <a:gd name="T13" fmla="*/ 0 h 634"/>
                <a:gd name="T14" fmla="*/ 230 w 1048"/>
                <a:gd name="T15" fmla="*/ 34 h 634"/>
                <a:gd name="T16" fmla="*/ 216 w 1048"/>
                <a:gd name="T17" fmla="*/ 0 h 634"/>
                <a:gd name="T18" fmla="*/ 202 w 1048"/>
                <a:gd name="T19" fmla="*/ 34 h 634"/>
                <a:gd name="T20" fmla="*/ 188 w 1048"/>
                <a:gd name="T21" fmla="*/ 0 h 634"/>
                <a:gd name="T22" fmla="*/ 174 w 1048"/>
                <a:gd name="T23" fmla="*/ 34 h 634"/>
                <a:gd name="T24" fmla="*/ 160 w 1048"/>
                <a:gd name="T25" fmla="*/ 0 h 634"/>
                <a:gd name="T26" fmla="*/ 154 w 1048"/>
                <a:gd name="T27" fmla="*/ 18 h 634"/>
                <a:gd name="T28" fmla="*/ 0 w 1048"/>
                <a:gd name="T29" fmla="*/ 16 h 634"/>
                <a:gd name="T30" fmla="*/ 0 w 1048"/>
                <a:gd name="T31" fmla="*/ 410 h 634"/>
                <a:gd name="T32" fmla="*/ 0 w 1048"/>
                <a:gd name="T33" fmla="*/ 410 h 634"/>
                <a:gd name="T34" fmla="*/ 8 w 1048"/>
                <a:gd name="T35" fmla="*/ 410 h 634"/>
                <a:gd name="T36" fmla="*/ 14 w 1048"/>
                <a:gd name="T37" fmla="*/ 412 h 634"/>
                <a:gd name="T38" fmla="*/ 20 w 1048"/>
                <a:gd name="T39" fmla="*/ 416 h 634"/>
                <a:gd name="T40" fmla="*/ 26 w 1048"/>
                <a:gd name="T41" fmla="*/ 420 h 634"/>
                <a:gd name="T42" fmla="*/ 30 w 1048"/>
                <a:gd name="T43" fmla="*/ 424 h 634"/>
                <a:gd name="T44" fmla="*/ 34 w 1048"/>
                <a:gd name="T45" fmla="*/ 430 h 634"/>
                <a:gd name="T46" fmla="*/ 36 w 1048"/>
                <a:gd name="T47" fmla="*/ 438 h 634"/>
                <a:gd name="T48" fmla="*/ 36 w 1048"/>
                <a:gd name="T49" fmla="*/ 444 h 634"/>
                <a:gd name="T50" fmla="*/ 36 w 1048"/>
                <a:gd name="T51" fmla="*/ 444 h 634"/>
                <a:gd name="T52" fmla="*/ 36 w 1048"/>
                <a:gd name="T53" fmla="*/ 452 h 634"/>
                <a:gd name="T54" fmla="*/ 34 w 1048"/>
                <a:gd name="T55" fmla="*/ 458 h 634"/>
                <a:gd name="T56" fmla="*/ 30 w 1048"/>
                <a:gd name="T57" fmla="*/ 464 h 634"/>
                <a:gd name="T58" fmla="*/ 26 w 1048"/>
                <a:gd name="T59" fmla="*/ 470 h 634"/>
                <a:gd name="T60" fmla="*/ 20 w 1048"/>
                <a:gd name="T61" fmla="*/ 474 h 634"/>
                <a:gd name="T62" fmla="*/ 14 w 1048"/>
                <a:gd name="T63" fmla="*/ 478 h 634"/>
                <a:gd name="T64" fmla="*/ 8 w 1048"/>
                <a:gd name="T65" fmla="*/ 480 h 634"/>
                <a:gd name="T66" fmla="*/ 0 w 1048"/>
                <a:gd name="T67" fmla="*/ 480 h 634"/>
                <a:gd name="T68" fmla="*/ 0 w 1048"/>
                <a:gd name="T69" fmla="*/ 618 h 634"/>
                <a:gd name="T70" fmla="*/ 460 w 1048"/>
                <a:gd name="T71" fmla="*/ 618 h 634"/>
                <a:gd name="T72" fmla="*/ 466 w 1048"/>
                <a:gd name="T73" fmla="*/ 634 h 634"/>
                <a:gd name="T74" fmla="*/ 468 w 1048"/>
                <a:gd name="T75" fmla="*/ 632 h 634"/>
                <a:gd name="T76" fmla="*/ 480 w 1048"/>
                <a:gd name="T77" fmla="*/ 600 h 634"/>
                <a:gd name="T78" fmla="*/ 494 w 1048"/>
                <a:gd name="T79" fmla="*/ 634 h 634"/>
                <a:gd name="T80" fmla="*/ 496 w 1048"/>
                <a:gd name="T81" fmla="*/ 632 h 634"/>
                <a:gd name="T82" fmla="*/ 508 w 1048"/>
                <a:gd name="T83" fmla="*/ 600 h 634"/>
                <a:gd name="T84" fmla="*/ 522 w 1048"/>
                <a:gd name="T85" fmla="*/ 634 h 634"/>
                <a:gd name="T86" fmla="*/ 522 w 1048"/>
                <a:gd name="T87" fmla="*/ 632 h 634"/>
                <a:gd name="T88" fmla="*/ 536 w 1048"/>
                <a:gd name="T89" fmla="*/ 600 h 634"/>
                <a:gd name="T90" fmla="*/ 542 w 1048"/>
                <a:gd name="T91" fmla="*/ 618 h 634"/>
                <a:gd name="T92" fmla="*/ 1048 w 1048"/>
                <a:gd name="T93" fmla="*/ 61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8" h="634">
                  <a:moveTo>
                    <a:pt x="922" y="618"/>
                  </a:moveTo>
                  <a:lnTo>
                    <a:pt x="922" y="16"/>
                  </a:lnTo>
                  <a:lnTo>
                    <a:pt x="292" y="16"/>
                  </a:lnTo>
                  <a:lnTo>
                    <a:pt x="284" y="34"/>
                  </a:lnTo>
                  <a:lnTo>
                    <a:pt x="270" y="0"/>
                  </a:lnTo>
                  <a:lnTo>
                    <a:pt x="256" y="34"/>
                  </a:lnTo>
                  <a:lnTo>
                    <a:pt x="244" y="0"/>
                  </a:lnTo>
                  <a:lnTo>
                    <a:pt x="230" y="34"/>
                  </a:lnTo>
                  <a:lnTo>
                    <a:pt x="216" y="0"/>
                  </a:lnTo>
                  <a:lnTo>
                    <a:pt x="202" y="34"/>
                  </a:lnTo>
                  <a:lnTo>
                    <a:pt x="188" y="0"/>
                  </a:lnTo>
                  <a:lnTo>
                    <a:pt x="174" y="34"/>
                  </a:lnTo>
                  <a:lnTo>
                    <a:pt x="160" y="0"/>
                  </a:lnTo>
                  <a:lnTo>
                    <a:pt x="154" y="18"/>
                  </a:lnTo>
                  <a:lnTo>
                    <a:pt x="0" y="16"/>
                  </a:lnTo>
                  <a:lnTo>
                    <a:pt x="0" y="410"/>
                  </a:lnTo>
                  <a:lnTo>
                    <a:pt x="0" y="410"/>
                  </a:lnTo>
                  <a:lnTo>
                    <a:pt x="8" y="410"/>
                  </a:lnTo>
                  <a:lnTo>
                    <a:pt x="14" y="412"/>
                  </a:lnTo>
                  <a:lnTo>
                    <a:pt x="20" y="416"/>
                  </a:lnTo>
                  <a:lnTo>
                    <a:pt x="26" y="420"/>
                  </a:lnTo>
                  <a:lnTo>
                    <a:pt x="30" y="424"/>
                  </a:lnTo>
                  <a:lnTo>
                    <a:pt x="34" y="430"/>
                  </a:lnTo>
                  <a:lnTo>
                    <a:pt x="36" y="438"/>
                  </a:lnTo>
                  <a:lnTo>
                    <a:pt x="36" y="444"/>
                  </a:lnTo>
                  <a:lnTo>
                    <a:pt x="36" y="444"/>
                  </a:lnTo>
                  <a:lnTo>
                    <a:pt x="36" y="452"/>
                  </a:lnTo>
                  <a:lnTo>
                    <a:pt x="34" y="458"/>
                  </a:lnTo>
                  <a:lnTo>
                    <a:pt x="30" y="464"/>
                  </a:lnTo>
                  <a:lnTo>
                    <a:pt x="26" y="470"/>
                  </a:lnTo>
                  <a:lnTo>
                    <a:pt x="20" y="474"/>
                  </a:lnTo>
                  <a:lnTo>
                    <a:pt x="14" y="478"/>
                  </a:lnTo>
                  <a:lnTo>
                    <a:pt x="8" y="480"/>
                  </a:lnTo>
                  <a:lnTo>
                    <a:pt x="0" y="480"/>
                  </a:lnTo>
                  <a:lnTo>
                    <a:pt x="0" y="618"/>
                  </a:lnTo>
                  <a:lnTo>
                    <a:pt x="460" y="618"/>
                  </a:lnTo>
                  <a:lnTo>
                    <a:pt x="466" y="634"/>
                  </a:lnTo>
                  <a:lnTo>
                    <a:pt x="468" y="632"/>
                  </a:lnTo>
                  <a:lnTo>
                    <a:pt x="480" y="600"/>
                  </a:lnTo>
                  <a:lnTo>
                    <a:pt x="494" y="634"/>
                  </a:lnTo>
                  <a:lnTo>
                    <a:pt x="496" y="632"/>
                  </a:lnTo>
                  <a:lnTo>
                    <a:pt x="508" y="600"/>
                  </a:lnTo>
                  <a:lnTo>
                    <a:pt x="522" y="634"/>
                  </a:lnTo>
                  <a:lnTo>
                    <a:pt x="522" y="632"/>
                  </a:lnTo>
                  <a:lnTo>
                    <a:pt x="536" y="600"/>
                  </a:lnTo>
                  <a:lnTo>
                    <a:pt x="542" y="618"/>
                  </a:lnTo>
                  <a:lnTo>
                    <a:pt x="1048" y="61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31" name="Freeform 163"/>
            <p:cNvSpPr>
              <a:spLocks noChangeAspect="1"/>
            </p:cNvSpPr>
            <p:nvPr/>
          </p:nvSpPr>
          <p:spPr bwMode="auto">
            <a:xfrm>
              <a:off x="2868" y="794"/>
              <a:ext cx="28" cy="28"/>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5333" name="Line 165"/>
            <p:cNvSpPr>
              <a:spLocks noChangeAspect="1" noChangeShapeType="1"/>
            </p:cNvSpPr>
            <p:nvPr/>
          </p:nvSpPr>
          <p:spPr bwMode="auto">
            <a:xfrm>
              <a:off x="2882" y="80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35" name="Rectangle 167"/>
            <p:cNvSpPr>
              <a:spLocks noChangeAspect="1" noChangeArrowheads="1"/>
            </p:cNvSpPr>
            <p:nvPr/>
          </p:nvSpPr>
          <p:spPr bwMode="auto">
            <a:xfrm>
              <a:off x="2492" y="202"/>
              <a:ext cx="9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D</a:t>
              </a:r>
              <a:r>
                <a:rPr lang="en-US" sz="1200" baseline="-25000" smtClean="0">
                  <a:solidFill>
                    <a:srgbClr val="000000"/>
                  </a:solidFill>
                  <a:cs typeface="+mn-cs"/>
                </a:rPr>
                <a:t>2</a:t>
              </a:r>
            </a:p>
          </p:txBody>
        </p:sp>
        <p:sp>
          <p:nvSpPr>
            <p:cNvPr id="135336" name="Rectangle 168"/>
            <p:cNvSpPr>
              <a:spLocks noChangeAspect="1" noChangeArrowheads="1"/>
            </p:cNvSpPr>
            <p:nvPr/>
          </p:nvSpPr>
          <p:spPr bwMode="auto">
            <a:xfrm>
              <a:off x="2304" y="192"/>
              <a:ext cx="9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D</a:t>
              </a:r>
              <a:r>
                <a:rPr lang="en-US" sz="1200" baseline="-25000" smtClean="0">
                  <a:solidFill>
                    <a:srgbClr val="000000"/>
                  </a:solidFill>
                  <a:cs typeface="+mn-cs"/>
                </a:rPr>
                <a:t>1</a:t>
              </a:r>
            </a:p>
          </p:txBody>
        </p:sp>
        <p:sp>
          <p:nvSpPr>
            <p:cNvPr id="135337" name="Rectangle 169"/>
            <p:cNvSpPr>
              <a:spLocks noChangeAspect="1" noChangeArrowheads="1"/>
            </p:cNvSpPr>
            <p:nvPr/>
          </p:nvSpPr>
          <p:spPr bwMode="auto">
            <a:xfrm>
              <a:off x="2640" y="816"/>
              <a:ext cx="92"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D</a:t>
              </a:r>
              <a:r>
                <a:rPr lang="en-US" sz="1200" baseline="-25000" smtClean="0">
                  <a:solidFill>
                    <a:srgbClr val="000000"/>
                  </a:solidFill>
                  <a:cs typeface="+mn-cs"/>
                </a:rPr>
                <a:t>4</a:t>
              </a:r>
            </a:p>
          </p:txBody>
        </p:sp>
        <p:sp>
          <p:nvSpPr>
            <p:cNvPr id="135338" name="Rectangle 170"/>
            <p:cNvSpPr>
              <a:spLocks noChangeAspect="1" noChangeArrowheads="1"/>
            </p:cNvSpPr>
            <p:nvPr/>
          </p:nvSpPr>
          <p:spPr bwMode="auto">
            <a:xfrm>
              <a:off x="1944" y="280"/>
              <a:ext cx="93"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xR</a:t>
              </a:r>
              <a:endParaRPr lang="en-US" sz="1200" smtClean="0">
                <a:solidFill>
                  <a:srgbClr val="000000"/>
                </a:solidFill>
                <a:cs typeface="+mn-cs"/>
              </a:endParaRPr>
            </a:p>
          </p:txBody>
        </p:sp>
        <p:sp>
          <p:nvSpPr>
            <p:cNvPr id="135339" name="Rectangle 171"/>
            <p:cNvSpPr>
              <a:spLocks noChangeAspect="1" noChangeArrowheads="1"/>
            </p:cNvSpPr>
            <p:nvPr/>
          </p:nvSpPr>
          <p:spPr bwMode="auto">
            <a:xfrm>
              <a:off x="2080" y="256"/>
              <a:ext cx="167"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900" smtClean="0">
                  <a:solidFill>
                    <a:srgbClr val="000000"/>
                  </a:solidFill>
                  <a:cs typeface="+mn-cs"/>
                </a:rPr>
                <a:t>(1-</a:t>
              </a:r>
              <a:r>
                <a:rPr lang="en-US" sz="900" i="1" smtClean="0">
                  <a:solidFill>
                    <a:srgbClr val="000000"/>
                  </a:solidFill>
                  <a:cs typeface="+mn-cs"/>
                </a:rPr>
                <a:t>x</a:t>
              </a:r>
              <a:r>
                <a:rPr lang="en-US" sz="900" smtClean="0">
                  <a:solidFill>
                    <a:srgbClr val="000000"/>
                  </a:solidFill>
                  <a:cs typeface="+mn-cs"/>
                </a:rPr>
                <a:t>)</a:t>
              </a:r>
              <a:r>
                <a:rPr lang="en-US" sz="900" i="1" smtClean="0">
                  <a:solidFill>
                    <a:srgbClr val="000000"/>
                  </a:solidFill>
                  <a:cs typeface="+mn-cs"/>
                </a:rPr>
                <a:t>R</a:t>
              </a:r>
              <a:endParaRPr lang="en-US" sz="900" smtClean="0">
                <a:solidFill>
                  <a:srgbClr val="000000"/>
                </a:solidFill>
                <a:cs typeface="+mn-cs"/>
              </a:endParaRPr>
            </a:p>
          </p:txBody>
        </p:sp>
        <p:sp>
          <p:nvSpPr>
            <p:cNvPr id="135343" name="Rectangle 175"/>
            <p:cNvSpPr>
              <a:spLocks noChangeAspect="1" noChangeArrowheads="1"/>
            </p:cNvSpPr>
            <p:nvPr/>
          </p:nvSpPr>
          <p:spPr bwMode="auto">
            <a:xfrm>
              <a:off x="3024" y="808"/>
              <a:ext cx="67"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p>
          </p:txBody>
        </p:sp>
        <p:sp>
          <p:nvSpPr>
            <p:cNvPr id="135344" name="Rectangle 176"/>
            <p:cNvSpPr>
              <a:spLocks noChangeAspect="1" noChangeArrowheads="1"/>
            </p:cNvSpPr>
            <p:nvPr/>
          </p:nvSpPr>
          <p:spPr bwMode="auto">
            <a:xfrm>
              <a:off x="3036" y="924"/>
              <a:ext cx="3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x</a:t>
              </a:r>
              <a:endParaRPr lang="en-US" sz="1200" smtClean="0">
                <a:solidFill>
                  <a:srgbClr val="000000"/>
                </a:solidFill>
                <a:cs typeface="+mn-cs"/>
              </a:endParaRPr>
            </a:p>
          </p:txBody>
        </p:sp>
      </p:grpSp>
      <p:grpSp>
        <p:nvGrpSpPr>
          <p:cNvPr id="135353" name="Group 185"/>
          <p:cNvGrpSpPr>
            <a:grpSpLocks noChangeAspect="1"/>
          </p:cNvGrpSpPr>
          <p:nvPr/>
        </p:nvGrpSpPr>
        <p:grpSpPr bwMode="auto">
          <a:xfrm>
            <a:off x="5715000" y="1538635"/>
            <a:ext cx="2868613" cy="1322387"/>
            <a:chOff x="2076" y="1567"/>
            <a:chExt cx="1643" cy="757"/>
          </a:xfrm>
        </p:grpSpPr>
        <p:sp>
          <p:nvSpPr>
            <p:cNvPr id="135183" name="Rectangle 15"/>
            <p:cNvSpPr>
              <a:spLocks noChangeAspect="1" noChangeArrowheads="1"/>
            </p:cNvSpPr>
            <p:nvPr/>
          </p:nvSpPr>
          <p:spPr bwMode="auto">
            <a:xfrm>
              <a:off x="2092" y="2220"/>
              <a:ext cx="98"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(c)</a:t>
              </a:r>
            </a:p>
          </p:txBody>
        </p:sp>
        <p:sp>
          <p:nvSpPr>
            <p:cNvPr id="135202" name="Rectangle 34"/>
            <p:cNvSpPr>
              <a:spLocks noChangeAspect="1" noChangeArrowheads="1"/>
            </p:cNvSpPr>
            <p:nvPr/>
          </p:nvSpPr>
          <p:spPr bwMode="auto">
            <a:xfrm>
              <a:off x="3166" y="1784"/>
              <a:ext cx="63"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D</a:t>
              </a:r>
              <a:endParaRPr lang="en-US" sz="1200" smtClean="0">
                <a:solidFill>
                  <a:srgbClr val="000000"/>
                </a:solidFill>
                <a:cs typeface="+mn-cs"/>
              </a:endParaRPr>
            </a:p>
          </p:txBody>
        </p:sp>
        <p:sp>
          <p:nvSpPr>
            <p:cNvPr id="135220" name="Rectangle 52"/>
            <p:cNvSpPr>
              <a:spLocks noChangeAspect="1" noChangeArrowheads="1"/>
            </p:cNvSpPr>
            <p:nvPr/>
          </p:nvSpPr>
          <p:spPr bwMode="auto">
            <a:xfrm>
              <a:off x="3480" y="1660"/>
              <a:ext cx="39"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v</a:t>
              </a:r>
            </a:p>
          </p:txBody>
        </p:sp>
        <p:sp>
          <p:nvSpPr>
            <p:cNvPr id="135221" name="Rectangle 53"/>
            <p:cNvSpPr>
              <a:spLocks noChangeAspect="1" noChangeArrowheads="1"/>
            </p:cNvSpPr>
            <p:nvPr/>
          </p:nvSpPr>
          <p:spPr bwMode="auto">
            <a:xfrm>
              <a:off x="3510" y="1694"/>
              <a:ext cx="44"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o</a:t>
              </a:r>
            </a:p>
          </p:txBody>
        </p:sp>
        <p:sp>
          <p:nvSpPr>
            <p:cNvPr id="135224" name="Rectangle 56"/>
            <p:cNvSpPr>
              <a:spLocks noChangeAspect="1" noChangeArrowheads="1"/>
            </p:cNvSpPr>
            <p:nvPr/>
          </p:nvSpPr>
          <p:spPr bwMode="auto">
            <a:xfrm>
              <a:off x="2076" y="1632"/>
              <a:ext cx="66"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endParaRPr lang="en-US" sz="1200" smtClean="0">
                <a:solidFill>
                  <a:srgbClr val="000000"/>
                </a:solidFill>
                <a:cs typeface="+mn-cs"/>
              </a:endParaRPr>
            </a:p>
          </p:txBody>
        </p:sp>
        <p:sp>
          <p:nvSpPr>
            <p:cNvPr id="135249" name="Freeform 81"/>
            <p:cNvSpPr>
              <a:spLocks noChangeAspect="1"/>
            </p:cNvSpPr>
            <p:nvPr/>
          </p:nvSpPr>
          <p:spPr bwMode="auto">
            <a:xfrm>
              <a:off x="2640" y="1780"/>
              <a:ext cx="348" cy="304"/>
            </a:xfrm>
            <a:custGeom>
              <a:avLst/>
              <a:gdLst>
                <a:gd name="T0" fmla="*/ 348 w 348"/>
                <a:gd name="T1" fmla="*/ 152 h 304"/>
                <a:gd name="T2" fmla="*/ 348 w 348"/>
                <a:gd name="T3" fmla="*/ 152 h 304"/>
                <a:gd name="T4" fmla="*/ 0 w 348"/>
                <a:gd name="T5" fmla="*/ 0 h 304"/>
                <a:gd name="T6" fmla="*/ 0 w 348"/>
                <a:gd name="T7" fmla="*/ 304 h 304"/>
                <a:gd name="T8" fmla="*/ 348 w 348"/>
                <a:gd name="T9" fmla="*/ 152 h 304"/>
              </a:gdLst>
              <a:ahLst/>
              <a:cxnLst>
                <a:cxn ang="0">
                  <a:pos x="T0" y="T1"/>
                </a:cxn>
                <a:cxn ang="0">
                  <a:pos x="T2" y="T3"/>
                </a:cxn>
                <a:cxn ang="0">
                  <a:pos x="T4" y="T5"/>
                </a:cxn>
                <a:cxn ang="0">
                  <a:pos x="T6" y="T7"/>
                </a:cxn>
                <a:cxn ang="0">
                  <a:pos x="T8" y="T9"/>
                </a:cxn>
              </a:cxnLst>
              <a:rect l="0" t="0" r="r" b="b"/>
              <a:pathLst>
                <a:path w="348" h="304">
                  <a:moveTo>
                    <a:pt x="348" y="152"/>
                  </a:moveTo>
                  <a:lnTo>
                    <a:pt x="348" y="152"/>
                  </a:lnTo>
                  <a:lnTo>
                    <a:pt x="0" y="0"/>
                  </a:lnTo>
                  <a:lnTo>
                    <a:pt x="0" y="304"/>
                  </a:lnTo>
                  <a:lnTo>
                    <a:pt x="348" y="152"/>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50" name="Freeform 82"/>
            <p:cNvSpPr>
              <a:spLocks noChangeAspect="1"/>
            </p:cNvSpPr>
            <p:nvPr/>
          </p:nvSpPr>
          <p:spPr bwMode="auto">
            <a:xfrm>
              <a:off x="2532" y="1998"/>
              <a:ext cx="108" cy="120"/>
            </a:xfrm>
            <a:custGeom>
              <a:avLst/>
              <a:gdLst>
                <a:gd name="T0" fmla="*/ 0 w 108"/>
                <a:gd name="T1" fmla="*/ 120 h 120"/>
                <a:gd name="T2" fmla="*/ 0 w 108"/>
                <a:gd name="T3" fmla="*/ 0 h 120"/>
                <a:gd name="T4" fmla="*/ 108 w 108"/>
                <a:gd name="T5" fmla="*/ 0 h 120"/>
              </a:gdLst>
              <a:ahLst/>
              <a:cxnLst>
                <a:cxn ang="0">
                  <a:pos x="T0" y="T1"/>
                </a:cxn>
                <a:cxn ang="0">
                  <a:pos x="T2" y="T3"/>
                </a:cxn>
                <a:cxn ang="0">
                  <a:pos x="T4" y="T5"/>
                </a:cxn>
              </a:cxnLst>
              <a:rect l="0" t="0" r="r" b="b"/>
              <a:pathLst>
                <a:path w="108" h="120">
                  <a:moveTo>
                    <a:pt x="0" y="120"/>
                  </a:moveTo>
                  <a:lnTo>
                    <a:pt x="0" y="0"/>
                  </a:lnTo>
                  <a:lnTo>
                    <a:pt x="10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51" name="Freeform 83"/>
            <p:cNvSpPr>
              <a:spLocks noChangeAspect="1"/>
            </p:cNvSpPr>
            <p:nvPr/>
          </p:nvSpPr>
          <p:spPr bwMode="auto">
            <a:xfrm>
              <a:off x="2532" y="1702"/>
              <a:ext cx="108" cy="166"/>
            </a:xfrm>
            <a:custGeom>
              <a:avLst/>
              <a:gdLst>
                <a:gd name="T0" fmla="*/ 0 w 108"/>
                <a:gd name="T1" fmla="*/ 0 h 166"/>
                <a:gd name="T2" fmla="*/ 0 w 108"/>
                <a:gd name="T3" fmla="*/ 166 h 166"/>
                <a:gd name="T4" fmla="*/ 108 w 108"/>
                <a:gd name="T5" fmla="*/ 166 h 166"/>
              </a:gdLst>
              <a:ahLst/>
              <a:cxnLst>
                <a:cxn ang="0">
                  <a:pos x="T0" y="T1"/>
                </a:cxn>
                <a:cxn ang="0">
                  <a:pos x="T2" y="T3"/>
                </a:cxn>
                <a:cxn ang="0">
                  <a:pos x="T4" y="T5"/>
                </a:cxn>
              </a:cxnLst>
              <a:rect l="0" t="0" r="r" b="b"/>
              <a:pathLst>
                <a:path w="108" h="166">
                  <a:moveTo>
                    <a:pt x="0" y="0"/>
                  </a:moveTo>
                  <a:lnTo>
                    <a:pt x="0" y="166"/>
                  </a:lnTo>
                  <a:lnTo>
                    <a:pt x="108" y="16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52" name="Rectangle 84"/>
            <p:cNvSpPr>
              <a:spLocks noChangeAspect="1" noChangeArrowheads="1"/>
            </p:cNvSpPr>
            <p:nvPr/>
          </p:nvSpPr>
          <p:spPr bwMode="auto">
            <a:xfrm>
              <a:off x="2662" y="1794"/>
              <a:ext cx="48"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Symbol" pitchFamily="18" charset="2"/>
                  <a:cs typeface="+mn-cs"/>
                </a:rPr>
                <a:t>-</a:t>
              </a:r>
            </a:p>
          </p:txBody>
        </p:sp>
        <p:sp>
          <p:nvSpPr>
            <p:cNvPr id="135253" name="Rectangle 85"/>
            <p:cNvSpPr>
              <a:spLocks noChangeAspect="1" noChangeArrowheads="1"/>
            </p:cNvSpPr>
            <p:nvPr/>
          </p:nvSpPr>
          <p:spPr bwMode="auto">
            <a:xfrm>
              <a:off x="2662" y="1986"/>
              <a:ext cx="4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35254" name="Line 86"/>
            <p:cNvSpPr>
              <a:spLocks noChangeAspect="1" noChangeShapeType="1"/>
            </p:cNvSpPr>
            <p:nvPr/>
          </p:nvSpPr>
          <p:spPr bwMode="auto">
            <a:xfrm flipH="1">
              <a:off x="2488" y="2116"/>
              <a:ext cx="88"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55" name="Line 87"/>
            <p:cNvSpPr>
              <a:spLocks noChangeAspect="1" noChangeShapeType="1"/>
            </p:cNvSpPr>
            <p:nvPr/>
          </p:nvSpPr>
          <p:spPr bwMode="auto">
            <a:xfrm flipH="1">
              <a:off x="2504" y="2138"/>
              <a:ext cx="5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56" name="Line 88"/>
            <p:cNvSpPr>
              <a:spLocks noChangeAspect="1" noChangeShapeType="1"/>
            </p:cNvSpPr>
            <p:nvPr/>
          </p:nvSpPr>
          <p:spPr bwMode="auto">
            <a:xfrm flipH="1">
              <a:off x="2516" y="2160"/>
              <a:ext cx="3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57" name="Line 89"/>
            <p:cNvSpPr>
              <a:spLocks noChangeAspect="1" noChangeShapeType="1"/>
            </p:cNvSpPr>
            <p:nvPr/>
          </p:nvSpPr>
          <p:spPr bwMode="auto">
            <a:xfrm flipH="1">
              <a:off x="3278" y="2116"/>
              <a:ext cx="8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58" name="Line 90"/>
            <p:cNvSpPr>
              <a:spLocks noChangeAspect="1" noChangeShapeType="1"/>
            </p:cNvSpPr>
            <p:nvPr/>
          </p:nvSpPr>
          <p:spPr bwMode="auto">
            <a:xfrm flipH="1">
              <a:off x="3294" y="2138"/>
              <a:ext cx="5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59" name="Line 91"/>
            <p:cNvSpPr>
              <a:spLocks noChangeAspect="1" noChangeShapeType="1"/>
            </p:cNvSpPr>
            <p:nvPr/>
          </p:nvSpPr>
          <p:spPr bwMode="auto">
            <a:xfrm flipH="1">
              <a:off x="3304" y="2160"/>
              <a:ext cx="32"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260" name="Freeform 92"/>
            <p:cNvSpPr>
              <a:spLocks noChangeAspect="1"/>
            </p:cNvSpPr>
            <p:nvPr/>
          </p:nvSpPr>
          <p:spPr bwMode="auto">
            <a:xfrm>
              <a:off x="2986" y="1702"/>
              <a:ext cx="130" cy="230"/>
            </a:xfrm>
            <a:custGeom>
              <a:avLst/>
              <a:gdLst>
                <a:gd name="T0" fmla="*/ 0 w 130"/>
                <a:gd name="T1" fmla="*/ 230 h 230"/>
                <a:gd name="T2" fmla="*/ 130 w 130"/>
                <a:gd name="T3" fmla="*/ 230 h 230"/>
                <a:gd name="T4" fmla="*/ 130 w 130"/>
                <a:gd name="T5" fmla="*/ 0 h 230"/>
              </a:gdLst>
              <a:ahLst/>
              <a:cxnLst>
                <a:cxn ang="0">
                  <a:pos x="T0" y="T1"/>
                </a:cxn>
                <a:cxn ang="0">
                  <a:pos x="T2" y="T3"/>
                </a:cxn>
                <a:cxn ang="0">
                  <a:pos x="T4" y="T5"/>
                </a:cxn>
              </a:cxnLst>
              <a:rect l="0" t="0" r="r" b="b"/>
              <a:pathLst>
                <a:path w="130" h="230">
                  <a:moveTo>
                    <a:pt x="0" y="230"/>
                  </a:moveTo>
                  <a:lnTo>
                    <a:pt x="130" y="230"/>
                  </a:lnTo>
                  <a:lnTo>
                    <a:pt x="13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92" name="Freeform 124"/>
            <p:cNvSpPr>
              <a:spLocks noChangeAspect="1"/>
            </p:cNvSpPr>
            <p:nvPr/>
          </p:nvSpPr>
          <p:spPr bwMode="auto">
            <a:xfrm>
              <a:off x="3304" y="1702"/>
              <a:ext cx="34" cy="416"/>
            </a:xfrm>
            <a:custGeom>
              <a:avLst/>
              <a:gdLst>
                <a:gd name="T0" fmla="*/ 16 w 34"/>
                <a:gd name="T1" fmla="*/ 416 h 416"/>
                <a:gd name="T2" fmla="*/ 16 w 34"/>
                <a:gd name="T3" fmla="*/ 270 h 416"/>
                <a:gd name="T4" fmla="*/ 0 w 34"/>
                <a:gd name="T5" fmla="*/ 264 h 416"/>
                <a:gd name="T6" fmla="*/ 32 w 34"/>
                <a:gd name="T7" fmla="*/ 250 h 416"/>
                <a:gd name="T8" fmla="*/ 34 w 34"/>
                <a:gd name="T9" fmla="*/ 250 h 416"/>
                <a:gd name="T10" fmla="*/ 0 w 34"/>
                <a:gd name="T11" fmla="*/ 236 h 416"/>
                <a:gd name="T12" fmla="*/ 32 w 34"/>
                <a:gd name="T13" fmla="*/ 224 h 416"/>
                <a:gd name="T14" fmla="*/ 34 w 34"/>
                <a:gd name="T15" fmla="*/ 222 h 416"/>
                <a:gd name="T16" fmla="*/ 0 w 34"/>
                <a:gd name="T17" fmla="*/ 208 h 416"/>
                <a:gd name="T18" fmla="*/ 32 w 34"/>
                <a:gd name="T19" fmla="*/ 196 h 416"/>
                <a:gd name="T20" fmla="*/ 34 w 34"/>
                <a:gd name="T21" fmla="*/ 194 h 416"/>
                <a:gd name="T22" fmla="*/ 16 w 34"/>
                <a:gd name="T23" fmla="*/ 188 h 416"/>
                <a:gd name="T24" fmla="*/ 16 w 34"/>
                <a:gd name="T25"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416">
                  <a:moveTo>
                    <a:pt x="16" y="416"/>
                  </a:moveTo>
                  <a:lnTo>
                    <a:pt x="16" y="270"/>
                  </a:lnTo>
                  <a:lnTo>
                    <a:pt x="0" y="264"/>
                  </a:lnTo>
                  <a:lnTo>
                    <a:pt x="32" y="250"/>
                  </a:lnTo>
                  <a:lnTo>
                    <a:pt x="34" y="250"/>
                  </a:lnTo>
                  <a:lnTo>
                    <a:pt x="0" y="236"/>
                  </a:lnTo>
                  <a:lnTo>
                    <a:pt x="32" y="224"/>
                  </a:lnTo>
                  <a:lnTo>
                    <a:pt x="34" y="222"/>
                  </a:lnTo>
                  <a:lnTo>
                    <a:pt x="0" y="208"/>
                  </a:lnTo>
                  <a:lnTo>
                    <a:pt x="32" y="196"/>
                  </a:lnTo>
                  <a:lnTo>
                    <a:pt x="34" y="194"/>
                  </a:lnTo>
                  <a:lnTo>
                    <a:pt x="16" y="188"/>
                  </a:lnTo>
                  <a:lnTo>
                    <a:pt x="16"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293" name="Freeform 125"/>
            <p:cNvSpPr>
              <a:spLocks noChangeAspect="1"/>
            </p:cNvSpPr>
            <p:nvPr/>
          </p:nvSpPr>
          <p:spPr bwMode="auto">
            <a:xfrm>
              <a:off x="2166" y="1684"/>
              <a:ext cx="1280" cy="34"/>
            </a:xfrm>
            <a:custGeom>
              <a:avLst/>
              <a:gdLst>
                <a:gd name="T0" fmla="*/ 1280 w 1280"/>
                <a:gd name="T1" fmla="*/ 18 h 34"/>
                <a:gd name="T2" fmla="*/ 706 w 1280"/>
                <a:gd name="T3" fmla="*/ 18 h 34"/>
                <a:gd name="T4" fmla="*/ 700 w 1280"/>
                <a:gd name="T5" fmla="*/ 34 h 34"/>
                <a:gd name="T6" fmla="*/ 686 w 1280"/>
                <a:gd name="T7" fmla="*/ 2 h 34"/>
                <a:gd name="T8" fmla="*/ 686 w 1280"/>
                <a:gd name="T9" fmla="*/ 0 h 34"/>
                <a:gd name="T10" fmla="*/ 672 w 1280"/>
                <a:gd name="T11" fmla="*/ 34 h 34"/>
                <a:gd name="T12" fmla="*/ 660 w 1280"/>
                <a:gd name="T13" fmla="*/ 2 h 34"/>
                <a:gd name="T14" fmla="*/ 658 w 1280"/>
                <a:gd name="T15" fmla="*/ 0 h 34"/>
                <a:gd name="T16" fmla="*/ 644 w 1280"/>
                <a:gd name="T17" fmla="*/ 34 h 34"/>
                <a:gd name="T18" fmla="*/ 632 w 1280"/>
                <a:gd name="T19" fmla="*/ 2 h 34"/>
                <a:gd name="T20" fmla="*/ 630 w 1280"/>
                <a:gd name="T21" fmla="*/ 0 h 34"/>
                <a:gd name="T22" fmla="*/ 624 w 1280"/>
                <a:gd name="T23" fmla="*/ 18 h 34"/>
                <a:gd name="T24" fmla="*/ 244 w 1280"/>
                <a:gd name="T25" fmla="*/ 18 h 34"/>
                <a:gd name="T26" fmla="*/ 238 w 1280"/>
                <a:gd name="T27" fmla="*/ 34 h 34"/>
                <a:gd name="T28" fmla="*/ 224 w 1280"/>
                <a:gd name="T29" fmla="*/ 2 h 34"/>
                <a:gd name="T30" fmla="*/ 224 w 1280"/>
                <a:gd name="T31" fmla="*/ 0 h 34"/>
                <a:gd name="T32" fmla="*/ 210 w 1280"/>
                <a:gd name="T33" fmla="*/ 34 h 34"/>
                <a:gd name="T34" fmla="*/ 196 w 1280"/>
                <a:gd name="T35" fmla="*/ 2 h 34"/>
                <a:gd name="T36" fmla="*/ 196 w 1280"/>
                <a:gd name="T37" fmla="*/ 0 h 34"/>
                <a:gd name="T38" fmla="*/ 182 w 1280"/>
                <a:gd name="T39" fmla="*/ 34 h 34"/>
                <a:gd name="T40" fmla="*/ 168 w 1280"/>
                <a:gd name="T41" fmla="*/ 2 h 34"/>
                <a:gd name="T42" fmla="*/ 168 w 1280"/>
                <a:gd name="T43" fmla="*/ 0 h 34"/>
                <a:gd name="T44" fmla="*/ 162 w 1280"/>
                <a:gd name="T45" fmla="*/ 18 h 34"/>
                <a:gd name="T46" fmla="*/ 0 w 1280"/>
                <a:gd name="T4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0" h="34">
                  <a:moveTo>
                    <a:pt x="1280" y="18"/>
                  </a:moveTo>
                  <a:lnTo>
                    <a:pt x="706" y="18"/>
                  </a:lnTo>
                  <a:lnTo>
                    <a:pt x="700" y="34"/>
                  </a:lnTo>
                  <a:lnTo>
                    <a:pt x="686" y="2"/>
                  </a:lnTo>
                  <a:lnTo>
                    <a:pt x="686" y="0"/>
                  </a:lnTo>
                  <a:lnTo>
                    <a:pt x="672" y="34"/>
                  </a:lnTo>
                  <a:lnTo>
                    <a:pt x="660" y="2"/>
                  </a:lnTo>
                  <a:lnTo>
                    <a:pt x="658" y="0"/>
                  </a:lnTo>
                  <a:lnTo>
                    <a:pt x="644" y="34"/>
                  </a:lnTo>
                  <a:lnTo>
                    <a:pt x="632" y="2"/>
                  </a:lnTo>
                  <a:lnTo>
                    <a:pt x="630" y="0"/>
                  </a:lnTo>
                  <a:lnTo>
                    <a:pt x="624" y="18"/>
                  </a:lnTo>
                  <a:lnTo>
                    <a:pt x="244" y="18"/>
                  </a:lnTo>
                  <a:lnTo>
                    <a:pt x="238" y="34"/>
                  </a:lnTo>
                  <a:lnTo>
                    <a:pt x="224" y="2"/>
                  </a:lnTo>
                  <a:lnTo>
                    <a:pt x="224" y="0"/>
                  </a:lnTo>
                  <a:lnTo>
                    <a:pt x="210" y="34"/>
                  </a:lnTo>
                  <a:lnTo>
                    <a:pt x="196" y="2"/>
                  </a:lnTo>
                  <a:lnTo>
                    <a:pt x="196" y="0"/>
                  </a:lnTo>
                  <a:lnTo>
                    <a:pt x="182" y="34"/>
                  </a:lnTo>
                  <a:lnTo>
                    <a:pt x="168" y="2"/>
                  </a:lnTo>
                  <a:lnTo>
                    <a:pt x="168" y="0"/>
                  </a:lnTo>
                  <a:lnTo>
                    <a:pt x="162" y="18"/>
                  </a:lnTo>
                  <a:lnTo>
                    <a:pt x="0" y="1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5300" name="Freeform 132"/>
            <p:cNvSpPr>
              <a:spLocks noChangeAspect="1"/>
            </p:cNvSpPr>
            <p:nvPr/>
          </p:nvSpPr>
          <p:spPr bwMode="auto">
            <a:xfrm>
              <a:off x="3084" y="1784"/>
              <a:ext cx="66" cy="64"/>
            </a:xfrm>
            <a:custGeom>
              <a:avLst/>
              <a:gdLst>
                <a:gd name="T0" fmla="*/ 32 w 66"/>
                <a:gd name="T1" fmla="*/ 0 h 64"/>
                <a:gd name="T2" fmla="*/ 32 w 66"/>
                <a:gd name="T3" fmla="*/ 0 h 64"/>
                <a:gd name="T4" fmla="*/ 0 w 66"/>
                <a:gd name="T5" fmla="*/ 64 h 64"/>
                <a:gd name="T6" fmla="*/ 66 w 66"/>
                <a:gd name="T7" fmla="*/ 64 h 64"/>
                <a:gd name="T8" fmla="*/ 32 w 66"/>
                <a:gd name="T9" fmla="*/ 0 h 64"/>
              </a:gdLst>
              <a:ahLst/>
              <a:cxnLst>
                <a:cxn ang="0">
                  <a:pos x="T0" y="T1"/>
                </a:cxn>
                <a:cxn ang="0">
                  <a:pos x="T2" y="T3"/>
                </a:cxn>
                <a:cxn ang="0">
                  <a:pos x="T4" y="T5"/>
                </a:cxn>
                <a:cxn ang="0">
                  <a:pos x="T6" y="T7"/>
                </a:cxn>
                <a:cxn ang="0">
                  <a:pos x="T8" y="T9"/>
                </a:cxn>
              </a:cxnLst>
              <a:rect l="0" t="0" r="r" b="b"/>
              <a:pathLst>
                <a:path w="66" h="64">
                  <a:moveTo>
                    <a:pt x="32" y="0"/>
                  </a:moveTo>
                  <a:lnTo>
                    <a:pt x="32" y="0"/>
                  </a:lnTo>
                  <a:lnTo>
                    <a:pt x="0" y="64"/>
                  </a:lnTo>
                  <a:lnTo>
                    <a:pt x="66" y="64"/>
                  </a:lnTo>
                  <a:lnTo>
                    <a:pt x="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5301" name="Line 133"/>
            <p:cNvSpPr>
              <a:spLocks noChangeAspect="1" noChangeShapeType="1"/>
            </p:cNvSpPr>
            <p:nvPr/>
          </p:nvSpPr>
          <p:spPr bwMode="auto">
            <a:xfrm>
              <a:off x="3084" y="1784"/>
              <a:ext cx="66"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11" name="Freeform 143"/>
            <p:cNvSpPr>
              <a:spLocks noChangeAspect="1"/>
            </p:cNvSpPr>
            <p:nvPr/>
          </p:nvSpPr>
          <p:spPr bwMode="auto">
            <a:xfrm>
              <a:off x="2152" y="1688"/>
              <a:ext cx="28" cy="28"/>
            </a:xfrm>
            <a:custGeom>
              <a:avLst/>
              <a:gdLst>
                <a:gd name="T0" fmla="*/ 14 w 28"/>
                <a:gd name="T1" fmla="*/ 28 h 28"/>
                <a:gd name="T2" fmla="*/ 14 w 28"/>
                <a:gd name="T3" fmla="*/ 28 h 28"/>
                <a:gd name="T4" fmla="*/ 20 w 28"/>
                <a:gd name="T5" fmla="*/ 26 h 28"/>
                <a:gd name="T6" fmla="*/ 24 w 28"/>
                <a:gd name="T7" fmla="*/ 24 h 28"/>
                <a:gd name="T8" fmla="*/ 26 w 28"/>
                <a:gd name="T9" fmla="*/ 18 h 28"/>
                <a:gd name="T10" fmla="*/ 28 w 28"/>
                <a:gd name="T11" fmla="*/ 14 h 28"/>
                <a:gd name="T12" fmla="*/ 28 w 28"/>
                <a:gd name="T13" fmla="*/ 14 h 28"/>
                <a:gd name="T14" fmla="*/ 26 w 28"/>
                <a:gd name="T15" fmla="*/ 8 h 28"/>
                <a:gd name="T16" fmla="*/ 24 w 28"/>
                <a:gd name="T17" fmla="*/ 4 h 28"/>
                <a:gd name="T18" fmla="*/ 20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6" y="18"/>
                  </a:lnTo>
                  <a:lnTo>
                    <a:pt x="28" y="14"/>
                  </a:lnTo>
                  <a:lnTo>
                    <a:pt x="28" y="14"/>
                  </a:lnTo>
                  <a:lnTo>
                    <a:pt x="26" y="8"/>
                  </a:lnTo>
                  <a:lnTo>
                    <a:pt x="24" y="4"/>
                  </a:lnTo>
                  <a:lnTo>
                    <a:pt x="20"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5313" name="Line 145"/>
            <p:cNvSpPr>
              <a:spLocks noChangeAspect="1" noChangeShapeType="1"/>
            </p:cNvSpPr>
            <p:nvPr/>
          </p:nvSpPr>
          <p:spPr bwMode="auto">
            <a:xfrm>
              <a:off x="2166" y="170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14" name="Freeform 146"/>
            <p:cNvSpPr>
              <a:spLocks noChangeAspect="1"/>
            </p:cNvSpPr>
            <p:nvPr/>
          </p:nvSpPr>
          <p:spPr bwMode="auto">
            <a:xfrm>
              <a:off x="3432" y="1686"/>
              <a:ext cx="28" cy="28"/>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6 h 28"/>
                <a:gd name="T18" fmla="*/ 20 w 28"/>
                <a:gd name="T19" fmla="*/ 2 h 28"/>
                <a:gd name="T20" fmla="*/ 14 w 28"/>
                <a:gd name="T21" fmla="*/ 0 h 28"/>
                <a:gd name="T22" fmla="*/ 14 w 28"/>
                <a:gd name="T23" fmla="*/ 0 h 28"/>
                <a:gd name="T24" fmla="*/ 8 w 28"/>
                <a:gd name="T25" fmla="*/ 2 h 28"/>
                <a:gd name="T26" fmla="*/ 4 w 28"/>
                <a:gd name="T27" fmla="*/ 6 h 28"/>
                <a:gd name="T28" fmla="*/ 2 w 28"/>
                <a:gd name="T29" fmla="*/ 10 h 28"/>
                <a:gd name="T30" fmla="*/ 0 w 28"/>
                <a:gd name="T31" fmla="*/ 14 h 28"/>
                <a:gd name="T32" fmla="*/ 0 w 28"/>
                <a:gd name="T33" fmla="*/ 14 h 28"/>
                <a:gd name="T34" fmla="*/ 2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6"/>
                  </a:lnTo>
                  <a:lnTo>
                    <a:pt x="20" y="2"/>
                  </a:lnTo>
                  <a:lnTo>
                    <a:pt x="14" y="0"/>
                  </a:lnTo>
                  <a:lnTo>
                    <a:pt x="14" y="0"/>
                  </a:lnTo>
                  <a:lnTo>
                    <a:pt x="8" y="2"/>
                  </a:lnTo>
                  <a:lnTo>
                    <a:pt x="4" y="6"/>
                  </a:lnTo>
                  <a:lnTo>
                    <a:pt x="2" y="10"/>
                  </a:lnTo>
                  <a:lnTo>
                    <a:pt x="0" y="14"/>
                  </a:lnTo>
                  <a:lnTo>
                    <a:pt x="0" y="14"/>
                  </a:lnTo>
                  <a:lnTo>
                    <a:pt x="2"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5316" name="Line 148"/>
            <p:cNvSpPr>
              <a:spLocks noChangeAspect="1" noChangeShapeType="1"/>
            </p:cNvSpPr>
            <p:nvPr/>
          </p:nvSpPr>
          <p:spPr bwMode="auto">
            <a:xfrm>
              <a:off x="3446" y="170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5347" name="Rectangle 179"/>
            <p:cNvSpPr>
              <a:spLocks noChangeAspect="1" noChangeArrowheads="1"/>
            </p:cNvSpPr>
            <p:nvPr/>
          </p:nvSpPr>
          <p:spPr bwMode="auto">
            <a:xfrm>
              <a:off x="2188" y="1567"/>
              <a:ext cx="33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baseline="-25000" smtClean="0">
                  <a:solidFill>
                    <a:srgbClr val="000000"/>
                  </a:solidFill>
                  <a:cs typeface="+mn-cs"/>
                </a:rPr>
                <a:t>i</a:t>
              </a:r>
              <a:r>
                <a:rPr lang="en-US" sz="1200" smtClean="0">
                  <a:solidFill>
                    <a:srgbClr val="000000"/>
                  </a:solidFill>
                  <a:cs typeface="+mn-cs"/>
                </a:rPr>
                <a:t> = 2 k</a:t>
              </a:r>
              <a:r>
                <a:rPr lang="en-US" sz="1200" smtClean="0">
                  <a:solidFill>
                    <a:srgbClr val="000000"/>
                  </a:solidFill>
                  <a:latin typeface="Symbol" pitchFamily="18" charset="2"/>
                  <a:cs typeface="+mn-cs"/>
                </a:rPr>
                <a:t>W</a:t>
              </a:r>
            </a:p>
          </p:txBody>
        </p:sp>
        <p:sp>
          <p:nvSpPr>
            <p:cNvPr id="135349" name="Rectangle 181"/>
            <p:cNvSpPr>
              <a:spLocks noChangeAspect="1" noChangeArrowheads="1"/>
            </p:cNvSpPr>
            <p:nvPr/>
          </p:nvSpPr>
          <p:spPr bwMode="auto">
            <a:xfrm>
              <a:off x="2660" y="1568"/>
              <a:ext cx="34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baseline="-25000" smtClean="0">
                  <a:solidFill>
                    <a:srgbClr val="000000"/>
                  </a:solidFill>
                  <a:cs typeface="+mn-cs"/>
                </a:rPr>
                <a:t>f</a:t>
              </a:r>
              <a:r>
                <a:rPr lang="en-US" sz="1200" smtClean="0">
                  <a:solidFill>
                    <a:srgbClr val="000000"/>
                  </a:solidFill>
                  <a:cs typeface="+mn-cs"/>
                </a:rPr>
                <a:t> = 1 k</a:t>
              </a:r>
              <a:r>
                <a:rPr lang="en-US" sz="1200" smtClean="0">
                  <a:solidFill>
                    <a:srgbClr val="000000"/>
                  </a:solidFill>
                  <a:latin typeface="Symbol" pitchFamily="18" charset="2"/>
                  <a:cs typeface="+mn-cs"/>
                </a:rPr>
                <a:t>W</a:t>
              </a:r>
            </a:p>
          </p:txBody>
        </p:sp>
        <p:sp>
          <p:nvSpPr>
            <p:cNvPr id="135350" name="Rectangle 182"/>
            <p:cNvSpPr>
              <a:spLocks noChangeAspect="1" noChangeArrowheads="1"/>
            </p:cNvSpPr>
            <p:nvPr/>
          </p:nvSpPr>
          <p:spPr bwMode="auto">
            <a:xfrm>
              <a:off x="3360" y="1872"/>
              <a:ext cx="359"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baseline="-25000" smtClean="0">
                  <a:solidFill>
                    <a:srgbClr val="000000"/>
                  </a:solidFill>
                  <a:cs typeface="+mn-cs"/>
                </a:rPr>
                <a:t>L</a:t>
              </a:r>
              <a:r>
                <a:rPr lang="en-US" sz="1200" smtClean="0">
                  <a:solidFill>
                    <a:srgbClr val="000000"/>
                  </a:solidFill>
                  <a:cs typeface="+mn-cs"/>
                </a:rPr>
                <a:t> = 3 k</a:t>
              </a:r>
              <a:r>
                <a:rPr lang="en-US" sz="1200" smtClean="0">
                  <a:solidFill>
                    <a:srgbClr val="000000"/>
                  </a:solidFill>
                  <a:latin typeface="Symbol" pitchFamily="18" charset="2"/>
                  <a:cs typeface="+mn-cs"/>
                </a:rPr>
                <a:t>W</a:t>
              </a:r>
            </a:p>
          </p:txBody>
        </p:sp>
      </p:grpSp>
      <p:sp>
        <p:nvSpPr>
          <p:cNvPr id="2" name="Slayt Numarası Yer Tutucusu 1"/>
          <p:cNvSpPr>
            <a:spLocks noGrp="1"/>
          </p:cNvSpPr>
          <p:nvPr>
            <p:ph type="sldNum" sz="quarter" idx="12"/>
          </p:nvPr>
        </p:nvSpPr>
        <p:spPr/>
        <p:txBody>
          <a:bodyPr/>
          <a:lstStyle/>
          <a:p>
            <a:fld id="{94F95399-64A8-43B0-A5C5-2D48ACAF8409}" type="slidenum">
              <a:rPr lang="tr-TR" smtClean="0"/>
              <a:t>42</a:t>
            </a:fld>
            <a:endParaRPr lang="tr-TR"/>
          </a:p>
        </p:txBody>
      </p:sp>
      <p:sp>
        <p:nvSpPr>
          <p:cNvPr id="3" name="Başlık 2"/>
          <p:cNvSpPr>
            <a:spLocks noGrp="1"/>
          </p:cNvSpPr>
          <p:nvPr>
            <p:ph type="title"/>
          </p:nvPr>
        </p:nvSpPr>
        <p:spPr/>
        <p:txBody>
          <a:bodyPr/>
          <a:lstStyle/>
          <a:p>
            <a:r>
              <a:rPr lang="tr-TR" dirty="0" smtClean="0"/>
              <a:t>Hassas Doğrultucular</a:t>
            </a:r>
            <a:endParaRPr lang="tr-TR" dirty="0"/>
          </a:p>
        </p:txBody>
      </p:sp>
      <p:sp>
        <p:nvSpPr>
          <p:cNvPr id="4" name="Metin kutusu 3"/>
          <p:cNvSpPr txBox="1"/>
          <p:nvPr/>
        </p:nvSpPr>
        <p:spPr>
          <a:xfrm>
            <a:off x="447342" y="3933056"/>
            <a:ext cx="8301122" cy="2308324"/>
          </a:xfrm>
          <a:prstGeom prst="rect">
            <a:avLst/>
          </a:prstGeom>
          <a:noFill/>
        </p:spPr>
        <p:txBody>
          <a:bodyPr wrap="square" rtlCol="0">
            <a:spAutoFit/>
          </a:bodyPr>
          <a:lstStyle/>
          <a:p>
            <a:r>
              <a:rPr lang="en-US" dirty="0">
                <a:ea typeface="MS Mincho" pitchFamily="49" charset="-128"/>
              </a:rPr>
              <a:t>(a) Full-wave precision rectifier. For </a:t>
            </a:r>
            <a:r>
              <a:rPr lang="en-US" i="1" dirty="0">
                <a:ea typeface="MS Mincho" pitchFamily="49" charset="-128"/>
                <a:sym typeface="Symbol" pitchFamily="18" charset="2"/>
              </a:rPr>
              <a:t></a:t>
            </a:r>
            <a:r>
              <a:rPr lang="en-US" baseline="-25000" dirty="0" err="1">
                <a:ea typeface="MS Mincho" pitchFamily="49" charset="-128"/>
              </a:rPr>
              <a:t>i</a:t>
            </a:r>
            <a:r>
              <a:rPr lang="en-US" baseline="-25000" dirty="0">
                <a:ea typeface="MS Mincho" pitchFamily="49" charset="-128"/>
              </a:rPr>
              <a:t> </a:t>
            </a:r>
            <a:r>
              <a:rPr lang="en-US" dirty="0">
                <a:ea typeface="MS Mincho" pitchFamily="49" charset="-128"/>
              </a:rPr>
              <a:t> &gt; 0, the </a:t>
            </a:r>
            <a:r>
              <a:rPr lang="en-US" dirty="0" err="1">
                <a:ea typeface="MS Mincho" pitchFamily="49" charset="-128"/>
              </a:rPr>
              <a:t>noninverting</a:t>
            </a:r>
            <a:r>
              <a:rPr lang="en-US" dirty="0">
                <a:ea typeface="MS Mincho" pitchFamily="49" charset="-128"/>
              </a:rPr>
              <a:t> amplifier at the top is active, making </a:t>
            </a:r>
            <a:r>
              <a:rPr lang="en-US" i="1" dirty="0">
                <a:ea typeface="MS Mincho" pitchFamily="49" charset="-128"/>
                <a:sym typeface="Symbol" pitchFamily="18" charset="2"/>
              </a:rPr>
              <a:t></a:t>
            </a:r>
            <a:r>
              <a:rPr lang="en-US" baseline="-25000" dirty="0">
                <a:ea typeface="MS Mincho" pitchFamily="49" charset="-128"/>
              </a:rPr>
              <a:t>o</a:t>
            </a:r>
            <a:r>
              <a:rPr lang="en-US" dirty="0">
                <a:ea typeface="MS Mincho" pitchFamily="49" charset="-128"/>
              </a:rPr>
              <a:t> &gt; 0. For </a:t>
            </a:r>
            <a:r>
              <a:rPr lang="en-US" i="1" dirty="0">
                <a:ea typeface="MS Mincho" pitchFamily="49" charset="-128"/>
                <a:sym typeface="Symbol" pitchFamily="18" charset="2"/>
              </a:rPr>
              <a:t></a:t>
            </a:r>
            <a:r>
              <a:rPr lang="en-US" baseline="-25000" dirty="0" err="1">
                <a:ea typeface="MS Mincho" pitchFamily="49" charset="-128"/>
              </a:rPr>
              <a:t>i</a:t>
            </a:r>
            <a:r>
              <a:rPr lang="en-US" dirty="0">
                <a:ea typeface="MS Mincho" pitchFamily="49" charset="-128"/>
              </a:rPr>
              <a:t> &lt; 0, the inverting amplifier at the bottom is active, making </a:t>
            </a:r>
            <a:r>
              <a:rPr lang="en-US" i="1" dirty="0">
                <a:ea typeface="MS Mincho" pitchFamily="49" charset="-128"/>
                <a:sym typeface="Symbol" pitchFamily="18" charset="2"/>
              </a:rPr>
              <a:t></a:t>
            </a:r>
            <a:r>
              <a:rPr lang="en-US" baseline="-25000" dirty="0">
                <a:ea typeface="MS Mincho" pitchFamily="49" charset="-128"/>
              </a:rPr>
              <a:t>o</a:t>
            </a:r>
            <a:r>
              <a:rPr lang="en-US" dirty="0">
                <a:ea typeface="MS Mincho" pitchFamily="49" charset="-128"/>
              </a:rPr>
              <a:t> &gt; 0. Circuit gain may be adjusted with a single pot. (b) Input-output characteristics show saturation when </a:t>
            </a:r>
            <a:r>
              <a:rPr lang="en-US" i="1" dirty="0">
                <a:ea typeface="MS Mincho" pitchFamily="49" charset="-128"/>
                <a:sym typeface="Symbol" pitchFamily="18" charset="2"/>
              </a:rPr>
              <a:t></a:t>
            </a:r>
            <a:r>
              <a:rPr lang="en-US" baseline="-25000" dirty="0">
                <a:ea typeface="MS Mincho" pitchFamily="49" charset="-128"/>
              </a:rPr>
              <a:t>o</a:t>
            </a:r>
            <a:r>
              <a:rPr lang="en-US" dirty="0">
                <a:ea typeface="MS Mincho" pitchFamily="49" charset="-128"/>
              </a:rPr>
              <a:t> &gt; +13 V</a:t>
            </a:r>
            <a:r>
              <a:rPr lang="en-US" dirty="0" smtClean="0">
                <a:ea typeface="MS Mincho" pitchFamily="49" charset="-128"/>
              </a:rPr>
              <a:t>.</a:t>
            </a:r>
            <a:r>
              <a:rPr lang="tr-TR" dirty="0" smtClean="0">
                <a:ea typeface="MS Mincho" pitchFamily="49" charset="-128"/>
              </a:rPr>
              <a:t> </a:t>
            </a:r>
            <a:r>
              <a:rPr lang="en-US" dirty="0">
                <a:ea typeface="MS Mincho" pitchFamily="49" charset="-128"/>
              </a:rPr>
              <a:t>(c) One-op-amp full-wave rectifier. For </a:t>
            </a:r>
            <a:r>
              <a:rPr lang="en-US" i="1" dirty="0">
                <a:ea typeface="MS Mincho" pitchFamily="49" charset="-128"/>
                <a:sym typeface="Symbol" pitchFamily="18" charset="2"/>
              </a:rPr>
              <a:t></a:t>
            </a:r>
            <a:r>
              <a:rPr lang="en-US" baseline="-25000" dirty="0" err="1">
                <a:ea typeface="MS Mincho" pitchFamily="49" charset="-128"/>
              </a:rPr>
              <a:t>i</a:t>
            </a:r>
            <a:r>
              <a:rPr lang="en-US" dirty="0">
                <a:ea typeface="MS Mincho" pitchFamily="49" charset="-128"/>
              </a:rPr>
              <a:t> &lt; 0, the circuit behaves like the inverting amplifier rectifier with a gain of +0.5. For </a:t>
            </a:r>
            <a:r>
              <a:rPr lang="en-US" i="1" dirty="0">
                <a:ea typeface="MS Mincho" pitchFamily="49" charset="-128"/>
                <a:sym typeface="Symbol" pitchFamily="18" charset="2"/>
              </a:rPr>
              <a:t></a:t>
            </a:r>
            <a:r>
              <a:rPr lang="en-US" baseline="-25000" dirty="0" err="1">
                <a:ea typeface="MS Mincho" pitchFamily="49" charset="-128"/>
              </a:rPr>
              <a:t>i</a:t>
            </a:r>
            <a:r>
              <a:rPr lang="en-US" baseline="-25000" dirty="0">
                <a:ea typeface="MS Mincho" pitchFamily="49" charset="-128"/>
              </a:rPr>
              <a:t> </a:t>
            </a:r>
            <a:r>
              <a:rPr lang="en-US" dirty="0">
                <a:ea typeface="MS Mincho" pitchFamily="49" charset="-128"/>
              </a:rPr>
              <a:t> &gt; 0, the op amp disconnects and the passive resistor chain yields a gain of +0.5.</a:t>
            </a:r>
            <a:endParaRPr lang="tr-TR" dirty="0"/>
          </a:p>
        </p:txBody>
      </p:sp>
      <p:sp>
        <p:nvSpPr>
          <p:cNvPr id="143"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104778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31" name="Line 39"/>
          <p:cNvSpPr>
            <a:spLocks noChangeShapeType="1"/>
          </p:cNvSpPr>
          <p:nvPr/>
        </p:nvSpPr>
        <p:spPr bwMode="auto">
          <a:xfrm>
            <a:off x="2573338" y="247528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6234" name="Line 42"/>
          <p:cNvSpPr>
            <a:spLocks noChangeShapeType="1"/>
          </p:cNvSpPr>
          <p:nvPr/>
        </p:nvSpPr>
        <p:spPr bwMode="auto">
          <a:xfrm>
            <a:off x="4779963" y="258006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6297" name="Line 105"/>
          <p:cNvSpPr>
            <a:spLocks noChangeShapeType="1"/>
          </p:cNvSpPr>
          <p:nvPr/>
        </p:nvSpPr>
        <p:spPr bwMode="auto">
          <a:xfrm>
            <a:off x="4129088" y="190696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6300" name="Line 108"/>
          <p:cNvSpPr>
            <a:spLocks noChangeShapeType="1"/>
          </p:cNvSpPr>
          <p:nvPr/>
        </p:nvSpPr>
        <p:spPr bwMode="auto">
          <a:xfrm>
            <a:off x="4332288" y="196411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6303" name="Line 111"/>
          <p:cNvSpPr>
            <a:spLocks noChangeShapeType="1"/>
          </p:cNvSpPr>
          <p:nvPr/>
        </p:nvSpPr>
        <p:spPr bwMode="auto">
          <a:xfrm>
            <a:off x="4332288" y="181806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36197" name="Rectangle 5"/>
          <p:cNvSpPr>
            <a:spLocks noChangeAspect="1" noChangeArrowheads="1"/>
          </p:cNvSpPr>
          <p:nvPr/>
        </p:nvSpPr>
        <p:spPr bwMode="auto">
          <a:xfrm>
            <a:off x="1338263" y="3892922"/>
            <a:ext cx="169862"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a:t>
            </a:r>
          </a:p>
        </p:txBody>
      </p:sp>
      <p:sp>
        <p:nvSpPr>
          <p:cNvPr id="136198" name="Rectangle 6"/>
          <p:cNvSpPr>
            <a:spLocks noChangeAspect="1" noChangeArrowheads="1"/>
          </p:cNvSpPr>
          <p:nvPr/>
        </p:nvSpPr>
        <p:spPr bwMode="auto">
          <a:xfrm>
            <a:off x="5716588" y="3892922"/>
            <a:ext cx="1793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(b)</a:t>
            </a:r>
          </a:p>
        </p:txBody>
      </p:sp>
      <p:sp>
        <p:nvSpPr>
          <p:cNvPr id="136199" name="Rectangle 7"/>
          <p:cNvSpPr>
            <a:spLocks noChangeAspect="1" noChangeArrowheads="1"/>
          </p:cNvSpPr>
          <p:nvPr/>
        </p:nvSpPr>
        <p:spPr bwMode="auto">
          <a:xfrm>
            <a:off x="4672013" y="2521322"/>
            <a:ext cx="1270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baseline="-25000" smtClean="0">
                <a:solidFill>
                  <a:srgbClr val="000000"/>
                </a:solidFill>
                <a:cs typeface="+mn-cs"/>
              </a:rPr>
              <a:t>f</a:t>
            </a:r>
          </a:p>
        </p:txBody>
      </p:sp>
      <p:sp>
        <p:nvSpPr>
          <p:cNvPr id="136201" name="Rectangle 9"/>
          <p:cNvSpPr>
            <a:spLocks noChangeAspect="1" noChangeArrowheads="1"/>
          </p:cNvSpPr>
          <p:nvPr/>
        </p:nvSpPr>
        <p:spPr bwMode="auto">
          <a:xfrm>
            <a:off x="2889250" y="1754560"/>
            <a:ext cx="952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I</a:t>
            </a:r>
            <a:r>
              <a:rPr lang="en-US" sz="1200" baseline="-25000" smtClean="0">
                <a:solidFill>
                  <a:srgbClr val="000000"/>
                </a:solidFill>
                <a:cs typeface="+mn-cs"/>
              </a:rPr>
              <a:t>c</a:t>
            </a:r>
          </a:p>
        </p:txBody>
      </p:sp>
      <p:sp>
        <p:nvSpPr>
          <p:cNvPr id="136203" name="Rectangle 11"/>
          <p:cNvSpPr>
            <a:spLocks noChangeAspect="1" noChangeArrowheads="1"/>
          </p:cNvSpPr>
          <p:nvPr/>
        </p:nvSpPr>
        <p:spPr bwMode="auto">
          <a:xfrm>
            <a:off x="4672013" y="1627560"/>
            <a:ext cx="2794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i="1" baseline="-25000" smtClean="0">
                <a:solidFill>
                  <a:srgbClr val="000000"/>
                </a:solidFill>
                <a:cs typeface="+mn-cs"/>
              </a:rPr>
              <a:t>f</a:t>
            </a:r>
            <a:r>
              <a:rPr lang="en-US" sz="1200" i="1" smtClean="0">
                <a:solidFill>
                  <a:srgbClr val="000000"/>
                </a:solidFill>
                <a:cs typeface="+mn-cs"/>
              </a:rPr>
              <a:t> </a:t>
            </a:r>
            <a:r>
              <a:rPr lang="en-US" sz="1200" smtClean="0">
                <a:solidFill>
                  <a:srgbClr val="000000"/>
                </a:solidFill>
                <a:cs typeface="+mn-cs"/>
              </a:rPr>
              <a:t>/9</a:t>
            </a:r>
          </a:p>
        </p:txBody>
      </p:sp>
      <p:sp>
        <p:nvSpPr>
          <p:cNvPr id="136207" name="Rectangle 15"/>
          <p:cNvSpPr>
            <a:spLocks noChangeAspect="1" noChangeArrowheads="1"/>
          </p:cNvSpPr>
          <p:nvPr/>
        </p:nvSpPr>
        <p:spPr bwMode="auto">
          <a:xfrm>
            <a:off x="4967288" y="3100760"/>
            <a:ext cx="1381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o</a:t>
            </a:r>
            <a:endParaRPr lang="en-US" sz="1200" smtClean="0">
              <a:solidFill>
                <a:srgbClr val="000000"/>
              </a:solidFill>
              <a:cs typeface="+mn-cs"/>
            </a:endParaRPr>
          </a:p>
        </p:txBody>
      </p:sp>
      <p:sp>
        <p:nvSpPr>
          <p:cNvPr id="136209" name="Rectangle 17"/>
          <p:cNvSpPr>
            <a:spLocks noChangeAspect="1" noChangeArrowheads="1"/>
          </p:cNvSpPr>
          <p:nvPr/>
        </p:nvSpPr>
        <p:spPr bwMode="auto">
          <a:xfrm>
            <a:off x="1947863" y="2792785"/>
            <a:ext cx="12223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R</a:t>
            </a:r>
            <a:r>
              <a:rPr lang="en-US" sz="1200" baseline="-25000" smtClean="0">
                <a:solidFill>
                  <a:srgbClr val="000000"/>
                </a:solidFill>
                <a:cs typeface="+mn-cs"/>
              </a:rPr>
              <a:t>i</a:t>
            </a:r>
          </a:p>
        </p:txBody>
      </p:sp>
      <p:sp>
        <p:nvSpPr>
          <p:cNvPr id="136211" name="Rectangle 19"/>
          <p:cNvSpPr>
            <a:spLocks noChangeAspect="1" noChangeArrowheads="1"/>
          </p:cNvSpPr>
          <p:nvPr/>
        </p:nvSpPr>
        <p:spPr bwMode="auto">
          <a:xfrm>
            <a:off x="1343025" y="2932485"/>
            <a:ext cx="1158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p>
        </p:txBody>
      </p:sp>
      <p:sp>
        <p:nvSpPr>
          <p:cNvPr id="136213" name="Freeform 21"/>
          <p:cNvSpPr>
            <a:spLocks noChangeAspect="1"/>
          </p:cNvSpPr>
          <p:nvPr/>
        </p:nvSpPr>
        <p:spPr bwMode="auto">
          <a:xfrm>
            <a:off x="2768600" y="2830885"/>
            <a:ext cx="841375" cy="728662"/>
          </a:xfrm>
          <a:custGeom>
            <a:avLst/>
            <a:gdLst>
              <a:gd name="T0" fmla="*/ 348 w 348"/>
              <a:gd name="T1" fmla="*/ 152 h 302"/>
              <a:gd name="T2" fmla="*/ 348 w 348"/>
              <a:gd name="T3" fmla="*/ 152 h 302"/>
              <a:gd name="T4" fmla="*/ 0 w 348"/>
              <a:gd name="T5" fmla="*/ 0 h 302"/>
              <a:gd name="T6" fmla="*/ 0 w 348"/>
              <a:gd name="T7" fmla="*/ 302 h 302"/>
              <a:gd name="T8" fmla="*/ 348 w 348"/>
              <a:gd name="T9" fmla="*/ 152 h 302"/>
            </a:gdLst>
            <a:ahLst/>
            <a:cxnLst>
              <a:cxn ang="0">
                <a:pos x="T0" y="T1"/>
              </a:cxn>
              <a:cxn ang="0">
                <a:pos x="T2" y="T3"/>
              </a:cxn>
              <a:cxn ang="0">
                <a:pos x="T4" y="T5"/>
              </a:cxn>
              <a:cxn ang="0">
                <a:pos x="T6" y="T7"/>
              </a:cxn>
              <a:cxn ang="0">
                <a:pos x="T8" y="T9"/>
              </a:cxn>
            </a:cxnLst>
            <a:rect l="0" t="0" r="r" b="b"/>
            <a:pathLst>
              <a:path w="348" h="302">
                <a:moveTo>
                  <a:pt x="348" y="152"/>
                </a:moveTo>
                <a:lnTo>
                  <a:pt x="348" y="152"/>
                </a:lnTo>
                <a:lnTo>
                  <a:pt x="0" y="0"/>
                </a:lnTo>
                <a:lnTo>
                  <a:pt x="0" y="302"/>
                </a:lnTo>
                <a:lnTo>
                  <a:pt x="348" y="152"/>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14" name="Freeform 22"/>
          <p:cNvSpPr>
            <a:spLocks noChangeAspect="1"/>
          </p:cNvSpPr>
          <p:nvPr/>
        </p:nvSpPr>
        <p:spPr bwMode="auto">
          <a:xfrm>
            <a:off x="2508250" y="3357935"/>
            <a:ext cx="260350" cy="288925"/>
          </a:xfrm>
          <a:custGeom>
            <a:avLst/>
            <a:gdLst>
              <a:gd name="T0" fmla="*/ 0 w 108"/>
              <a:gd name="T1" fmla="*/ 120 h 120"/>
              <a:gd name="T2" fmla="*/ 0 w 108"/>
              <a:gd name="T3" fmla="*/ 0 h 120"/>
              <a:gd name="T4" fmla="*/ 108 w 108"/>
              <a:gd name="T5" fmla="*/ 0 h 120"/>
            </a:gdLst>
            <a:ahLst/>
            <a:cxnLst>
              <a:cxn ang="0">
                <a:pos x="T0" y="T1"/>
              </a:cxn>
              <a:cxn ang="0">
                <a:pos x="T2" y="T3"/>
              </a:cxn>
              <a:cxn ang="0">
                <a:pos x="T4" y="T5"/>
              </a:cxn>
            </a:cxnLst>
            <a:rect l="0" t="0" r="r" b="b"/>
            <a:pathLst>
              <a:path w="108" h="120">
                <a:moveTo>
                  <a:pt x="0" y="120"/>
                </a:moveTo>
                <a:lnTo>
                  <a:pt x="0" y="0"/>
                </a:lnTo>
                <a:lnTo>
                  <a:pt x="10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15" name="Rectangle 23"/>
          <p:cNvSpPr>
            <a:spLocks noChangeAspect="1" noChangeArrowheads="1"/>
          </p:cNvSpPr>
          <p:nvPr/>
        </p:nvSpPr>
        <p:spPr bwMode="auto">
          <a:xfrm>
            <a:off x="2827338" y="2883272"/>
            <a:ext cx="841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latin typeface="Symbol" pitchFamily="18" charset="2"/>
                <a:cs typeface="+mn-cs"/>
              </a:rPr>
              <a:t>-</a:t>
            </a:r>
          </a:p>
        </p:txBody>
      </p:sp>
      <p:sp>
        <p:nvSpPr>
          <p:cNvPr id="136216" name="Rectangle 24"/>
          <p:cNvSpPr>
            <a:spLocks noChangeAspect="1" noChangeArrowheads="1"/>
          </p:cNvSpPr>
          <p:nvPr/>
        </p:nvSpPr>
        <p:spPr bwMode="auto">
          <a:xfrm>
            <a:off x="2822575" y="3327772"/>
            <a:ext cx="857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36217" name="Line 25"/>
          <p:cNvSpPr>
            <a:spLocks noChangeAspect="1" noChangeShapeType="1"/>
          </p:cNvSpPr>
          <p:nvPr/>
        </p:nvSpPr>
        <p:spPr bwMode="auto">
          <a:xfrm flipH="1">
            <a:off x="2406650" y="3642097"/>
            <a:ext cx="20796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18" name="Line 26"/>
          <p:cNvSpPr>
            <a:spLocks noChangeAspect="1" noChangeShapeType="1"/>
          </p:cNvSpPr>
          <p:nvPr/>
        </p:nvSpPr>
        <p:spPr bwMode="auto">
          <a:xfrm flipH="1">
            <a:off x="2444750" y="3696072"/>
            <a:ext cx="130175"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19" name="Line 27"/>
          <p:cNvSpPr>
            <a:spLocks noChangeAspect="1" noChangeShapeType="1"/>
          </p:cNvSpPr>
          <p:nvPr/>
        </p:nvSpPr>
        <p:spPr bwMode="auto">
          <a:xfrm flipH="1">
            <a:off x="2468563" y="3748460"/>
            <a:ext cx="77787"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0" name="Line 28"/>
          <p:cNvSpPr>
            <a:spLocks noChangeAspect="1" noChangeShapeType="1"/>
          </p:cNvSpPr>
          <p:nvPr/>
        </p:nvSpPr>
        <p:spPr bwMode="auto">
          <a:xfrm flipV="1">
            <a:off x="3213100" y="2445122"/>
            <a:ext cx="3175" cy="9525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1" name="Line 29"/>
          <p:cNvSpPr>
            <a:spLocks noChangeAspect="1" noChangeShapeType="1"/>
          </p:cNvSpPr>
          <p:nvPr/>
        </p:nvSpPr>
        <p:spPr bwMode="auto">
          <a:xfrm flipH="1">
            <a:off x="3106738" y="2535610"/>
            <a:ext cx="20796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2" name="Line 30"/>
          <p:cNvSpPr>
            <a:spLocks noChangeAspect="1" noChangeShapeType="1"/>
          </p:cNvSpPr>
          <p:nvPr/>
        </p:nvSpPr>
        <p:spPr bwMode="auto">
          <a:xfrm flipH="1">
            <a:off x="3144838" y="2589585"/>
            <a:ext cx="131762" cy="158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3" name="Line 31"/>
          <p:cNvSpPr>
            <a:spLocks noChangeAspect="1" noChangeShapeType="1"/>
          </p:cNvSpPr>
          <p:nvPr/>
        </p:nvSpPr>
        <p:spPr bwMode="auto">
          <a:xfrm flipH="1">
            <a:off x="3175000" y="2641972"/>
            <a:ext cx="762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4" name="Line 32"/>
          <p:cNvSpPr>
            <a:spLocks noChangeAspect="1" noChangeShapeType="1"/>
          </p:cNvSpPr>
          <p:nvPr/>
        </p:nvSpPr>
        <p:spPr bwMode="auto">
          <a:xfrm flipH="1">
            <a:off x="4484688" y="1454522"/>
            <a:ext cx="207962"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5" name="Line 33"/>
          <p:cNvSpPr>
            <a:spLocks noChangeAspect="1" noChangeShapeType="1"/>
          </p:cNvSpPr>
          <p:nvPr/>
        </p:nvSpPr>
        <p:spPr bwMode="auto">
          <a:xfrm flipH="1">
            <a:off x="4522788" y="1400547"/>
            <a:ext cx="1301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6" name="Line 34"/>
          <p:cNvSpPr>
            <a:spLocks noChangeAspect="1" noChangeShapeType="1"/>
          </p:cNvSpPr>
          <p:nvPr/>
        </p:nvSpPr>
        <p:spPr bwMode="auto">
          <a:xfrm flipH="1">
            <a:off x="4546600" y="1352922"/>
            <a:ext cx="77788"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7" name="Line 35"/>
          <p:cNvSpPr>
            <a:spLocks noChangeAspect="1" noChangeShapeType="1"/>
          </p:cNvSpPr>
          <p:nvPr/>
        </p:nvSpPr>
        <p:spPr bwMode="auto">
          <a:xfrm>
            <a:off x="3605213" y="3197597"/>
            <a:ext cx="12795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28" name="Freeform 36"/>
          <p:cNvSpPr>
            <a:spLocks noChangeAspect="1"/>
          </p:cNvSpPr>
          <p:nvPr/>
        </p:nvSpPr>
        <p:spPr bwMode="auto">
          <a:xfrm>
            <a:off x="4546600" y="1454522"/>
            <a:ext cx="82550" cy="1743075"/>
          </a:xfrm>
          <a:custGeom>
            <a:avLst/>
            <a:gdLst>
              <a:gd name="T0" fmla="*/ 18 w 34"/>
              <a:gd name="T1" fmla="*/ 722 h 722"/>
              <a:gd name="T2" fmla="*/ 18 w 34"/>
              <a:gd name="T3" fmla="*/ 520 h 722"/>
              <a:gd name="T4" fmla="*/ 34 w 34"/>
              <a:gd name="T5" fmla="*/ 512 h 722"/>
              <a:gd name="T6" fmla="*/ 32 w 34"/>
              <a:gd name="T7" fmla="*/ 512 h 722"/>
              <a:gd name="T8" fmla="*/ 0 w 34"/>
              <a:gd name="T9" fmla="*/ 498 h 722"/>
              <a:gd name="T10" fmla="*/ 34 w 34"/>
              <a:gd name="T11" fmla="*/ 484 h 722"/>
              <a:gd name="T12" fmla="*/ 32 w 34"/>
              <a:gd name="T13" fmla="*/ 484 h 722"/>
              <a:gd name="T14" fmla="*/ 0 w 34"/>
              <a:gd name="T15" fmla="*/ 472 h 722"/>
              <a:gd name="T16" fmla="*/ 34 w 34"/>
              <a:gd name="T17" fmla="*/ 458 h 722"/>
              <a:gd name="T18" fmla="*/ 32 w 34"/>
              <a:gd name="T19" fmla="*/ 456 h 722"/>
              <a:gd name="T20" fmla="*/ 0 w 34"/>
              <a:gd name="T21" fmla="*/ 444 h 722"/>
              <a:gd name="T22" fmla="*/ 18 w 34"/>
              <a:gd name="T23" fmla="*/ 436 h 722"/>
              <a:gd name="T24" fmla="*/ 18 w 34"/>
              <a:gd name="T25" fmla="*/ 156 h 722"/>
              <a:gd name="T26" fmla="*/ 34 w 34"/>
              <a:gd name="T27" fmla="*/ 148 h 722"/>
              <a:gd name="T28" fmla="*/ 32 w 34"/>
              <a:gd name="T29" fmla="*/ 148 h 722"/>
              <a:gd name="T30" fmla="*/ 0 w 34"/>
              <a:gd name="T31" fmla="*/ 134 h 722"/>
              <a:gd name="T32" fmla="*/ 34 w 34"/>
              <a:gd name="T33" fmla="*/ 120 h 722"/>
              <a:gd name="T34" fmla="*/ 32 w 34"/>
              <a:gd name="T35" fmla="*/ 120 h 722"/>
              <a:gd name="T36" fmla="*/ 0 w 34"/>
              <a:gd name="T37" fmla="*/ 108 h 722"/>
              <a:gd name="T38" fmla="*/ 34 w 34"/>
              <a:gd name="T39" fmla="*/ 94 h 722"/>
              <a:gd name="T40" fmla="*/ 32 w 34"/>
              <a:gd name="T41" fmla="*/ 92 h 722"/>
              <a:gd name="T42" fmla="*/ 0 w 34"/>
              <a:gd name="T43" fmla="*/ 80 h 722"/>
              <a:gd name="T44" fmla="*/ 18 w 34"/>
              <a:gd name="T45" fmla="*/ 72 h 722"/>
              <a:gd name="T46" fmla="*/ 18 w 34"/>
              <a:gd name="T47" fmla="*/ 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722">
                <a:moveTo>
                  <a:pt x="18" y="722"/>
                </a:moveTo>
                <a:lnTo>
                  <a:pt x="18" y="520"/>
                </a:lnTo>
                <a:lnTo>
                  <a:pt x="34" y="512"/>
                </a:lnTo>
                <a:lnTo>
                  <a:pt x="32" y="512"/>
                </a:lnTo>
                <a:lnTo>
                  <a:pt x="0" y="498"/>
                </a:lnTo>
                <a:lnTo>
                  <a:pt x="34" y="484"/>
                </a:lnTo>
                <a:lnTo>
                  <a:pt x="32" y="484"/>
                </a:lnTo>
                <a:lnTo>
                  <a:pt x="0" y="472"/>
                </a:lnTo>
                <a:lnTo>
                  <a:pt x="34" y="458"/>
                </a:lnTo>
                <a:lnTo>
                  <a:pt x="32" y="456"/>
                </a:lnTo>
                <a:lnTo>
                  <a:pt x="0" y="444"/>
                </a:lnTo>
                <a:lnTo>
                  <a:pt x="18" y="436"/>
                </a:lnTo>
                <a:lnTo>
                  <a:pt x="18" y="156"/>
                </a:lnTo>
                <a:lnTo>
                  <a:pt x="34" y="148"/>
                </a:lnTo>
                <a:lnTo>
                  <a:pt x="32" y="148"/>
                </a:lnTo>
                <a:lnTo>
                  <a:pt x="0" y="134"/>
                </a:lnTo>
                <a:lnTo>
                  <a:pt x="34" y="120"/>
                </a:lnTo>
                <a:lnTo>
                  <a:pt x="32" y="120"/>
                </a:lnTo>
                <a:lnTo>
                  <a:pt x="0" y="108"/>
                </a:lnTo>
                <a:lnTo>
                  <a:pt x="34" y="94"/>
                </a:lnTo>
                <a:lnTo>
                  <a:pt x="32" y="92"/>
                </a:lnTo>
                <a:lnTo>
                  <a:pt x="0" y="80"/>
                </a:lnTo>
                <a:lnTo>
                  <a:pt x="18" y="72"/>
                </a:lnTo>
                <a:lnTo>
                  <a:pt x="1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29" name="Freeform 37"/>
          <p:cNvSpPr>
            <a:spLocks noChangeAspect="1"/>
          </p:cNvSpPr>
          <p:nvPr/>
        </p:nvSpPr>
        <p:spPr bwMode="auto">
          <a:xfrm>
            <a:off x="1527175" y="3000747"/>
            <a:ext cx="1246188" cy="80963"/>
          </a:xfrm>
          <a:custGeom>
            <a:avLst/>
            <a:gdLst>
              <a:gd name="T0" fmla="*/ 0 w 516"/>
              <a:gd name="T1" fmla="*/ 16 h 34"/>
              <a:gd name="T2" fmla="*/ 162 w 516"/>
              <a:gd name="T3" fmla="*/ 16 h 34"/>
              <a:gd name="T4" fmla="*/ 168 w 516"/>
              <a:gd name="T5" fmla="*/ 0 h 34"/>
              <a:gd name="T6" fmla="*/ 170 w 516"/>
              <a:gd name="T7" fmla="*/ 2 h 34"/>
              <a:gd name="T8" fmla="*/ 182 w 516"/>
              <a:gd name="T9" fmla="*/ 34 h 34"/>
              <a:gd name="T10" fmla="*/ 196 w 516"/>
              <a:gd name="T11" fmla="*/ 0 h 34"/>
              <a:gd name="T12" fmla="*/ 198 w 516"/>
              <a:gd name="T13" fmla="*/ 2 h 34"/>
              <a:gd name="T14" fmla="*/ 210 w 516"/>
              <a:gd name="T15" fmla="*/ 34 h 34"/>
              <a:gd name="T16" fmla="*/ 224 w 516"/>
              <a:gd name="T17" fmla="*/ 0 h 34"/>
              <a:gd name="T18" fmla="*/ 224 w 516"/>
              <a:gd name="T19" fmla="*/ 2 h 34"/>
              <a:gd name="T20" fmla="*/ 238 w 516"/>
              <a:gd name="T21" fmla="*/ 34 h 34"/>
              <a:gd name="T22" fmla="*/ 244 w 516"/>
              <a:gd name="T23" fmla="*/ 16 h 34"/>
              <a:gd name="T24" fmla="*/ 516 w 516"/>
              <a:gd name="T25"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6" h="34">
                <a:moveTo>
                  <a:pt x="0" y="16"/>
                </a:moveTo>
                <a:lnTo>
                  <a:pt x="162" y="16"/>
                </a:lnTo>
                <a:lnTo>
                  <a:pt x="168" y="0"/>
                </a:lnTo>
                <a:lnTo>
                  <a:pt x="170" y="2"/>
                </a:lnTo>
                <a:lnTo>
                  <a:pt x="182" y="34"/>
                </a:lnTo>
                <a:lnTo>
                  <a:pt x="196" y="0"/>
                </a:lnTo>
                <a:lnTo>
                  <a:pt x="198" y="2"/>
                </a:lnTo>
                <a:lnTo>
                  <a:pt x="210" y="34"/>
                </a:lnTo>
                <a:lnTo>
                  <a:pt x="224" y="0"/>
                </a:lnTo>
                <a:lnTo>
                  <a:pt x="224" y="2"/>
                </a:lnTo>
                <a:lnTo>
                  <a:pt x="238" y="34"/>
                </a:lnTo>
                <a:lnTo>
                  <a:pt x="244" y="16"/>
                </a:lnTo>
                <a:lnTo>
                  <a:pt x="516" y="1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30" name="Freeform 38"/>
          <p:cNvSpPr>
            <a:spLocks noChangeAspect="1"/>
          </p:cNvSpPr>
          <p:nvPr/>
        </p:nvSpPr>
        <p:spPr bwMode="auto">
          <a:xfrm>
            <a:off x="1492250" y="3005510"/>
            <a:ext cx="68263" cy="66675"/>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10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10 h 28"/>
              <a:gd name="T30" fmla="*/ 0 w 28"/>
              <a:gd name="T31" fmla="*/ 14 h 28"/>
              <a:gd name="T32" fmla="*/ 0 w 28"/>
              <a:gd name="T33" fmla="*/ 14 h 28"/>
              <a:gd name="T34" fmla="*/ 2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10"/>
                </a:lnTo>
                <a:lnTo>
                  <a:pt x="24" y="4"/>
                </a:lnTo>
                <a:lnTo>
                  <a:pt x="20" y="2"/>
                </a:lnTo>
                <a:lnTo>
                  <a:pt x="14" y="0"/>
                </a:lnTo>
                <a:lnTo>
                  <a:pt x="14" y="0"/>
                </a:lnTo>
                <a:lnTo>
                  <a:pt x="8" y="2"/>
                </a:lnTo>
                <a:lnTo>
                  <a:pt x="4" y="4"/>
                </a:lnTo>
                <a:lnTo>
                  <a:pt x="2" y="10"/>
                </a:lnTo>
                <a:lnTo>
                  <a:pt x="0" y="14"/>
                </a:lnTo>
                <a:lnTo>
                  <a:pt x="0" y="14"/>
                </a:lnTo>
                <a:lnTo>
                  <a:pt x="2"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6232" name="Line 40"/>
          <p:cNvSpPr>
            <a:spLocks noChangeAspect="1" noChangeShapeType="1"/>
          </p:cNvSpPr>
          <p:nvPr/>
        </p:nvSpPr>
        <p:spPr bwMode="auto">
          <a:xfrm>
            <a:off x="1527175" y="3038847"/>
            <a:ext cx="1588"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33" name="Freeform 41"/>
          <p:cNvSpPr>
            <a:spLocks noChangeAspect="1"/>
          </p:cNvSpPr>
          <p:nvPr/>
        </p:nvSpPr>
        <p:spPr bwMode="auto">
          <a:xfrm>
            <a:off x="4851400" y="3164260"/>
            <a:ext cx="68263" cy="68262"/>
          </a:xfrm>
          <a:custGeom>
            <a:avLst/>
            <a:gdLst>
              <a:gd name="T0" fmla="*/ 14 w 28"/>
              <a:gd name="T1" fmla="*/ 28 h 28"/>
              <a:gd name="T2" fmla="*/ 14 w 28"/>
              <a:gd name="T3" fmla="*/ 28 h 28"/>
              <a:gd name="T4" fmla="*/ 20 w 28"/>
              <a:gd name="T5" fmla="*/ 26 h 28"/>
              <a:gd name="T6" fmla="*/ 24 w 28"/>
              <a:gd name="T7" fmla="*/ 24 h 28"/>
              <a:gd name="T8" fmla="*/ 28 w 28"/>
              <a:gd name="T9" fmla="*/ 20 h 28"/>
              <a:gd name="T10" fmla="*/ 28 w 28"/>
              <a:gd name="T11" fmla="*/ 14 h 28"/>
              <a:gd name="T12" fmla="*/ 28 w 28"/>
              <a:gd name="T13" fmla="*/ 14 h 28"/>
              <a:gd name="T14" fmla="*/ 28 w 28"/>
              <a:gd name="T15" fmla="*/ 8 h 28"/>
              <a:gd name="T16" fmla="*/ 24 w 28"/>
              <a:gd name="T17" fmla="*/ 4 h 28"/>
              <a:gd name="T18" fmla="*/ 20 w 28"/>
              <a:gd name="T19" fmla="*/ 0 h 28"/>
              <a:gd name="T20" fmla="*/ 14 w 28"/>
              <a:gd name="T21" fmla="*/ 0 h 28"/>
              <a:gd name="T22" fmla="*/ 14 w 28"/>
              <a:gd name="T23" fmla="*/ 0 h 28"/>
              <a:gd name="T24" fmla="*/ 10 w 28"/>
              <a:gd name="T25" fmla="*/ 0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10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8" y="20"/>
                </a:lnTo>
                <a:lnTo>
                  <a:pt x="28" y="14"/>
                </a:lnTo>
                <a:lnTo>
                  <a:pt x="28" y="14"/>
                </a:lnTo>
                <a:lnTo>
                  <a:pt x="28" y="8"/>
                </a:lnTo>
                <a:lnTo>
                  <a:pt x="24" y="4"/>
                </a:lnTo>
                <a:lnTo>
                  <a:pt x="20" y="0"/>
                </a:lnTo>
                <a:lnTo>
                  <a:pt x="14" y="0"/>
                </a:lnTo>
                <a:lnTo>
                  <a:pt x="14" y="0"/>
                </a:lnTo>
                <a:lnTo>
                  <a:pt x="10" y="0"/>
                </a:lnTo>
                <a:lnTo>
                  <a:pt x="4" y="4"/>
                </a:lnTo>
                <a:lnTo>
                  <a:pt x="2" y="8"/>
                </a:lnTo>
                <a:lnTo>
                  <a:pt x="0" y="14"/>
                </a:lnTo>
                <a:lnTo>
                  <a:pt x="0" y="14"/>
                </a:lnTo>
                <a:lnTo>
                  <a:pt x="2" y="20"/>
                </a:lnTo>
                <a:lnTo>
                  <a:pt x="4" y="24"/>
                </a:lnTo>
                <a:lnTo>
                  <a:pt x="10"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6235" name="Line 43"/>
          <p:cNvSpPr>
            <a:spLocks noChangeAspect="1" noChangeShapeType="1"/>
          </p:cNvSpPr>
          <p:nvPr/>
        </p:nvSpPr>
        <p:spPr bwMode="auto">
          <a:xfrm>
            <a:off x="4884738" y="3197597"/>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36" name="Line 44"/>
          <p:cNvSpPr>
            <a:spLocks noChangeAspect="1" noChangeShapeType="1"/>
          </p:cNvSpPr>
          <p:nvPr/>
        </p:nvSpPr>
        <p:spPr bwMode="auto">
          <a:xfrm>
            <a:off x="6731000" y="1598985"/>
            <a:ext cx="3175" cy="195580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37" name="Rectangle 45"/>
          <p:cNvSpPr>
            <a:spLocks noChangeAspect="1" noChangeArrowheads="1"/>
          </p:cNvSpPr>
          <p:nvPr/>
        </p:nvSpPr>
        <p:spPr bwMode="auto">
          <a:xfrm>
            <a:off x="6827838" y="1778372"/>
            <a:ext cx="3000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10 V</a:t>
            </a:r>
          </a:p>
        </p:txBody>
      </p:sp>
      <p:sp>
        <p:nvSpPr>
          <p:cNvPr id="136239" name="Rectangle 47"/>
          <p:cNvSpPr>
            <a:spLocks noChangeAspect="1" noChangeArrowheads="1"/>
          </p:cNvSpPr>
          <p:nvPr/>
        </p:nvSpPr>
        <p:spPr bwMode="auto">
          <a:xfrm>
            <a:off x="6289675" y="3246810"/>
            <a:ext cx="35083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-10 V</a:t>
            </a:r>
          </a:p>
        </p:txBody>
      </p:sp>
      <p:sp>
        <p:nvSpPr>
          <p:cNvPr id="136240" name="Rectangle 48"/>
          <p:cNvSpPr>
            <a:spLocks noChangeAspect="1" noChangeArrowheads="1"/>
          </p:cNvSpPr>
          <p:nvPr/>
        </p:nvSpPr>
        <p:spPr bwMode="auto">
          <a:xfrm>
            <a:off x="6784975" y="1478335"/>
            <a:ext cx="682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v</a:t>
            </a:r>
          </a:p>
        </p:txBody>
      </p:sp>
      <p:sp>
        <p:nvSpPr>
          <p:cNvPr id="136241" name="Rectangle 49"/>
          <p:cNvSpPr>
            <a:spLocks noChangeAspect="1" noChangeArrowheads="1"/>
          </p:cNvSpPr>
          <p:nvPr/>
        </p:nvSpPr>
        <p:spPr bwMode="auto">
          <a:xfrm>
            <a:off x="6861175" y="1541835"/>
            <a:ext cx="762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o</a:t>
            </a:r>
          </a:p>
        </p:txBody>
      </p:sp>
      <p:sp>
        <p:nvSpPr>
          <p:cNvPr id="136242" name="Rectangle 50"/>
          <p:cNvSpPr>
            <a:spLocks noChangeAspect="1" noChangeArrowheads="1"/>
          </p:cNvSpPr>
          <p:nvPr/>
        </p:nvSpPr>
        <p:spPr bwMode="auto">
          <a:xfrm>
            <a:off x="7688263" y="2705472"/>
            <a:ext cx="11588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ea typeface="MS Mincho" pitchFamily="49" charset="-128"/>
                <a:cs typeface="+mn-cs"/>
                <a:sym typeface="Symbol" pitchFamily="18" charset="2"/>
              </a:rPr>
              <a:t></a:t>
            </a:r>
            <a:r>
              <a:rPr lang="en-US" sz="1200" baseline="-25000" smtClean="0">
                <a:solidFill>
                  <a:srgbClr val="000000"/>
                </a:solidFill>
                <a:ea typeface="MS Mincho" pitchFamily="49" charset="-128"/>
                <a:cs typeface="+mn-cs"/>
              </a:rPr>
              <a:t>i</a:t>
            </a:r>
            <a:endParaRPr lang="en-US" sz="1200" smtClean="0">
              <a:solidFill>
                <a:srgbClr val="000000"/>
              </a:solidFill>
              <a:cs typeface="+mn-cs"/>
            </a:endParaRPr>
          </a:p>
        </p:txBody>
      </p:sp>
      <p:sp>
        <p:nvSpPr>
          <p:cNvPr id="136245" name="Rectangle 53"/>
          <p:cNvSpPr>
            <a:spLocks noChangeAspect="1" noChangeArrowheads="1"/>
          </p:cNvSpPr>
          <p:nvPr/>
        </p:nvSpPr>
        <p:spPr bwMode="auto">
          <a:xfrm>
            <a:off x="5832475" y="2353047"/>
            <a:ext cx="35083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-10 V</a:t>
            </a:r>
          </a:p>
        </p:txBody>
      </p:sp>
      <p:sp>
        <p:nvSpPr>
          <p:cNvPr id="136247" name="Rectangle 55"/>
          <p:cNvSpPr>
            <a:spLocks noChangeAspect="1" noChangeArrowheads="1"/>
          </p:cNvSpPr>
          <p:nvPr/>
        </p:nvSpPr>
        <p:spPr bwMode="auto">
          <a:xfrm>
            <a:off x="7253288" y="2734047"/>
            <a:ext cx="1603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sym typeface="Symbol" pitchFamily="18" charset="2"/>
              </a:rPr>
              <a:t></a:t>
            </a:r>
            <a:r>
              <a:rPr lang="en-US" sz="1200" smtClean="0">
                <a:solidFill>
                  <a:srgbClr val="000000"/>
                </a:solidFill>
                <a:cs typeface="+mn-cs"/>
              </a:rPr>
              <a:t>1</a:t>
            </a:r>
          </a:p>
        </p:txBody>
      </p:sp>
      <p:sp>
        <p:nvSpPr>
          <p:cNvPr id="136249" name="Rectangle 57"/>
          <p:cNvSpPr>
            <a:spLocks noChangeAspect="1" noChangeArrowheads="1"/>
          </p:cNvSpPr>
          <p:nvPr/>
        </p:nvSpPr>
        <p:spPr bwMode="auto">
          <a:xfrm>
            <a:off x="7219950" y="3313485"/>
            <a:ext cx="23653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sym typeface="Symbol" pitchFamily="18" charset="2"/>
              </a:rPr>
              <a:t></a:t>
            </a:r>
            <a:r>
              <a:rPr lang="en-US" sz="1200" smtClean="0">
                <a:solidFill>
                  <a:srgbClr val="000000"/>
                </a:solidFill>
                <a:cs typeface="+mn-cs"/>
              </a:rPr>
              <a:t>10</a:t>
            </a:r>
          </a:p>
        </p:txBody>
      </p:sp>
      <p:sp>
        <p:nvSpPr>
          <p:cNvPr id="136250" name="Rectangle 58"/>
          <p:cNvSpPr>
            <a:spLocks noChangeAspect="1" noChangeArrowheads="1"/>
          </p:cNvSpPr>
          <p:nvPr/>
        </p:nvSpPr>
        <p:spPr bwMode="auto">
          <a:xfrm>
            <a:off x="7277100" y="2353047"/>
            <a:ext cx="30003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10 V</a:t>
            </a:r>
          </a:p>
        </p:txBody>
      </p:sp>
      <p:sp>
        <p:nvSpPr>
          <p:cNvPr id="136251" name="Line 59"/>
          <p:cNvSpPr>
            <a:spLocks noChangeAspect="1" noChangeShapeType="1"/>
          </p:cNvSpPr>
          <p:nvPr/>
        </p:nvSpPr>
        <p:spPr bwMode="auto">
          <a:xfrm>
            <a:off x="6664325" y="1859335"/>
            <a:ext cx="1301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52" name="Line 60"/>
          <p:cNvSpPr>
            <a:spLocks noChangeAspect="1" noChangeShapeType="1"/>
          </p:cNvSpPr>
          <p:nvPr/>
        </p:nvSpPr>
        <p:spPr bwMode="auto">
          <a:xfrm>
            <a:off x="6664325" y="3327772"/>
            <a:ext cx="13017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53" name="Line 61"/>
          <p:cNvSpPr>
            <a:spLocks noChangeAspect="1" noChangeShapeType="1"/>
          </p:cNvSpPr>
          <p:nvPr/>
        </p:nvSpPr>
        <p:spPr bwMode="auto">
          <a:xfrm>
            <a:off x="5711825" y="2584822"/>
            <a:ext cx="1995488"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54" name="Line 62"/>
          <p:cNvSpPr>
            <a:spLocks noChangeAspect="1" noChangeShapeType="1"/>
          </p:cNvSpPr>
          <p:nvPr/>
        </p:nvSpPr>
        <p:spPr bwMode="auto">
          <a:xfrm flipV="1">
            <a:off x="5972175" y="2521322"/>
            <a:ext cx="3175" cy="130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55" name="Line 63"/>
          <p:cNvSpPr>
            <a:spLocks noChangeAspect="1" noChangeShapeType="1"/>
          </p:cNvSpPr>
          <p:nvPr/>
        </p:nvSpPr>
        <p:spPr bwMode="auto">
          <a:xfrm flipV="1">
            <a:off x="7427913" y="2521322"/>
            <a:ext cx="1587" cy="130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56" name="Freeform 64"/>
          <p:cNvSpPr>
            <a:spLocks noChangeAspect="1"/>
          </p:cNvSpPr>
          <p:nvPr/>
        </p:nvSpPr>
        <p:spPr bwMode="auto">
          <a:xfrm>
            <a:off x="7693025" y="2561010"/>
            <a:ext cx="87313" cy="52387"/>
          </a:xfrm>
          <a:custGeom>
            <a:avLst/>
            <a:gdLst>
              <a:gd name="T0" fmla="*/ 2 w 36"/>
              <a:gd name="T1" fmla="*/ 10 h 22"/>
              <a:gd name="T2" fmla="*/ 2 w 36"/>
              <a:gd name="T3" fmla="*/ 10 h 22"/>
              <a:gd name="T4" fmla="*/ 2 w 36"/>
              <a:gd name="T5" fmla="*/ 6 h 22"/>
              <a:gd name="T6" fmla="*/ 0 w 36"/>
              <a:gd name="T7" fmla="*/ 0 h 22"/>
              <a:gd name="T8" fmla="*/ 0 w 36"/>
              <a:gd name="T9" fmla="*/ 0 h 22"/>
              <a:gd name="T10" fmla="*/ 18 w 36"/>
              <a:gd name="T11" fmla="*/ 6 h 22"/>
              <a:gd name="T12" fmla="*/ 36 w 36"/>
              <a:gd name="T13" fmla="*/ 10 h 22"/>
              <a:gd name="T14" fmla="*/ 36 w 36"/>
              <a:gd name="T15" fmla="*/ 10 h 22"/>
              <a:gd name="T16" fmla="*/ 18 w 36"/>
              <a:gd name="T17" fmla="*/ 16 h 22"/>
              <a:gd name="T18" fmla="*/ 0 w 36"/>
              <a:gd name="T19" fmla="*/ 22 h 22"/>
              <a:gd name="T20" fmla="*/ 0 w 36"/>
              <a:gd name="T21" fmla="*/ 22 h 22"/>
              <a:gd name="T22" fmla="*/ 2 w 36"/>
              <a:gd name="T23" fmla="*/ 14 h 22"/>
              <a:gd name="T24" fmla="*/ 2 w 36"/>
              <a:gd name="T25" fmla="*/ 10 h 22"/>
              <a:gd name="T26" fmla="*/ 2 w 36"/>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2">
                <a:moveTo>
                  <a:pt x="2" y="10"/>
                </a:moveTo>
                <a:lnTo>
                  <a:pt x="2" y="10"/>
                </a:lnTo>
                <a:lnTo>
                  <a:pt x="2" y="6"/>
                </a:lnTo>
                <a:lnTo>
                  <a:pt x="0" y="0"/>
                </a:lnTo>
                <a:lnTo>
                  <a:pt x="0" y="0"/>
                </a:lnTo>
                <a:lnTo>
                  <a:pt x="18" y="6"/>
                </a:lnTo>
                <a:lnTo>
                  <a:pt x="36" y="10"/>
                </a:lnTo>
                <a:lnTo>
                  <a:pt x="36" y="10"/>
                </a:lnTo>
                <a:lnTo>
                  <a:pt x="18" y="16"/>
                </a:lnTo>
                <a:lnTo>
                  <a:pt x="0" y="22"/>
                </a:lnTo>
                <a:lnTo>
                  <a:pt x="0" y="22"/>
                </a:lnTo>
                <a:lnTo>
                  <a:pt x="2" y="14"/>
                </a:lnTo>
                <a:lnTo>
                  <a:pt x="2" y="10"/>
                </a:lnTo>
                <a:lnTo>
                  <a:pt x="2" y="1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6257" name="Freeform 65"/>
          <p:cNvSpPr>
            <a:spLocks noChangeAspect="1"/>
          </p:cNvSpPr>
          <p:nvPr/>
        </p:nvSpPr>
        <p:spPr bwMode="auto">
          <a:xfrm>
            <a:off x="6702425" y="1527547"/>
            <a:ext cx="52388" cy="85725"/>
          </a:xfrm>
          <a:custGeom>
            <a:avLst/>
            <a:gdLst>
              <a:gd name="T0" fmla="*/ 12 w 22"/>
              <a:gd name="T1" fmla="*/ 32 h 36"/>
              <a:gd name="T2" fmla="*/ 12 w 22"/>
              <a:gd name="T3" fmla="*/ 32 h 36"/>
              <a:gd name="T4" fmla="*/ 18 w 22"/>
              <a:gd name="T5" fmla="*/ 34 h 36"/>
              <a:gd name="T6" fmla="*/ 22 w 22"/>
              <a:gd name="T7" fmla="*/ 36 h 36"/>
              <a:gd name="T8" fmla="*/ 22 w 22"/>
              <a:gd name="T9" fmla="*/ 36 h 36"/>
              <a:gd name="T10" fmla="*/ 16 w 22"/>
              <a:gd name="T11" fmla="*/ 18 h 36"/>
              <a:gd name="T12" fmla="*/ 12 w 22"/>
              <a:gd name="T13" fmla="*/ 0 h 36"/>
              <a:gd name="T14" fmla="*/ 12 w 22"/>
              <a:gd name="T15" fmla="*/ 0 h 36"/>
              <a:gd name="T16" fmla="*/ 6 w 22"/>
              <a:gd name="T17" fmla="*/ 18 h 36"/>
              <a:gd name="T18" fmla="*/ 0 w 22"/>
              <a:gd name="T19" fmla="*/ 36 h 36"/>
              <a:gd name="T20" fmla="*/ 0 w 22"/>
              <a:gd name="T21" fmla="*/ 36 h 36"/>
              <a:gd name="T22" fmla="*/ 8 w 22"/>
              <a:gd name="T23" fmla="*/ 34 h 36"/>
              <a:gd name="T24" fmla="*/ 12 w 22"/>
              <a:gd name="T25" fmla="*/ 32 h 36"/>
              <a:gd name="T26" fmla="*/ 12 w 22"/>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36">
                <a:moveTo>
                  <a:pt x="12" y="32"/>
                </a:moveTo>
                <a:lnTo>
                  <a:pt x="12" y="32"/>
                </a:lnTo>
                <a:lnTo>
                  <a:pt x="18" y="34"/>
                </a:lnTo>
                <a:lnTo>
                  <a:pt x="22" y="36"/>
                </a:lnTo>
                <a:lnTo>
                  <a:pt x="22" y="36"/>
                </a:lnTo>
                <a:lnTo>
                  <a:pt x="16" y="18"/>
                </a:lnTo>
                <a:lnTo>
                  <a:pt x="12" y="0"/>
                </a:lnTo>
                <a:lnTo>
                  <a:pt x="12" y="0"/>
                </a:lnTo>
                <a:lnTo>
                  <a:pt x="6" y="18"/>
                </a:lnTo>
                <a:lnTo>
                  <a:pt x="0" y="36"/>
                </a:lnTo>
                <a:lnTo>
                  <a:pt x="0" y="36"/>
                </a:lnTo>
                <a:lnTo>
                  <a:pt x="8" y="34"/>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6258" name="Freeform 66"/>
          <p:cNvSpPr>
            <a:spLocks noChangeAspect="1"/>
          </p:cNvSpPr>
          <p:nvPr/>
        </p:nvSpPr>
        <p:spPr bwMode="auto">
          <a:xfrm>
            <a:off x="2517775" y="2173660"/>
            <a:ext cx="1347788" cy="860425"/>
          </a:xfrm>
          <a:custGeom>
            <a:avLst/>
            <a:gdLst>
              <a:gd name="T0" fmla="*/ 0 w 558"/>
              <a:gd name="T1" fmla="*/ 356 h 356"/>
              <a:gd name="T2" fmla="*/ 0 w 558"/>
              <a:gd name="T3" fmla="*/ 0 h 356"/>
              <a:gd name="T4" fmla="*/ 558 w 558"/>
              <a:gd name="T5" fmla="*/ 0 h 356"/>
            </a:gdLst>
            <a:ahLst/>
            <a:cxnLst>
              <a:cxn ang="0">
                <a:pos x="T0" y="T1"/>
              </a:cxn>
              <a:cxn ang="0">
                <a:pos x="T2" y="T3"/>
              </a:cxn>
              <a:cxn ang="0">
                <a:pos x="T4" y="T5"/>
              </a:cxn>
            </a:cxnLst>
            <a:rect l="0" t="0" r="r" b="b"/>
            <a:pathLst>
              <a:path w="558" h="356">
                <a:moveTo>
                  <a:pt x="0" y="356"/>
                </a:moveTo>
                <a:lnTo>
                  <a:pt x="0" y="0"/>
                </a:lnTo>
                <a:lnTo>
                  <a:pt x="558"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59" name="Line 67"/>
          <p:cNvSpPr>
            <a:spLocks noChangeAspect="1" noChangeShapeType="1"/>
          </p:cNvSpPr>
          <p:nvPr/>
        </p:nvSpPr>
        <p:spPr bwMode="auto">
          <a:xfrm>
            <a:off x="3924300" y="2173660"/>
            <a:ext cx="347663" cy="4921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0" name="Freeform 68"/>
          <p:cNvSpPr>
            <a:spLocks noChangeAspect="1"/>
          </p:cNvSpPr>
          <p:nvPr/>
        </p:nvSpPr>
        <p:spPr bwMode="auto">
          <a:xfrm>
            <a:off x="3024188" y="2076822"/>
            <a:ext cx="373062" cy="368300"/>
          </a:xfrm>
          <a:custGeom>
            <a:avLst/>
            <a:gdLst>
              <a:gd name="T0" fmla="*/ 78 w 154"/>
              <a:gd name="T1" fmla="*/ 152 h 152"/>
              <a:gd name="T2" fmla="*/ 78 w 154"/>
              <a:gd name="T3" fmla="*/ 152 h 152"/>
              <a:gd name="T4" fmla="*/ 92 w 154"/>
              <a:gd name="T5" fmla="*/ 150 h 152"/>
              <a:gd name="T6" fmla="*/ 106 w 154"/>
              <a:gd name="T7" fmla="*/ 146 h 152"/>
              <a:gd name="T8" fmla="*/ 120 w 154"/>
              <a:gd name="T9" fmla="*/ 140 h 152"/>
              <a:gd name="T10" fmla="*/ 130 w 154"/>
              <a:gd name="T11" fmla="*/ 130 h 152"/>
              <a:gd name="T12" fmla="*/ 140 w 154"/>
              <a:gd name="T13" fmla="*/ 118 h 152"/>
              <a:gd name="T14" fmla="*/ 148 w 154"/>
              <a:gd name="T15" fmla="*/ 106 h 152"/>
              <a:gd name="T16" fmla="*/ 152 w 154"/>
              <a:gd name="T17" fmla="*/ 92 h 152"/>
              <a:gd name="T18" fmla="*/ 154 w 154"/>
              <a:gd name="T19" fmla="*/ 76 h 152"/>
              <a:gd name="T20" fmla="*/ 154 w 154"/>
              <a:gd name="T21" fmla="*/ 76 h 152"/>
              <a:gd name="T22" fmla="*/ 152 w 154"/>
              <a:gd name="T23" fmla="*/ 60 h 152"/>
              <a:gd name="T24" fmla="*/ 148 w 154"/>
              <a:gd name="T25" fmla="*/ 46 h 152"/>
              <a:gd name="T26" fmla="*/ 140 w 154"/>
              <a:gd name="T27" fmla="*/ 34 h 152"/>
              <a:gd name="T28" fmla="*/ 130 w 154"/>
              <a:gd name="T29" fmla="*/ 22 h 152"/>
              <a:gd name="T30" fmla="*/ 120 w 154"/>
              <a:gd name="T31" fmla="*/ 12 h 152"/>
              <a:gd name="T32" fmla="*/ 106 w 154"/>
              <a:gd name="T33" fmla="*/ 6 h 152"/>
              <a:gd name="T34" fmla="*/ 92 w 154"/>
              <a:gd name="T35" fmla="*/ 2 h 152"/>
              <a:gd name="T36" fmla="*/ 78 w 154"/>
              <a:gd name="T37" fmla="*/ 0 h 152"/>
              <a:gd name="T38" fmla="*/ 78 w 154"/>
              <a:gd name="T39" fmla="*/ 0 h 152"/>
              <a:gd name="T40" fmla="*/ 62 w 154"/>
              <a:gd name="T41" fmla="*/ 2 h 152"/>
              <a:gd name="T42" fmla="*/ 48 w 154"/>
              <a:gd name="T43" fmla="*/ 6 h 152"/>
              <a:gd name="T44" fmla="*/ 34 w 154"/>
              <a:gd name="T45" fmla="*/ 12 h 152"/>
              <a:gd name="T46" fmla="*/ 24 w 154"/>
              <a:gd name="T47" fmla="*/ 22 h 152"/>
              <a:gd name="T48" fmla="*/ 14 w 154"/>
              <a:gd name="T49" fmla="*/ 34 h 152"/>
              <a:gd name="T50" fmla="*/ 6 w 154"/>
              <a:gd name="T51" fmla="*/ 46 h 152"/>
              <a:gd name="T52" fmla="*/ 2 w 154"/>
              <a:gd name="T53" fmla="*/ 60 h 152"/>
              <a:gd name="T54" fmla="*/ 0 w 154"/>
              <a:gd name="T55" fmla="*/ 76 h 152"/>
              <a:gd name="T56" fmla="*/ 0 w 154"/>
              <a:gd name="T57" fmla="*/ 76 h 152"/>
              <a:gd name="T58" fmla="*/ 2 w 154"/>
              <a:gd name="T59" fmla="*/ 92 h 152"/>
              <a:gd name="T60" fmla="*/ 6 w 154"/>
              <a:gd name="T61" fmla="*/ 106 h 152"/>
              <a:gd name="T62" fmla="*/ 14 w 154"/>
              <a:gd name="T63" fmla="*/ 118 h 152"/>
              <a:gd name="T64" fmla="*/ 24 w 154"/>
              <a:gd name="T65" fmla="*/ 130 h 152"/>
              <a:gd name="T66" fmla="*/ 34 w 154"/>
              <a:gd name="T67" fmla="*/ 140 h 152"/>
              <a:gd name="T68" fmla="*/ 48 w 154"/>
              <a:gd name="T69" fmla="*/ 146 h 152"/>
              <a:gd name="T70" fmla="*/ 62 w 154"/>
              <a:gd name="T71" fmla="*/ 150 h 152"/>
              <a:gd name="T72" fmla="*/ 78 w 154"/>
              <a:gd name="T73" fmla="*/ 152 h 152"/>
              <a:gd name="T74" fmla="*/ 78 w 154"/>
              <a:gd name="T75"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4" h="152">
                <a:moveTo>
                  <a:pt x="78" y="152"/>
                </a:moveTo>
                <a:lnTo>
                  <a:pt x="78" y="152"/>
                </a:lnTo>
                <a:lnTo>
                  <a:pt x="92" y="150"/>
                </a:lnTo>
                <a:lnTo>
                  <a:pt x="106" y="146"/>
                </a:lnTo>
                <a:lnTo>
                  <a:pt x="120" y="140"/>
                </a:lnTo>
                <a:lnTo>
                  <a:pt x="130" y="130"/>
                </a:lnTo>
                <a:lnTo>
                  <a:pt x="140" y="118"/>
                </a:lnTo>
                <a:lnTo>
                  <a:pt x="148" y="106"/>
                </a:lnTo>
                <a:lnTo>
                  <a:pt x="152" y="92"/>
                </a:lnTo>
                <a:lnTo>
                  <a:pt x="154" y="76"/>
                </a:lnTo>
                <a:lnTo>
                  <a:pt x="154" y="76"/>
                </a:lnTo>
                <a:lnTo>
                  <a:pt x="152" y="60"/>
                </a:lnTo>
                <a:lnTo>
                  <a:pt x="148" y="46"/>
                </a:lnTo>
                <a:lnTo>
                  <a:pt x="140" y="34"/>
                </a:lnTo>
                <a:lnTo>
                  <a:pt x="130" y="22"/>
                </a:lnTo>
                <a:lnTo>
                  <a:pt x="120" y="12"/>
                </a:lnTo>
                <a:lnTo>
                  <a:pt x="106" y="6"/>
                </a:lnTo>
                <a:lnTo>
                  <a:pt x="92" y="2"/>
                </a:lnTo>
                <a:lnTo>
                  <a:pt x="78" y="0"/>
                </a:lnTo>
                <a:lnTo>
                  <a:pt x="78" y="0"/>
                </a:lnTo>
                <a:lnTo>
                  <a:pt x="62" y="2"/>
                </a:lnTo>
                <a:lnTo>
                  <a:pt x="48" y="6"/>
                </a:lnTo>
                <a:lnTo>
                  <a:pt x="34" y="12"/>
                </a:lnTo>
                <a:lnTo>
                  <a:pt x="24" y="22"/>
                </a:lnTo>
                <a:lnTo>
                  <a:pt x="14" y="34"/>
                </a:lnTo>
                <a:lnTo>
                  <a:pt x="6" y="46"/>
                </a:lnTo>
                <a:lnTo>
                  <a:pt x="2" y="60"/>
                </a:lnTo>
                <a:lnTo>
                  <a:pt x="0" y="76"/>
                </a:lnTo>
                <a:lnTo>
                  <a:pt x="0" y="76"/>
                </a:lnTo>
                <a:lnTo>
                  <a:pt x="2" y="92"/>
                </a:lnTo>
                <a:lnTo>
                  <a:pt x="6" y="106"/>
                </a:lnTo>
                <a:lnTo>
                  <a:pt x="14" y="118"/>
                </a:lnTo>
                <a:lnTo>
                  <a:pt x="24" y="130"/>
                </a:lnTo>
                <a:lnTo>
                  <a:pt x="34" y="140"/>
                </a:lnTo>
                <a:lnTo>
                  <a:pt x="48" y="146"/>
                </a:lnTo>
                <a:lnTo>
                  <a:pt x="62" y="150"/>
                </a:lnTo>
                <a:lnTo>
                  <a:pt x="78" y="152"/>
                </a:lnTo>
                <a:lnTo>
                  <a:pt x="78" y="152"/>
                </a:lnTo>
                <a:close/>
              </a:path>
            </a:pathLst>
          </a:custGeom>
          <a:solidFill>
            <a:srgbClr val="FFFFFF"/>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6261" name="Line 69"/>
          <p:cNvSpPr>
            <a:spLocks noChangeAspect="1" noChangeShapeType="1"/>
          </p:cNvSpPr>
          <p:nvPr/>
        </p:nvSpPr>
        <p:spPr bwMode="auto">
          <a:xfrm>
            <a:off x="3087688" y="2362572"/>
            <a:ext cx="246062"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2" name="Line 70"/>
          <p:cNvSpPr>
            <a:spLocks noChangeAspect="1" noChangeShapeType="1"/>
          </p:cNvSpPr>
          <p:nvPr/>
        </p:nvSpPr>
        <p:spPr bwMode="auto">
          <a:xfrm>
            <a:off x="3049588" y="2173660"/>
            <a:ext cx="76200" cy="18891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3" name="Line 71"/>
          <p:cNvSpPr>
            <a:spLocks noChangeAspect="1" noChangeShapeType="1"/>
          </p:cNvSpPr>
          <p:nvPr/>
        </p:nvSpPr>
        <p:spPr bwMode="auto">
          <a:xfrm flipH="1">
            <a:off x="3295650" y="2173660"/>
            <a:ext cx="77788" cy="188912"/>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4" name="Line 72"/>
          <p:cNvSpPr>
            <a:spLocks noChangeAspect="1" noChangeShapeType="1"/>
          </p:cNvSpPr>
          <p:nvPr/>
        </p:nvSpPr>
        <p:spPr bwMode="auto">
          <a:xfrm>
            <a:off x="4203700" y="2275260"/>
            <a:ext cx="3175" cy="9223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5" name="Line 73"/>
          <p:cNvSpPr>
            <a:spLocks noChangeAspect="1" noChangeShapeType="1"/>
          </p:cNvSpPr>
          <p:nvPr/>
        </p:nvSpPr>
        <p:spPr bwMode="auto">
          <a:xfrm>
            <a:off x="4222750" y="2038722"/>
            <a:ext cx="3683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6" name="Line 74"/>
          <p:cNvSpPr>
            <a:spLocks noChangeAspect="1" noChangeShapeType="1"/>
          </p:cNvSpPr>
          <p:nvPr/>
        </p:nvSpPr>
        <p:spPr bwMode="auto">
          <a:xfrm>
            <a:off x="2725738" y="1951410"/>
            <a:ext cx="38576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7" name="Line 75"/>
          <p:cNvSpPr>
            <a:spLocks noChangeAspect="1" noChangeShapeType="1"/>
          </p:cNvSpPr>
          <p:nvPr/>
        </p:nvSpPr>
        <p:spPr bwMode="auto">
          <a:xfrm flipH="1" flipV="1">
            <a:off x="7562850" y="3318247"/>
            <a:ext cx="111125" cy="190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8" name="Line 76"/>
          <p:cNvSpPr>
            <a:spLocks noChangeAspect="1" noChangeShapeType="1"/>
          </p:cNvSpPr>
          <p:nvPr/>
        </p:nvSpPr>
        <p:spPr bwMode="auto">
          <a:xfrm flipH="1" flipV="1">
            <a:off x="7407275" y="3289672"/>
            <a:ext cx="115888" cy="2381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69" name="Freeform 77"/>
          <p:cNvSpPr>
            <a:spLocks noChangeAspect="1"/>
          </p:cNvSpPr>
          <p:nvPr/>
        </p:nvSpPr>
        <p:spPr bwMode="auto">
          <a:xfrm>
            <a:off x="7258050" y="3246810"/>
            <a:ext cx="115888" cy="33337"/>
          </a:xfrm>
          <a:custGeom>
            <a:avLst/>
            <a:gdLst>
              <a:gd name="T0" fmla="*/ 48 w 48"/>
              <a:gd name="T1" fmla="*/ 14 h 14"/>
              <a:gd name="T2" fmla="*/ 16 w 48"/>
              <a:gd name="T3" fmla="*/ 6 h 14"/>
              <a:gd name="T4" fmla="*/ 0 w 48"/>
              <a:gd name="T5" fmla="*/ 0 h 14"/>
            </a:gdLst>
            <a:ahLst/>
            <a:cxnLst>
              <a:cxn ang="0">
                <a:pos x="T0" y="T1"/>
              </a:cxn>
              <a:cxn ang="0">
                <a:pos x="T2" y="T3"/>
              </a:cxn>
              <a:cxn ang="0">
                <a:pos x="T4" y="T5"/>
              </a:cxn>
            </a:cxnLst>
            <a:rect l="0" t="0" r="r" b="b"/>
            <a:pathLst>
              <a:path w="48" h="14">
                <a:moveTo>
                  <a:pt x="48" y="14"/>
                </a:moveTo>
                <a:lnTo>
                  <a:pt x="16" y="6"/>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0" name="Freeform 78"/>
          <p:cNvSpPr>
            <a:spLocks noChangeAspect="1"/>
          </p:cNvSpPr>
          <p:nvPr/>
        </p:nvSpPr>
        <p:spPr bwMode="auto">
          <a:xfrm>
            <a:off x="7113588" y="3197597"/>
            <a:ext cx="111125" cy="39688"/>
          </a:xfrm>
          <a:custGeom>
            <a:avLst/>
            <a:gdLst>
              <a:gd name="T0" fmla="*/ 46 w 46"/>
              <a:gd name="T1" fmla="*/ 16 h 16"/>
              <a:gd name="T2" fmla="*/ 44 w 46"/>
              <a:gd name="T3" fmla="*/ 16 h 16"/>
              <a:gd name="T4" fmla="*/ 12 w 46"/>
              <a:gd name="T5" fmla="*/ 4 h 16"/>
              <a:gd name="T6" fmla="*/ 0 w 46"/>
              <a:gd name="T7" fmla="*/ 0 h 16"/>
            </a:gdLst>
            <a:ahLst/>
            <a:cxnLst>
              <a:cxn ang="0">
                <a:pos x="T0" y="T1"/>
              </a:cxn>
              <a:cxn ang="0">
                <a:pos x="T2" y="T3"/>
              </a:cxn>
              <a:cxn ang="0">
                <a:pos x="T4" y="T5"/>
              </a:cxn>
              <a:cxn ang="0">
                <a:pos x="T6" y="T7"/>
              </a:cxn>
            </a:cxnLst>
            <a:rect l="0" t="0" r="r" b="b"/>
            <a:pathLst>
              <a:path w="46" h="16">
                <a:moveTo>
                  <a:pt x="46" y="16"/>
                </a:moveTo>
                <a:lnTo>
                  <a:pt x="44" y="16"/>
                </a:lnTo>
                <a:lnTo>
                  <a:pt x="12" y="4"/>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1" name="Freeform 79"/>
          <p:cNvSpPr>
            <a:spLocks noChangeAspect="1"/>
          </p:cNvSpPr>
          <p:nvPr/>
        </p:nvSpPr>
        <p:spPr bwMode="auto">
          <a:xfrm>
            <a:off x="6972300" y="3130922"/>
            <a:ext cx="106363" cy="52388"/>
          </a:xfrm>
          <a:custGeom>
            <a:avLst/>
            <a:gdLst>
              <a:gd name="T0" fmla="*/ 44 w 44"/>
              <a:gd name="T1" fmla="*/ 22 h 22"/>
              <a:gd name="T2" fmla="*/ 40 w 44"/>
              <a:gd name="T3" fmla="*/ 20 h 22"/>
              <a:gd name="T4" fmla="*/ 10 w 44"/>
              <a:gd name="T5" fmla="*/ 6 h 22"/>
              <a:gd name="T6" fmla="*/ 0 w 44"/>
              <a:gd name="T7" fmla="*/ 0 h 22"/>
            </a:gdLst>
            <a:ahLst/>
            <a:cxnLst>
              <a:cxn ang="0">
                <a:pos x="T0" y="T1"/>
              </a:cxn>
              <a:cxn ang="0">
                <a:pos x="T2" y="T3"/>
              </a:cxn>
              <a:cxn ang="0">
                <a:pos x="T4" y="T5"/>
              </a:cxn>
              <a:cxn ang="0">
                <a:pos x="T6" y="T7"/>
              </a:cxn>
            </a:cxnLst>
            <a:rect l="0" t="0" r="r" b="b"/>
            <a:pathLst>
              <a:path w="44" h="22">
                <a:moveTo>
                  <a:pt x="44" y="22"/>
                </a:moveTo>
                <a:lnTo>
                  <a:pt x="40" y="20"/>
                </a:lnTo>
                <a:lnTo>
                  <a:pt x="10" y="6"/>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2" name="Freeform 80"/>
          <p:cNvSpPr>
            <a:spLocks noChangeAspect="1"/>
          </p:cNvSpPr>
          <p:nvPr/>
        </p:nvSpPr>
        <p:spPr bwMode="auto">
          <a:xfrm>
            <a:off x="6846888" y="3048372"/>
            <a:ext cx="92075" cy="68263"/>
          </a:xfrm>
          <a:custGeom>
            <a:avLst/>
            <a:gdLst>
              <a:gd name="T0" fmla="*/ 38 w 38"/>
              <a:gd name="T1" fmla="*/ 28 h 28"/>
              <a:gd name="T2" fmla="*/ 36 w 38"/>
              <a:gd name="T3" fmla="*/ 26 h 28"/>
              <a:gd name="T4" fmla="*/ 12 w 38"/>
              <a:gd name="T5" fmla="*/ 10 h 28"/>
              <a:gd name="T6" fmla="*/ 0 w 38"/>
              <a:gd name="T7" fmla="*/ 0 h 28"/>
            </a:gdLst>
            <a:ahLst/>
            <a:cxnLst>
              <a:cxn ang="0">
                <a:pos x="T0" y="T1"/>
              </a:cxn>
              <a:cxn ang="0">
                <a:pos x="T2" y="T3"/>
              </a:cxn>
              <a:cxn ang="0">
                <a:pos x="T4" y="T5"/>
              </a:cxn>
              <a:cxn ang="0">
                <a:pos x="T6" y="T7"/>
              </a:cxn>
            </a:cxnLst>
            <a:rect l="0" t="0" r="r" b="b"/>
            <a:pathLst>
              <a:path w="38" h="28">
                <a:moveTo>
                  <a:pt x="38" y="28"/>
                </a:moveTo>
                <a:lnTo>
                  <a:pt x="36" y="26"/>
                </a:lnTo>
                <a:lnTo>
                  <a:pt x="12" y="1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3" name="Freeform 81"/>
          <p:cNvSpPr>
            <a:spLocks noChangeAspect="1"/>
          </p:cNvSpPr>
          <p:nvPr/>
        </p:nvSpPr>
        <p:spPr bwMode="auto">
          <a:xfrm>
            <a:off x="6750050" y="2927722"/>
            <a:ext cx="68263" cy="92075"/>
          </a:xfrm>
          <a:custGeom>
            <a:avLst/>
            <a:gdLst>
              <a:gd name="T0" fmla="*/ 28 w 28"/>
              <a:gd name="T1" fmla="*/ 38 h 38"/>
              <a:gd name="T2" fmla="*/ 14 w 28"/>
              <a:gd name="T3" fmla="*/ 26 h 38"/>
              <a:gd name="T4" fmla="*/ 2 w 28"/>
              <a:gd name="T5" fmla="*/ 8 h 38"/>
              <a:gd name="T6" fmla="*/ 0 w 28"/>
              <a:gd name="T7" fmla="*/ 0 h 38"/>
            </a:gdLst>
            <a:ahLst/>
            <a:cxnLst>
              <a:cxn ang="0">
                <a:pos x="T0" y="T1"/>
              </a:cxn>
              <a:cxn ang="0">
                <a:pos x="T2" y="T3"/>
              </a:cxn>
              <a:cxn ang="0">
                <a:pos x="T4" y="T5"/>
              </a:cxn>
              <a:cxn ang="0">
                <a:pos x="T6" y="T7"/>
              </a:cxn>
            </a:cxnLst>
            <a:rect l="0" t="0" r="r" b="b"/>
            <a:pathLst>
              <a:path w="28" h="38">
                <a:moveTo>
                  <a:pt x="28" y="38"/>
                </a:moveTo>
                <a:lnTo>
                  <a:pt x="14" y="26"/>
                </a:lnTo>
                <a:lnTo>
                  <a:pt x="2" y="8"/>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4" name="Freeform 82"/>
          <p:cNvSpPr>
            <a:spLocks noChangeAspect="1"/>
          </p:cNvSpPr>
          <p:nvPr/>
        </p:nvSpPr>
        <p:spPr bwMode="auto">
          <a:xfrm>
            <a:off x="6731000" y="2778497"/>
            <a:ext cx="4763" cy="115888"/>
          </a:xfrm>
          <a:custGeom>
            <a:avLst/>
            <a:gdLst>
              <a:gd name="T0" fmla="*/ 2 w 2"/>
              <a:gd name="T1" fmla="*/ 48 h 48"/>
              <a:gd name="T2" fmla="*/ 0 w 2"/>
              <a:gd name="T3" fmla="*/ 40 h 48"/>
              <a:gd name="T4" fmla="*/ 0 w 2"/>
              <a:gd name="T5" fmla="*/ 30 h 48"/>
              <a:gd name="T6" fmla="*/ 0 w 2"/>
              <a:gd name="T7" fmla="*/ 0 h 48"/>
            </a:gdLst>
            <a:ahLst/>
            <a:cxnLst>
              <a:cxn ang="0">
                <a:pos x="T0" y="T1"/>
              </a:cxn>
              <a:cxn ang="0">
                <a:pos x="T2" y="T3"/>
              </a:cxn>
              <a:cxn ang="0">
                <a:pos x="T4" y="T5"/>
              </a:cxn>
              <a:cxn ang="0">
                <a:pos x="T6" y="T7"/>
              </a:cxn>
            </a:cxnLst>
            <a:rect l="0" t="0" r="r" b="b"/>
            <a:pathLst>
              <a:path w="2" h="48">
                <a:moveTo>
                  <a:pt x="2" y="48"/>
                </a:moveTo>
                <a:lnTo>
                  <a:pt x="0" y="40"/>
                </a:lnTo>
                <a:lnTo>
                  <a:pt x="0" y="3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75" name="Line 83"/>
          <p:cNvSpPr>
            <a:spLocks noChangeAspect="1" noChangeShapeType="1"/>
          </p:cNvSpPr>
          <p:nvPr/>
        </p:nvSpPr>
        <p:spPr bwMode="auto">
          <a:xfrm flipV="1">
            <a:off x="6731000" y="2622922"/>
            <a:ext cx="3175" cy="1158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76" name="Line 84"/>
          <p:cNvSpPr>
            <a:spLocks noChangeAspect="1" noChangeShapeType="1"/>
          </p:cNvSpPr>
          <p:nvPr/>
        </p:nvSpPr>
        <p:spPr bwMode="auto">
          <a:xfrm flipV="1">
            <a:off x="6731000" y="2468935"/>
            <a:ext cx="3175" cy="1158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77" name="Line 85"/>
          <p:cNvSpPr>
            <a:spLocks noChangeAspect="1" noChangeShapeType="1"/>
          </p:cNvSpPr>
          <p:nvPr/>
        </p:nvSpPr>
        <p:spPr bwMode="auto">
          <a:xfrm flipV="1">
            <a:off x="6731000" y="2313360"/>
            <a:ext cx="3175" cy="1158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78" name="Line 86"/>
          <p:cNvSpPr>
            <a:spLocks noChangeAspect="1" noChangeShapeType="1"/>
          </p:cNvSpPr>
          <p:nvPr/>
        </p:nvSpPr>
        <p:spPr bwMode="auto">
          <a:xfrm flipV="1">
            <a:off x="6731000" y="2159372"/>
            <a:ext cx="3175" cy="1158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79" name="Line 87"/>
          <p:cNvSpPr>
            <a:spLocks noChangeAspect="1" noChangeShapeType="1"/>
          </p:cNvSpPr>
          <p:nvPr/>
        </p:nvSpPr>
        <p:spPr bwMode="auto">
          <a:xfrm flipV="1">
            <a:off x="6731000" y="2005385"/>
            <a:ext cx="3175" cy="1158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0" name="Line 88"/>
          <p:cNvSpPr>
            <a:spLocks noChangeAspect="1" noChangeShapeType="1"/>
          </p:cNvSpPr>
          <p:nvPr/>
        </p:nvSpPr>
        <p:spPr bwMode="auto">
          <a:xfrm flipV="1">
            <a:off x="6731000" y="1849810"/>
            <a:ext cx="3175" cy="1158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1" name="Freeform 89"/>
          <p:cNvSpPr>
            <a:spLocks noChangeAspect="1"/>
          </p:cNvSpPr>
          <p:nvPr/>
        </p:nvSpPr>
        <p:spPr bwMode="auto">
          <a:xfrm>
            <a:off x="6643688" y="1778372"/>
            <a:ext cx="87312" cy="33338"/>
          </a:xfrm>
          <a:custGeom>
            <a:avLst/>
            <a:gdLst>
              <a:gd name="T0" fmla="*/ 36 w 36"/>
              <a:gd name="T1" fmla="*/ 14 h 14"/>
              <a:gd name="T2" fmla="*/ 36 w 36"/>
              <a:gd name="T3" fmla="*/ 0 h 14"/>
              <a:gd name="T4" fmla="*/ 0 w 36"/>
              <a:gd name="T5" fmla="*/ 0 h 14"/>
            </a:gdLst>
            <a:ahLst/>
            <a:cxnLst>
              <a:cxn ang="0">
                <a:pos x="T0" y="T1"/>
              </a:cxn>
              <a:cxn ang="0">
                <a:pos x="T2" y="T3"/>
              </a:cxn>
              <a:cxn ang="0">
                <a:pos x="T4" y="T5"/>
              </a:cxn>
            </a:cxnLst>
            <a:rect l="0" t="0" r="r" b="b"/>
            <a:pathLst>
              <a:path w="36" h="14">
                <a:moveTo>
                  <a:pt x="36" y="14"/>
                </a:moveTo>
                <a:lnTo>
                  <a:pt x="36" y="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82" name="Line 90"/>
          <p:cNvSpPr>
            <a:spLocks noChangeAspect="1" noChangeShapeType="1"/>
          </p:cNvSpPr>
          <p:nvPr/>
        </p:nvSpPr>
        <p:spPr bwMode="auto">
          <a:xfrm flipH="1">
            <a:off x="6489700" y="1778372"/>
            <a:ext cx="115888"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3" name="Line 91"/>
          <p:cNvSpPr>
            <a:spLocks noChangeAspect="1" noChangeShapeType="1"/>
          </p:cNvSpPr>
          <p:nvPr/>
        </p:nvSpPr>
        <p:spPr bwMode="auto">
          <a:xfrm flipH="1">
            <a:off x="6335713" y="1778372"/>
            <a:ext cx="115887"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4" name="Line 92"/>
          <p:cNvSpPr>
            <a:spLocks noChangeAspect="1" noChangeShapeType="1"/>
          </p:cNvSpPr>
          <p:nvPr/>
        </p:nvSpPr>
        <p:spPr bwMode="auto">
          <a:xfrm flipH="1">
            <a:off x="6180138" y="1778372"/>
            <a:ext cx="115887"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5" name="Line 93"/>
          <p:cNvSpPr>
            <a:spLocks noChangeAspect="1" noChangeShapeType="1"/>
          </p:cNvSpPr>
          <p:nvPr/>
        </p:nvSpPr>
        <p:spPr bwMode="auto">
          <a:xfrm flipH="1">
            <a:off x="6026150" y="1778372"/>
            <a:ext cx="115888"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6" name="Line 94"/>
          <p:cNvSpPr>
            <a:spLocks noChangeAspect="1" noChangeShapeType="1"/>
          </p:cNvSpPr>
          <p:nvPr/>
        </p:nvSpPr>
        <p:spPr bwMode="auto">
          <a:xfrm flipH="1">
            <a:off x="5870575" y="1778372"/>
            <a:ext cx="115888"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7" name="Line 95"/>
          <p:cNvSpPr>
            <a:spLocks noChangeAspect="1" noChangeShapeType="1"/>
          </p:cNvSpPr>
          <p:nvPr/>
        </p:nvSpPr>
        <p:spPr bwMode="auto">
          <a:xfrm flipH="1">
            <a:off x="5799138" y="1778372"/>
            <a:ext cx="33337"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8" name="Line 96"/>
          <p:cNvSpPr>
            <a:spLocks noChangeAspect="1" noChangeShapeType="1"/>
          </p:cNvSpPr>
          <p:nvPr/>
        </p:nvSpPr>
        <p:spPr bwMode="auto">
          <a:xfrm flipH="1">
            <a:off x="7645400" y="2719760"/>
            <a:ext cx="115888" cy="317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89" name="Line 97"/>
          <p:cNvSpPr>
            <a:spLocks noChangeAspect="1" noChangeShapeType="1"/>
          </p:cNvSpPr>
          <p:nvPr/>
        </p:nvSpPr>
        <p:spPr bwMode="auto">
          <a:xfrm flipH="1">
            <a:off x="7489825" y="2719760"/>
            <a:ext cx="115888" cy="476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90" name="Freeform 98"/>
          <p:cNvSpPr>
            <a:spLocks noChangeAspect="1"/>
          </p:cNvSpPr>
          <p:nvPr/>
        </p:nvSpPr>
        <p:spPr bwMode="auto">
          <a:xfrm>
            <a:off x="7335838" y="2724522"/>
            <a:ext cx="115887" cy="3175"/>
          </a:xfrm>
          <a:custGeom>
            <a:avLst/>
            <a:gdLst>
              <a:gd name="T0" fmla="*/ 48 w 48"/>
              <a:gd name="T1" fmla="*/ 32 w 48"/>
              <a:gd name="T2" fmla="*/ 0 w 48"/>
            </a:gdLst>
            <a:ahLst/>
            <a:cxnLst>
              <a:cxn ang="0">
                <a:pos x="T0" y="0"/>
              </a:cxn>
              <a:cxn ang="0">
                <a:pos x="T1" y="0"/>
              </a:cxn>
              <a:cxn ang="0">
                <a:pos x="T2" y="0"/>
              </a:cxn>
            </a:cxnLst>
            <a:rect l="0" t="0" r="r" b="b"/>
            <a:pathLst>
              <a:path w="48">
                <a:moveTo>
                  <a:pt x="48" y="0"/>
                </a:moveTo>
                <a:lnTo>
                  <a:pt x="32" y="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1" name="Freeform 99"/>
          <p:cNvSpPr>
            <a:spLocks noChangeAspect="1"/>
          </p:cNvSpPr>
          <p:nvPr/>
        </p:nvSpPr>
        <p:spPr bwMode="auto">
          <a:xfrm>
            <a:off x="7180263" y="2719760"/>
            <a:ext cx="115887" cy="4762"/>
          </a:xfrm>
          <a:custGeom>
            <a:avLst/>
            <a:gdLst>
              <a:gd name="T0" fmla="*/ 48 w 48"/>
              <a:gd name="T1" fmla="*/ 2 h 2"/>
              <a:gd name="T2" fmla="*/ 24 w 48"/>
              <a:gd name="T3" fmla="*/ 0 h 2"/>
              <a:gd name="T4" fmla="*/ 0 w 48"/>
              <a:gd name="T5" fmla="*/ 0 h 2"/>
            </a:gdLst>
            <a:ahLst/>
            <a:cxnLst>
              <a:cxn ang="0">
                <a:pos x="T0" y="T1"/>
              </a:cxn>
              <a:cxn ang="0">
                <a:pos x="T2" y="T3"/>
              </a:cxn>
              <a:cxn ang="0">
                <a:pos x="T4" y="T5"/>
              </a:cxn>
            </a:cxnLst>
            <a:rect l="0" t="0" r="r" b="b"/>
            <a:pathLst>
              <a:path w="48" h="2">
                <a:moveTo>
                  <a:pt x="48" y="2"/>
                </a:moveTo>
                <a:lnTo>
                  <a:pt x="24" y="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2" name="Freeform 100"/>
          <p:cNvSpPr>
            <a:spLocks noChangeAspect="1"/>
          </p:cNvSpPr>
          <p:nvPr/>
        </p:nvSpPr>
        <p:spPr bwMode="auto">
          <a:xfrm>
            <a:off x="7026275" y="2705472"/>
            <a:ext cx="115888" cy="9525"/>
          </a:xfrm>
          <a:custGeom>
            <a:avLst/>
            <a:gdLst>
              <a:gd name="T0" fmla="*/ 48 w 48"/>
              <a:gd name="T1" fmla="*/ 4 h 4"/>
              <a:gd name="T2" fmla="*/ 22 w 48"/>
              <a:gd name="T3" fmla="*/ 4 h 4"/>
              <a:gd name="T4" fmla="*/ 0 w 48"/>
              <a:gd name="T5" fmla="*/ 0 h 4"/>
            </a:gdLst>
            <a:ahLst/>
            <a:cxnLst>
              <a:cxn ang="0">
                <a:pos x="T0" y="T1"/>
              </a:cxn>
              <a:cxn ang="0">
                <a:pos x="T2" y="T3"/>
              </a:cxn>
              <a:cxn ang="0">
                <a:pos x="T4" y="T5"/>
              </a:cxn>
            </a:cxnLst>
            <a:rect l="0" t="0" r="r" b="b"/>
            <a:pathLst>
              <a:path w="48" h="4">
                <a:moveTo>
                  <a:pt x="48" y="4"/>
                </a:moveTo>
                <a:lnTo>
                  <a:pt x="22" y="4"/>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3" name="Freeform 101"/>
          <p:cNvSpPr>
            <a:spLocks noChangeAspect="1"/>
          </p:cNvSpPr>
          <p:nvPr/>
        </p:nvSpPr>
        <p:spPr bwMode="auto">
          <a:xfrm>
            <a:off x="6870700" y="2676897"/>
            <a:ext cx="117475" cy="23813"/>
          </a:xfrm>
          <a:custGeom>
            <a:avLst/>
            <a:gdLst>
              <a:gd name="T0" fmla="*/ 48 w 48"/>
              <a:gd name="T1" fmla="*/ 10 h 10"/>
              <a:gd name="T2" fmla="*/ 28 w 48"/>
              <a:gd name="T3" fmla="*/ 8 h 10"/>
              <a:gd name="T4" fmla="*/ 4 w 48"/>
              <a:gd name="T5" fmla="*/ 2 h 10"/>
              <a:gd name="T6" fmla="*/ 0 w 48"/>
              <a:gd name="T7" fmla="*/ 0 h 10"/>
            </a:gdLst>
            <a:ahLst/>
            <a:cxnLst>
              <a:cxn ang="0">
                <a:pos x="T0" y="T1"/>
              </a:cxn>
              <a:cxn ang="0">
                <a:pos x="T2" y="T3"/>
              </a:cxn>
              <a:cxn ang="0">
                <a:pos x="T4" y="T5"/>
              </a:cxn>
              <a:cxn ang="0">
                <a:pos x="T6" y="T7"/>
              </a:cxn>
            </a:cxnLst>
            <a:rect l="0" t="0" r="r" b="b"/>
            <a:pathLst>
              <a:path w="48" h="10">
                <a:moveTo>
                  <a:pt x="48" y="10"/>
                </a:moveTo>
                <a:lnTo>
                  <a:pt x="28" y="8"/>
                </a:lnTo>
                <a:lnTo>
                  <a:pt x="4" y="2"/>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4" name="Freeform 102"/>
          <p:cNvSpPr>
            <a:spLocks noChangeAspect="1"/>
          </p:cNvSpPr>
          <p:nvPr/>
        </p:nvSpPr>
        <p:spPr bwMode="auto">
          <a:xfrm>
            <a:off x="6745288" y="2594347"/>
            <a:ext cx="92075" cy="68263"/>
          </a:xfrm>
          <a:custGeom>
            <a:avLst/>
            <a:gdLst>
              <a:gd name="T0" fmla="*/ 38 w 38"/>
              <a:gd name="T1" fmla="*/ 28 h 28"/>
              <a:gd name="T2" fmla="*/ 34 w 38"/>
              <a:gd name="T3" fmla="*/ 28 h 28"/>
              <a:gd name="T4" fmla="*/ 18 w 38"/>
              <a:gd name="T5" fmla="*/ 18 h 28"/>
              <a:gd name="T6" fmla="*/ 10 w 38"/>
              <a:gd name="T7" fmla="*/ 12 h 28"/>
              <a:gd name="T8" fmla="*/ 4 w 38"/>
              <a:gd name="T9" fmla="*/ 6 h 28"/>
              <a:gd name="T10" fmla="*/ 0 w 38"/>
              <a:gd name="T11" fmla="*/ 0 h 28"/>
            </a:gdLst>
            <a:ahLst/>
            <a:cxnLst>
              <a:cxn ang="0">
                <a:pos x="T0" y="T1"/>
              </a:cxn>
              <a:cxn ang="0">
                <a:pos x="T2" y="T3"/>
              </a:cxn>
              <a:cxn ang="0">
                <a:pos x="T4" y="T5"/>
              </a:cxn>
              <a:cxn ang="0">
                <a:pos x="T6" y="T7"/>
              </a:cxn>
              <a:cxn ang="0">
                <a:pos x="T8" y="T9"/>
              </a:cxn>
              <a:cxn ang="0">
                <a:pos x="T10" y="T11"/>
              </a:cxn>
            </a:cxnLst>
            <a:rect l="0" t="0" r="r" b="b"/>
            <a:pathLst>
              <a:path w="38" h="28">
                <a:moveTo>
                  <a:pt x="38" y="28"/>
                </a:moveTo>
                <a:lnTo>
                  <a:pt x="34" y="28"/>
                </a:lnTo>
                <a:lnTo>
                  <a:pt x="18" y="18"/>
                </a:lnTo>
                <a:lnTo>
                  <a:pt x="10" y="12"/>
                </a:lnTo>
                <a:lnTo>
                  <a:pt x="4" y="6"/>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5" name="Freeform 103"/>
          <p:cNvSpPr>
            <a:spLocks noChangeAspect="1"/>
          </p:cNvSpPr>
          <p:nvPr/>
        </p:nvSpPr>
        <p:spPr bwMode="auto">
          <a:xfrm>
            <a:off x="6731000" y="2530847"/>
            <a:ext cx="3175" cy="25400"/>
          </a:xfrm>
          <a:custGeom>
            <a:avLst/>
            <a:gdLst>
              <a:gd name="T0" fmla="*/ 10 h 10"/>
              <a:gd name="T1" fmla="*/ 10 h 10"/>
              <a:gd name="T2" fmla="*/ 0 h 10"/>
            </a:gdLst>
            <a:ahLst/>
            <a:cxnLst>
              <a:cxn ang="0">
                <a:pos x="0" y="T0"/>
              </a:cxn>
              <a:cxn ang="0">
                <a:pos x="0" y="T1"/>
              </a:cxn>
              <a:cxn ang="0">
                <a:pos x="0" y="T2"/>
              </a:cxn>
            </a:cxnLst>
            <a:rect l="0" t="0" r="r" b="b"/>
            <a:pathLst>
              <a:path h="10">
                <a:moveTo>
                  <a:pt x="0" y="10"/>
                </a:moveTo>
                <a:lnTo>
                  <a:pt x="0" y="1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6296" name="Freeform 104"/>
          <p:cNvSpPr>
            <a:spLocks noChangeAspect="1"/>
          </p:cNvSpPr>
          <p:nvPr/>
        </p:nvSpPr>
        <p:spPr bwMode="auto">
          <a:xfrm>
            <a:off x="3860800" y="2140322"/>
            <a:ext cx="68263" cy="68263"/>
          </a:xfrm>
          <a:custGeom>
            <a:avLst/>
            <a:gdLst>
              <a:gd name="T0" fmla="*/ 14 w 28"/>
              <a:gd name="T1" fmla="*/ 28 h 28"/>
              <a:gd name="T2" fmla="*/ 14 w 28"/>
              <a:gd name="T3" fmla="*/ 28 h 28"/>
              <a:gd name="T4" fmla="*/ 20 w 28"/>
              <a:gd name="T5" fmla="*/ 28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6" y="20"/>
                </a:lnTo>
                <a:lnTo>
                  <a:pt x="28" y="14"/>
                </a:lnTo>
                <a:lnTo>
                  <a:pt x="28" y="14"/>
                </a:lnTo>
                <a:lnTo>
                  <a:pt x="26" y="8"/>
                </a:lnTo>
                <a:lnTo>
                  <a:pt x="24" y="4"/>
                </a:lnTo>
                <a:lnTo>
                  <a:pt x="20" y="2"/>
                </a:lnTo>
                <a:lnTo>
                  <a:pt x="14" y="0"/>
                </a:lnTo>
                <a:lnTo>
                  <a:pt x="14" y="0"/>
                </a:lnTo>
                <a:lnTo>
                  <a:pt x="8" y="2"/>
                </a:lnTo>
                <a:lnTo>
                  <a:pt x="4" y="4"/>
                </a:lnTo>
                <a:lnTo>
                  <a:pt x="2" y="8"/>
                </a:lnTo>
                <a:lnTo>
                  <a:pt x="0" y="14"/>
                </a:lnTo>
                <a:lnTo>
                  <a:pt x="0" y="14"/>
                </a:lnTo>
                <a:lnTo>
                  <a:pt x="2"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6298" name="Line 106"/>
          <p:cNvSpPr>
            <a:spLocks noChangeAspect="1" noChangeShapeType="1"/>
          </p:cNvSpPr>
          <p:nvPr/>
        </p:nvSpPr>
        <p:spPr bwMode="auto">
          <a:xfrm>
            <a:off x="3894138" y="2173660"/>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299" name="Freeform 107"/>
          <p:cNvSpPr>
            <a:spLocks noChangeAspect="1"/>
          </p:cNvSpPr>
          <p:nvPr/>
        </p:nvSpPr>
        <p:spPr bwMode="auto">
          <a:xfrm>
            <a:off x="4170363" y="2227635"/>
            <a:ext cx="66675" cy="66675"/>
          </a:xfrm>
          <a:custGeom>
            <a:avLst/>
            <a:gdLst>
              <a:gd name="T0" fmla="*/ 14 w 28"/>
              <a:gd name="T1" fmla="*/ 28 h 28"/>
              <a:gd name="T2" fmla="*/ 14 w 28"/>
              <a:gd name="T3" fmla="*/ 28 h 28"/>
              <a:gd name="T4" fmla="*/ 18 w 28"/>
              <a:gd name="T5" fmla="*/ 26 h 28"/>
              <a:gd name="T6" fmla="*/ 22 w 28"/>
              <a:gd name="T7" fmla="*/ 24 h 28"/>
              <a:gd name="T8" fmla="*/ 26 w 28"/>
              <a:gd name="T9" fmla="*/ 20 h 28"/>
              <a:gd name="T10" fmla="*/ 28 w 28"/>
              <a:gd name="T11" fmla="*/ 14 h 28"/>
              <a:gd name="T12" fmla="*/ 28 w 28"/>
              <a:gd name="T13" fmla="*/ 14 h 28"/>
              <a:gd name="T14" fmla="*/ 26 w 28"/>
              <a:gd name="T15" fmla="*/ 8 h 28"/>
              <a:gd name="T16" fmla="*/ 22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2" y="24"/>
                </a:lnTo>
                <a:lnTo>
                  <a:pt x="26" y="20"/>
                </a:lnTo>
                <a:lnTo>
                  <a:pt x="28" y="14"/>
                </a:lnTo>
                <a:lnTo>
                  <a:pt x="28" y="14"/>
                </a:lnTo>
                <a:lnTo>
                  <a:pt x="26" y="8"/>
                </a:lnTo>
                <a:lnTo>
                  <a:pt x="22" y="4"/>
                </a:lnTo>
                <a:lnTo>
                  <a:pt x="18" y="0"/>
                </a:lnTo>
                <a:lnTo>
                  <a:pt x="14" y="0"/>
                </a:lnTo>
                <a:lnTo>
                  <a:pt x="14" y="0"/>
                </a:lnTo>
                <a:lnTo>
                  <a:pt x="8" y="0"/>
                </a:lnTo>
                <a:lnTo>
                  <a:pt x="4" y="4"/>
                </a:lnTo>
                <a:lnTo>
                  <a:pt x="0" y="8"/>
                </a:lnTo>
                <a:lnTo>
                  <a:pt x="0" y="14"/>
                </a:lnTo>
                <a:lnTo>
                  <a:pt x="0" y="14"/>
                </a:lnTo>
                <a:lnTo>
                  <a:pt x="0"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6301" name="Line 109"/>
          <p:cNvSpPr>
            <a:spLocks noChangeAspect="1" noChangeShapeType="1"/>
          </p:cNvSpPr>
          <p:nvPr/>
        </p:nvSpPr>
        <p:spPr bwMode="auto">
          <a:xfrm>
            <a:off x="4203700" y="2260972"/>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302" name="Freeform 110"/>
          <p:cNvSpPr>
            <a:spLocks noChangeAspect="1"/>
          </p:cNvSpPr>
          <p:nvPr/>
        </p:nvSpPr>
        <p:spPr bwMode="auto">
          <a:xfrm>
            <a:off x="4170363" y="2005385"/>
            <a:ext cx="66675" cy="66675"/>
          </a:xfrm>
          <a:custGeom>
            <a:avLst/>
            <a:gdLst>
              <a:gd name="T0" fmla="*/ 14 w 28"/>
              <a:gd name="T1" fmla="*/ 28 h 28"/>
              <a:gd name="T2" fmla="*/ 14 w 28"/>
              <a:gd name="T3" fmla="*/ 28 h 28"/>
              <a:gd name="T4" fmla="*/ 18 w 28"/>
              <a:gd name="T5" fmla="*/ 26 h 28"/>
              <a:gd name="T6" fmla="*/ 22 w 28"/>
              <a:gd name="T7" fmla="*/ 24 h 28"/>
              <a:gd name="T8" fmla="*/ 26 w 28"/>
              <a:gd name="T9" fmla="*/ 18 h 28"/>
              <a:gd name="T10" fmla="*/ 28 w 28"/>
              <a:gd name="T11" fmla="*/ 14 h 28"/>
              <a:gd name="T12" fmla="*/ 28 w 28"/>
              <a:gd name="T13" fmla="*/ 14 h 28"/>
              <a:gd name="T14" fmla="*/ 26 w 28"/>
              <a:gd name="T15" fmla="*/ 8 h 28"/>
              <a:gd name="T16" fmla="*/ 22 w 28"/>
              <a:gd name="T17" fmla="*/ 4 h 28"/>
              <a:gd name="T18" fmla="*/ 18 w 28"/>
              <a:gd name="T19" fmla="*/ 0 h 28"/>
              <a:gd name="T20" fmla="*/ 14 w 28"/>
              <a:gd name="T21" fmla="*/ 0 h 28"/>
              <a:gd name="T22" fmla="*/ 14 w 28"/>
              <a:gd name="T23" fmla="*/ 0 h 28"/>
              <a:gd name="T24" fmla="*/ 8 w 28"/>
              <a:gd name="T25" fmla="*/ 0 h 28"/>
              <a:gd name="T26" fmla="*/ 4 w 28"/>
              <a:gd name="T27" fmla="*/ 4 h 28"/>
              <a:gd name="T28" fmla="*/ 0 w 28"/>
              <a:gd name="T29" fmla="*/ 8 h 28"/>
              <a:gd name="T30" fmla="*/ 0 w 28"/>
              <a:gd name="T31" fmla="*/ 14 h 28"/>
              <a:gd name="T32" fmla="*/ 0 w 28"/>
              <a:gd name="T33" fmla="*/ 14 h 28"/>
              <a:gd name="T34" fmla="*/ 0 w 28"/>
              <a:gd name="T35" fmla="*/ 18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2" y="24"/>
                </a:lnTo>
                <a:lnTo>
                  <a:pt x="26" y="18"/>
                </a:lnTo>
                <a:lnTo>
                  <a:pt x="28" y="14"/>
                </a:lnTo>
                <a:lnTo>
                  <a:pt x="28" y="14"/>
                </a:lnTo>
                <a:lnTo>
                  <a:pt x="26" y="8"/>
                </a:lnTo>
                <a:lnTo>
                  <a:pt x="22" y="4"/>
                </a:lnTo>
                <a:lnTo>
                  <a:pt x="18" y="0"/>
                </a:lnTo>
                <a:lnTo>
                  <a:pt x="14" y="0"/>
                </a:lnTo>
                <a:lnTo>
                  <a:pt x="14" y="0"/>
                </a:lnTo>
                <a:lnTo>
                  <a:pt x="8" y="0"/>
                </a:lnTo>
                <a:lnTo>
                  <a:pt x="4" y="4"/>
                </a:lnTo>
                <a:lnTo>
                  <a:pt x="0" y="8"/>
                </a:lnTo>
                <a:lnTo>
                  <a:pt x="0" y="14"/>
                </a:lnTo>
                <a:lnTo>
                  <a:pt x="0" y="14"/>
                </a:lnTo>
                <a:lnTo>
                  <a:pt x="0" y="18"/>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36304" name="Line 112"/>
          <p:cNvSpPr>
            <a:spLocks noChangeAspect="1" noChangeShapeType="1"/>
          </p:cNvSpPr>
          <p:nvPr/>
        </p:nvSpPr>
        <p:spPr bwMode="auto">
          <a:xfrm>
            <a:off x="4203700" y="2038722"/>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6305" name="Freeform 113"/>
          <p:cNvSpPr>
            <a:spLocks noChangeAspect="1"/>
          </p:cNvSpPr>
          <p:nvPr/>
        </p:nvSpPr>
        <p:spPr bwMode="auto">
          <a:xfrm>
            <a:off x="3097213" y="1927597"/>
            <a:ext cx="87312" cy="53975"/>
          </a:xfrm>
          <a:custGeom>
            <a:avLst/>
            <a:gdLst>
              <a:gd name="T0" fmla="*/ 4 w 36"/>
              <a:gd name="T1" fmla="*/ 10 h 22"/>
              <a:gd name="T2" fmla="*/ 4 w 36"/>
              <a:gd name="T3" fmla="*/ 10 h 22"/>
              <a:gd name="T4" fmla="*/ 4 w 36"/>
              <a:gd name="T5" fmla="*/ 6 h 22"/>
              <a:gd name="T6" fmla="*/ 0 w 36"/>
              <a:gd name="T7" fmla="*/ 0 h 22"/>
              <a:gd name="T8" fmla="*/ 0 w 36"/>
              <a:gd name="T9" fmla="*/ 0 h 22"/>
              <a:gd name="T10" fmla="*/ 18 w 36"/>
              <a:gd name="T11" fmla="*/ 6 h 22"/>
              <a:gd name="T12" fmla="*/ 36 w 36"/>
              <a:gd name="T13" fmla="*/ 10 h 22"/>
              <a:gd name="T14" fmla="*/ 36 w 36"/>
              <a:gd name="T15" fmla="*/ 10 h 22"/>
              <a:gd name="T16" fmla="*/ 18 w 36"/>
              <a:gd name="T17" fmla="*/ 16 h 22"/>
              <a:gd name="T18" fmla="*/ 2 w 36"/>
              <a:gd name="T19" fmla="*/ 22 h 22"/>
              <a:gd name="T20" fmla="*/ 2 w 36"/>
              <a:gd name="T21" fmla="*/ 22 h 22"/>
              <a:gd name="T22" fmla="*/ 4 w 36"/>
              <a:gd name="T23" fmla="*/ 14 h 22"/>
              <a:gd name="T24" fmla="*/ 4 w 36"/>
              <a:gd name="T25" fmla="*/ 10 h 22"/>
              <a:gd name="T26" fmla="*/ 4 w 36"/>
              <a:gd name="T2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2">
                <a:moveTo>
                  <a:pt x="4" y="10"/>
                </a:moveTo>
                <a:lnTo>
                  <a:pt x="4" y="10"/>
                </a:lnTo>
                <a:lnTo>
                  <a:pt x="4" y="6"/>
                </a:lnTo>
                <a:lnTo>
                  <a:pt x="0" y="0"/>
                </a:lnTo>
                <a:lnTo>
                  <a:pt x="0" y="0"/>
                </a:lnTo>
                <a:lnTo>
                  <a:pt x="18" y="6"/>
                </a:lnTo>
                <a:lnTo>
                  <a:pt x="36" y="10"/>
                </a:lnTo>
                <a:lnTo>
                  <a:pt x="36" y="10"/>
                </a:lnTo>
                <a:lnTo>
                  <a:pt x="18" y="16"/>
                </a:lnTo>
                <a:lnTo>
                  <a:pt x="2" y="22"/>
                </a:lnTo>
                <a:lnTo>
                  <a:pt x="2" y="22"/>
                </a:lnTo>
                <a:lnTo>
                  <a:pt x="4" y="14"/>
                </a:lnTo>
                <a:lnTo>
                  <a:pt x="4" y="10"/>
                </a:lnTo>
                <a:lnTo>
                  <a:pt x="4" y="1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6306" name="Freeform 114"/>
          <p:cNvSpPr>
            <a:spLocks noChangeAspect="1"/>
          </p:cNvSpPr>
          <p:nvPr/>
        </p:nvSpPr>
        <p:spPr bwMode="auto">
          <a:xfrm>
            <a:off x="3314700" y="2173660"/>
            <a:ext cx="58738" cy="92075"/>
          </a:xfrm>
          <a:custGeom>
            <a:avLst/>
            <a:gdLst>
              <a:gd name="T0" fmla="*/ 12 w 24"/>
              <a:gd name="T1" fmla="*/ 32 h 38"/>
              <a:gd name="T2" fmla="*/ 12 w 24"/>
              <a:gd name="T3" fmla="*/ 32 h 38"/>
              <a:gd name="T4" fmla="*/ 6 w 24"/>
              <a:gd name="T5" fmla="*/ 30 h 38"/>
              <a:gd name="T6" fmla="*/ 0 w 24"/>
              <a:gd name="T7" fmla="*/ 30 h 38"/>
              <a:gd name="T8" fmla="*/ 0 w 24"/>
              <a:gd name="T9" fmla="*/ 30 h 38"/>
              <a:gd name="T10" fmla="*/ 12 w 24"/>
              <a:gd name="T11" fmla="*/ 16 h 38"/>
              <a:gd name="T12" fmla="*/ 24 w 24"/>
              <a:gd name="T13" fmla="*/ 0 h 38"/>
              <a:gd name="T14" fmla="*/ 24 w 24"/>
              <a:gd name="T15" fmla="*/ 0 h 38"/>
              <a:gd name="T16" fmla="*/ 20 w 24"/>
              <a:gd name="T17" fmla="*/ 20 h 38"/>
              <a:gd name="T18" fmla="*/ 20 w 24"/>
              <a:gd name="T19" fmla="*/ 38 h 38"/>
              <a:gd name="T20" fmla="*/ 20 w 24"/>
              <a:gd name="T21" fmla="*/ 38 h 38"/>
              <a:gd name="T22" fmla="*/ 14 w 24"/>
              <a:gd name="T23" fmla="*/ 32 h 38"/>
              <a:gd name="T24" fmla="*/ 12 w 24"/>
              <a:gd name="T25" fmla="*/ 32 h 38"/>
              <a:gd name="T26" fmla="*/ 12 w 24"/>
              <a:gd name="T27"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8">
                <a:moveTo>
                  <a:pt x="12" y="32"/>
                </a:moveTo>
                <a:lnTo>
                  <a:pt x="12" y="32"/>
                </a:lnTo>
                <a:lnTo>
                  <a:pt x="6" y="30"/>
                </a:lnTo>
                <a:lnTo>
                  <a:pt x="0" y="30"/>
                </a:lnTo>
                <a:lnTo>
                  <a:pt x="0" y="30"/>
                </a:lnTo>
                <a:lnTo>
                  <a:pt x="12" y="16"/>
                </a:lnTo>
                <a:lnTo>
                  <a:pt x="24" y="0"/>
                </a:lnTo>
                <a:lnTo>
                  <a:pt x="24" y="0"/>
                </a:lnTo>
                <a:lnTo>
                  <a:pt x="20" y="20"/>
                </a:lnTo>
                <a:lnTo>
                  <a:pt x="20" y="38"/>
                </a:lnTo>
                <a:lnTo>
                  <a:pt x="20" y="38"/>
                </a:lnTo>
                <a:lnTo>
                  <a:pt x="14" y="32"/>
                </a:lnTo>
                <a:lnTo>
                  <a:pt x="12" y="32"/>
                </a:lnTo>
                <a:lnTo>
                  <a:pt x="12" y="32"/>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36309" name="Line 117"/>
          <p:cNvSpPr>
            <a:spLocks noChangeAspect="1" noChangeShapeType="1"/>
          </p:cNvSpPr>
          <p:nvPr/>
        </p:nvSpPr>
        <p:spPr bwMode="auto">
          <a:xfrm>
            <a:off x="6669088" y="1778372"/>
            <a:ext cx="61912"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2" name="Slayt Numarası Yer Tutucusu 1"/>
          <p:cNvSpPr>
            <a:spLocks noGrp="1"/>
          </p:cNvSpPr>
          <p:nvPr>
            <p:ph type="sldNum" sz="quarter" idx="12"/>
          </p:nvPr>
        </p:nvSpPr>
        <p:spPr/>
        <p:txBody>
          <a:bodyPr/>
          <a:lstStyle/>
          <a:p>
            <a:fld id="{94F95399-64A8-43B0-A5C5-2D48ACAF8409}" type="slidenum">
              <a:rPr lang="tr-TR" smtClean="0"/>
              <a:t>43</a:t>
            </a:fld>
            <a:endParaRPr lang="tr-TR"/>
          </a:p>
        </p:txBody>
      </p:sp>
      <p:sp>
        <p:nvSpPr>
          <p:cNvPr id="3" name="Başlık 2"/>
          <p:cNvSpPr>
            <a:spLocks noGrp="1"/>
          </p:cNvSpPr>
          <p:nvPr>
            <p:ph type="title"/>
          </p:nvPr>
        </p:nvSpPr>
        <p:spPr/>
        <p:txBody>
          <a:bodyPr/>
          <a:lstStyle/>
          <a:p>
            <a:r>
              <a:rPr lang="tr-TR" dirty="0" smtClean="0"/>
              <a:t>Logaritmik Kuvvetlendiriciler</a:t>
            </a:r>
            <a:endParaRPr lang="tr-TR" dirty="0"/>
          </a:p>
        </p:txBody>
      </p:sp>
      <p:sp>
        <p:nvSpPr>
          <p:cNvPr id="4" name="Metin kutusu 3"/>
          <p:cNvSpPr txBox="1"/>
          <p:nvPr/>
        </p:nvSpPr>
        <p:spPr>
          <a:xfrm>
            <a:off x="467544" y="4293096"/>
            <a:ext cx="8280920" cy="1477328"/>
          </a:xfrm>
          <a:prstGeom prst="rect">
            <a:avLst/>
          </a:prstGeom>
          <a:noFill/>
        </p:spPr>
        <p:txBody>
          <a:bodyPr wrap="square" rtlCol="0">
            <a:spAutoFit/>
          </a:bodyPr>
          <a:lstStyle/>
          <a:p>
            <a:r>
              <a:rPr lang="en-US" b="1" dirty="0">
                <a:ea typeface="MS Mincho" pitchFamily="49" charset="-128"/>
              </a:rPr>
              <a:t>Figure 3.8</a:t>
            </a:r>
            <a:r>
              <a:rPr lang="en-US" dirty="0">
                <a:ea typeface="MS Mincho" pitchFamily="49" charset="-128"/>
              </a:rPr>
              <a:t> (a) A logarithmic amplifier makes use of the fact that a transistor's </a:t>
            </a:r>
            <a:r>
              <a:rPr lang="en-US" i="1" dirty="0">
                <a:ea typeface="MS Mincho" pitchFamily="49" charset="-128"/>
              </a:rPr>
              <a:t>V</a:t>
            </a:r>
            <a:r>
              <a:rPr lang="en-US" baseline="-25000" dirty="0">
                <a:ea typeface="MS Mincho" pitchFamily="49" charset="-128"/>
              </a:rPr>
              <a:t>BE</a:t>
            </a:r>
            <a:r>
              <a:rPr lang="en-US" dirty="0">
                <a:ea typeface="MS Mincho" pitchFamily="49" charset="-128"/>
              </a:rPr>
              <a:t> is related to the logarithm of its collector current. With the switch thrown in the alternate position, the circuit gain is increased by 10. (b) Input-output characteristics show that the logarithmic relation is obtained for only one polarity; </a:t>
            </a:r>
            <a:r>
              <a:rPr lang="en-US" dirty="0">
                <a:cs typeface="Times New Roman" pitchFamily="18" charset="0"/>
                <a:sym typeface="Symbol" pitchFamily="18" charset="2"/>
              </a:rPr>
              <a:t></a:t>
            </a:r>
            <a:r>
              <a:rPr lang="en-US" dirty="0">
                <a:ea typeface="MS Mincho" pitchFamily="49" charset="-128"/>
              </a:rPr>
              <a:t>1 and </a:t>
            </a:r>
            <a:r>
              <a:rPr lang="en-US" dirty="0">
                <a:cs typeface="Times New Roman" pitchFamily="18" charset="0"/>
                <a:sym typeface="Symbol" pitchFamily="18" charset="2"/>
              </a:rPr>
              <a:t></a:t>
            </a:r>
            <a:r>
              <a:rPr lang="en-US" dirty="0">
                <a:ea typeface="MS Mincho" pitchFamily="49" charset="-128"/>
              </a:rPr>
              <a:t>10 gains are indicated. </a:t>
            </a:r>
            <a:endParaRPr lang="tr-TR" dirty="0"/>
          </a:p>
        </p:txBody>
      </p:sp>
      <p:sp>
        <p:nvSpPr>
          <p:cNvPr id="104"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8417377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hlinkClick r:id="rId2" action="ppaction://hlinkpres?slideindex=1&amp;slidetitle="/>
              </a:rPr>
              <a:t>Frekans</a:t>
            </a:r>
            <a:r>
              <a:rPr lang="en-US" dirty="0" smtClean="0">
                <a:hlinkClick r:id="rId2" action="ppaction://hlinkpres?slideindex=1&amp;slidetitle="/>
              </a:rPr>
              <a:t> tepkisi.pptx</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44</a:t>
            </a:fld>
            <a:endParaRPr lang="tr-TR"/>
          </a:p>
        </p:txBody>
      </p:sp>
      <p:sp>
        <p:nvSpPr>
          <p:cNvPr id="4" name="Title 3"/>
          <p:cNvSpPr>
            <a:spLocks noGrp="1"/>
          </p:cNvSpPr>
          <p:nvPr>
            <p:ph type="title"/>
          </p:nvPr>
        </p:nvSpPr>
        <p:spPr/>
        <p:txBody>
          <a:bodyPr/>
          <a:lstStyle/>
          <a:p>
            <a:r>
              <a:rPr lang="tr-TR" dirty="0" smtClean="0"/>
              <a:t>Frekans Tepkisi</a:t>
            </a:r>
            <a:endParaRPr lang="en-US" dirty="0"/>
          </a:p>
        </p:txBody>
      </p:sp>
    </p:spTree>
    <p:extLst>
      <p:ext uri="{BB962C8B-B14F-4D97-AF65-F5344CB8AC3E}">
        <p14:creationId xmlns:p14="http://schemas.microsoft.com/office/powerpoint/2010/main" val="21106134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n-US" dirty="0" smtClean="0"/>
              <a:t>Active Filters</a:t>
            </a:r>
          </a:p>
        </p:txBody>
      </p:sp>
      <p:sp>
        <p:nvSpPr>
          <p:cNvPr id="113667" name="Rectangle 3"/>
          <p:cNvSpPr>
            <a:spLocks noGrp="1" noChangeArrowheads="1"/>
          </p:cNvSpPr>
          <p:nvPr>
            <p:ph idx="1"/>
          </p:nvPr>
        </p:nvSpPr>
        <p:spPr/>
        <p:txBody>
          <a:bodyPr/>
          <a:lstStyle/>
          <a:p>
            <a:r>
              <a:rPr lang="en-US" dirty="0" smtClean="0"/>
              <a:t>Low-pass</a:t>
            </a:r>
          </a:p>
          <a:p>
            <a:r>
              <a:rPr lang="en-US" dirty="0" smtClean="0"/>
              <a:t>High-pass</a:t>
            </a:r>
          </a:p>
          <a:p>
            <a:r>
              <a:rPr lang="en-US" dirty="0" smtClean="0"/>
              <a:t>Band-pass</a:t>
            </a:r>
          </a:p>
          <a:p>
            <a:r>
              <a:rPr lang="en-US" dirty="0" smtClean="0"/>
              <a:t>Band-stop (notch)</a:t>
            </a:r>
          </a:p>
          <a:p>
            <a:r>
              <a:rPr lang="en-US" dirty="0" smtClean="0"/>
              <a:t>All-pass (phase-shift)</a:t>
            </a:r>
          </a:p>
          <a:p>
            <a:endParaRPr lang="en-US" dirty="0" smtClean="0"/>
          </a:p>
        </p:txBody>
      </p:sp>
      <p:sp>
        <p:nvSpPr>
          <p:cNvPr id="2" name="Slayt Numarası Yer Tutucusu 1"/>
          <p:cNvSpPr>
            <a:spLocks noGrp="1"/>
          </p:cNvSpPr>
          <p:nvPr>
            <p:ph type="sldNum" sz="quarter" idx="12"/>
          </p:nvPr>
        </p:nvSpPr>
        <p:spPr/>
        <p:txBody>
          <a:bodyPr/>
          <a:lstStyle/>
          <a:p>
            <a:fld id="{94F95399-64A8-43B0-A5C5-2D48ACAF8409}" type="slidenum">
              <a:rPr lang="tr-TR" smtClean="0"/>
              <a:t>45</a:t>
            </a:fld>
            <a:endParaRPr lang="tr-TR"/>
          </a:p>
        </p:txBody>
      </p:sp>
      <p:sp>
        <p:nvSpPr>
          <p:cNvPr id="5"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44661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3666"/>
                                        </p:tgtEl>
                                        <p:attrNameLst>
                                          <p:attrName>style.visibility</p:attrName>
                                        </p:attrNameLst>
                                      </p:cBhvr>
                                      <p:to>
                                        <p:strVal val="visible"/>
                                      </p:to>
                                    </p:set>
                                    <p:anim calcmode="lin" valueType="num">
                                      <p:cBhvr additive="base">
                                        <p:cTn id="7" dur="500" fill="hold"/>
                                        <p:tgtEl>
                                          <p:spTgt spid="113666"/>
                                        </p:tgtEl>
                                        <p:attrNameLst>
                                          <p:attrName>ppt_x</p:attrName>
                                        </p:attrNameLst>
                                      </p:cBhvr>
                                      <p:tavLst>
                                        <p:tav tm="0">
                                          <p:val>
                                            <p:strVal val="#ppt_x"/>
                                          </p:val>
                                        </p:tav>
                                        <p:tav tm="100000">
                                          <p:val>
                                            <p:strVal val="#ppt_x"/>
                                          </p:val>
                                        </p:tav>
                                      </p:tavLst>
                                    </p:anim>
                                    <p:anim calcmode="lin" valueType="num">
                                      <p:cBhvr additive="base">
                                        <p:cTn id="8" dur="500" fill="hold"/>
                                        <p:tgtEl>
                                          <p:spTgt spid="11366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1366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1366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1366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13667">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136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autoUpdateAnimBg="0"/>
      <p:bldP spid="113667"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5" name="Line 5"/>
          <p:cNvSpPr>
            <a:spLocks noChangeAspect="1" noChangeShapeType="1"/>
          </p:cNvSpPr>
          <p:nvPr/>
        </p:nvSpPr>
        <p:spPr bwMode="auto">
          <a:xfrm>
            <a:off x="4632325" y="781050"/>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46" name="Line 6"/>
          <p:cNvSpPr>
            <a:spLocks noChangeAspect="1" noChangeShapeType="1"/>
          </p:cNvSpPr>
          <p:nvPr/>
        </p:nvSpPr>
        <p:spPr bwMode="auto">
          <a:xfrm>
            <a:off x="4775200" y="930275"/>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47" name="Line 7"/>
          <p:cNvSpPr>
            <a:spLocks noChangeAspect="1" noChangeShapeType="1"/>
          </p:cNvSpPr>
          <p:nvPr/>
        </p:nvSpPr>
        <p:spPr bwMode="auto">
          <a:xfrm>
            <a:off x="4918075" y="1079500"/>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48" name="Line 8"/>
          <p:cNvSpPr>
            <a:spLocks noChangeAspect="1" noChangeShapeType="1"/>
          </p:cNvSpPr>
          <p:nvPr/>
        </p:nvSpPr>
        <p:spPr bwMode="auto">
          <a:xfrm>
            <a:off x="5067300" y="1230313"/>
            <a:ext cx="104775"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49" name="Line 9"/>
          <p:cNvSpPr>
            <a:spLocks noChangeAspect="1" noChangeShapeType="1"/>
          </p:cNvSpPr>
          <p:nvPr/>
        </p:nvSpPr>
        <p:spPr bwMode="auto">
          <a:xfrm>
            <a:off x="5210175" y="1379538"/>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0" name="Line 10"/>
          <p:cNvSpPr>
            <a:spLocks noChangeAspect="1" noChangeShapeType="1"/>
          </p:cNvSpPr>
          <p:nvPr/>
        </p:nvSpPr>
        <p:spPr bwMode="auto">
          <a:xfrm>
            <a:off x="5353050" y="1528763"/>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1" name="Line 11"/>
          <p:cNvSpPr>
            <a:spLocks noChangeAspect="1" noChangeShapeType="1"/>
          </p:cNvSpPr>
          <p:nvPr/>
        </p:nvSpPr>
        <p:spPr bwMode="auto">
          <a:xfrm>
            <a:off x="5497513" y="1679575"/>
            <a:ext cx="109537"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2" name="Line 12"/>
          <p:cNvSpPr>
            <a:spLocks noChangeAspect="1" noChangeShapeType="1"/>
          </p:cNvSpPr>
          <p:nvPr/>
        </p:nvSpPr>
        <p:spPr bwMode="auto">
          <a:xfrm>
            <a:off x="5640388" y="1828800"/>
            <a:ext cx="109537"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3" name="Line 13"/>
          <p:cNvSpPr>
            <a:spLocks noChangeAspect="1" noChangeShapeType="1"/>
          </p:cNvSpPr>
          <p:nvPr/>
        </p:nvSpPr>
        <p:spPr bwMode="auto">
          <a:xfrm>
            <a:off x="5789613" y="1978025"/>
            <a:ext cx="104775"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4" name="Line 14"/>
          <p:cNvSpPr>
            <a:spLocks noChangeAspect="1" noChangeShapeType="1"/>
          </p:cNvSpPr>
          <p:nvPr/>
        </p:nvSpPr>
        <p:spPr bwMode="auto">
          <a:xfrm>
            <a:off x="5932488" y="2128838"/>
            <a:ext cx="111125" cy="11588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5" name="Line 15"/>
          <p:cNvSpPr>
            <a:spLocks noChangeAspect="1" noChangeShapeType="1"/>
          </p:cNvSpPr>
          <p:nvPr/>
        </p:nvSpPr>
        <p:spPr bwMode="auto">
          <a:xfrm>
            <a:off x="6075363" y="2278063"/>
            <a:ext cx="111125"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6" name="Line 16"/>
          <p:cNvSpPr>
            <a:spLocks noChangeAspect="1" noChangeShapeType="1"/>
          </p:cNvSpPr>
          <p:nvPr/>
        </p:nvSpPr>
        <p:spPr bwMode="auto">
          <a:xfrm>
            <a:off x="6218238" y="2427288"/>
            <a:ext cx="111125"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7" name="Line 17"/>
          <p:cNvSpPr>
            <a:spLocks noChangeAspect="1" noChangeShapeType="1"/>
          </p:cNvSpPr>
          <p:nvPr/>
        </p:nvSpPr>
        <p:spPr bwMode="auto">
          <a:xfrm>
            <a:off x="6369050" y="2576513"/>
            <a:ext cx="103188"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8" name="Line 18"/>
          <p:cNvSpPr>
            <a:spLocks noChangeAspect="1" noChangeShapeType="1"/>
          </p:cNvSpPr>
          <p:nvPr/>
        </p:nvSpPr>
        <p:spPr bwMode="auto">
          <a:xfrm>
            <a:off x="6511925" y="2727325"/>
            <a:ext cx="103188"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59" name="Line 19"/>
          <p:cNvSpPr>
            <a:spLocks noChangeAspect="1" noChangeShapeType="1"/>
          </p:cNvSpPr>
          <p:nvPr/>
        </p:nvSpPr>
        <p:spPr bwMode="auto">
          <a:xfrm>
            <a:off x="6654800" y="2876550"/>
            <a:ext cx="111125" cy="1174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0" name="Line 20"/>
          <p:cNvSpPr>
            <a:spLocks noChangeAspect="1" noChangeShapeType="1"/>
          </p:cNvSpPr>
          <p:nvPr/>
        </p:nvSpPr>
        <p:spPr bwMode="auto">
          <a:xfrm>
            <a:off x="6797675" y="3032125"/>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1" name="Line 21"/>
          <p:cNvSpPr>
            <a:spLocks noChangeAspect="1" noChangeShapeType="1"/>
          </p:cNvSpPr>
          <p:nvPr/>
        </p:nvSpPr>
        <p:spPr bwMode="auto">
          <a:xfrm>
            <a:off x="6940550" y="3182938"/>
            <a:ext cx="111125"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2" name="Line 22"/>
          <p:cNvSpPr>
            <a:spLocks noChangeAspect="1" noChangeShapeType="1"/>
          </p:cNvSpPr>
          <p:nvPr/>
        </p:nvSpPr>
        <p:spPr bwMode="auto">
          <a:xfrm>
            <a:off x="7091363" y="3332163"/>
            <a:ext cx="103187"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3" name="Line 23"/>
          <p:cNvSpPr>
            <a:spLocks noChangeAspect="1" noChangeShapeType="1"/>
          </p:cNvSpPr>
          <p:nvPr/>
        </p:nvSpPr>
        <p:spPr bwMode="auto">
          <a:xfrm>
            <a:off x="7234238" y="3481388"/>
            <a:ext cx="109537"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4" name="Line 24"/>
          <p:cNvSpPr>
            <a:spLocks noChangeAspect="1" noChangeShapeType="1"/>
          </p:cNvSpPr>
          <p:nvPr/>
        </p:nvSpPr>
        <p:spPr bwMode="auto">
          <a:xfrm>
            <a:off x="7377113" y="3632200"/>
            <a:ext cx="111125"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5" name="Line 25"/>
          <p:cNvSpPr>
            <a:spLocks noChangeAspect="1" noChangeShapeType="1"/>
          </p:cNvSpPr>
          <p:nvPr/>
        </p:nvSpPr>
        <p:spPr bwMode="auto">
          <a:xfrm>
            <a:off x="7519988" y="3781425"/>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6" name="Line 26"/>
          <p:cNvSpPr>
            <a:spLocks noChangeAspect="1" noChangeShapeType="1"/>
          </p:cNvSpPr>
          <p:nvPr/>
        </p:nvSpPr>
        <p:spPr bwMode="auto">
          <a:xfrm>
            <a:off x="7662863" y="3930650"/>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7" name="Line 27"/>
          <p:cNvSpPr>
            <a:spLocks noChangeAspect="1" noChangeShapeType="1"/>
          </p:cNvSpPr>
          <p:nvPr/>
        </p:nvSpPr>
        <p:spPr bwMode="auto">
          <a:xfrm>
            <a:off x="7813675" y="4081463"/>
            <a:ext cx="103188"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8" name="Line 28"/>
          <p:cNvSpPr>
            <a:spLocks noChangeAspect="1" noChangeShapeType="1"/>
          </p:cNvSpPr>
          <p:nvPr/>
        </p:nvSpPr>
        <p:spPr bwMode="auto">
          <a:xfrm>
            <a:off x="7956550" y="4230688"/>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69" name="Line 29"/>
          <p:cNvSpPr>
            <a:spLocks noChangeAspect="1" noChangeShapeType="1"/>
          </p:cNvSpPr>
          <p:nvPr/>
        </p:nvSpPr>
        <p:spPr bwMode="auto">
          <a:xfrm>
            <a:off x="8099425" y="4379913"/>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0" name="Line 30"/>
          <p:cNvSpPr>
            <a:spLocks noChangeAspect="1" noChangeShapeType="1"/>
          </p:cNvSpPr>
          <p:nvPr/>
        </p:nvSpPr>
        <p:spPr bwMode="auto">
          <a:xfrm>
            <a:off x="8242300" y="4529138"/>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1" name="Line 31"/>
          <p:cNvSpPr>
            <a:spLocks noChangeAspect="1" noChangeShapeType="1"/>
          </p:cNvSpPr>
          <p:nvPr/>
        </p:nvSpPr>
        <p:spPr bwMode="auto">
          <a:xfrm>
            <a:off x="8391525" y="4679950"/>
            <a:ext cx="104775"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2" name="Freeform 32"/>
          <p:cNvSpPr>
            <a:spLocks noChangeAspect="1"/>
          </p:cNvSpPr>
          <p:nvPr/>
        </p:nvSpPr>
        <p:spPr bwMode="auto">
          <a:xfrm>
            <a:off x="7156450" y="3462338"/>
            <a:ext cx="1327150" cy="1379537"/>
          </a:xfrm>
          <a:custGeom>
            <a:avLst/>
            <a:gdLst>
              <a:gd name="T0" fmla="*/ 196 w 408"/>
              <a:gd name="T1" fmla="*/ 424 h 424"/>
              <a:gd name="T2" fmla="*/ 0 w 408"/>
              <a:gd name="T3" fmla="*/ 0 h 424"/>
              <a:gd name="T4" fmla="*/ 408 w 408"/>
              <a:gd name="T5" fmla="*/ 422 h 424"/>
            </a:gdLst>
            <a:ahLst/>
            <a:cxnLst>
              <a:cxn ang="0">
                <a:pos x="T0" y="T1"/>
              </a:cxn>
              <a:cxn ang="0">
                <a:pos x="T2" y="T3"/>
              </a:cxn>
              <a:cxn ang="0">
                <a:pos x="T4" y="T5"/>
              </a:cxn>
            </a:cxnLst>
            <a:rect l="0" t="0" r="r" b="b"/>
            <a:pathLst>
              <a:path w="408" h="424">
                <a:moveTo>
                  <a:pt x="196" y="424"/>
                </a:moveTo>
                <a:lnTo>
                  <a:pt x="0" y="0"/>
                </a:lnTo>
                <a:lnTo>
                  <a:pt x="408" y="42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8273" name="Freeform 33"/>
          <p:cNvSpPr>
            <a:spLocks noChangeAspect="1"/>
          </p:cNvSpPr>
          <p:nvPr/>
        </p:nvSpPr>
        <p:spPr bwMode="auto">
          <a:xfrm>
            <a:off x="4632325" y="2108200"/>
            <a:ext cx="3836988" cy="2733675"/>
          </a:xfrm>
          <a:custGeom>
            <a:avLst/>
            <a:gdLst>
              <a:gd name="T0" fmla="*/ 896 w 1180"/>
              <a:gd name="T1" fmla="*/ 840 h 840"/>
              <a:gd name="T2" fmla="*/ 772 w 1180"/>
              <a:gd name="T3" fmla="*/ 402 h 840"/>
              <a:gd name="T4" fmla="*/ 0 w 1180"/>
              <a:gd name="T5" fmla="*/ 402 h 840"/>
              <a:gd name="T6" fmla="*/ 394 w 1180"/>
              <a:gd name="T7" fmla="*/ 0 h 840"/>
              <a:gd name="T8" fmla="*/ 802 w 1180"/>
              <a:gd name="T9" fmla="*/ 0 h 840"/>
              <a:gd name="T10" fmla="*/ 1180 w 1180"/>
              <a:gd name="T11" fmla="*/ 404 h 840"/>
            </a:gdLst>
            <a:ahLst/>
            <a:cxnLst>
              <a:cxn ang="0">
                <a:pos x="T0" y="T1"/>
              </a:cxn>
              <a:cxn ang="0">
                <a:pos x="T2" y="T3"/>
              </a:cxn>
              <a:cxn ang="0">
                <a:pos x="T4" y="T5"/>
              </a:cxn>
              <a:cxn ang="0">
                <a:pos x="T6" y="T7"/>
              </a:cxn>
              <a:cxn ang="0">
                <a:pos x="T8" y="T9"/>
              </a:cxn>
              <a:cxn ang="0">
                <a:pos x="T10" y="T11"/>
              </a:cxn>
            </a:cxnLst>
            <a:rect l="0" t="0" r="r" b="b"/>
            <a:pathLst>
              <a:path w="1180" h="840">
                <a:moveTo>
                  <a:pt x="896" y="840"/>
                </a:moveTo>
                <a:lnTo>
                  <a:pt x="772" y="402"/>
                </a:lnTo>
                <a:lnTo>
                  <a:pt x="0" y="402"/>
                </a:lnTo>
                <a:lnTo>
                  <a:pt x="394" y="0"/>
                </a:lnTo>
                <a:lnTo>
                  <a:pt x="802" y="0"/>
                </a:lnTo>
                <a:lnTo>
                  <a:pt x="1180" y="40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8274" name="Line 34"/>
          <p:cNvSpPr>
            <a:spLocks noChangeAspect="1" noChangeShapeType="1"/>
          </p:cNvSpPr>
          <p:nvPr/>
        </p:nvSpPr>
        <p:spPr bwMode="auto">
          <a:xfrm flipH="1">
            <a:off x="8489950" y="781050"/>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5" name="Line 35"/>
          <p:cNvSpPr>
            <a:spLocks noChangeAspect="1" noChangeShapeType="1"/>
          </p:cNvSpPr>
          <p:nvPr/>
        </p:nvSpPr>
        <p:spPr bwMode="auto">
          <a:xfrm flipH="1">
            <a:off x="8339138" y="923925"/>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6" name="Line 36"/>
          <p:cNvSpPr>
            <a:spLocks noChangeAspect="1" noChangeShapeType="1"/>
          </p:cNvSpPr>
          <p:nvPr/>
        </p:nvSpPr>
        <p:spPr bwMode="auto">
          <a:xfrm flipH="1">
            <a:off x="8189913" y="1073150"/>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7" name="Line 37"/>
          <p:cNvSpPr>
            <a:spLocks noChangeAspect="1" noChangeShapeType="1"/>
          </p:cNvSpPr>
          <p:nvPr/>
        </p:nvSpPr>
        <p:spPr bwMode="auto">
          <a:xfrm flipH="1">
            <a:off x="8040688" y="1217613"/>
            <a:ext cx="111125"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8" name="Line 38"/>
          <p:cNvSpPr>
            <a:spLocks noChangeAspect="1" noChangeShapeType="1"/>
          </p:cNvSpPr>
          <p:nvPr/>
        </p:nvSpPr>
        <p:spPr bwMode="auto">
          <a:xfrm flipH="1">
            <a:off x="7891463" y="1360488"/>
            <a:ext cx="109537"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79" name="Line 39"/>
          <p:cNvSpPr>
            <a:spLocks noChangeAspect="1" noChangeShapeType="1"/>
          </p:cNvSpPr>
          <p:nvPr/>
        </p:nvSpPr>
        <p:spPr bwMode="auto">
          <a:xfrm flipH="1">
            <a:off x="7740650" y="1509713"/>
            <a:ext cx="11747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0" name="Line 40"/>
          <p:cNvSpPr>
            <a:spLocks noChangeAspect="1" noChangeShapeType="1"/>
          </p:cNvSpPr>
          <p:nvPr/>
        </p:nvSpPr>
        <p:spPr bwMode="auto">
          <a:xfrm flipH="1">
            <a:off x="7597775" y="1652588"/>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1" name="Line 41"/>
          <p:cNvSpPr>
            <a:spLocks noChangeAspect="1" noChangeShapeType="1"/>
          </p:cNvSpPr>
          <p:nvPr/>
        </p:nvSpPr>
        <p:spPr bwMode="auto">
          <a:xfrm flipH="1">
            <a:off x="7448550" y="1803400"/>
            <a:ext cx="111125" cy="1031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2" name="Line 42"/>
          <p:cNvSpPr>
            <a:spLocks noChangeAspect="1" noChangeShapeType="1"/>
          </p:cNvSpPr>
          <p:nvPr/>
        </p:nvSpPr>
        <p:spPr bwMode="auto">
          <a:xfrm flipH="1">
            <a:off x="7299325" y="1946275"/>
            <a:ext cx="109538"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3" name="Line 43"/>
          <p:cNvSpPr>
            <a:spLocks noChangeAspect="1" noChangeShapeType="1"/>
          </p:cNvSpPr>
          <p:nvPr/>
        </p:nvSpPr>
        <p:spPr bwMode="auto">
          <a:xfrm flipH="1">
            <a:off x="7150100" y="2089150"/>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4" name="Line 44"/>
          <p:cNvSpPr>
            <a:spLocks noChangeAspect="1" noChangeShapeType="1"/>
          </p:cNvSpPr>
          <p:nvPr/>
        </p:nvSpPr>
        <p:spPr bwMode="auto">
          <a:xfrm flipH="1">
            <a:off x="6999288" y="2238375"/>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5" name="Line 45"/>
          <p:cNvSpPr>
            <a:spLocks noChangeAspect="1" noChangeShapeType="1"/>
          </p:cNvSpPr>
          <p:nvPr/>
        </p:nvSpPr>
        <p:spPr bwMode="auto">
          <a:xfrm flipH="1">
            <a:off x="6850063" y="2381250"/>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6" name="Line 46"/>
          <p:cNvSpPr>
            <a:spLocks noChangeAspect="1" noChangeShapeType="1"/>
          </p:cNvSpPr>
          <p:nvPr/>
        </p:nvSpPr>
        <p:spPr bwMode="auto">
          <a:xfrm flipH="1">
            <a:off x="6700838" y="2525713"/>
            <a:ext cx="109537"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7" name="Line 47"/>
          <p:cNvSpPr>
            <a:spLocks noChangeAspect="1" noChangeShapeType="1"/>
          </p:cNvSpPr>
          <p:nvPr/>
        </p:nvSpPr>
        <p:spPr bwMode="auto">
          <a:xfrm flipH="1">
            <a:off x="6550025" y="2674938"/>
            <a:ext cx="11747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8" name="Line 48"/>
          <p:cNvSpPr>
            <a:spLocks noChangeAspect="1" noChangeShapeType="1"/>
          </p:cNvSpPr>
          <p:nvPr/>
        </p:nvSpPr>
        <p:spPr bwMode="auto">
          <a:xfrm flipH="1">
            <a:off x="6407150" y="2817813"/>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89" name="Line 49"/>
          <p:cNvSpPr>
            <a:spLocks noChangeAspect="1" noChangeShapeType="1"/>
          </p:cNvSpPr>
          <p:nvPr/>
        </p:nvSpPr>
        <p:spPr bwMode="auto">
          <a:xfrm flipH="1">
            <a:off x="6257925" y="2967038"/>
            <a:ext cx="111125" cy="1047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0" name="Line 50"/>
          <p:cNvSpPr>
            <a:spLocks noChangeAspect="1" noChangeShapeType="1"/>
          </p:cNvSpPr>
          <p:nvPr/>
        </p:nvSpPr>
        <p:spPr bwMode="auto">
          <a:xfrm flipH="1">
            <a:off x="6108700" y="3111500"/>
            <a:ext cx="109538"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1" name="Line 51"/>
          <p:cNvSpPr>
            <a:spLocks noChangeAspect="1" noChangeShapeType="1"/>
          </p:cNvSpPr>
          <p:nvPr/>
        </p:nvSpPr>
        <p:spPr bwMode="auto">
          <a:xfrm flipH="1">
            <a:off x="5959475" y="3254375"/>
            <a:ext cx="109538"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2" name="Line 52"/>
          <p:cNvSpPr>
            <a:spLocks noChangeAspect="1" noChangeShapeType="1"/>
          </p:cNvSpPr>
          <p:nvPr/>
        </p:nvSpPr>
        <p:spPr bwMode="auto">
          <a:xfrm flipH="1">
            <a:off x="5808663" y="3403600"/>
            <a:ext cx="111125" cy="1047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3" name="Line 53"/>
          <p:cNvSpPr>
            <a:spLocks noChangeAspect="1" noChangeShapeType="1"/>
          </p:cNvSpPr>
          <p:nvPr/>
        </p:nvSpPr>
        <p:spPr bwMode="auto">
          <a:xfrm flipH="1">
            <a:off x="5659438" y="3546475"/>
            <a:ext cx="11112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4" name="Line 54"/>
          <p:cNvSpPr>
            <a:spLocks noChangeAspect="1" noChangeShapeType="1"/>
          </p:cNvSpPr>
          <p:nvPr/>
        </p:nvSpPr>
        <p:spPr bwMode="auto">
          <a:xfrm flipH="1">
            <a:off x="5510213" y="3690938"/>
            <a:ext cx="109537" cy="1095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5" name="Line 55"/>
          <p:cNvSpPr>
            <a:spLocks noChangeAspect="1" noChangeShapeType="1"/>
          </p:cNvSpPr>
          <p:nvPr/>
        </p:nvSpPr>
        <p:spPr bwMode="auto">
          <a:xfrm flipH="1">
            <a:off x="5360988" y="3840163"/>
            <a:ext cx="115887"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6" name="Line 56"/>
          <p:cNvSpPr>
            <a:spLocks noChangeAspect="1" noChangeShapeType="1"/>
          </p:cNvSpPr>
          <p:nvPr/>
        </p:nvSpPr>
        <p:spPr bwMode="auto">
          <a:xfrm flipH="1">
            <a:off x="5210175" y="3983038"/>
            <a:ext cx="117475" cy="1111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7" name="Line 57"/>
          <p:cNvSpPr>
            <a:spLocks noChangeAspect="1" noChangeShapeType="1"/>
          </p:cNvSpPr>
          <p:nvPr/>
        </p:nvSpPr>
        <p:spPr bwMode="auto">
          <a:xfrm flipH="1">
            <a:off x="5067300" y="4132263"/>
            <a:ext cx="111125" cy="1047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8" name="Line 58"/>
          <p:cNvSpPr>
            <a:spLocks noChangeAspect="1" noChangeShapeType="1"/>
          </p:cNvSpPr>
          <p:nvPr/>
        </p:nvSpPr>
        <p:spPr bwMode="auto">
          <a:xfrm flipH="1">
            <a:off x="4918075" y="4276725"/>
            <a:ext cx="109538"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299" name="Line 59"/>
          <p:cNvSpPr>
            <a:spLocks noChangeAspect="1" noChangeShapeType="1"/>
          </p:cNvSpPr>
          <p:nvPr/>
        </p:nvSpPr>
        <p:spPr bwMode="auto">
          <a:xfrm flipH="1">
            <a:off x="4768850" y="4419600"/>
            <a:ext cx="109538" cy="10953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300" name="Line 60"/>
          <p:cNvSpPr>
            <a:spLocks noChangeAspect="1" noChangeShapeType="1"/>
          </p:cNvSpPr>
          <p:nvPr/>
        </p:nvSpPr>
        <p:spPr bwMode="auto">
          <a:xfrm flipH="1">
            <a:off x="4632325" y="4568825"/>
            <a:ext cx="96838" cy="904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38301" name="Freeform 61"/>
          <p:cNvSpPr>
            <a:spLocks noChangeAspect="1"/>
          </p:cNvSpPr>
          <p:nvPr/>
        </p:nvSpPr>
        <p:spPr bwMode="auto">
          <a:xfrm>
            <a:off x="4632325" y="781050"/>
            <a:ext cx="3967163" cy="1274763"/>
          </a:xfrm>
          <a:custGeom>
            <a:avLst/>
            <a:gdLst>
              <a:gd name="T0" fmla="*/ 0 w 1220"/>
              <a:gd name="T1" fmla="*/ 392 h 392"/>
              <a:gd name="T2" fmla="*/ 396 w 1220"/>
              <a:gd name="T3" fmla="*/ 0 h 392"/>
              <a:gd name="T4" fmla="*/ 1220 w 1220"/>
              <a:gd name="T5" fmla="*/ 0 h 392"/>
            </a:gdLst>
            <a:ahLst/>
            <a:cxnLst>
              <a:cxn ang="0">
                <a:pos x="T0" y="T1"/>
              </a:cxn>
              <a:cxn ang="0">
                <a:pos x="T2" y="T3"/>
              </a:cxn>
              <a:cxn ang="0">
                <a:pos x="T4" y="T5"/>
              </a:cxn>
            </a:cxnLst>
            <a:rect l="0" t="0" r="r" b="b"/>
            <a:pathLst>
              <a:path w="1220" h="392">
                <a:moveTo>
                  <a:pt x="0" y="392"/>
                </a:moveTo>
                <a:lnTo>
                  <a:pt x="396" y="0"/>
                </a:lnTo>
                <a:lnTo>
                  <a:pt x="122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38302" name="Rectangle 62"/>
          <p:cNvSpPr>
            <a:spLocks noChangeAspect="1" noChangeArrowheads="1"/>
          </p:cNvSpPr>
          <p:nvPr/>
        </p:nvSpPr>
        <p:spPr bwMode="auto">
          <a:xfrm>
            <a:off x="4267200" y="650875"/>
            <a:ext cx="266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100</a:t>
            </a:r>
          </a:p>
        </p:txBody>
      </p:sp>
      <p:sp>
        <p:nvSpPr>
          <p:cNvPr id="138303" name="Rectangle 63"/>
          <p:cNvSpPr>
            <a:spLocks noChangeAspect="1" noChangeArrowheads="1"/>
          </p:cNvSpPr>
          <p:nvPr/>
        </p:nvSpPr>
        <p:spPr bwMode="auto">
          <a:xfrm>
            <a:off x="4364038" y="2017713"/>
            <a:ext cx="177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10</a:t>
            </a:r>
          </a:p>
        </p:txBody>
      </p:sp>
      <p:sp>
        <p:nvSpPr>
          <p:cNvPr id="138304" name="Rectangle 64"/>
          <p:cNvSpPr>
            <a:spLocks noChangeAspect="1" noChangeArrowheads="1"/>
          </p:cNvSpPr>
          <p:nvPr/>
        </p:nvSpPr>
        <p:spPr bwMode="auto">
          <a:xfrm>
            <a:off x="4462463" y="333216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a:t>
            </a:r>
          </a:p>
        </p:txBody>
      </p:sp>
      <p:sp>
        <p:nvSpPr>
          <p:cNvPr id="138305" name="Rectangle 65"/>
          <p:cNvSpPr>
            <a:spLocks noChangeAspect="1" noChangeArrowheads="1"/>
          </p:cNvSpPr>
          <p:nvPr/>
        </p:nvSpPr>
        <p:spPr bwMode="auto">
          <a:xfrm>
            <a:off x="4313238" y="4608513"/>
            <a:ext cx="2222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0.1</a:t>
            </a:r>
          </a:p>
        </p:txBody>
      </p:sp>
      <p:sp>
        <p:nvSpPr>
          <p:cNvPr id="138306" name="Rectangle 66"/>
          <p:cNvSpPr>
            <a:spLocks noChangeAspect="1" noChangeArrowheads="1"/>
          </p:cNvSpPr>
          <p:nvPr/>
        </p:nvSpPr>
        <p:spPr bwMode="auto">
          <a:xfrm>
            <a:off x="6915150" y="533400"/>
            <a:ext cx="227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HP</a:t>
            </a:r>
          </a:p>
        </p:txBody>
      </p:sp>
      <p:sp>
        <p:nvSpPr>
          <p:cNvPr id="138307" name="Rectangle 67"/>
          <p:cNvSpPr>
            <a:spLocks noChangeAspect="1" noChangeArrowheads="1"/>
          </p:cNvSpPr>
          <p:nvPr/>
        </p:nvSpPr>
        <p:spPr bwMode="auto">
          <a:xfrm>
            <a:off x="6472238" y="1860550"/>
            <a:ext cx="21748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BP</a:t>
            </a:r>
          </a:p>
        </p:txBody>
      </p:sp>
      <p:sp>
        <p:nvSpPr>
          <p:cNvPr id="138308" name="Rectangle 68"/>
          <p:cNvSpPr>
            <a:spLocks noChangeAspect="1" noChangeArrowheads="1"/>
          </p:cNvSpPr>
          <p:nvPr/>
        </p:nvSpPr>
        <p:spPr bwMode="auto">
          <a:xfrm>
            <a:off x="6478588" y="3162300"/>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LP</a:t>
            </a:r>
          </a:p>
        </p:txBody>
      </p:sp>
      <p:sp>
        <p:nvSpPr>
          <p:cNvPr id="138309" name="Rectangle 69"/>
          <p:cNvSpPr>
            <a:spLocks noChangeAspect="1" noChangeArrowheads="1"/>
          </p:cNvSpPr>
          <p:nvPr/>
        </p:nvSpPr>
        <p:spPr bwMode="auto">
          <a:xfrm>
            <a:off x="7351713" y="46339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3</a:t>
            </a:r>
          </a:p>
        </p:txBody>
      </p:sp>
      <p:sp>
        <p:nvSpPr>
          <p:cNvPr id="138310" name="Rectangle 70"/>
          <p:cNvSpPr>
            <a:spLocks noChangeAspect="1" noChangeArrowheads="1"/>
          </p:cNvSpPr>
          <p:nvPr/>
        </p:nvSpPr>
        <p:spPr bwMode="auto">
          <a:xfrm>
            <a:off x="7832725" y="46339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2</a:t>
            </a:r>
          </a:p>
        </p:txBody>
      </p:sp>
      <p:sp>
        <p:nvSpPr>
          <p:cNvPr id="138311" name="Rectangle 71"/>
          <p:cNvSpPr>
            <a:spLocks noChangeAspect="1" noChangeArrowheads="1"/>
          </p:cNvSpPr>
          <p:nvPr/>
        </p:nvSpPr>
        <p:spPr bwMode="auto">
          <a:xfrm>
            <a:off x="8561388" y="4633913"/>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a:t>
            </a:r>
          </a:p>
        </p:txBody>
      </p:sp>
      <p:sp>
        <p:nvSpPr>
          <p:cNvPr id="138312" name="Rectangle 72"/>
          <p:cNvSpPr>
            <a:spLocks noChangeAspect="1" noChangeArrowheads="1"/>
          </p:cNvSpPr>
          <p:nvPr/>
        </p:nvSpPr>
        <p:spPr bwMode="auto">
          <a:xfrm>
            <a:off x="8359775" y="5049838"/>
            <a:ext cx="2222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 k</a:t>
            </a:r>
          </a:p>
        </p:txBody>
      </p:sp>
      <p:sp>
        <p:nvSpPr>
          <p:cNvPr id="138313" name="Rectangle 73"/>
          <p:cNvSpPr>
            <a:spLocks noChangeAspect="1" noChangeArrowheads="1"/>
          </p:cNvSpPr>
          <p:nvPr/>
        </p:nvSpPr>
        <p:spPr bwMode="auto">
          <a:xfrm>
            <a:off x="7005638" y="5049838"/>
            <a:ext cx="266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100</a:t>
            </a:r>
          </a:p>
        </p:txBody>
      </p:sp>
      <p:sp>
        <p:nvSpPr>
          <p:cNvPr id="138314" name="Rectangle 74"/>
          <p:cNvSpPr>
            <a:spLocks noChangeAspect="1" noChangeArrowheads="1"/>
          </p:cNvSpPr>
          <p:nvPr/>
        </p:nvSpPr>
        <p:spPr bwMode="auto">
          <a:xfrm>
            <a:off x="5959475" y="5811838"/>
            <a:ext cx="10477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Frequency, Hz</a:t>
            </a:r>
          </a:p>
        </p:txBody>
      </p:sp>
      <p:sp>
        <p:nvSpPr>
          <p:cNvPr id="138315" name="Rectangle 75"/>
          <p:cNvSpPr>
            <a:spLocks noChangeAspect="1" noChangeArrowheads="1"/>
          </p:cNvSpPr>
          <p:nvPr/>
        </p:nvSpPr>
        <p:spPr bwMode="auto">
          <a:xfrm>
            <a:off x="5705475" y="5049838"/>
            <a:ext cx="177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10</a:t>
            </a:r>
          </a:p>
        </p:txBody>
      </p:sp>
      <p:sp>
        <p:nvSpPr>
          <p:cNvPr id="138316" name="Rectangle 76"/>
          <p:cNvSpPr>
            <a:spLocks noChangeAspect="1" noChangeArrowheads="1"/>
          </p:cNvSpPr>
          <p:nvPr/>
        </p:nvSpPr>
        <p:spPr bwMode="auto">
          <a:xfrm>
            <a:off x="5749925" y="5427663"/>
            <a:ext cx="100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f</a:t>
            </a:r>
            <a:r>
              <a:rPr lang="en-US" sz="1400" baseline="-25000" smtClean="0">
                <a:solidFill>
                  <a:srgbClr val="000000"/>
                </a:solidFill>
                <a:cs typeface="+mn-cs"/>
              </a:rPr>
              <a:t>c</a:t>
            </a:r>
          </a:p>
        </p:txBody>
      </p:sp>
      <p:sp>
        <p:nvSpPr>
          <p:cNvPr id="138320" name="Rectangle 80"/>
          <p:cNvSpPr>
            <a:spLocks noChangeAspect="1" noChangeArrowheads="1"/>
          </p:cNvSpPr>
          <p:nvPr/>
        </p:nvSpPr>
        <p:spPr bwMode="auto">
          <a:xfrm>
            <a:off x="4481513" y="5049838"/>
            <a:ext cx="889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1</a:t>
            </a:r>
          </a:p>
        </p:txBody>
      </p:sp>
      <p:sp>
        <p:nvSpPr>
          <p:cNvPr id="138321" name="Rectangle 81"/>
          <p:cNvSpPr>
            <a:spLocks noChangeAspect="1" noChangeArrowheads="1"/>
          </p:cNvSpPr>
          <p:nvPr/>
        </p:nvSpPr>
        <p:spPr bwMode="auto">
          <a:xfrm>
            <a:off x="5151438" y="4217988"/>
            <a:ext cx="12858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D</a:t>
            </a:r>
          </a:p>
        </p:txBody>
      </p:sp>
      <p:sp>
        <p:nvSpPr>
          <p:cNvPr id="138322" name="Rectangle 82"/>
          <p:cNvSpPr>
            <a:spLocks noChangeAspect="1" noChangeArrowheads="1"/>
          </p:cNvSpPr>
          <p:nvPr/>
        </p:nvSpPr>
        <p:spPr bwMode="auto">
          <a:xfrm>
            <a:off x="5021263" y="923925"/>
            <a:ext cx="58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I</a:t>
            </a:r>
          </a:p>
        </p:txBody>
      </p:sp>
      <p:sp>
        <p:nvSpPr>
          <p:cNvPr id="138326" name="Rectangle 86"/>
          <p:cNvSpPr>
            <a:spLocks noChangeAspect="1" noChangeArrowheads="1"/>
          </p:cNvSpPr>
          <p:nvPr/>
        </p:nvSpPr>
        <p:spPr bwMode="auto">
          <a:xfrm>
            <a:off x="7067550" y="5408613"/>
            <a:ext cx="100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f</a:t>
            </a:r>
            <a:r>
              <a:rPr lang="en-US" sz="1400" baseline="-25000" smtClean="0">
                <a:solidFill>
                  <a:srgbClr val="000000"/>
                </a:solidFill>
                <a:cs typeface="+mn-cs"/>
              </a:rPr>
              <a:t>c</a:t>
            </a:r>
          </a:p>
        </p:txBody>
      </p:sp>
      <p:sp>
        <p:nvSpPr>
          <p:cNvPr id="2" name="TextBox 1"/>
          <p:cNvSpPr txBox="1"/>
          <p:nvPr/>
        </p:nvSpPr>
        <p:spPr>
          <a:xfrm>
            <a:off x="204716" y="1584325"/>
            <a:ext cx="3657600" cy="3785652"/>
          </a:xfrm>
          <a:prstGeom prst="rect">
            <a:avLst/>
          </a:prstGeom>
          <a:noFill/>
        </p:spPr>
        <p:txBody>
          <a:bodyPr wrap="square" rtlCol="0">
            <a:spAutoFit/>
          </a:bodyPr>
          <a:lstStyle/>
          <a:p>
            <a:r>
              <a:rPr lang="en-US" b="1" dirty="0">
                <a:ea typeface="MS Mincho" pitchFamily="49" charset="-128"/>
              </a:rPr>
              <a:t>Figure 3.10 Bode plot (gain versus frequency) for various filters.</a:t>
            </a:r>
            <a:r>
              <a:rPr lang="en-US" dirty="0">
                <a:ea typeface="MS Mincho" pitchFamily="49" charset="-128"/>
              </a:rPr>
              <a:t> Integrator (I); differentiator (D); low pass (LP), 1, 2, 3 section (pole); high pass (HP);</a:t>
            </a:r>
            <a:r>
              <a:rPr lang="en-US" dirty="0" err="1">
                <a:ea typeface="MS Mincho" pitchFamily="49" charset="-128"/>
              </a:rPr>
              <a:t>bandpass</a:t>
            </a:r>
            <a:r>
              <a:rPr lang="en-US" dirty="0">
                <a:ea typeface="MS Mincho" pitchFamily="49" charset="-128"/>
              </a:rPr>
              <a:t> (BP). Corner frequencies  </a:t>
            </a:r>
            <a:r>
              <a:rPr lang="en-US" i="1" dirty="0">
                <a:solidFill>
                  <a:srgbClr val="000000"/>
                </a:solidFill>
              </a:rPr>
              <a:t>f</a:t>
            </a:r>
            <a:r>
              <a:rPr lang="en-US" baseline="-25000" dirty="0">
                <a:solidFill>
                  <a:srgbClr val="000000"/>
                </a:solidFill>
              </a:rPr>
              <a:t>c</a:t>
            </a:r>
            <a:r>
              <a:rPr lang="en-US" dirty="0">
                <a:ea typeface="MS Mincho" pitchFamily="49" charset="-128"/>
              </a:rPr>
              <a:t> for high-pass, low-pass, and </a:t>
            </a:r>
            <a:r>
              <a:rPr lang="en-US" dirty="0" err="1">
                <a:ea typeface="MS Mincho" pitchFamily="49" charset="-128"/>
              </a:rPr>
              <a:t>bandpass</a:t>
            </a:r>
            <a:r>
              <a:rPr lang="en-US" dirty="0">
                <a:ea typeface="MS Mincho" pitchFamily="49" charset="-128"/>
              </a:rPr>
              <a:t> filters. </a:t>
            </a:r>
            <a:endParaRPr lang="en-US" dirty="0"/>
          </a:p>
        </p:txBody>
      </p:sp>
      <p:sp>
        <p:nvSpPr>
          <p:cNvPr id="3" name="Slayt Numarası Yer Tutucusu 2"/>
          <p:cNvSpPr>
            <a:spLocks noGrp="1"/>
          </p:cNvSpPr>
          <p:nvPr>
            <p:ph type="sldNum" sz="quarter" idx="12"/>
          </p:nvPr>
        </p:nvSpPr>
        <p:spPr/>
        <p:txBody>
          <a:bodyPr/>
          <a:lstStyle/>
          <a:p>
            <a:fld id="{94F95399-64A8-43B0-A5C5-2D48ACAF8409}" type="slidenum">
              <a:rPr lang="tr-TR" smtClean="0"/>
              <a:t>46</a:t>
            </a:fld>
            <a:endParaRPr lang="tr-TR"/>
          </a:p>
        </p:txBody>
      </p:sp>
    </p:spTree>
    <p:extLst>
      <p:ext uri="{BB962C8B-B14F-4D97-AF65-F5344CB8AC3E}">
        <p14:creationId xmlns:p14="http://schemas.microsoft.com/office/powerpoint/2010/main" val="9206070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16740" name="Object 4"/>
          <p:cNvGraphicFramePr>
            <a:graphicFrameLocks noChangeAspect="1"/>
          </p:cNvGraphicFramePr>
          <p:nvPr/>
        </p:nvGraphicFramePr>
        <p:xfrm>
          <a:off x="2514600" y="2133600"/>
          <a:ext cx="4505325" cy="1952625"/>
        </p:xfrm>
        <a:graphic>
          <a:graphicData uri="http://schemas.openxmlformats.org/presentationml/2006/ole">
            <mc:AlternateContent xmlns:mc="http://schemas.openxmlformats.org/markup-compatibility/2006">
              <mc:Choice xmlns:v="urn:schemas-microsoft-com:vml" Requires="v">
                <p:oleObj spid="_x0000_s43095" name="Picture" r:id="rId7" imgW="4505400" imgH="1952640" progId="Word.Picture.8">
                  <p:embed/>
                </p:oleObj>
              </mc:Choice>
              <mc:Fallback>
                <p:oleObj name="Picture" r:id="rId7" imgW="4505400" imgH="195264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2133600"/>
                        <a:ext cx="4505325" cy="1952625"/>
                      </a:xfrm>
                      <a:prstGeom prst="rect">
                        <a:avLst/>
                      </a:prstGeom>
                      <a:noFill/>
                      <a:extLst>
                        <a:ext uri="{909E8E84-426E-40DD-AFC4-6F175D3DCCD1}">
                          <a14:hiddenFill xmlns:a14="http://schemas.microsoft.com/office/drawing/2010/main">
                            <a:solidFill>
                              <a:srgbClr val="996600"/>
                            </a:solidFill>
                          </a14:hiddenFill>
                        </a:ext>
                      </a:extLst>
                    </p:spPr>
                  </p:pic>
                </p:oleObj>
              </mc:Fallback>
            </mc:AlternateContent>
          </a:graphicData>
        </a:graphic>
      </p:graphicFrame>
      <p:sp>
        <p:nvSpPr>
          <p:cNvPr id="4" name="Slayt Numarası Yer Tutucusu 3"/>
          <p:cNvSpPr>
            <a:spLocks noGrp="1"/>
          </p:cNvSpPr>
          <p:nvPr>
            <p:ph type="sldNum" sz="quarter" idx="12"/>
          </p:nvPr>
        </p:nvSpPr>
        <p:spPr/>
        <p:txBody>
          <a:bodyPr/>
          <a:lstStyle/>
          <a:p>
            <a:fld id="{94F95399-64A8-43B0-A5C5-2D48ACAF8409}" type="slidenum">
              <a:rPr lang="tr-TR" smtClean="0"/>
              <a:t>47</a:t>
            </a:fld>
            <a:endParaRPr lang="tr-TR"/>
          </a:p>
        </p:txBody>
      </p:sp>
      <p:sp>
        <p:nvSpPr>
          <p:cNvPr id="116738" name="Rectangle 2"/>
          <p:cNvSpPr>
            <a:spLocks noGrp="1" noChangeArrowheads="1"/>
          </p:cNvSpPr>
          <p:nvPr>
            <p:ph type="title"/>
          </p:nvPr>
        </p:nvSpPr>
        <p:spPr>
          <a:xfrm>
            <a:off x="417513" y="0"/>
            <a:ext cx="8229600" cy="1143000"/>
          </a:xfrm>
        </p:spPr>
        <p:txBody>
          <a:bodyPr/>
          <a:lstStyle/>
          <a:p>
            <a:r>
              <a:rPr lang="tr-TR" dirty="0"/>
              <a:t>E</a:t>
            </a:r>
            <a:r>
              <a:rPr lang="en-US" dirty="0" err="1" smtClean="0"/>
              <a:t>ntegrat</a:t>
            </a:r>
            <a:r>
              <a:rPr lang="tr-TR" dirty="0" smtClean="0"/>
              <a:t>ö</a:t>
            </a:r>
            <a:r>
              <a:rPr lang="en-US" dirty="0" smtClean="0"/>
              <a:t>r – ideal: </a:t>
            </a:r>
            <a:r>
              <a:rPr lang="tr-TR" dirty="0" smtClean="0"/>
              <a:t>devre</a:t>
            </a:r>
            <a:endParaRPr lang="en-US" dirty="0" smtClean="0"/>
          </a:p>
        </p:txBody>
      </p:sp>
      <p:graphicFrame>
        <p:nvGraphicFramePr>
          <p:cNvPr id="116739" name="Object 3"/>
          <p:cNvGraphicFramePr>
            <a:graphicFrameLocks noChangeAspect="1"/>
          </p:cNvGraphicFramePr>
          <p:nvPr/>
        </p:nvGraphicFramePr>
        <p:xfrm>
          <a:off x="333375" y="4251325"/>
          <a:ext cx="4873625" cy="1382713"/>
        </p:xfrm>
        <a:graphic>
          <a:graphicData uri="http://schemas.openxmlformats.org/presentationml/2006/ole">
            <mc:AlternateContent xmlns:mc="http://schemas.openxmlformats.org/markup-compatibility/2006">
              <mc:Choice xmlns:v="urn:schemas-microsoft-com:vml" Requires="v">
                <p:oleObj spid="_x0000_s43096" name="Equation" r:id="rId9" imgW="2006280" imgH="571320" progId="Equation.3">
                  <p:embed/>
                </p:oleObj>
              </mc:Choice>
              <mc:Fallback>
                <p:oleObj name="Equation" r:id="rId9" imgW="2006280" imgH="57132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3375" y="4251325"/>
                        <a:ext cx="4873625" cy="1382713"/>
                      </a:xfrm>
                      <a:prstGeom prst="rect">
                        <a:avLst/>
                      </a:prstGeom>
                      <a:solidFill>
                        <a:srgbClr val="CCFFCC"/>
                      </a:solidFill>
                    </p:spPr>
                  </p:pic>
                </p:oleObj>
              </mc:Fallback>
            </mc:AlternateContent>
          </a:graphicData>
        </a:graphic>
      </p:graphicFrame>
      <p:grpSp>
        <p:nvGrpSpPr>
          <p:cNvPr id="2" name="Group 5"/>
          <p:cNvGrpSpPr>
            <a:grpSpLocks/>
          </p:cNvGrpSpPr>
          <p:nvPr/>
        </p:nvGrpSpPr>
        <p:grpSpPr bwMode="auto">
          <a:xfrm>
            <a:off x="2819400" y="914400"/>
            <a:ext cx="1712913" cy="1903413"/>
            <a:chOff x="1116" y="1155"/>
            <a:chExt cx="1079" cy="1199"/>
          </a:xfrm>
        </p:grpSpPr>
        <p:sp>
          <p:nvSpPr>
            <p:cNvPr id="3089" name="Freeform 6"/>
            <p:cNvSpPr>
              <a:spLocks/>
            </p:cNvSpPr>
            <p:nvPr/>
          </p:nvSpPr>
          <p:spPr bwMode="auto">
            <a:xfrm>
              <a:off x="1116" y="1155"/>
              <a:ext cx="1079" cy="1199"/>
            </a:xfrm>
            <a:custGeom>
              <a:avLst/>
              <a:gdLst>
                <a:gd name="T0" fmla="*/ 179 w 1079"/>
                <a:gd name="T1" fmla="*/ 0 h 1199"/>
                <a:gd name="T2" fmla="*/ 119 w 1079"/>
                <a:gd name="T3" fmla="*/ 15 h 1199"/>
                <a:gd name="T4" fmla="*/ 59 w 1079"/>
                <a:gd name="T5" fmla="*/ 45 h 1199"/>
                <a:gd name="T6" fmla="*/ 14 w 1079"/>
                <a:gd name="T7" fmla="*/ 75 h 1199"/>
                <a:gd name="T8" fmla="*/ 0 w 1079"/>
                <a:gd name="T9" fmla="*/ 120 h 1199"/>
                <a:gd name="T10" fmla="*/ 0 w 1079"/>
                <a:gd name="T11" fmla="*/ 390 h 1199"/>
                <a:gd name="T12" fmla="*/ 0 w 1079"/>
                <a:gd name="T13" fmla="*/ 555 h 1199"/>
                <a:gd name="T14" fmla="*/ 14 w 1079"/>
                <a:gd name="T15" fmla="*/ 599 h 1199"/>
                <a:gd name="T16" fmla="*/ 59 w 1079"/>
                <a:gd name="T17" fmla="*/ 644 h 1199"/>
                <a:gd name="T18" fmla="*/ 119 w 1079"/>
                <a:gd name="T19" fmla="*/ 659 h 1199"/>
                <a:gd name="T20" fmla="*/ 179 w 1079"/>
                <a:gd name="T21" fmla="*/ 674 h 1199"/>
                <a:gd name="T22" fmla="*/ 629 w 1079"/>
                <a:gd name="T23" fmla="*/ 674 h 1199"/>
                <a:gd name="T24" fmla="*/ 1079 w 1079"/>
                <a:gd name="T25" fmla="*/ 1199 h 1199"/>
                <a:gd name="T26" fmla="*/ 899 w 1079"/>
                <a:gd name="T27" fmla="*/ 674 h 1199"/>
                <a:gd name="T28" fmla="*/ 974 w 1079"/>
                <a:gd name="T29" fmla="*/ 659 h 1199"/>
                <a:gd name="T30" fmla="*/ 1034 w 1079"/>
                <a:gd name="T31" fmla="*/ 644 h 1199"/>
                <a:gd name="T32" fmla="*/ 1064 w 1079"/>
                <a:gd name="T33" fmla="*/ 599 h 1199"/>
                <a:gd name="T34" fmla="*/ 1079 w 1079"/>
                <a:gd name="T35" fmla="*/ 555 h 1199"/>
                <a:gd name="T36" fmla="*/ 1079 w 1079"/>
                <a:gd name="T37" fmla="*/ 390 h 1199"/>
                <a:gd name="T38" fmla="*/ 1079 w 1079"/>
                <a:gd name="T39" fmla="*/ 120 h 1199"/>
                <a:gd name="T40" fmla="*/ 1064 w 1079"/>
                <a:gd name="T41" fmla="*/ 75 h 1199"/>
                <a:gd name="T42" fmla="*/ 1034 w 1079"/>
                <a:gd name="T43" fmla="*/ 45 h 1199"/>
                <a:gd name="T44" fmla="*/ 974 w 1079"/>
                <a:gd name="T45" fmla="*/ 15 h 1199"/>
                <a:gd name="T46" fmla="*/ 899 w 1079"/>
                <a:gd name="T47" fmla="*/ 0 h 1199"/>
                <a:gd name="T48" fmla="*/ 629 w 1079"/>
                <a:gd name="T49" fmla="*/ 0 h 1199"/>
                <a:gd name="T50" fmla="*/ 179 w 1079"/>
                <a:gd name="T51" fmla="*/ 0 h 11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79"/>
                <a:gd name="T79" fmla="*/ 0 h 1199"/>
                <a:gd name="T80" fmla="*/ 1079 w 1079"/>
                <a:gd name="T81" fmla="*/ 1199 h 11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79" h="1199">
                  <a:moveTo>
                    <a:pt x="179" y="0"/>
                  </a:moveTo>
                  <a:lnTo>
                    <a:pt x="119" y="15"/>
                  </a:lnTo>
                  <a:lnTo>
                    <a:pt x="59" y="45"/>
                  </a:lnTo>
                  <a:lnTo>
                    <a:pt x="14" y="75"/>
                  </a:lnTo>
                  <a:lnTo>
                    <a:pt x="0" y="120"/>
                  </a:lnTo>
                  <a:lnTo>
                    <a:pt x="0" y="390"/>
                  </a:lnTo>
                  <a:lnTo>
                    <a:pt x="0" y="555"/>
                  </a:lnTo>
                  <a:lnTo>
                    <a:pt x="14" y="599"/>
                  </a:lnTo>
                  <a:lnTo>
                    <a:pt x="59" y="644"/>
                  </a:lnTo>
                  <a:lnTo>
                    <a:pt x="119" y="659"/>
                  </a:lnTo>
                  <a:lnTo>
                    <a:pt x="179" y="674"/>
                  </a:lnTo>
                  <a:lnTo>
                    <a:pt x="629" y="674"/>
                  </a:lnTo>
                  <a:lnTo>
                    <a:pt x="1079" y="1199"/>
                  </a:lnTo>
                  <a:lnTo>
                    <a:pt x="899" y="674"/>
                  </a:lnTo>
                  <a:lnTo>
                    <a:pt x="974" y="659"/>
                  </a:lnTo>
                  <a:lnTo>
                    <a:pt x="1034" y="644"/>
                  </a:lnTo>
                  <a:lnTo>
                    <a:pt x="1064" y="599"/>
                  </a:lnTo>
                  <a:lnTo>
                    <a:pt x="1079" y="555"/>
                  </a:lnTo>
                  <a:lnTo>
                    <a:pt x="1079" y="390"/>
                  </a:lnTo>
                  <a:lnTo>
                    <a:pt x="1079" y="120"/>
                  </a:lnTo>
                  <a:lnTo>
                    <a:pt x="1064" y="75"/>
                  </a:lnTo>
                  <a:lnTo>
                    <a:pt x="1034" y="45"/>
                  </a:lnTo>
                  <a:lnTo>
                    <a:pt x="974" y="15"/>
                  </a:lnTo>
                  <a:lnTo>
                    <a:pt x="899" y="0"/>
                  </a:lnTo>
                  <a:lnTo>
                    <a:pt x="629" y="0"/>
                  </a:lnTo>
                  <a:lnTo>
                    <a:pt x="179" y="0"/>
                  </a:lnTo>
                  <a:close/>
                </a:path>
              </a:pathLst>
            </a:custGeom>
            <a:noFill/>
            <a:ln w="23813">
              <a:solidFill>
                <a:srgbClr val="000000"/>
              </a:solidFill>
              <a:prstDash val="solid"/>
              <a:round/>
              <a:headEnd/>
              <a:tailEnd/>
            </a:ln>
          </p:spPr>
          <p:txBody>
            <a:bodyPr/>
            <a:lstStyle/>
            <a:p>
              <a:endParaRPr lang="en-US"/>
            </a:p>
          </p:txBody>
        </p:sp>
        <p:sp>
          <p:nvSpPr>
            <p:cNvPr id="3090" name="Rectangle 7"/>
            <p:cNvSpPr>
              <a:spLocks noChangeArrowheads="1"/>
            </p:cNvSpPr>
            <p:nvPr/>
          </p:nvSpPr>
          <p:spPr bwMode="auto">
            <a:xfrm>
              <a:off x="1310" y="1260"/>
              <a:ext cx="430" cy="233"/>
            </a:xfrm>
            <a:prstGeom prst="rect">
              <a:avLst/>
            </a:prstGeom>
            <a:noFill/>
            <a:ln w="9525">
              <a:noFill/>
              <a:miter lim="800000"/>
              <a:headEnd/>
              <a:tailEnd/>
            </a:ln>
          </p:spPr>
          <p:txBody>
            <a:bodyPr wrap="none" lIns="0" tIns="0" rIns="0" bIns="0">
              <a:spAutoFit/>
            </a:bodyPr>
            <a:lstStyle/>
            <a:p>
              <a:r>
                <a:rPr lang="tr-TR" dirty="0" smtClean="0"/>
                <a:t>Sanal</a:t>
              </a:r>
              <a:endParaRPr lang="en-US" dirty="0"/>
            </a:p>
          </p:txBody>
        </p:sp>
        <p:sp>
          <p:nvSpPr>
            <p:cNvPr id="3091" name="Rectangle 8"/>
            <p:cNvSpPr>
              <a:spLocks noChangeArrowheads="1"/>
            </p:cNvSpPr>
            <p:nvPr/>
          </p:nvSpPr>
          <p:spPr bwMode="auto">
            <a:xfrm>
              <a:off x="1835" y="1260"/>
              <a:ext cx="48" cy="230"/>
            </a:xfrm>
            <a:prstGeom prst="rect">
              <a:avLst/>
            </a:prstGeom>
            <a:noFill/>
            <a:ln w="9525">
              <a:noFill/>
              <a:miter lim="800000"/>
              <a:headEnd/>
              <a:tailEnd/>
            </a:ln>
          </p:spPr>
          <p:txBody>
            <a:bodyPr wrap="none" lIns="0" tIns="0" rIns="0" bIns="0">
              <a:spAutoFit/>
            </a:bodyPr>
            <a:lstStyle/>
            <a:p>
              <a:r>
                <a:rPr lang="en-US"/>
                <a:t> </a:t>
              </a:r>
            </a:p>
          </p:txBody>
        </p:sp>
        <p:sp>
          <p:nvSpPr>
            <p:cNvPr id="3092" name="Rectangle 9"/>
            <p:cNvSpPr>
              <a:spLocks noChangeArrowheads="1"/>
            </p:cNvSpPr>
            <p:nvPr/>
          </p:nvSpPr>
          <p:spPr bwMode="auto">
            <a:xfrm>
              <a:off x="1310" y="1500"/>
              <a:ext cx="546" cy="233"/>
            </a:xfrm>
            <a:prstGeom prst="rect">
              <a:avLst/>
            </a:prstGeom>
            <a:noFill/>
            <a:ln w="9525">
              <a:noFill/>
              <a:miter lim="800000"/>
              <a:headEnd/>
              <a:tailEnd/>
            </a:ln>
          </p:spPr>
          <p:txBody>
            <a:bodyPr wrap="none" lIns="0" tIns="0" rIns="0" bIns="0">
              <a:spAutoFit/>
            </a:bodyPr>
            <a:lstStyle/>
            <a:p>
              <a:r>
                <a:rPr lang="tr-TR" dirty="0" smtClean="0"/>
                <a:t>Toprak</a:t>
              </a:r>
              <a:endParaRPr lang="en-US" dirty="0"/>
            </a:p>
          </p:txBody>
        </p:sp>
        <p:sp>
          <p:nvSpPr>
            <p:cNvPr id="3093" name="Rectangle 10"/>
            <p:cNvSpPr>
              <a:spLocks noChangeArrowheads="1"/>
            </p:cNvSpPr>
            <p:nvPr/>
          </p:nvSpPr>
          <p:spPr bwMode="auto">
            <a:xfrm>
              <a:off x="1910" y="1500"/>
              <a:ext cx="48" cy="230"/>
            </a:xfrm>
            <a:prstGeom prst="rect">
              <a:avLst/>
            </a:prstGeom>
            <a:noFill/>
            <a:ln w="9525">
              <a:noFill/>
              <a:miter lim="800000"/>
              <a:headEnd/>
              <a:tailEnd/>
            </a:ln>
          </p:spPr>
          <p:txBody>
            <a:bodyPr wrap="none" lIns="0" tIns="0" rIns="0" bIns="0">
              <a:spAutoFit/>
            </a:bodyPr>
            <a:lstStyle/>
            <a:p>
              <a:r>
                <a:rPr lang="en-US"/>
                <a:t> </a:t>
              </a:r>
            </a:p>
          </p:txBody>
        </p:sp>
      </p:grpSp>
      <p:grpSp>
        <p:nvGrpSpPr>
          <p:cNvPr id="3" name="Group 19"/>
          <p:cNvGrpSpPr>
            <a:grpSpLocks/>
          </p:cNvGrpSpPr>
          <p:nvPr/>
        </p:nvGrpSpPr>
        <p:grpSpPr bwMode="auto">
          <a:xfrm>
            <a:off x="3657600" y="2438400"/>
            <a:ext cx="2743200" cy="1219200"/>
            <a:chOff x="2304" y="1536"/>
            <a:chExt cx="1728" cy="768"/>
          </a:xfrm>
        </p:grpSpPr>
        <p:sp>
          <p:nvSpPr>
            <p:cNvPr id="3085" name="Line 12"/>
            <p:cNvSpPr>
              <a:spLocks noChangeShapeType="1"/>
            </p:cNvSpPr>
            <p:nvPr/>
          </p:nvSpPr>
          <p:spPr bwMode="auto">
            <a:xfrm>
              <a:off x="2304" y="2016"/>
              <a:ext cx="384" cy="0"/>
            </a:xfrm>
            <a:prstGeom prst="line">
              <a:avLst/>
            </a:prstGeom>
            <a:noFill/>
            <a:ln w="9525">
              <a:solidFill>
                <a:schemeClr val="tx1"/>
              </a:solidFill>
              <a:round/>
              <a:headEnd/>
              <a:tailEnd type="triangle" w="med" len="med"/>
            </a:ln>
          </p:spPr>
          <p:txBody>
            <a:bodyPr/>
            <a:lstStyle/>
            <a:p>
              <a:endParaRPr lang="en-US"/>
            </a:p>
          </p:txBody>
        </p:sp>
        <p:sp>
          <p:nvSpPr>
            <p:cNvPr id="3086" name="Line 13"/>
            <p:cNvSpPr>
              <a:spLocks noChangeShapeType="1"/>
            </p:cNvSpPr>
            <p:nvPr/>
          </p:nvSpPr>
          <p:spPr bwMode="auto">
            <a:xfrm>
              <a:off x="3648" y="1584"/>
              <a:ext cx="384" cy="0"/>
            </a:xfrm>
            <a:prstGeom prst="line">
              <a:avLst/>
            </a:prstGeom>
            <a:noFill/>
            <a:ln w="9525">
              <a:solidFill>
                <a:schemeClr val="tx1"/>
              </a:solidFill>
              <a:round/>
              <a:headEnd/>
              <a:tailEnd type="triangle" w="med" len="med"/>
            </a:ln>
          </p:spPr>
          <p:txBody>
            <a:bodyPr/>
            <a:lstStyle/>
            <a:p>
              <a:endParaRPr lang="en-US"/>
            </a:p>
          </p:txBody>
        </p:sp>
        <p:sp>
          <p:nvSpPr>
            <p:cNvPr id="3087" name="Text Box 14"/>
            <p:cNvSpPr txBox="1">
              <a:spLocks noChangeArrowheads="1"/>
            </p:cNvSpPr>
            <p:nvPr/>
          </p:nvSpPr>
          <p:spPr bwMode="auto">
            <a:xfrm>
              <a:off x="2352" y="2016"/>
              <a:ext cx="169" cy="288"/>
            </a:xfrm>
            <a:prstGeom prst="rect">
              <a:avLst/>
            </a:prstGeom>
            <a:noFill/>
            <a:ln w="9525">
              <a:noFill/>
              <a:miter lim="800000"/>
              <a:headEnd/>
              <a:tailEnd/>
            </a:ln>
          </p:spPr>
          <p:txBody>
            <a:bodyPr wrap="none">
              <a:spAutoFit/>
            </a:bodyPr>
            <a:lstStyle/>
            <a:p>
              <a:r>
                <a:rPr lang="en-US"/>
                <a:t>i</a:t>
              </a:r>
            </a:p>
          </p:txBody>
        </p:sp>
        <p:sp>
          <p:nvSpPr>
            <p:cNvPr id="3088" name="Text Box 15"/>
            <p:cNvSpPr txBox="1">
              <a:spLocks noChangeArrowheads="1"/>
            </p:cNvSpPr>
            <p:nvPr/>
          </p:nvSpPr>
          <p:spPr bwMode="auto">
            <a:xfrm>
              <a:off x="3744" y="1536"/>
              <a:ext cx="169" cy="288"/>
            </a:xfrm>
            <a:prstGeom prst="rect">
              <a:avLst/>
            </a:prstGeom>
            <a:noFill/>
            <a:ln w="9525">
              <a:noFill/>
              <a:miter lim="800000"/>
              <a:headEnd/>
              <a:tailEnd/>
            </a:ln>
          </p:spPr>
          <p:txBody>
            <a:bodyPr wrap="none">
              <a:spAutoFit/>
            </a:bodyPr>
            <a:lstStyle/>
            <a:p>
              <a:r>
                <a:rPr lang="en-US"/>
                <a:t>i</a:t>
              </a:r>
            </a:p>
          </p:txBody>
        </p:sp>
      </p:grpSp>
      <p:graphicFrame>
        <p:nvGraphicFramePr>
          <p:cNvPr id="116753" name="Object 17"/>
          <p:cNvGraphicFramePr>
            <a:graphicFrameLocks noChangeAspect="1"/>
          </p:cNvGraphicFramePr>
          <p:nvPr/>
        </p:nvGraphicFramePr>
        <p:xfrm>
          <a:off x="5105400" y="838200"/>
          <a:ext cx="4038600" cy="1220788"/>
        </p:xfrm>
        <a:graphic>
          <a:graphicData uri="http://schemas.openxmlformats.org/presentationml/2006/ole">
            <mc:AlternateContent xmlns:mc="http://schemas.openxmlformats.org/markup-compatibility/2006">
              <mc:Choice xmlns:v="urn:schemas-microsoft-com:vml" Requires="v">
                <p:oleObj spid="_x0000_s43097" name="Equation" r:id="rId11" imgW="1473120" imgH="444240" progId="Equation.3">
                  <p:embed/>
                </p:oleObj>
              </mc:Choice>
              <mc:Fallback>
                <p:oleObj name="Equation" r:id="rId11" imgW="1473120" imgH="4442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05400" y="838200"/>
                        <a:ext cx="4038600" cy="1220788"/>
                      </a:xfrm>
                      <a:prstGeom prst="rect">
                        <a:avLst/>
                      </a:prstGeom>
                      <a:solidFill>
                        <a:srgbClr val="CCFFCC"/>
                      </a:solidFill>
                    </p:spPr>
                  </p:pic>
                </p:oleObj>
              </mc:Fallback>
            </mc:AlternateContent>
          </a:graphicData>
        </a:graphic>
      </p:graphicFrame>
      <p:graphicFrame>
        <p:nvGraphicFramePr>
          <p:cNvPr id="116754" name="Object 18"/>
          <p:cNvGraphicFramePr>
            <a:graphicFrameLocks noChangeAspect="1"/>
          </p:cNvGraphicFramePr>
          <p:nvPr/>
        </p:nvGraphicFramePr>
        <p:xfrm>
          <a:off x="0" y="1828800"/>
          <a:ext cx="2438400" cy="1052513"/>
        </p:xfrm>
        <a:graphic>
          <a:graphicData uri="http://schemas.openxmlformats.org/presentationml/2006/ole">
            <mc:AlternateContent xmlns:mc="http://schemas.openxmlformats.org/markup-compatibility/2006">
              <mc:Choice xmlns:v="urn:schemas-microsoft-com:vml" Requires="v">
                <p:oleObj spid="_x0000_s43098" name="Equation" r:id="rId13" imgW="1002960" imgH="431640" progId="Equation.3">
                  <p:embed/>
                </p:oleObj>
              </mc:Choice>
              <mc:Fallback>
                <p:oleObj name="Equation" r:id="rId13" imgW="1002960" imgH="4316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828800"/>
                        <a:ext cx="2438400" cy="1052513"/>
                      </a:xfrm>
                      <a:prstGeom prst="rect">
                        <a:avLst/>
                      </a:prstGeom>
                      <a:solidFill>
                        <a:srgbClr val="CCFFCC"/>
                      </a:solidFill>
                    </p:spPr>
                  </p:pic>
                </p:oleObj>
              </mc:Fallback>
            </mc:AlternateContent>
          </a:graphicData>
        </a:graphic>
      </p:graphicFrame>
      <p:sp>
        <p:nvSpPr>
          <p:cNvPr id="116756" name="Text Box 20"/>
          <p:cNvSpPr txBox="1">
            <a:spLocks noChangeArrowheads="1"/>
          </p:cNvSpPr>
          <p:nvPr/>
        </p:nvSpPr>
        <p:spPr bwMode="auto">
          <a:xfrm>
            <a:off x="250825" y="3589338"/>
            <a:ext cx="3361818" cy="461665"/>
          </a:xfrm>
          <a:prstGeom prst="rect">
            <a:avLst/>
          </a:prstGeom>
          <a:solidFill>
            <a:srgbClr val="CCFF66"/>
          </a:solidFill>
          <a:ln w="12700">
            <a:noFill/>
            <a:miter lim="800000"/>
            <a:headEnd type="none" w="sm" len="sm"/>
            <a:tailEnd type="none" w="sm" len="sm"/>
          </a:ln>
        </p:spPr>
        <p:txBody>
          <a:bodyPr wrap="none">
            <a:spAutoFit/>
          </a:bodyPr>
          <a:lstStyle/>
          <a:p>
            <a:r>
              <a:rPr lang="en-US" dirty="0" smtClean="0"/>
              <a:t>V</a:t>
            </a:r>
            <a:r>
              <a:rPr lang="en-US" baseline="-25000" dirty="0" smtClean="0"/>
              <a:t>0</a:t>
            </a:r>
            <a:r>
              <a:rPr lang="en-US" dirty="0" smtClean="0"/>
              <a:t> </a:t>
            </a:r>
            <a:r>
              <a:rPr lang="tr-TR" dirty="0" smtClean="0"/>
              <a:t>nun </a:t>
            </a:r>
            <a:r>
              <a:rPr lang="en-US" dirty="0" smtClean="0"/>
              <a:t>V</a:t>
            </a:r>
            <a:r>
              <a:rPr lang="en-US" baseline="-25000" dirty="0" smtClean="0"/>
              <a:t>i</a:t>
            </a:r>
            <a:r>
              <a:rPr lang="tr-TR" baseline="-25000" dirty="0" smtClean="0"/>
              <a:t> </a:t>
            </a:r>
            <a:r>
              <a:rPr lang="tr-TR" dirty="0" smtClean="0"/>
              <a:t>ye ilişkisini yaz</a:t>
            </a:r>
            <a:endParaRPr lang="en-US" dirty="0"/>
          </a:p>
        </p:txBody>
      </p:sp>
      <p:sp>
        <p:nvSpPr>
          <p:cNvPr id="116757" name="Text Box 21"/>
          <p:cNvSpPr txBox="1">
            <a:spLocks noChangeArrowheads="1"/>
          </p:cNvSpPr>
          <p:nvPr/>
        </p:nvSpPr>
        <p:spPr bwMode="auto">
          <a:xfrm>
            <a:off x="5373688" y="3789363"/>
            <a:ext cx="3514104" cy="461665"/>
          </a:xfrm>
          <a:prstGeom prst="rect">
            <a:avLst/>
          </a:prstGeom>
          <a:solidFill>
            <a:srgbClr val="CCFF66"/>
          </a:solidFill>
          <a:ln w="12700">
            <a:noFill/>
            <a:miter lim="800000"/>
            <a:headEnd type="none" w="sm" len="sm"/>
            <a:tailEnd type="none" w="sm" len="sm"/>
          </a:ln>
        </p:spPr>
        <p:txBody>
          <a:bodyPr wrap="none">
            <a:spAutoFit/>
          </a:bodyPr>
          <a:lstStyle/>
          <a:p>
            <a:r>
              <a:rPr lang="tr-TR" dirty="0" smtClean="0"/>
              <a:t>Kazanç G nin ifadesini yaz</a:t>
            </a:r>
            <a:endParaRPr lang="en-US" dirty="0"/>
          </a:p>
        </p:txBody>
      </p:sp>
      <p:graphicFrame>
        <p:nvGraphicFramePr>
          <p:cNvPr id="116758" name="Object 22"/>
          <p:cNvGraphicFramePr>
            <a:graphicFrameLocks noChangeAspect="1"/>
          </p:cNvGraphicFramePr>
          <p:nvPr>
            <p:extLst>
              <p:ext uri="{D42A27DB-BD31-4B8C-83A1-F6EECF244321}">
                <p14:modId xmlns:p14="http://schemas.microsoft.com/office/powerpoint/2010/main" val="4121812699"/>
              </p:ext>
            </p:extLst>
          </p:nvPr>
        </p:nvGraphicFramePr>
        <p:xfrm>
          <a:off x="5183188" y="4538663"/>
          <a:ext cx="3394075" cy="1073150"/>
        </p:xfrm>
        <a:graphic>
          <a:graphicData uri="http://schemas.openxmlformats.org/presentationml/2006/ole">
            <mc:AlternateContent xmlns:mc="http://schemas.openxmlformats.org/markup-compatibility/2006">
              <mc:Choice xmlns:v="urn:schemas-microsoft-com:vml" Requires="v">
                <p:oleObj spid="_x0000_s43099" name="Equation" r:id="rId15" imgW="1396800" imgH="444240" progId="Equation.3">
                  <p:embed/>
                </p:oleObj>
              </mc:Choice>
              <mc:Fallback>
                <p:oleObj name="Equation" r:id="rId15" imgW="1396800" imgH="4442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183188" y="4538663"/>
                        <a:ext cx="3394075" cy="1073150"/>
                      </a:xfrm>
                      <a:prstGeom prst="rect">
                        <a:avLst/>
                      </a:prstGeom>
                      <a:solidFill>
                        <a:srgbClr val="CCFF66"/>
                      </a:solidFill>
                    </p:spPr>
                  </p:pic>
                </p:oleObj>
              </mc:Fallback>
            </mc:AlternateContent>
          </a:graphicData>
        </a:graphic>
      </p:graphicFrame>
      <p:sp>
        <p:nvSpPr>
          <p:cNvPr id="116759" name="Text Box 23"/>
          <p:cNvSpPr txBox="1">
            <a:spLocks noChangeArrowheads="1"/>
          </p:cNvSpPr>
          <p:nvPr/>
        </p:nvSpPr>
        <p:spPr bwMode="auto">
          <a:xfrm>
            <a:off x="579438" y="5883275"/>
            <a:ext cx="2060575" cy="457200"/>
          </a:xfrm>
          <a:prstGeom prst="rect">
            <a:avLst/>
          </a:prstGeom>
          <a:noFill/>
          <a:ln w="12700">
            <a:noFill/>
            <a:miter lim="800000"/>
            <a:headEnd type="none" w="sm" len="sm"/>
            <a:tailEnd type="none" w="sm" len="sm"/>
          </a:ln>
        </p:spPr>
        <p:txBody>
          <a:bodyPr wrap="none">
            <a:spAutoFit/>
          </a:bodyPr>
          <a:lstStyle/>
          <a:p>
            <a:r>
              <a:rPr lang="en-US"/>
              <a:t>Where </a:t>
            </a:r>
            <a:r>
              <a:rPr lang="en-US">
                <a:sym typeface="Symbol" pitchFamily="18" charset="2"/>
              </a:rPr>
              <a:t> = R</a:t>
            </a:r>
            <a:r>
              <a:rPr lang="en-US" baseline="-25000">
                <a:sym typeface="Symbol" pitchFamily="18" charset="2"/>
              </a:rPr>
              <a:t>i</a:t>
            </a:r>
            <a:r>
              <a:rPr lang="en-US">
                <a:sym typeface="Symbol" pitchFamily="18" charset="2"/>
              </a:rPr>
              <a:t>C</a:t>
            </a:r>
            <a:r>
              <a:rPr lang="en-US" baseline="-25000">
                <a:sym typeface="Symbol" pitchFamily="18" charset="2"/>
              </a:rPr>
              <a:t>f</a:t>
            </a:r>
            <a:endParaRPr lang="en-US"/>
          </a:p>
        </p:txBody>
      </p:sp>
      <p:sp>
        <p:nvSpPr>
          <p:cNvPr id="22" name="Rectangle 4"/>
          <p:cNvSpPr>
            <a:spLocks noChangeArrowheads="1"/>
          </p:cNvSpPr>
          <p:nvPr/>
        </p:nvSpPr>
        <p:spPr bwMode="auto">
          <a:xfrm>
            <a:off x="579438" y="80019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75788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6738"/>
                                        </p:tgtEl>
                                        <p:attrNameLst>
                                          <p:attrName>style.visibility</p:attrName>
                                        </p:attrNameLst>
                                      </p:cBhvr>
                                      <p:to>
                                        <p:strVal val="visible"/>
                                      </p:to>
                                    </p:set>
                                    <p:anim calcmode="lin" valueType="num">
                                      <p:cBhvr additive="base">
                                        <p:cTn id="7" dur="500" fill="hold"/>
                                        <p:tgtEl>
                                          <p:spTgt spid="116738"/>
                                        </p:tgtEl>
                                        <p:attrNameLst>
                                          <p:attrName>ppt_x</p:attrName>
                                        </p:attrNameLst>
                                      </p:cBhvr>
                                      <p:tavLst>
                                        <p:tav tm="0">
                                          <p:val>
                                            <p:strVal val="#ppt_x"/>
                                          </p:val>
                                        </p:tav>
                                        <p:tav tm="100000">
                                          <p:val>
                                            <p:strVal val="#ppt_x"/>
                                          </p:val>
                                        </p:tav>
                                      </p:tavLst>
                                    </p:anim>
                                    <p:anim calcmode="lin" valueType="num">
                                      <p:cBhvr additive="base">
                                        <p:cTn id="8" dur="500" fill="hold"/>
                                        <p:tgtEl>
                                          <p:spTgt spid="1167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16740"/>
                                        </p:tgtEl>
                                        <p:attrNameLst>
                                          <p:attrName>style.visibility</p:attrName>
                                        </p:attrNameLst>
                                      </p:cBhvr>
                                      <p:to>
                                        <p:strVal val="visible"/>
                                      </p:to>
                                    </p:set>
                                    <p:animEffect transition="in" filter="box(out)">
                                      <p:cBhvr>
                                        <p:cTn id="13" dur="500"/>
                                        <p:tgtEl>
                                          <p:spTgt spid="116740"/>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0-#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116754"/>
                                        </p:tgtEl>
                                        <p:attrNameLst>
                                          <p:attrName>style.visibility</p:attrName>
                                        </p:attrNameLst>
                                      </p:cBhvr>
                                      <p:to>
                                        <p:strVal val="visible"/>
                                      </p:to>
                                    </p:set>
                                    <p:anim calcmode="lin" valueType="num">
                                      <p:cBhvr additive="base">
                                        <p:cTn id="30" dur="500" fill="hold"/>
                                        <p:tgtEl>
                                          <p:spTgt spid="116754"/>
                                        </p:tgtEl>
                                        <p:attrNameLst>
                                          <p:attrName>ppt_x</p:attrName>
                                        </p:attrNameLst>
                                      </p:cBhvr>
                                      <p:tavLst>
                                        <p:tav tm="0">
                                          <p:val>
                                            <p:strVal val="0-#ppt_w/2"/>
                                          </p:val>
                                        </p:tav>
                                        <p:tav tm="100000">
                                          <p:val>
                                            <p:strVal val="#ppt_x"/>
                                          </p:val>
                                        </p:tav>
                                      </p:tavLst>
                                    </p:anim>
                                    <p:anim calcmode="lin" valueType="num">
                                      <p:cBhvr additive="base">
                                        <p:cTn id="31" dur="500" fill="hold"/>
                                        <p:tgtEl>
                                          <p:spTgt spid="1167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6" name="carbrake.wav"/>
                                        </p:tgtEl>
                                      </p:cMediaNode>
                                    </p:audio>
                                  </p:sub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16756"/>
                                        </p:tgtEl>
                                        <p:attrNameLst>
                                          <p:attrName>style.visibility</p:attrName>
                                        </p:attrNameLst>
                                      </p:cBhvr>
                                      <p:to>
                                        <p:strVal val="visible"/>
                                      </p:to>
                                    </p:set>
                                    <p:animEffect transition="in" filter="dissolve">
                                      <p:cBhvr>
                                        <p:cTn id="36" dur="500"/>
                                        <p:tgtEl>
                                          <p:spTgt spid="116756"/>
                                        </p:tgtEl>
                                      </p:cBhvr>
                                    </p:animEffect>
                                  </p:childTnLst>
                                  <p:subTnLst>
                                    <p:set>
                                      <p:cBhvr override="childStyle">
                                        <p:cTn dur="1" fill="hold" display="0" masterRel="nextClick" afterEffect="1"/>
                                        <p:tgtEl>
                                          <p:spTgt spid="116756"/>
                                        </p:tgtEl>
                                        <p:attrNameLst>
                                          <p:attrName>style.visibility</p:attrName>
                                        </p:attrNameLst>
                                      </p:cBhvr>
                                      <p:to>
                                        <p:strVal val="hidden"/>
                                      </p:to>
                                    </p:set>
                                    <p:audio>
                                      <p:cMediaNode>
                                        <p:cTn display="0" masterRel="sameClick">
                                          <p:stCondLst>
                                            <p:cond evt="begin" delay="0">
                                              <p:tn val="34"/>
                                            </p:cond>
                                          </p:stCondLst>
                                          <p:endCondLst>
                                            <p:cond evt="onStopAudio" delay="0">
                                              <p:tgtEl>
                                                <p:sldTgt/>
                                              </p:tgtEl>
                                            </p:cond>
                                          </p:endCondLst>
                                        </p:cTn>
                                        <p:tgtEl>
                                          <p:sndTgt r:embed="rId4" name="camera.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116753"/>
                                        </p:tgtEl>
                                        <p:attrNameLst>
                                          <p:attrName>style.visibility</p:attrName>
                                        </p:attrNameLst>
                                      </p:cBhvr>
                                      <p:to>
                                        <p:strVal val="visible"/>
                                      </p:to>
                                    </p:set>
                                    <p:anim calcmode="lin" valueType="num">
                                      <p:cBhvr additive="base">
                                        <p:cTn id="41" dur="500" fill="hold"/>
                                        <p:tgtEl>
                                          <p:spTgt spid="116753"/>
                                        </p:tgtEl>
                                        <p:attrNameLst>
                                          <p:attrName>ppt_x</p:attrName>
                                        </p:attrNameLst>
                                      </p:cBhvr>
                                      <p:tavLst>
                                        <p:tav tm="0">
                                          <p:val>
                                            <p:strVal val="1+#ppt_w/2"/>
                                          </p:val>
                                        </p:tav>
                                        <p:tav tm="100000">
                                          <p:val>
                                            <p:strVal val="#ppt_x"/>
                                          </p:val>
                                        </p:tav>
                                      </p:tavLst>
                                    </p:anim>
                                    <p:anim calcmode="lin" valueType="num">
                                      <p:cBhvr additive="base">
                                        <p:cTn id="42" dur="500" fill="hold"/>
                                        <p:tgtEl>
                                          <p:spTgt spid="11675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5" name="whoosh.wav"/>
                                        </p:tgtEl>
                                      </p:cMediaNode>
                                    </p:audio>
                                  </p:sub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16757"/>
                                        </p:tgtEl>
                                        <p:attrNameLst>
                                          <p:attrName>style.visibility</p:attrName>
                                        </p:attrNameLst>
                                      </p:cBhvr>
                                      <p:to>
                                        <p:strVal val="visible"/>
                                      </p:to>
                                    </p:set>
                                    <p:animEffect transition="in" filter="dissolve">
                                      <p:cBhvr>
                                        <p:cTn id="47" dur="500"/>
                                        <p:tgtEl>
                                          <p:spTgt spid="116757"/>
                                        </p:tgtEl>
                                      </p:cBhvr>
                                    </p:animEffect>
                                  </p:childTnLst>
                                  <p:subTnLst>
                                    <p:set>
                                      <p:cBhvr override="childStyle">
                                        <p:cTn dur="1" fill="hold" display="0" masterRel="nextClick" afterEffect="1"/>
                                        <p:tgtEl>
                                          <p:spTgt spid="116757"/>
                                        </p:tgtEl>
                                        <p:attrNameLst>
                                          <p:attrName>style.visibility</p:attrName>
                                        </p:attrNameLst>
                                      </p:cBhvr>
                                      <p:to>
                                        <p:strVal val="hidden"/>
                                      </p:to>
                                    </p:set>
                                    <p:audio>
                                      <p:cMediaNode>
                                        <p:cTn display="0" masterRel="sameClick">
                                          <p:stCondLst>
                                            <p:cond evt="begin" delay="0">
                                              <p:tn val="45"/>
                                            </p:cond>
                                          </p:stCondLst>
                                          <p:endCondLst>
                                            <p:cond evt="onStopAudio" delay="0">
                                              <p:tgtEl>
                                                <p:sldTgt/>
                                              </p:tgtEl>
                                            </p:cond>
                                          </p:endCondLst>
                                        </p:cTn>
                                        <p:tgtEl>
                                          <p:sndTgt r:embed="rId4" name="camera.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16739"/>
                                        </p:tgtEl>
                                        <p:attrNameLst>
                                          <p:attrName>style.visibility</p:attrName>
                                        </p:attrNameLst>
                                      </p:cBhvr>
                                      <p:to>
                                        <p:strVal val="visible"/>
                                      </p:to>
                                    </p:set>
                                    <p:anim calcmode="lin" valueType="num">
                                      <p:cBhvr additive="base">
                                        <p:cTn id="52" dur="500" fill="hold"/>
                                        <p:tgtEl>
                                          <p:spTgt spid="116739"/>
                                        </p:tgtEl>
                                        <p:attrNameLst>
                                          <p:attrName>ppt_x</p:attrName>
                                        </p:attrNameLst>
                                      </p:cBhvr>
                                      <p:tavLst>
                                        <p:tav tm="0">
                                          <p:val>
                                            <p:strVal val="#ppt_x"/>
                                          </p:val>
                                        </p:tav>
                                        <p:tav tm="100000">
                                          <p:val>
                                            <p:strVal val="#ppt_x"/>
                                          </p:val>
                                        </p:tav>
                                      </p:tavLst>
                                    </p:anim>
                                    <p:anim calcmode="lin" valueType="num">
                                      <p:cBhvr additive="base">
                                        <p:cTn id="53" dur="500" fill="hold"/>
                                        <p:tgtEl>
                                          <p:spTgt spid="11673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6" name="carbrake.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116758"/>
                                        </p:tgtEl>
                                        <p:attrNameLst>
                                          <p:attrName>style.visibility</p:attrName>
                                        </p:attrNameLst>
                                      </p:cBhvr>
                                      <p:to>
                                        <p:strVal val="visible"/>
                                      </p:to>
                                    </p:set>
                                    <p:anim calcmode="lin" valueType="num">
                                      <p:cBhvr additive="base">
                                        <p:cTn id="58" dur="500" fill="hold"/>
                                        <p:tgtEl>
                                          <p:spTgt spid="116758"/>
                                        </p:tgtEl>
                                        <p:attrNameLst>
                                          <p:attrName>ppt_x</p:attrName>
                                        </p:attrNameLst>
                                      </p:cBhvr>
                                      <p:tavLst>
                                        <p:tav tm="0">
                                          <p:val>
                                            <p:strVal val="#ppt_x"/>
                                          </p:val>
                                        </p:tav>
                                        <p:tav tm="100000">
                                          <p:val>
                                            <p:strVal val="#ppt_x"/>
                                          </p:val>
                                        </p:tav>
                                      </p:tavLst>
                                    </p:anim>
                                    <p:anim calcmode="lin" valueType="num">
                                      <p:cBhvr additive="base">
                                        <p:cTn id="59" dur="500" fill="hold"/>
                                        <p:tgtEl>
                                          <p:spTgt spid="11675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6" name="carbrake.wav"/>
                                        </p:tgtEl>
                                      </p:cMediaNode>
                                    </p:audio>
                                  </p:sub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16759">
                                            <p:txEl>
                                              <p:pRg st="0" end="0"/>
                                            </p:txEl>
                                          </p:spTgt>
                                        </p:tgtEl>
                                        <p:attrNameLst>
                                          <p:attrName>style.visibility</p:attrName>
                                        </p:attrNameLst>
                                      </p:cBhvr>
                                      <p:to>
                                        <p:strVal val="visible"/>
                                      </p:to>
                                    </p:set>
                                    <p:anim calcmode="lin" valueType="num">
                                      <p:cBhvr additive="base">
                                        <p:cTn id="64" dur="500" fill="hold"/>
                                        <p:tgtEl>
                                          <p:spTgt spid="116759">
                                            <p:txEl>
                                              <p:pRg st="0" end="0"/>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11675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6"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autoUpdateAnimBg="0"/>
      <p:bldP spid="116756" grpId="0" animBg="1" autoUpdateAnimBg="0"/>
      <p:bldP spid="116757" grpId="0" animBg="1" autoUpdateAnimBg="0"/>
      <p:bldP spid="116759"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48</a:t>
            </a:fld>
            <a:endParaRPr lang="tr-TR" dirty="0"/>
          </a:p>
        </p:txBody>
      </p:sp>
      <p:sp>
        <p:nvSpPr>
          <p:cNvPr id="117762" name="Rectangle 2"/>
          <p:cNvSpPr>
            <a:spLocks noGrp="1" noChangeArrowheads="1"/>
          </p:cNvSpPr>
          <p:nvPr>
            <p:ph type="title"/>
          </p:nvPr>
        </p:nvSpPr>
        <p:spPr>
          <a:xfrm>
            <a:off x="3860799" y="117476"/>
            <a:ext cx="4897437" cy="1143000"/>
          </a:xfrm>
        </p:spPr>
        <p:txBody>
          <a:bodyPr rtlCol="0">
            <a:normAutofit fontScale="90000"/>
          </a:bodyPr>
          <a:lstStyle/>
          <a:p>
            <a:pPr fontAlgn="auto">
              <a:spcAft>
                <a:spcPts val="0"/>
              </a:spcAft>
              <a:defRPr/>
            </a:pPr>
            <a:r>
              <a:rPr lang="tr-TR" dirty="0"/>
              <a:t>E</a:t>
            </a:r>
            <a:r>
              <a:rPr lang="en-US" dirty="0" err="1" smtClean="0"/>
              <a:t>ntegrat</a:t>
            </a:r>
            <a:r>
              <a:rPr lang="tr-TR" dirty="0" smtClean="0"/>
              <a:t>ö</a:t>
            </a:r>
            <a:r>
              <a:rPr lang="en-US" dirty="0" smtClean="0"/>
              <a:t>r – ideal: </a:t>
            </a:r>
            <a:r>
              <a:rPr lang="tr-TR" dirty="0"/>
              <a:t>ö</a:t>
            </a:r>
            <a:r>
              <a:rPr lang="tr-TR" dirty="0" smtClean="0"/>
              <a:t>zellikleri</a:t>
            </a:r>
            <a:endParaRPr lang="en-US" dirty="0" smtClean="0"/>
          </a:p>
        </p:txBody>
      </p:sp>
      <p:sp>
        <p:nvSpPr>
          <p:cNvPr id="117778" name="Line 18"/>
          <p:cNvSpPr>
            <a:spLocks noChangeShapeType="1"/>
          </p:cNvSpPr>
          <p:nvPr/>
        </p:nvSpPr>
        <p:spPr bwMode="auto">
          <a:xfrm>
            <a:off x="1114425" y="896938"/>
            <a:ext cx="3810000" cy="3276600"/>
          </a:xfrm>
          <a:prstGeom prst="line">
            <a:avLst/>
          </a:prstGeom>
          <a:noFill/>
          <a:ln w="12700">
            <a:solidFill>
              <a:schemeClr val="tx1"/>
            </a:solidFill>
            <a:round/>
            <a:headEnd/>
            <a:tailEnd/>
          </a:ln>
        </p:spPr>
        <p:txBody>
          <a:bodyPr/>
          <a:lstStyle/>
          <a:p>
            <a:endParaRPr lang="en-US"/>
          </a:p>
        </p:txBody>
      </p:sp>
      <p:grpSp>
        <p:nvGrpSpPr>
          <p:cNvPr id="2" name="Group 51"/>
          <p:cNvGrpSpPr>
            <a:grpSpLocks/>
          </p:cNvGrpSpPr>
          <p:nvPr/>
        </p:nvGrpSpPr>
        <p:grpSpPr bwMode="auto">
          <a:xfrm>
            <a:off x="701675" y="592138"/>
            <a:ext cx="4222750" cy="3581400"/>
            <a:chOff x="442" y="373"/>
            <a:chExt cx="2660" cy="2256"/>
          </a:xfrm>
        </p:grpSpPr>
        <p:sp>
          <p:nvSpPr>
            <p:cNvPr id="4124" name="Line 3"/>
            <p:cNvSpPr>
              <a:spLocks noChangeShapeType="1"/>
            </p:cNvSpPr>
            <p:nvPr/>
          </p:nvSpPr>
          <p:spPr bwMode="auto">
            <a:xfrm flipH="1" flipV="1">
              <a:off x="894" y="373"/>
              <a:ext cx="0" cy="2256"/>
            </a:xfrm>
            <a:prstGeom prst="line">
              <a:avLst/>
            </a:prstGeom>
            <a:noFill/>
            <a:ln w="9525">
              <a:solidFill>
                <a:schemeClr val="tx1"/>
              </a:solidFill>
              <a:round/>
              <a:headEnd/>
              <a:tailEnd type="triangle" w="med" len="med"/>
            </a:ln>
          </p:spPr>
          <p:txBody>
            <a:bodyPr/>
            <a:lstStyle/>
            <a:p>
              <a:endParaRPr lang="en-US"/>
            </a:p>
          </p:txBody>
        </p:sp>
        <p:sp>
          <p:nvSpPr>
            <p:cNvPr id="4125" name="Line 4"/>
            <p:cNvSpPr>
              <a:spLocks noChangeShapeType="1"/>
            </p:cNvSpPr>
            <p:nvPr/>
          </p:nvSpPr>
          <p:spPr bwMode="auto">
            <a:xfrm>
              <a:off x="1404" y="1525"/>
              <a:ext cx="0" cy="96"/>
            </a:xfrm>
            <a:prstGeom prst="line">
              <a:avLst/>
            </a:prstGeom>
            <a:noFill/>
            <a:ln w="9525">
              <a:solidFill>
                <a:schemeClr val="tx1"/>
              </a:solidFill>
              <a:round/>
              <a:headEnd/>
              <a:tailEnd/>
            </a:ln>
          </p:spPr>
          <p:txBody>
            <a:bodyPr/>
            <a:lstStyle/>
            <a:p>
              <a:endParaRPr lang="en-US"/>
            </a:p>
          </p:txBody>
        </p:sp>
        <p:sp>
          <p:nvSpPr>
            <p:cNvPr id="4126" name="Line 5"/>
            <p:cNvSpPr>
              <a:spLocks noChangeShapeType="1"/>
            </p:cNvSpPr>
            <p:nvPr/>
          </p:nvSpPr>
          <p:spPr bwMode="auto">
            <a:xfrm>
              <a:off x="1884" y="1525"/>
              <a:ext cx="0" cy="96"/>
            </a:xfrm>
            <a:prstGeom prst="line">
              <a:avLst/>
            </a:prstGeom>
            <a:noFill/>
            <a:ln w="9525">
              <a:solidFill>
                <a:schemeClr val="tx1"/>
              </a:solidFill>
              <a:round/>
              <a:headEnd/>
              <a:tailEnd/>
            </a:ln>
          </p:spPr>
          <p:txBody>
            <a:bodyPr/>
            <a:lstStyle/>
            <a:p>
              <a:endParaRPr lang="en-US"/>
            </a:p>
          </p:txBody>
        </p:sp>
        <p:sp>
          <p:nvSpPr>
            <p:cNvPr id="4127" name="Line 6"/>
            <p:cNvSpPr>
              <a:spLocks noChangeShapeType="1"/>
            </p:cNvSpPr>
            <p:nvPr/>
          </p:nvSpPr>
          <p:spPr bwMode="auto">
            <a:xfrm>
              <a:off x="828" y="1573"/>
              <a:ext cx="2256" cy="0"/>
            </a:xfrm>
            <a:prstGeom prst="line">
              <a:avLst/>
            </a:prstGeom>
            <a:noFill/>
            <a:ln w="9525">
              <a:solidFill>
                <a:schemeClr val="tx1"/>
              </a:solidFill>
              <a:round/>
              <a:headEnd/>
              <a:tailEnd type="triangle" w="med" len="med"/>
            </a:ln>
          </p:spPr>
          <p:txBody>
            <a:bodyPr/>
            <a:lstStyle/>
            <a:p>
              <a:endParaRPr lang="en-US"/>
            </a:p>
          </p:txBody>
        </p:sp>
        <p:sp>
          <p:nvSpPr>
            <p:cNvPr id="4128" name="Line 7"/>
            <p:cNvSpPr>
              <a:spLocks noChangeShapeType="1"/>
            </p:cNvSpPr>
            <p:nvPr/>
          </p:nvSpPr>
          <p:spPr bwMode="auto">
            <a:xfrm>
              <a:off x="2316" y="1525"/>
              <a:ext cx="0" cy="96"/>
            </a:xfrm>
            <a:prstGeom prst="line">
              <a:avLst/>
            </a:prstGeom>
            <a:noFill/>
            <a:ln w="9525">
              <a:solidFill>
                <a:schemeClr val="tx1"/>
              </a:solidFill>
              <a:round/>
              <a:headEnd/>
              <a:tailEnd/>
            </a:ln>
          </p:spPr>
          <p:txBody>
            <a:bodyPr/>
            <a:lstStyle/>
            <a:p>
              <a:endParaRPr lang="en-US"/>
            </a:p>
          </p:txBody>
        </p:sp>
        <p:sp>
          <p:nvSpPr>
            <p:cNvPr id="4129" name="Line 8"/>
            <p:cNvSpPr>
              <a:spLocks noChangeShapeType="1"/>
            </p:cNvSpPr>
            <p:nvPr/>
          </p:nvSpPr>
          <p:spPr bwMode="auto">
            <a:xfrm>
              <a:off x="2796" y="1525"/>
              <a:ext cx="0" cy="96"/>
            </a:xfrm>
            <a:prstGeom prst="line">
              <a:avLst/>
            </a:prstGeom>
            <a:noFill/>
            <a:ln w="9525">
              <a:solidFill>
                <a:schemeClr val="tx1"/>
              </a:solidFill>
              <a:round/>
              <a:headEnd/>
              <a:tailEnd/>
            </a:ln>
          </p:spPr>
          <p:txBody>
            <a:bodyPr/>
            <a:lstStyle/>
            <a:p>
              <a:endParaRPr lang="en-US"/>
            </a:p>
          </p:txBody>
        </p:sp>
        <p:grpSp>
          <p:nvGrpSpPr>
            <p:cNvPr id="4130" name="Group 9"/>
            <p:cNvGrpSpPr>
              <a:grpSpLocks/>
            </p:cNvGrpSpPr>
            <p:nvPr/>
          </p:nvGrpSpPr>
          <p:grpSpPr bwMode="auto">
            <a:xfrm>
              <a:off x="876" y="2053"/>
              <a:ext cx="144" cy="432"/>
              <a:chOff x="3534" y="1872"/>
              <a:chExt cx="144" cy="432"/>
            </a:xfrm>
          </p:grpSpPr>
          <p:sp>
            <p:nvSpPr>
              <p:cNvPr id="4148" name="Line 10"/>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4149" name="Line 11"/>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sp>
          <p:nvSpPr>
            <p:cNvPr id="4131" name="Text Box 12"/>
            <p:cNvSpPr txBox="1">
              <a:spLocks noChangeArrowheads="1"/>
            </p:cNvSpPr>
            <p:nvPr/>
          </p:nvSpPr>
          <p:spPr bwMode="auto">
            <a:xfrm>
              <a:off x="1038" y="373"/>
              <a:ext cx="807" cy="288"/>
            </a:xfrm>
            <a:prstGeom prst="rect">
              <a:avLst/>
            </a:prstGeom>
            <a:noFill/>
            <a:ln w="9525">
              <a:noFill/>
              <a:miter lim="800000"/>
              <a:headEnd/>
              <a:tailEnd/>
            </a:ln>
          </p:spPr>
          <p:txBody>
            <a:bodyPr>
              <a:spAutoFit/>
            </a:bodyPr>
            <a:lstStyle/>
            <a:p>
              <a:r>
                <a:rPr lang="en-US"/>
                <a:t>G/G</a:t>
              </a:r>
              <a:r>
                <a:rPr lang="en-US" baseline="-25000"/>
                <a:t>L</a:t>
              </a:r>
              <a:endParaRPr lang="en-US"/>
            </a:p>
          </p:txBody>
        </p:sp>
        <p:sp>
          <p:nvSpPr>
            <p:cNvPr id="4132" name="Text Box 13"/>
            <p:cNvSpPr txBox="1">
              <a:spLocks noChangeArrowheads="1"/>
            </p:cNvSpPr>
            <p:nvPr/>
          </p:nvSpPr>
          <p:spPr bwMode="auto">
            <a:xfrm>
              <a:off x="2748" y="1621"/>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133" name="Text Box 14"/>
            <p:cNvSpPr txBox="1">
              <a:spLocks noChangeArrowheads="1"/>
            </p:cNvSpPr>
            <p:nvPr/>
          </p:nvSpPr>
          <p:spPr bwMode="auto">
            <a:xfrm>
              <a:off x="1260" y="1285"/>
              <a:ext cx="356" cy="288"/>
            </a:xfrm>
            <a:prstGeom prst="rect">
              <a:avLst/>
            </a:prstGeom>
            <a:noFill/>
            <a:ln w="9525">
              <a:noFill/>
              <a:miter lim="800000"/>
              <a:headEnd/>
              <a:tailEnd/>
            </a:ln>
          </p:spPr>
          <p:txBody>
            <a:bodyPr wrap="none">
              <a:spAutoFit/>
            </a:bodyPr>
            <a:lstStyle/>
            <a:p>
              <a:r>
                <a:rPr lang="en-US"/>
                <a:t>0.1</a:t>
              </a:r>
            </a:p>
          </p:txBody>
        </p:sp>
        <p:sp>
          <p:nvSpPr>
            <p:cNvPr id="4134" name="Text Box 15"/>
            <p:cNvSpPr txBox="1">
              <a:spLocks noChangeArrowheads="1"/>
            </p:cNvSpPr>
            <p:nvPr/>
          </p:nvSpPr>
          <p:spPr bwMode="auto">
            <a:xfrm>
              <a:off x="1806" y="1285"/>
              <a:ext cx="212" cy="288"/>
            </a:xfrm>
            <a:prstGeom prst="rect">
              <a:avLst/>
            </a:prstGeom>
            <a:noFill/>
            <a:ln w="9525">
              <a:noFill/>
              <a:miter lim="800000"/>
              <a:headEnd/>
              <a:tailEnd/>
            </a:ln>
          </p:spPr>
          <p:txBody>
            <a:bodyPr wrap="none">
              <a:spAutoFit/>
            </a:bodyPr>
            <a:lstStyle/>
            <a:p>
              <a:r>
                <a:rPr lang="en-US"/>
                <a:t>1</a:t>
              </a:r>
            </a:p>
          </p:txBody>
        </p:sp>
        <p:sp>
          <p:nvSpPr>
            <p:cNvPr id="4135" name="Text Box 16"/>
            <p:cNvSpPr txBox="1">
              <a:spLocks noChangeArrowheads="1"/>
            </p:cNvSpPr>
            <p:nvPr/>
          </p:nvSpPr>
          <p:spPr bwMode="auto">
            <a:xfrm>
              <a:off x="2124" y="1285"/>
              <a:ext cx="308" cy="288"/>
            </a:xfrm>
            <a:prstGeom prst="rect">
              <a:avLst/>
            </a:prstGeom>
            <a:noFill/>
            <a:ln w="9525">
              <a:noFill/>
              <a:miter lim="800000"/>
              <a:headEnd/>
              <a:tailEnd/>
            </a:ln>
          </p:spPr>
          <p:txBody>
            <a:bodyPr wrap="none">
              <a:spAutoFit/>
            </a:bodyPr>
            <a:lstStyle/>
            <a:p>
              <a:r>
                <a:rPr lang="en-US"/>
                <a:t>10</a:t>
              </a:r>
            </a:p>
          </p:txBody>
        </p:sp>
        <p:sp>
          <p:nvSpPr>
            <p:cNvPr id="4136" name="Text Box 17"/>
            <p:cNvSpPr txBox="1">
              <a:spLocks noChangeArrowheads="1"/>
            </p:cNvSpPr>
            <p:nvPr/>
          </p:nvSpPr>
          <p:spPr bwMode="auto">
            <a:xfrm>
              <a:off x="2604" y="1285"/>
              <a:ext cx="404" cy="288"/>
            </a:xfrm>
            <a:prstGeom prst="rect">
              <a:avLst/>
            </a:prstGeom>
            <a:noFill/>
            <a:ln w="9525">
              <a:noFill/>
              <a:miter lim="800000"/>
              <a:headEnd/>
              <a:tailEnd/>
            </a:ln>
          </p:spPr>
          <p:txBody>
            <a:bodyPr wrap="none">
              <a:spAutoFit/>
            </a:bodyPr>
            <a:lstStyle/>
            <a:p>
              <a:r>
                <a:rPr lang="en-US"/>
                <a:t>100</a:t>
              </a:r>
            </a:p>
          </p:txBody>
        </p:sp>
        <p:sp>
          <p:nvSpPr>
            <p:cNvPr id="4137" name="Text Box 19"/>
            <p:cNvSpPr txBox="1">
              <a:spLocks noChangeArrowheads="1"/>
            </p:cNvSpPr>
            <p:nvPr/>
          </p:nvSpPr>
          <p:spPr bwMode="auto">
            <a:xfrm>
              <a:off x="540" y="1909"/>
              <a:ext cx="356" cy="288"/>
            </a:xfrm>
            <a:prstGeom prst="rect">
              <a:avLst/>
            </a:prstGeom>
            <a:noFill/>
            <a:ln w="9525">
              <a:noFill/>
              <a:miter lim="800000"/>
              <a:headEnd/>
              <a:tailEnd/>
            </a:ln>
          </p:spPr>
          <p:txBody>
            <a:bodyPr wrap="none">
              <a:spAutoFit/>
            </a:bodyPr>
            <a:lstStyle/>
            <a:p>
              <a:r>
                <a:rPr lang="en-US"/>
                <a:t>0.1</a:t>
              </a:r>
            </a:p>
          </p:txBody>
        </p:sp>
        <p:sp>
          <p:nvSpPr>
            <p:cNvPr id="4138" name="Text Box 20"/>
            <p:cNvSpPr txBox="1">
              <a:spLocks noChangeArrowheads="1"/>
            </p:cNvSpPr>
            <p:nvPr/>
          </p:nvSpPr>
          <p:spPr bwMode="auto">
            <a:xfrm>
              <a:off x="442" y="2293"/>
              <a:ext cx="452" cy="288"/>
            </a:xfrm>
            <a:prstGeom prst="rect">
              <a:avLst/>
            </a:prstGeom>
            <a:noFill/>
            <a:ln w="9525">
              <a:noFill/>
              <a:miter lim="800000"/>
              <a:headEnd/>
              <a:tailEnd/>
            </a:ln>
          </p:spPr>
          <p:txBody>
            <a:bodyPr wrap="none">
              <a:spAutoFit/>
            </a:bodyPr>
            <a:lstStyle/>
            <a:p>
              <a:r>
                <a:rPr lang="en-US"/>
                <a:t>0.01</a:t>
              </a:r>
            </a:p>
          </p:txBody>
        </p:sp>
        <p:grpSp>
          <p:nvGrpSpPr>
            <p:cNvPr id="4139" name="Group 21"/>
            <p:cNvGrpSpPr>
              <a:grpSpLocks/>
            </p:cNvGrpSpPr>
            <p:nvPr/>
          </p:nvGrpSpPr>
          <p:grpSpPr bwMode="auto">
            <a:xfrm>
              <a:off x="894" y="1141"/>
              <a:ext cx="144" cy="432"/>
              <a:chOff x="3534" y="1872"/>
              <a:chExt cx="144" cy="432"/>
            </a:xfrm>
          </p:grpSpPr>
          <p:sp>
            <p:nvSpPr>
              <p:cNvPr id="4146" name="Line 22"/>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4147" name="Line 23"/>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grpSp>
          <p:nvGrpSpPr>
            <p:cNvPr id="4140" name="Group 24"/>
            <p:cNvGrpSpPr>
              <a:grpSpLocks/>
            </p:cNvGrpSpPr>
            <p:nvPr/>
          </p:nvGrpSpPr>
          <p:grpSpPr bwMode="auto">
            <a:xfrm>
              <a:off x="894" y="709"/>
              <a:ext cx="144" cy="432"/>
              <a:chOff x="3534" y="1872"/>
              <a:chExt cx="144" cy="432"/>
            </a:xfrm>
          </p:grpSpPr>
          <p:sp>
            <p:nvSpPr>
              <p:cNvPr id="4144" name="Line 25"/>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4145" name="Line 26"/>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sp>
          <p:nvSpPr>
            <p:cNvPr id="4141" name="Text Box 27"/>
            <p:cNvSpPr txBox="1">
              <a:spLocks noChangeArrowheads="1"/>
            </p:cNvSpPr>
            <p:nvPr/>
          </p:nvSpPr>
          <p:spPr bwMode="auto">
            <a:xfrm>
              <a:off x="682" y="1429"/>
              <a:ext cx="212" cy="288"/>
            </a:xfrm>
            <a:prstGeom prst="rect">
              <a:avLst/>
            </a:prstGeom>
            <a:noFill/>
            <a:ln w="9525">
              <a:noFill/>
              <a:miter lim="800000"/>
              <a:headEnd/>
              <a:tailEnd/>
            </a:ln>
          </p:spPr>
          <p:txBody>
            <a:bodyPr wrap="none">
              <a:spAutoFit/>
            </a:bodyPr>
            <a:lstStyle/>
            <a:p>
              <a:r>
                <a:rPr lang="en-US"/>
                <a:t>0</a:t>
              </a:r>
            </a:p>
          </p:txBody>
        </p:sp>
        <p:sp>
          <p:nvSpPr>
            <p:cNvPr id="4142" name="Text Box 28"/>
            <p:cNvSpPr txBox="1">
              <a:spLocks noChangeArrowheads="1"/>
            </p:cNvSpPr>
            <p:nvPr/>
          </p:nvSpPr>
          <p:spPr bwMode="auto">
            <a:xfrm>
              <a:off x="586" y="997"/>
              <a:ext cx="308" cy="288"/>
            </a:xfrm>
            <a:prstGeom prst="rect">
              <a:avLst/>
            </a:prstGeom>
            <a:noFill/>
            <a:ln w="9525">
              <a:noFill/>
              <a:miter lim="800000"/>
              <a:headEnd/>
              <a:tailEnd/>
            </a:ln>
          </p:spPr>
          <p:txBody>
            <a:bodyPr wrap="none">
              <a:spAutoFit/>
            </a:bodyPr>
            <a:lstStyle/>
            <a:p>
              <a:r>
                <a:rPr lang="en-US"/>
                <a:t>10</a:t>
              </a:r>
            </a:p>
          </p:txBody>
        </p:sp>
        <p:sp>
          <p:nvSpPr>
            <p:cNvPr id="4143" name="Text Box 29"/>
            <p:cNvSpPr txBox="1">
              <a:spLocks noChangeArrowheads="1"/>
            </p:cNvSpPr>
            <p:nvPr/>
          </p:nvSpPr>
          <p:spPr bwMode="auto">
            <a:xfrm>
              <a:off x="490" y="613"/>
              <a:ext cx="404" cy="288"/>
            </a:xfrm>
            <a:prstGeom prst="rect">
              <a:avLst/>
            </a:prstGeom>
            <a:noFill/>
            <a:ln w="9525">
              <a:noFill/>
              <a:miter lim="800000"/>
              <a:headEnd/>
              <a:tailEnd/>
            </a:ln>
          </p:spPr>
          <p:txBody>
            <a:bodyPr wrap="none">
              <a:spAutoFit/>
            </a:bodyPr>
            <a:lstStyle/>
            <a:p>
              <a:r>
                <a:rPr lang="en-US"/>
                <a:t>100</a:t>
              </a:r>
            </a:p>
          </p:txBody>
        </p:sp>
      </p:grpSp>
      <p:grpSp>
        <p:nvGrpSpPr>
          <p:cNvPr id="6" name="Group 30"/>
          <p:cNvGrpSpPr>
            <a:grpSpLocks/>
          </p:cNvGrpSpPr>
          <p:nvPr/>
        </p:nvGrpSpPr>
        <p:grpSpPr bwMode="auto">
          <a:xfrm>
            <a:off x="2149475" y="3030538"/>
            <a:ext cx="1524000" cy="771525"/>
            <a:chOff x="4176" y="1632"/>
            <a:chExt cx="960" cy="486"/>
          </a:xfrm>
          <a:solidFill>
            <a:schemeClr val="accent4">
              <a:lumMod val="20000"/>
              <a:lumOff val="80000"/>
            </a:schemeClr>
          </a:solidFill>
        </p:grpSpPr>
        <p:sp>
          <p:nvSpPr>
            <p:cNvPr id="4122" name="Rectangle 31"/>
            <p:cNvSpPr>
              <a:spLocks noChangeArrowheads="1"/>
            </p:cNvSpPr>
            <p:nvPr/>
          </p:nvSpPr>
          <p:spPr bwMode="auto">
            <a:xfrm>
              <a:off x="4176" y="1824"/>
              <a:ext cx="960" cy="294"/>
            </a:xfrm>
            <a:prstGeom prst="rect">
              <a:avLst/>
            </a:prstGeom>
            <a:grpFill/>
            <a:ln w="9525">
              <a:solidFill>
                <a:schemeClr val="tx1"/>
              </a:solidFill>
              <a:miter lim="800000"/>
              <a:headEnd/>
              <a:tailEnd/>
            </a:ln>
          </p:spPr>
          <p:txBody>
            <a:bodyPr>
              <a:spAutoFit/>
            </a:bodyPr>
            <a:lstStyle/>
            <a:p>
              <a:r>
                <a:rPr lang="en-US"/>
                <a:t>Slope = -1</a:t>
              </a:r>
            </a:p>
          </p:txBody>
        </p:sp>
        <p:sp>
          <p:nvSpPr>
            <p:cNvPr id="4123" name="Line 32"/>
            <p:cNvSpPr>
              <a:spLocks noChangeShapeType="1"/>
            </p:cNvSpPr>
            <p:nvPr/>
          </p:nvSpPr>
          <p:spPr bwMode="auto">
            <a:xfrm flipV="1">
              <a:off x="4752" y="1632"/>
              <a:ext cx="288" cy="192"/>
            </a:xfrm>
            <a:prstGeom prst="line">
              <a:avLst/>
            </a:prstGeom>
            <a:grpFill/>
            <a:ln w="9525">
              <a:solidFill>
                <a:schemeClr val="tx1"/>
              </a:solidFill>
              <a:round/>
              <a:headEnd/>
              <a:tailEnd type="triangle" w="med" len="med"/>
            </a:ln>
          </p:spPr>
          <p:txBody>
            <a:bodyPr/>
            <a:lstStyle/>
            <a:p>
              <a:endParaRPr lang="en-US"/>
            </a:p>
          </p:txBody>
        </p:sp>
      </p:grpSp>
      <p:sp>
        <p:nvSpPr>
          <p:cNvPr id="117793" name="Line 33"/>
          <p:cNvSpPr>
            <a:spLocks noChangeShapeType="1"/>
          </p:cNvSpPr>
          <p:nvPr/>
        </p:nvSpPr>
        <p:spPr bwMode="auto">
          <a:xfrm>
            <a:off x="1438275" y="6230938"/>
            <a:ext cx="3505200" cy="0"/>
          </a:xfrm>
          <a:prstGeom prst="line">
            <a:avLst/>
          </a:prstGeom>
          <a:noFill/>
          <a:ln w="9525">
            <a:solidFill>
              <a:schemeClr val="tx1"/>
            </a:solidFill>
            <a:round/>
            <a:headEnd/>
            <a:tailEnd/>
          </a:ln>
        </p:spPr>
        <p:txBody>
          <a:bodyPr/>
          <a:lstStyle/>
          <a:p>
            <a:endParaRPr lang="en-US"/>
          </a:p>
        </p:txBody>
      </p:sp>
      <p:grpSp>
        <p:nvGrpSpPr>
          <p:cNvPr id="7" name="Group 53"/>
          <p:cNvGrpSpPr>
            <a:grpSpLocks/>
          </p:cNvGrpSpPr>
          <p:nvPr/>
        </p:nvGrpSpPr>
        <p:grpSpPr bwMode="auto">
          <a:xfrm>
            <a:off x="625475" y="4325938"/>
            <a:ext cx="4346575" cy="2133600"/>
            <a:chOff x="394" y="2725"/>
            <a:chExt cx="2738" cy="1344"/>
          </a:xfrm>
        </p:grpSpPr>
        <p:sp>
          <p:nvSpPr>
            <p:cNvPr id="4108" name="Text Box 34"/>
            <p:cNvSpPr txBox="1">
              <a:spLocks noChangeArrowheads="1"/>
            </p:cNvSpPr>
            <p:nvPr/>
          </p:nvSpPr>
          <p:spPr bwMode="auto">
            <a:xfrm>
              <a:off x="1740" y="2725"/>
              <a:ext cx="212" cy="288"/>
            </a:xfrm>
            <a:prstGeom prst="rect">
              <a:avLst/>
            </a:prstGeom>
            <a:noFill/>
            <a:ln w="9525">
              <a:noFill/>
              <a:miter lim="800000"/>
              <a:headEnd/>
              <a:tailEnd/>
            </a:ln>
          </p:spPr>
          <p:txBody>
            <a:bodyPr wrap="none">
              <a:spAutoFit/>
            </a:bodyPr>
            <a:lstStyle/>
            <a:p>
              <a:r>
                <a:rPr lang="en-US"/>
                <a:t>1</a:t>
              </a:r>
            </a:p>
          </p:txBody>
        </p:sp>
        <p:sp>
          <p:nvSpPr>
            <p:cNvPr id="4109" name="Text Box 35"/>
            <p:cNvSpPr txBox="1">
              <a:spLocks noChangeArrowheads="1"/>
            </p:cNvSpPr>
            <p:nvPr/>
          </p:nvSpPr>
          <p:spPr bwMode="auto">
            <a:xfrm>
              <a:off x="394" y="3781"/>
              <a:ext cx="530" cy="288"/>
            </a:xfrm>
            <a:prstGeom prst="rect">
              <a:avLst/>
            </a:prstGeom>
            <a:noFill/>
            <a:ln w="9525">
              <a:noFill/>
              <a:miter lim="800000"/>
              <a:headEnd/>
              <a:tailEnd/>
            </a:ln>
          </p:spPr>
          <p:txBody>
            <a:bodyPr wrap="none">
              <a:spAutoFit/>
            </a:bodyPr>
            <a:lstStyle/>
            <a:p>
              <a:r>
                <a:rPr lang="en-US"/>
                <a:t>-3</a:t>
              </a:r>
              <a:r>
                <a:rPr lang="en-US">
                  <a:sym typeface="Symbol" pitchFamily="18" charset="2"/>
                </a:rPr>
                <a:t>/2</a:t>
              </a:r>
              <a:endParaRPr lang="en-US"/>
            </a:p>
          </p:txBody>
        </p:sp>
        <p:sp>
          <p:nvSpPr>
            <p:cNvPr id="4110" name="Line 36"/>
            <p:cNvSpPr>
              <a:spLocks noChangeShapeType="1"/>
            </p:cNvSpPr>
            <p:nvPr/>
          </p:nvSpPr>
          <p:spPr bwMode="auto">
            <a:xfrm flipV="1">
              <a:off x="906" y="2917"/>
              <a:ext cx="0" cy="1152"/>
            </a:xfrm>
            <a:prstGeom prst="line">
              <a:avLst/>
            </a:prstGeom>
            <a:noFill/>
            <a:ln w="9525">
              <a:solidFill>
                <a:schemeClr val="tx1"/>
              </a:solidFill>
              <a:round/>
              <a:headEnd/>
              <a:tailEnd type="triangle" w="med" len="med"/>
            </a:ln>
          </p:spPr>
          <p:txBody>
            <a:bodyPr/>
            <a:lstStyle/>
            <a:p>
              <a:endParaRPr lang="en-US"/>
            </a:p>
          </p:txBody>
        </p:sp>
        <p:sp>
          <p:nvSpPr>
            <p:cNvPr id="4111" name="Line 37"/>
            <p:cNvSpPr>
              <a:spLocks noChangeShapeType="1"/>
            </p:cNvSpPr>
            <p:nvPr/>
          </p:nvSpPr>
          <p:spPr bwMode="auto">
            <a:xfrm>
              <a:off x="1386" y="2965"/>
              <a:ext cx="0" cy="96"/>
            </a:xfrm>
            <a:prstGeom prst="line">
              <a:avLst/>
            </a:prstGeom>
            <a:noFill/>
            <a:ln w="9525">
              <a:solidFill>
                <a:schemeClr val="tx1"/>
              </a:solidFill>
              <a:round/>
              <a:headEnd/>
              <a:tailEnd/>
            </a:ln>
          </p:spPr>
          <p:txBody>
            <a:bodyPr/>
            <a:lstStyle/>
            <a:p>
              <a:endParaRPr lang="en-US"/>
            </a:p>
          </p:txBody>
        </p:sp>
        <p:sp>
          <p:nvSpPr>
            <p:cNvPr id="4112" name="Line 38"/>
            <p:cNvSpPr>
              <a:spLocks noChangeShapeType="1"/>
            </p:cNvSpPr>
            <p:nvPr/>
          </p:nvSpPr>
          <p:spPr bwMode="auto">
            <a:xfrm>
              <a:off x="1866" y="2965"/>
              <a:ext cx="0" cy="96"/>
            </a:xfrm>
            <a:prstGeom prst="line">
              <a:avLst/>
            </a:prstGeom>
            <a:noFill/>
            <a:ln w="9525">
              <a:solidFill>
                <a:schemeClr val="tx1"/>
              </a:solidFill>
              <a:round/>
              <a:headEnd/>
              <a:tailEnd/>
            </a:ln>
          </p:spPr>
          <p:txBody>
            <a:bodyPr/>
            <a:lstStyle/>
            <a:p>
              <a:endParaRPr lang="en-US"/>
            </a:p>
          </p:txBody>
        </p:sp>
        <p:sp>
          <p:nvSpPr>
            <p:cNvPr id="4113" name="Line 39"/>
            <p:cNvSpPr>
              <a:spLocks noChangeShapeType="1"/>
            </p:cNvSpPr>
            <p:nvPr/>
          </p:nvSpPr>
          <p:spPr bwMode="auto">
            <a:xfrm>
              <a:off x="810" y="3013"/>
              <a:ext cx="2256" cy="0"/>
            </a:xfrm>
            <a:prstGeom prst="line">
              <a:avLst/>
            </a:prstGeom>
            <a:noFill/>
            <a:ln w="9525">
              <a:solidFill>
                <a:schemeClr val="tx1"/>
              </a:solidFill>
              <a:round/>
              <a:headEnd/>
              <a:tailEnd type="triangle" w="med" len="med"/>
            </a:ln>
          </p:spPr>
          <p:txBody>
            <a:bodyPr/>
            <a:lstStyle/>
            <a:p>
              <a:endParaRPr lang="en-US"/>
            </a:p>
          </p:txBody>
        </p:sp>
        <p:sp>
          <p:nvSpPr>
            <p:cNvPr id="4114" name="Line 40"/>
            <p:cNvSpPr>
              <a:spLocks noChangeShapeType="1"/>
            </p:cNvSpPr>
            <p:nvPr/>
          </p:nvSpPr>
          <p:spPr bwMode="auto">
            <a:xfrm>
              <a:off x="2298" y="2965"/>
              <a:ext cx="0" cy="96"/>
            </a:xfrm>
            <a:prstGeom prst="line">
              <a:avLst/>
            </a:prstGeom>
            <a:noFill/>
            <a:ln w="9525">
              <a:solidFill>
                <a:schemeClr val="tx1"/>
              </a:solidFill>
              <a:round/>
              <a:headEnd/>
              <a:tailEnd/>
            </a:ln>
          </p:spPr>
          <p:txBody>
            <a:bodyPr/>
            <a:lstStyle/>
            <a:p>
              <a:endParaRPr lang="en-US"/>
            </a:p>
          </p:txBody>
        </p:sp>
        <p:sp>
          <p:nvSpPr>
            <p:cNvPr id="4115" name="Line 41"/>
            <p:cNvSpPr>
              <a:spLocks noChangeShapeType="1"/>
            </p:cNvSpPr>
            <p:nvPr/>
          </p:nvSpPr>
          <p:spPr bwMode="auto">
            <a:xfrm>
              <a:off x="2778" y="2965"/>
              <a:ext cx="0" cy="96"/>
            </a:xfrm>
            <a:prstGeom prst="line">
              <a:avLst/>
            </a:prstGeom>
            <a:noFill/>
            <a:ln w="9525">
              <a:solidFill>
                <a:schemeClr val="tx1"/>
              </a:solidFill>
              <a:round/>
              <a:headEnd/>
              <a:tailEnd/>
            </a:ln>
          </p:spPr>
          <p:txBody>
            <a:bodyPr/>
            <a:lstStyle/>
            <a:p>
              <a:endParaRPr lang="en-US"/>
            </a:p>
          </p:txBody>
        </p:sp>
        <p:sp>
          <p:nvSpPr>
            <p:cNvPr id="4116" name="Line 42"/>
            <p:cNvSpPr>
              <a:spLocks noChangeShapeType="1"/>
            </p:cNvSpPr>
            <p:nvPr/>
          </p:nvSpPr>
          <p:spPr bwMode="auto">
            <a:xfrm>
              <a:off x="858" y="3493"/>
              <a:ext cx="144" cy="0"/>
            </a:xfrm>
            <a:prstGeom prst="line">
              <a:avLst/>
            </a:prstGeom>
            <a:noFill/>
            <a:ln w="9525">
              <a:solidFill>
                <a:schemeClr val="tx1"/>
              </a:solidFill>
              <a:round/>
              <a:headEnd/>
              <a:tailEnd/>
            </a:ln>
          </p:spPr>
          <p:txBody>
            <a:bodyPr/>
            <a:lstStyle/>
            <a:p>
              <a:endParaRPr lang="en-US"/>
            </a:p>
          </p:txBody>
        </p:sp>
        <p:sp>
          <p:nvSpPr>
            <p:cNvPr id="4117" name="Line 43"/>
            <p:cNvSpPr>
              <a:spLocks noChangeShapeType="1"/>
            </p:cNvSpPr>
            <p:nvPr/>
          </p:nvSpPr>
          <p:spPr bwMode="auto">
            <a:xfrm>
              <a:off x="858" y="3925"/>
              <a:ext cx="144" cy="0"/>
            </a:xfrm>
            <a:prstGeom prst="line">
              <a:avLst/>
            </a:prstGeom>
            <a:noFill/>
            <a:ln w="9525">
              <a:solidFill>
                <a:schemeClr val="tx1"/>
              </a:solidFill>
              <a:round/>
              <a:headEnd/>
              <a:tailEnd/>
            </a:ln>
          </p:spPr>
          <p:txBody>
            <a:bodyPr/>
            <a:lstStyle/>
            <a:p>
              <a:endParaRPr lang="en-US"/>
            </a:p>
          </p:txBody>
        </p:sp>
        <p:sp>
          <p:nvSpPr>
            <p:cNvPr id="4118" name="Text Box 44"/>
            <p:cNvSpPr txBox="1">
              <a:spLocks noChangeArrowheads="1"/>
            </p:cNvSpPr>
            <p:nvPr/>
          </p:nvSpPr>
          <p:spPr bwMode="auto">
            <a:xfrm>
              <a:off x="858" y="2725"/>
              <a:ext cx="624" cy="291"/>
            </a:xfrm>
            <a:prstGeom prst="rect">
              <a:avLst/>
            </a:prstGeom>
            <a:noFill/>
            <a:ln w="9525">
              <a:noFill/>
              <a:miter lim="800000"/>
              <a:headEnd/>
              <a:tailEnd/>
            </a:ln>
          </p:spPr>
          <p:txBody>
            <a:bodyPr>
              <a:spAutoFit/>
            </a:bodyPr>
            <a:lstStyle/>
            <a:p>
              <a:r>
                <a:rPr lang="tr-TR" dirty="0" smtClean="0"/>
                <a:t>Faz</a:t>
              </a:r>
              <a:endParaRPr lang="en-US" dirty="0"/>
            </a:p>
          </p:txBody>
        </p:sp>
        <p:sp>
          <p:nvSpPr>
            <p:cNvPr id="4119" name="Text Box 45"/>
            <p:cNvSpPr txBox="1">
              <a:spLocks noChangeArrowheads="1"/>
            </p:cNvSpPr>
            <p:nvPr/>
          </p:nvSpPr>
          <p:spPr bwMode="auto">
            <a:xfrm>
              <a:off x="2778" y="2725"/>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120" name="Text Box 46"/>
            <p:cNvSpPr txBox="1">
              <a:spLocks noChangeArrowheads="1"/>
            </p:cNvSpPr>
            <p:nvPr/>
          </p:nvSpPr>
          <p:spPr bwMode="auto">
            <a:xfrm>
              <a:off x="906" y="3349"/>
              <a:ext cx="530" cy="288"/>
            </a:xfrm>
            <a:prstGeom prst="rect">
              <a:avLst/>
            </a:prstGeom>
            <a:noFill/>
            <a:ln w="9525">
              <a:noFill/>
              <a:miter lim="800000"/>
              <a:headEnd/>
              <a:tailEnd/>
            </a:ln>
          </p:spPr>
          <p:txBody>
            <a:bodyPr wrap="none">
              <a:spAutoFit/>
            </a:bodyPr>
            <a:lstStyle/>
            <a:p>
              <a:r>
                <a:rPr lang="en-US"/>
                <a:t>-5</a:t>
              </a:r>
              <a:r>
                <a:rPr lang="en-US">
                  <a:sym typeface="Symbol" pitchFamily="18" charset="2"/>
                </a:rPr>
                <a:t>/4</a:t>
              </a:r>
              <a:endParaRPr lang="en-US"/>
            </a:p>
          </p:txBody>
        </p:sp>
        <p:sp>
          <p:nvSpPr>
            <p:cNvPr id="4121" name="Text Box 47"/>
            <p:cNvSpPr txBox="1">
              <a:spLocks noChangeArrowheads="1"/>
            </p:cNvSpPr>
            <p:nvPr/>
          </p:nvSpPr>
          <p:spPr bwMode="auto">
            <a:xfrm>
              <a:off x="492" y="2869"/>
              <a:ext cx="285" cy="288"/>
            </a:xfrm>
            <a:prstGeom prst="rect">
              <a:avLst/>
            </a:prstGeom>
            <a:noFill/>
            <a:ln w="9525">
              <a:noFill/>
              <a:miter lim="800000"/>
              <a:headEnd/>
              <a:tailEnd/>
            </a:ln>
          </p:spPr>
          <p:txBody>
            <a:bodyPr wrap="none">
              <a:spAutoFit/>
            </a:bodyPr>
            <a:lstStyle/>
            <a:p>
              <a:r>
                <a:rPr lang="en-US"/>
                <a:t>-</a:t>
              </a:r>
              <a:r>
                <a:rPr lang="en-US">
                  <a:sym typeface="Symbol" pitchFamily="18" charset="2"/>
                </a:rPr>
                <a:t></a:t>
              </a:r>
              <a:endParaRPr lang="en-US"/>
            </a:p>
          </p:txBody>
        </p:sp>
      </p:grpSp>
      <p:sp>
        <p:nvSpPr>
          <p:cNvPr id="117810" name="Text Box 50"/>
          <p:cNvSpPr txBox="1">
            <a:spLocks noChangeArrowheads="1"/>
          </p:cNvSpPr>
          <p:nvPr/>
        </p:nvSpPr>
        <p:spPr bwMode="auto">
          <a:xfrm>
            <a:off x="5163755" y="2127196"/>
            <a:ext cx="3743762" cy="830997"/>
          </a:xfrm>
          <a:prstGeom prst="rect">
            <a:avLst/>
          </a:prstGeom>
          <a:solidFill>
            <a:schemeClr val="accent6">
              <a:lumMod val="40000"/>
              <a:lumOff val="60000"/>
            </a:schemeClr>
          </a:solidFill>
          <a:ln w="12700">
            <a:noFill/>
            <a:miter lim="800000"/>
            <a:headEnd type="none" w="sm" len="sm"/>
            <a:tailEnd type="none" w="sm" len="sm"/>
          </a:ln>
        </p:spPr>
        <p:txBody>
          <a:bodyPr wrap="square">
            <a:spAutoFit/>
          </a:bodyPr>
          <a:lstStyle/>
          <a:p>
            <a:r>
              <a:rPr lang="en-US" dirty="0" smtClean="0"/>
              <a:t>G/G</a:t>
            </a:r>
            <a:r>
              <a:rPr lang="en-US" baseline="-25000" dirty="0" smtClean="0"/>
              <a:t>L</a:t>
            </a:r>
            <a:r>
              <a:rPr lang="en-US" dirty="0" smtClean="0"/>
              <a:t> </a:t>
            </a:r>
            <a:r>
              <a:rPr lang="tr-TR" dirty="0" smtClean="0"/>
              <a:t>nin </a:t>
            </a:r>
            <a:r>
              <a:rPr lang="en-US" dirty="0" smtClean="0"/>
              <a:t>f/f</a:t>
            </a:r>
            <a:r>
              <a:rPr lang="en-US" baseline="-25000" dirty="0" smtClean="0"/>
              <a:t>c</a:t>
            </a:r>
            <a:r>
              <a:rPr lang="tr-TR" dirty="0"/>
              <a:t> </a:t>
            </a:r>
            <a:r>
              <a:rPr lang="tr-TR" dirty="0" smtClean="0"/>
              <a:t>ye göre değişimini çiz</a:t>
            </a:r>
            <a:endParaRPr lang="en-US" dirty="0"/>
          </a:p>
        </p:txBody>
      </p:sp>
      <p:sp>
        <p:nvSpPr>
          <p:cNvPr id="117812" name="Text Box 52"/>
          <p:cNvSpPr txBox="1">
            <a:spLocks noChangeArrowheads="1"/>
          </p:cNvSpPr>
          <p:nvPr/>
        </p:nvSpPr>
        <p:spPr bwMode="auto">
          <a:xfrm>
            <a:off x="5480050" y="4703763"/>
            <a:ext cx="3518912" cy="461665"/>
          </a:xfrm>
          <a:prstGeom prst="rect">
            <a:avLst/>
          </a:prstGeom>
          <a:solidFill>
            <a:schemeClr val="accent6">
              <a:lumMod val="20000"/>
              <a:lumOff val="80000"/>
            </a:schemeClr>
          </a:solidFill>
          <a:ln w="12700">
            <a:noFill/>
            <a:miter lim="800000"/>
            <a:headEnd type="none" w="sm" len="sm"/>
            <a:tailEnd type="none" w="sm" len="sm"/>
          </a:ln>
        </p:spPr>
        <p:txBody>
          <a:bodyPr wrap="none">
            <a:spAutoFit/>
          </a:bodyPr>
          <a:lstStyle/>
          <a:p>
            <a:r>
              <a:rPr lang="tr-TR" dirty="0" smtClean="0"/>
              <a:t>Faz değişimini </a:t>
            </a:r>
            <a:r>
              <a:rPr lang="en-US" dirty="0" smtClean="0"/>
              <a:t>f/f</a:t>
            </a:r>
            <a:r>
              <a:rPr lang="en-US" baseline="-25000" dirty="0" smtClean="0"/>
              <a:t>c</a:t>
            </a:r>
            <a:r>
              <a:rPr lang="tr-TR" dirty="0"/>
              <a:t> </a:t>
            </a:r>
            <a:r>
              <a:rPr lang="tr-TR" dirty="0" smtClean="0"/>
              <a:t>göre çiz</a:t>
            </a:r>
            <a:endParaRPr lang="en-US" dirty="0"/>
          </a:p>
        </p:txBody>
      </p:sp>
      <p:graphicFrame>
        <p:nvGraphicFramePr>
          <p:cNvPr id="117814" name="Object 54"/>
          <p:cNvGraphicFramePr>
            <a:graphicFrameLocks noChangeAspect="1"/>
          </p:cNvGraphicFramePr>
          <p:nvPr>
            <p:extLst>
              <p:ext uri="{D42A27DB-BD31-4B8C-83A1-F6EECF244321}">
                <p14:modId xmlns:p14="http://schemas.microsoft.com/office/powerpoint/2010/main" val="3040669296"/>
              </p:ext>
            </p:extLst>
          </p:nvPr>
        </p:nvGraphicFramePr>
        <p:xfrm>
          <a:off x="5437188" y="3211513"/>
          <a:ext cx="3055937" cy="1012825"/>
        </p:xfrm>
        <a:graphic>
          <a:graphicData uri="http://schemas.openxmlformats.org/presentationml/2006/ole">
            <mc:AlternateContent xmlns:mc="http://schemas.openxmlformats.org/markup-compatibility/2006">
              <mc:Choice xmlns:v="urn:schemas-microsoft-com:vml" Requires="v">
                <p:oleObj spid="_x0000_s44068" name="Equation" r:id="rId6" imgW="1257120" imgH="419040" progId="Equation.3">
                  <p:embed/>
                </p:oleObj>
              </mc:Choice>
              <mc:Fallback>
                <p:oleObj name="Equation" r:id="rId6" imgW="1257120" imgH="419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7188" y="3211513"/>
                        <a:ext cx="3055937" cy="1012825"/>
                      </a:xfrm>
                      <a:prstGeom prst="rect">
                        <a:avLst/>
                      </a:prstGeom>
                      <a:solidFill>
                        <a:schemeClr val="bg2">
                          <a:lumMod val="90000"/>
                        </a:schemeClr>
                      </a:solidFill>
                    </p:spPr>
                  </p:pic>
                </p:oleObj>
              </mc:Fallback>
            </mc:AlternateContent>
          </a:graphicData>
        </a:graphic>
      </p:graphicFrame>
      <p:graphicFrame>
        <p:nvGraphicFramePr>
          <p:cNvPr id="117815" name="Object 55"/>
          <p:cNvGraphicFramePr>
            <a:graphicFrameLocks noChangeAspect="1"/>
          </p:cNvGraphicFramePr>
          <p:nvPr>
            <p:extLst>
              <p:ext uri="{D42A27DB-BD31-4B8C-83A1-F6EECF244321}">
                <p14:modId xmlns:p14="http://schemas.microsoft.com/office/powerpoint/2010/main" val="3908987424"/>
              </p:ext>
            </p:extLst>
          </p:nvPr>
        </p:nvGraphicFramePr>
        <p:xfrm>
          <a:off x="5654675" y="5646738"/>
          <a:ext cx="2992438" cy="428625"/>
        </p:xfrm>
        <a:graphic>
          <a:graphicData uri="http://schemas.openxmlformats.org/presentationml/2006/ole">
            <mc:AlternateContent xmlns:mc="http://schemas.openxmlformats.org/markup-compatibility/2006">
              <mc:Choice xmlns:v="urn:schemas-microsoft-com:vml" Requires="v">
                <p:oleObj spid="_x0000_s44069" name="Equation" r:id="rId8" imgW="1231560" imgH="177480" progId="Equation.3">
                  <p:embed/>
                </p:oleObj>
              </mc:Choice>
              <mc:Fallback>
                <p:oleObj name="Equation" r:id="rId8" imgW="1231560" imgH="1774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54675" y="5646738"/>
                        <a:ext cx="2992438" cy="428625"/>
                      </a:xfrm>
                      <a:prstGeom prst="rect">
                        <a:avLst/>
                      </a:prstGeom>
                      <a:solidFill>
                        <a:schemeClr val="accent1">
                          <a:lumMod val="20000"/>
                          <a:lumOff val="80000"/>
                        </a:schemeClr>
                      </a:solidFill>
                    </p:spPr>
                  </p:pic>
                </p:oleObj>
              </mc:Fallback>
            </mc:AlternateContent>
          </a:graphicData>
        </a:graphic>
      </p:graphicFrame>
    </p:spTree>
    <p:extLst>
      <p:ext uri="{BB962C8B-B14F-4D97-AF65-F5344CB8AC3E}">
        <p14:creationId xmlns:p14="http://schemas.microsoft.com/office/powerpoint/2010/main" val="401649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7762"/>
                                        </p:tgtEl>
                                        <p:attrNameLst>
                                          <p:attrName>style.visibility</p:attrName>
                                        </p:attrNameLst>
                                      </p:cBhvr>
                                      <p:to>
                                        <p:strVal val="visible"/>
                                      </p:to>
                                    </p:set>
                                    <p:anim calcmode="lin" valueType="num">
                                      <p:cBhvr additive="base">
                                        <p:cTn id="7" dur="500" fill="hold"/>
                                        <p:tgtEl>
                                          <p:spTgt spid="117762"/>
                                        </p:tgtEl>
                                        <p:attrNameLst>
                                          <p:attrName>ppt_x</p:attrName>
                                        </p:attrNameLst>
                                      </p:cBhvr>
                                      <p:tavLst>
                                        <p:tav tm="0">
                                          <p:val>
                                            <p:strVal val="#ppt_x"/>
                                          </p:val>
                                        </p:tav>
                                        <p:tav tm="100000">
                                          <p:val>
                                            <p:strVal val="#ppt_x"/>
                                          </p:val>
                                        </p:tav>
                                      </p:tavLst>
                                    </p:anim>
                                    <p:anim calcmode="lin" valueType="num">
                                      <p:cBhvr additive="base">
                                        <p:cTn id="8" dur="500" fill="hold"/>
                                        <p:tgtEl>
                                          <p:spTgt spid="11776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17810"/>
                                        </p:tgtEl>
                                        <p:attrNameLst>
                                          <p:attrName>style.visibility</p:attrName>
                                        </p:attrNameLst>
                                      </p:cBhvr>
                                      <p:to>
                                        <p:strVal val="visible"/>
                                      </p:to>
                                    </p:set>
                                    <p:anim calcmode="lin" valueType="num">
                                      <p:cBhvr additive="base">
                                        <p:cTn id="18" dur="5000" fill="hold"/>
                                        <p:tgtEl>
                                          <p:spTgt spid="117810"/>
                                        </p:tgtEl>
                                        <p:attrNameLst>
                                          <p:attrName>ppt_x</p:attrName>
                                        </p:attrNameLst>
                                      </p:cBhvr>
                                      <p:tavLst>
                                        <p:tav tm="0">
                                          <p:val>
                                            <p:strVal val="#ppt_x"/>
                                          </p:val>
                                        </p:tav>
                                        <p:tav tm="100000">
                                          <p:val>
                                            <p:strVal val="#ppt_x"/>
                                          </p:val>
                                        </p:tav>
                                      </p:tavLst>
                                    </p:anim>
                                    <p:anim calcmode="lin" valueType="num">
                                      <p:cBhvr additive="base">
                                        <p:cTn id="19" dur="5000" fill="hold"/>
                                        <p:tgtEl>
                                          <p:spTgt spid="11781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17810"/>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7814"/>
                                        </p:tgtEl>
                                        <p:attrNameLst>
                                          <p:attrName>style.visibility</p:attrName>
                                        </p:attrNameLst>
                                      </p:cBhvr>
                                      <p:to>
                                        <p:strVal val="visible"/>
                                      </p:to>
                                    </p:set>
                                    <p:anim calcmode="lin" valueType="num">
                                      <p:cBhvr additive="base">
                                        <p:cTn id="24" dur="500" fill="hold"/>
                                        <p:tgtEl>
                                          <p:spTgt spid="117814"/>
                                        </p:tgtEl>
                                        <p:attrNameLst>
                                          <p:attrName>ppt_x</p:attrName>
                                        </p:attrNameLst>
                                      </p:cBhvr>
                                      <p:tavLst>
                                        <p:tav tm="0">
                                          <p:val>
                                            <p:strVal val="#ppt_x"/>
                                          </p:val>
                                        </p:tav>
                                        <p:tav tm="100000">
                                          <p:val>
                                            <p:strVal val="#ppt_x"/>
                                          </p:val>
                                        </p:tav>
                                      </p:tavLst>
                                    </p:anim>
                                    <p:anim calcmode="lin" valueType="num">
                                      <p:cBhvr additive="base">
                                        <p:cTn id="25" dur="500" fill="hold"/>
                                        <p:tgtEl>
                                          <p:spTgt spid="1178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carbrak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17778"/>
                                        </p:tgtEl>
                                        <p:attrNameLst>
                                          <p:attrName>style.visibility</p:attrName>
                                        </p:attrNameLst>
                                      </p:cBhvr>
                                      <p:to>
                                        <p:strVal val="visible"/>
                                      </p:to>
                                    </p:set>
                                    <p:anim calcmode="lin" valueType="num">
                                      <p:cBhvr additive="base">
                                        <p:cTn id="30" dur="500" fill="hold"/>
                                        <p:tgtEl>
                                          <p:spTgt spid="117778"/>
                                        </p:tgtEl>
                                        <p:attrNameLst>
                                          <p:attrName>ppt_x</p:attrName>
                                        </p:attrNameLst>
                                      </p:cBhvr>
                                      <p:tavLst>
                                        <p:tav tm="0">
                                          <p:val>
                                            <p:strVal val="1+#ppt_w/2"/>
                                          </p:val>
                                        </p:tav>
                                        <p:tav tm="100000">
                                          <p:val>
                                            <p:strVal val="#ppt_x"/>
                                          </p:val>
                                        </p:tav>
                                      </p:tavLst>
                                    </p:anim>
                                    <p:anim calcmode="lin" valueType="num">
                                      <p:cBhvr additive="base">
                                        <p:cTn id="31" dur="500" fill="hold"/>
                                        <p:tgtEl>
                                          <p:spTgt spid="11777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carbrake.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5" name="whoosh.wav"/>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ox(out)">
                                      <p:cBhvr>
                                        <p:cTn id="42" dur="500"/>
                                        <p:tgtEl>
                                          <p:spTgt spid="7"/>
                                        </p:tgtEl>
                                      </p:cBhvr>
                                    </p:animEffect>
                                  </p:childTnLst>
                                  <p:subTnLst>
                                    <p:audio>
                                      <p:cMediaNode>
                                        <p:cTn display="0" masterRel="sameClick">
                                          <p:stCondLst>
                                            <p:cond evt="begin" delay="0">
                                              <p:tn val="40"/>
                                            </p:cond>
                                          </p:stCondLst>
                                          <p:endCondLst>
                                            <p:cond evt="onStopAudio" delay="0">
                                              <p:tgtEl>
                                                <p:sldTgt/>
                                              </p:tgtEl>
                                            </p:cond>
                                          </p:endCondLst>
                                        </p:cTn>
                                        <p:tgtEl>
                                          <p:sndTgt r:embed="rId3" name="camera.wav"/>
                                        </p:tgtEl>
                                      </p:cMediaNode>
                                    </p:audio>
                                  </p:subTnLst>
                                </p:cTn>
                              </p:par>
                            </p:childTnLst>
                          </p:cTn>
                        </p:par>
                      </p:childTnLst>
                    </p:cTn>
                  </p:par>
                  <p:par>
                    <p:cTn id="43" fill="hold">
                      <p:stCondLst>
                        <p:cond delay="indefinite"/>
                      </p:stCondLst>
                      <p:childTnLst>
                        <p:par>
                          <p:cTn id="44" fill="hold">
                            <p:stCondLst>
                              <p:cond delay="0"/>
                            </p:stCondLst>
                            <p:childTnLst>
                              <p:par>
                                <p:cTn id="45" presetID="7" presetClass="entr" presetSubtype="4" fill="hold" grpId="0" nodeType="clickEffect">
                                  <p:stCondLst>
                                    <p:cond delay="0"/>
                                  </p:stCondLst>
                                  <p:childTnLst>
                                    <p:set>
                                      <p:cBhvr>
                                        <p:cTn id="46" dur="1" fill="hold">
                                          <p:stCondLst>
                                            <p:cond delay="0"/>
                                          </p:stCondLst>
                                        </p:cTn>
                                        <p:tgtEl>
                                          <p:spTgt spid="117812"/>
                                        </p:tgtEl>
                                        <p:attrNameLst>
                                          <p:attrName>style.visibility</p:attrName>
                                        </p:attrNameLst>
                                      </p:cBhvr>
                                      <p:to>
                                        <p:strVal val="visible"/>
                                      </p:to>
                                    </p:set>
                                    <p:anim calcmode="lin" valueType="num">
                                      <p:cBhvr additive="base">
                                        <p:cTn id="47" dur="5000" fill="hold"/>
                                        <p:tgtEl>
                                          <p:spTgt spid="117812"/>
                                        </p:tgtEl>
                                        <p:attrNameLst>
                                          <p:attrName>ppt_x</p:attrName>
                                        </p:attrNameLst>
                                      </p:cBhvr>
                                      <p:tavLst>
                                        <p:tav tm="0">
                                          <p:val>
                                            <p:strVal val="#ppt_x"/>
                                          </p:val>
                                        </p:tav>
                                        <p:tav tm="100000">
                                          <p:val>
                                            <p:strVal val="#ppt_x"/>
                                          </p:val>
                                        </p:tav>
                                      </p:tavLst>
                                    </p:anim>
                                    <p:anim calcmode="lin" valueType="num">
                                      <p:cBhvr additive="base">
                                        <p:cTn id="48" dur="5000" fill="hold"/>
                                        <p:tgtEl>
                                          <p:spTgt spid="1178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17812"/>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17815"/>
                                        </p:tgtEl>
                                        <p:attrNameLst>
                                          <p:attrName>style.visibility</p:attrName>
                                        </p:attrNameLst>
                                      </p:cBhvr>
                                      <p:to>
                                        <p:strVal val="visible"/>
                                      </p:to>
                                    </p:set>
                                    <p:anim calcmode="lin" valueType="num">
                                      <p:cBhvr additive="base">
                                        <p:cTn id="53" dur="500" fill="hold"/>
                                        <p:tgtEl>
                                          <p:spTgt spid="117815"/>
                                        </p:tgtEl>
                                        <p:attrNameLst>
                                          <p:attrName>ppt_x</p:attrName>
                                        </p:attrNameLst>
                                      </p:cBhvr>
                                      <p:tavLst>
                                        <p:tav tm="0">
                                          <p:val>
                                            <p:strVal val="#ppt_x"/>
                                          </p:val>
                                        </p:tav>
                                        <p:tav tm="100000">
                                          <p:val>
                                            <p:strVal val="#ppt_x"/>
                                          </p:val>
                                        </p:tav>
                                      </p:tavLst>
                                    </p:anim>
                                    <p:anim calcmode="lin" valueType="num">
                                      <p:cBhvr additive="base">
                                        <p:cTn id="54" dur="500" fill="hold"/>
                                        <p:tgtEl>
                                          <p:spTgt spid="1178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4" name="carbrake.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117793"/>
                                        </p:tgtEl>
                                        <p:attrNameLst>
                                          <p:attrName>style.visibility</p:attrName>
                                        </p:attrNameLst>
                                      </p:cBhvr>
                                      <p:to>
                                        <p:strVal val="visible"/>
                                      </p:to>
                                    </p:set>
                                    <p:anim calcmode="lin" valueType="num">
                                      <p:cBhvr additive="base">
                                        <p:cTn id="59" dur="500" fill="hold"/>
                                        <p:tgtEl>
                                          <p:spTgt spid="117793"/>
                                        </p:tgtEl>
                                        <p:attrNameLst>
                                          <p:attrName>ppt_x</p:attrName>
                                        </p:attrNameLst>
                                      </p:cBhvr>
                                      <p:tavLst>
                                        <p:tav tm="0">
                                          <p:val>
                                            <p:strVal val="1+#ppt_w/2"/>
                                          </p:val>
                                        </p:tav>
                                        <p:tav tm="100000">
                                          <p:val>
                                            <p:strVal val="#ppt_x"/>
                                          </p:val>
                                        </p:tav>
                                      </p:tavLst>
                                    </p:anim>
                                    <p:anim calcmode="lin" valueType="num">
                                      <p:cBhvr additive="base">
                                        <p:cTn id="60" dur="500" fill="hold"/>
                                        <p:tgtEl>
                                          <p:spTgt spid="11779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autoUpdateAnimBg="0"/>
      <p:bldP spid="117778" grpId="0" animBg="1"/>
      <p:bldP spid="117793" grpId="0" animBg="1"/>
      <p:bldP spid="117810" grpId="0" animBg="1" autoUpdateAnimBg="0"/>
      <p:bldP spid="117812"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49</a:t>
            </a:fld>
            <a:endParaRPr lang="tr-TR"/>
          </a:p>
        </p:txBody>
      </p:sp>
      <p:sp>
        <p:nvSpPr>
          <p:cNvPr id="118786" name="Rectangle 2"/>
          <p:cNvSpPr>
            <a:spLocks noGrp="1" noChangeArrowheads="1"/>
          </p:cNvSpPr>
          <p:nvPr>
            <p:ph type="title"/>
          </p:nvPr>
        </p:nvSpPr>
        <p:spPr/>
        <p:txBody>
          <a:bodyPr>
            <a:normAutofit fontScale="90000"/>
          </a:bodyPr>
          <a:lstStyle/>
          <a:p>
            <a:r>
              <a:rPr lang="tr-TR" dirty="0" smtClean="0"/>
              <a:t>Entegratöre Besleme Akımlarının Etkisi</a:t>
            </a:r>
            <a:endParaRPr lang="en-US" dirty="0" smtClean="0"/>
          </a:p>
        </p:txBody>
      </p:sp>
      <p:graphicFrame>
        <p:nvGraphicFramePr>
          <p:cNvPr id="118787" name="Object 3"/>
          <p:cNvGraphicFramePr>
            <a:graphicFrameLocks noChangeAspect="1"/>
          </p:cNvGraphicFramePr>
          <p:nvPr/>
        </p:nvGraphicFramePr>
        <p:xfrm>
          <a:off x="304800" y="1357313"/>
          <a:ext cx="8534400" cy="4143375"/>
        </p:xfrm>
        <a:graphic>
          <a:graphicData uri="http://schemas.openxmlformats.org/presentationml/2006/ole">
            <mc:AlternateContent xmlns:mc="http://schemas.openxmlformats.org/markup-compatibility/2006">
              <mc:Choice xmlns:v="urn:schemas-microsoft-com:vml" Requires="v">
                <p:oleObj spid="_x0000_s45075" name="Drawing" r:id="rId5" imgW="8534520" imgH="4143240" progId="WPDraw30.Drawing">
                  <p:embed/>
                </p:oleObj>
              </mc:Choice>
              <mc:Fallback>
                <p:oleObj name="Drawing" r:id="rId5" imgW="8534520" imgH="4143240" progId="WPDraw30.Drawing">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357313"/>
                        <a:ext cx="8534400"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788" name="Text Box 4"/>
          <p:cNvSpPr txBox="1">
            <a:spLocks noChangeArrowheads="1"/>
          </p:cNvSpPr>
          <p:nvPr/>
        </p:nvSpPr>
        <p:spPr bwMode="auto">
          <a:xfrm>
            <a:off x="922338" y="6000750"/>
            <a:ext cx="5772734" cy="461665"/>
          </a:xfrm>
          <a:prstGeom prst="rect">
            <a:avLst/>
          </a:prstGeom>
          <a:solidFill>
            <a:schemeClr val="accent2">
              <a:lumMod val="20000"/>
              <a:lumOff val="80000"/>
            </a:schemeClr>
          </a:solidFill>
          <a:ln w="12700">
            <a:noFill/>
            <a:miter lim="800000"/>
            <a:headEnd type="none" w="sm" len="sm"/>
            <a:tailEnd type="none" w="sm" len="sm"/>
          </a:ln>
        </p:spPr>
        <p:txBody>
          <a:bodyPr wrap="none">
            <a:spAutoFit/>
          </a:bodyPr>
          <a:lstStyle/>
          <a:p>
            <a:r>
              <a:rPr lang="tr-TR" dirty="0" smtClean="0"/>
              <a:t>Besleme akımı hangi eleman üzerinden akar</a:t>
            </a:r>
            <a:r>
              <a:rPr lang="en-US" dirty="0" smtClean="0"/>
              <a:t>?</a:t>
            </a:r>
            <a:endParaRPr lang="en-US" dirty="0"/>
          </a:p>
        </p:txBody>
      </p:sp>
      <p:sp>
        <p:nvSpPr>
          <p:cNvPr id="5" name="Rectangle 4"/>
          <p:cNvSpPr>
            <a:spLocks noChangeArrowheads="1"/>
          </p:cNvSpPr>
          <p:nvPr/>
        </p:nvSpPr>
        <p:spPr bwMode="auto">
          <a:xfrm>
            <a:off x="468313" y="119817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39114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8786">
                                            <p:txEl>
                                              <p:pRg st="0" end="0"/>
                                            </p:txEl>
                                          </p:spTgt>
                                        </p:tgtEl>
                                        <p:attrNameLst>
                                          <p:attrName>style.visibility</p:attrName>
                                        </p:attrNameLst>
                                      </p:cBhvr>
                                      <p:to>
                                        <p:strVal val="visible"/>
                                      </p:to>
                                    </p:set>
                                    <p:animEffect transition="in" filter="box(out)">
                                      <p:cBhvr>
                                        <p:cTn id="7" dur="500"/>
                                        <p:tgtEl>
                                          <p:spTgt spid="11878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18787"/>
                                        </p:tgtEl>
                                        <p:attrNameLst>
                                          <p:attrName>style.visibility</p:attrName>
                                        </p:attrNameLst>
                                      </p:cBhvr>
                                      <p:to>
                                        <p:strVal val="visible"/>
                                      </p:to>
                                    </p:set>
                                    <p:animEffect transition="in" filter="box(out)">
                                      <p:cBhvr>
                                        <p:cTn id="12" dur="500"/>
                                        <p:tgtEl>
                                          <p:spTgt spid="118787"/>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18788"/>
                                        </p:tgtEl>
                                        <p:attrNameLst>
                                          <p:attrName>style.visibility</p:attrName>
                                        </p:attrNameLst>
                                      </p:cBhvr>
                                      <p:to>
                                        <p:strVal val="visible"/>
                                      </p:to>
                                    </p:set>
                                    <p:anim calcmode="lin" valueType="num">
                                      <p:cBhvr additive="base">
                                        <p:cTn id="17" dur="500" fill="hold"/>
                                        <p:tgtEl>
                                          <p:spTgt spid="118788"/>
                                        </p:tgtEl>
                                        <p:attrNameLst>
                                          <p:attrName>ppt_x</p:attrName>
                                        </p:attrNameLst>
                                      </p:cBhvr>
                                      <p:tavLst>
                                        <p:tav tm="0">
                                          <p:val>
                                            <p:strVal val="1+#ppt_w/2"/>
                                          </p:val>
                                        </p:tav>
                                        <p:tav tm="100000">
                                          <p:val>
                                            <p:strVal val="#ppt_x"/>
                                          </p:val>
                                        </p:tav>
                                      </p:tavLst>
                                    </p:anim>
                                    <p:anim calcmode="lin" valueType="num">
                                      <p:cBhvr additive="base">
                                        <p:cTn id="18" dur="500" fill="hold"/>
                                        <p:tgtEl>
                                          <p:spTgt spid="11878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build="p" autoUpdateAnimBg="0"/>
      <p:bldP spid="118788"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r>
              <a:rPr lang="tr-TR" dirty="0" smtClean="0"/>
              <a:t>İşaret Koşullandırma</a:t>
            </a:r>
            <a:endParaRPr lang="en-US" dirty="0" smtClean="0"/>
          </a:p>
        </p:txBody>
      </p:sp>
      <p:sp>
        <p:nvSpPr>
          <p:cNvPr id="2053" name="Rectangle 5"/>
          <p:cNvSpPr>
            <a:spLocks noGrp="1" noChangeArrowheads="1"/>
          </p:cNvSpPr>
          <p:nvPr>
            <p:ph idx="1"/>
          </p:nvPr>
        </p:nvSpPr>
        <p:spPr/>
        <p:txBody>
          <a:bodyPr/>
          <a:lstStyle/>
          <a:p>
            <a:r>
              <a:rPr lang="en-US" dirty="0" smtClean="0"/>
              <a:t>Ideal </a:t>
            </a:r>
            <a:r>
              <a:rPr lang="tr-TR" dirty="0" smtClean="0"/>
              <a:t>işlemsel kuvetlendirici (</a:t>
            </a:r>
            <a:r>
              <a:rPr lang="en-US" dirty="0" smtClean="0"/>
              <a:t>operational amplifier </a:t>
            </a:r>
            <a:r>
              <a:rPr lang="tr-TR" dirty="0" smtClean="0"/>
              <a:t>– op-amp)</a:t>
            </a:r>
            <a:endParaRPr lang="en-US" dirty="0" smtClean="0"/>
          </a:p>
          <a:p>
            <a:r>
              <a:rPr lang="tr-TR" dirty="0" smtClean="0"/>
              <a:t>Eviren, evirmeyen ve enstrümentasyon (cihaz) kuvvetlendiricisi</a:t>
            </a:r>
            <a:endParaRPr lang="en-US" dirty="0" smtClean="0"/>
          </a:p>
          <a:p>
            <a:r>
              <a:rPr lang="tr-TR" dirty="0" smtClean="0"/>
              <a:t>Entegratör (toplama), türev (differensiyel)</a:t>
            </a:r>
            <a:endParaRPr lang="en-US" dirty="0" smtClean="0"/>
          </a:p>
          <a:p>
            <a:r>
              <a:rPr lang="tr-TR" altLang="zh-CN" dirty="0" smtClean="0"/>
              <a:t>Süzgeçler (</a:t>
            </a:r>
            <a:r>
              <a:rPr lang="en-US" altLang="zh-CN" dirty="0" smtClean="0"/>
              <a:t>Filters</a:t>
            </a:r>
            <a:r>
              <a:rPr lang="tr-TR" altLang="zh-CN" dirty="0" smtClean="0"/>
              <a:t>)</a:t>
            </a:r>
            <a:endParaRPr lang="en-US" altLang="zh-CN" dirty="0" smtClean="0"/>
          </a:p>
          <a:p>
            <a:r>
              <a:rPr lang="tr-TR" altLang="zh-CN" dirty="0" smtClean="0"/>
              <a:t>İşaret koşullandırma modül örneklari</a:t>
            </a:r>
            <a:endParaRPr lang="en-US" dirty="0" smtClean="0"/>
          </a:p>
        </p:txBody>
      </p:sp>
      <p:sp>
        <p:nvSpPr>
          <p:cNvPr id="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fld id="{94F95399-64A8-43B0-A5C5-2D48ACAF8409}" type="slidenum">
              <a:rPr lang="tr-TR" smtClean="0"/>
              <a:t>5</a:t>
            </a:fld>
            <a:endParaRPr lang="tr-TR"/>
          </a:p>
        </p:txBody>
      </p:sp>
    </p:spTree>
    <p:extLst>
      <p:ext uri="{BB962C8B-B14F-4D97-AF65-F5344CB8AC3E}">
        <p14:creationId xmlns:p14="http://schemas.microsoft.com/office/powerpoint/2010/main" val="122791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blinds(horizontal)">
                                      <p:cBhvr>
                                        <p:cTn id="7" dur="500"/>
                                        <p:tgtEl>
                                          <p:spTgt spid="20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53">
                                            <p:txEl>
                                              <p:pRg st="1" end="1"/>
                                            </p:txEl>
                                          </p:spTgt>
                                        </p:tgtEl>
                                        <p:attrNameLst>
                                          <p:attrName>style.visibility</p:attrName>
                                        </p:attrNameLst>
                                      </p:cBhvr>
                                      <p:to>
                                        <p:strVal val="visible"/>
                                      </p:to>
                                    </p:set>
                                    <p:animEffect transition="in" filter="blinds(horizontal)">
                                      <p:cBhvr>
                                        <p:cTn id="12" dur="500"/>
                                        <p:tgtEl>
                                          <p:spTgt spid="205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53">
                                            <p:txEl>
                                              <p:pRg st="2" end="2"/>
                                            </p:txEl>
                                          </p:spTgt>
                                        </p:tgtEl>
                                        <p:attrNameLst>
                                          <p:attrName>style.visibility</p:attrName>
                                        </p:attrNameLst>
                                      </p:cBhvr>
                                      <p:to>
                                        <p:strVal val="visible"/>
                                      </p:to>
                                    </p:set>
                                    <p:animEffect transition="in" filter="blinds(horizontal)">
                                      <p:cBhvr>
                                        <p:cTn id="17" dur="500"/>
                                        <p:tgtEl>
                                          <p:spTgt spid="205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53">
                                            <p:txEl>
                                              <p:pRg st="3" end="3"/>
                                            </p:txEl>
                                          </p:spTgt>
                                        </p:tgtEl>
                                        <p:attrNameLst>
                                          <p:attrName>style.visibility</p:attrName>
                                        </p:attrNameLst>
                                      </p:cBhvr>
                                      <p:to>
                                        <p:strVal val="visible"/>
                                      </p:to>
                                    </p:set>
                                    <p:animEffect transition="in" filter="blinds(horizontal)">
                                      <p:cBhvr>
                                        <p:cTn id="22" dur="500"/>
                                        <p:tgtEl>
                                          <p:spTgt spid="205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53">
                                            <p:txEl>
                                              <p:pRg st="4" end="4"/>
                                            </p:txEl>
                                          </p:spTgt>
                                        </p:tgtEl>
                                        <p:attrNameLst>
                                          <p:attrName>style.visibility</p:attrName>
                                        </p:attrNameLst>
                                      </p:cBhvr>
                                      <p:to>
                                        <p:strVal val="visible"/>
                                      </p:to>
                                    </p:set>
                                    <p:animEffect transition="in" filter="blinds(horizontal)">
                                      <p:cBhvr>
                                        <p:cTn id="27" dur="500"/>
                                        <p:tgtEl>
                                          <p:spTgt spid="20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50</a:t>
            </a:fld>
            <a:endParaRPr lang="tr-TR"/>
          </a:p>
        </p:txBody>
      </p:sp>
      <p:sp>
        <p:nvSpPr>
          <p:cNvPr id="114690" name="Rectangle 2"/>
          <p:cNvSpPr>
            <a:spLocks noGrp="1" noChangeArrowheads="1"/>
          </p:cNvSpPr>
          <p:nvPr>
            <p:ph type="title"/>
          </p:nvPr>
        </p:nvSpPr>
        <p:spPr>
          <a:xfrm>
            <a:off x="475456" y="17713"/>
            <a:ext cx="8229600" cy="1143000"/>
          </a:xfrm>
        </p:spPr>
        <p:txBody>
          <a:bodyPr/>
          <a:lstStyle/>
          <a:p>
            <a:r>
              <a:rPr lang="tr-TR" dirty="0" smtClean="0"/>
              <a:t>Alçak Geçiren Süzgeç: Devre</a:t>
            </a:r>
            <a:endParaRPr lang="en-US" dirty="0" smtClean="0"/>
          </a:p>
        </p:txBody>
      </p:sp>
      <p:graphicFrame>
        <p:nvGraphicFramePr>
          <p:cNvPr id="114691" name="Object 3"/>
          <p:cNvGraphicFramePr>
            <a:graphicFrameLocks noChangeAspect="1"/>
          </p:cNvGraphicFramePr>
          <p:nvPr>
            <p:extLst>
              <p:ext uri="{D42A27DB-BD31-4B8C-83A1-F6EECF244321}">
                <p14:modId xmlns:p14="http://schemas.microsoft.com/office/powerpoint/2010/main" val="2686689571"/>
              </p:ext>
            </p:extLst>
          </p:nvPr>
        </p:nvGraphicFramePr>
        <p:xfrm>
          <a:off x="4451350" y="3983038"/>
          <a:ext cx="1193800" cy="873125"/>
        </p:xfrm>
        <a:graphic>
          <a:graphicData uri="http://schemas.openxmlformats.org/presentationml/2006/ole">
            <mc:AlternateContent xmlns:mc="http://schemas.openxmlformats.org/markup-compatibility/2006">
              <mc:Choice xmlns:v="urn:schemas-microsoft-com:vml" Requires="v">
                <p:oleObj spid="_x0000_s42071" name="Equation" r:id="rId6" imgW="622080" imgH="457200" progId="Equation.3">
                  <p:embed/>
                </p:oleObj>
              </mc:Choice>
              <mc:Fallback>
                <p:oleObj name="Equation" r:id="rId6" imgW="622080" imgH="457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1350" y="3983038"/>
                        <a:ext cx="1193800" cy="873125"/>
                      </a:xfrm>
                      <a:prstGeom prst="rect">
                        <a:avLst/>
                      </a:prstGeom>
                      <a:solidFill>
                        <a:srgbClr val="CCFF66"/>
                      </a:solidFill>
                    </p:spPr>
                  </p:pic>
                </p:oleObj>
              </mc:Fallback>
            </mc:AlternateContent>
          </a:graphicData>
        </a:graphic>
      </p:graphicFrame>
      <p:graphicFrame>
        <p:nvGraphicFramePr>
          <p:cNvPr id="114692" name="Object 4"/>
          <p:cNvGraphicFramePr>
            <a:graphicFrameLocks noChangeAspect="1"/>
          </p:cNvGraphicFramePr>
          <p:nvPr/>
        </p:nvGraphicFramePr>
        <p:xfrm>
          <a:off x="3038475" y="1066800"/>
          <a:ext cx="4362450" cy="2762250"/>
        </p:xfrm>
        <a:graphic>
          <a:graphicData uri="http://schemas.openxmlformats.org/presentationml/2006/ole">
            <mc:AlternateContent xmlns:mc="http://schemas.openxmlformats.org/markup-compatibility/2006">
              <mc:Choice xmlns:v="urn:schemas-microsoft-com:vml" Requires="v">
                <p:oleObj spid="_x0000_s42072" r:id="rId8" imgW="4505325" imgH="2762250" progId="Word.Picture.8">
                  <p:embed/>
                </p:oleObj>
              </mc:Choice>
              <mc:Fallback>
                <p:oleObj r:id="rId8" imgW="4505325" imgH="2762250" progId="Word.Picture.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38475" y="1066800"/>
                        <a:ext cx="4362450" cy="2762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4693" name="Text Box 5"/>
          <p:cNvSpPr txBox="1">
            <a:spLocks noChangeArrowheads="1"/>
          </p:cNvSpPr>
          <p:nvPr/>
        </p:nvSpPr>
        <p:spPr bwMode="auto">
          <a:xfrm>
            <a:off x="228600" y="2971800"/>
            <a:ext cx="4283075" cy="457200"/>
          </a:xfrm>
          <a:prstGeom prst="rect">
            <a:avLst/>
          </a:prstGeom>
          <a:noFill/>
          <a:ln w="9525">
            <a:noFill/>
            <a:miter lim="800000"/>
            <a:headEnd/>
            <a:tailEnd/>
          </a:ln>
        </p:spPr>
        <p:txBody>
          <a:bodyPr>
            <a:spAutoFit/>
          </a:bodyPr>
          <a:lstStyle/>
          <a:p>
            <a:r>
              <a:rPr lang="en-US"/>
              <a:t>G</a:t>
            </a:r>
            <a:r>
              <a:rPr lang="en-US" baseline="-25000"/>
              <a:t>L</a:t>
            </a:r>
            <a:r>
              <a:rPr lang="en-US"/>
              <a:t> = R</a:t>
            </a:r>
            <a:r>
              <a:rPr lang="en-US" baseline="-25000"/>
              <a:t>f</a:t>
            </a:r>
            <a:r>
              <a:rPr lang="en-US"/>
              <a:t>/R</a:t>
            </a:r>
            <a:r>
              <a:rPr lang="en-US" baseline="-25000"/>
              <a:t>i</a:t>
            </a:r>
            <a:r>
              <a:rPr lang="en-US"/>
              <a:t> ; </a:t>
            </a:r>
            <a:r>
              <a:rPr lang="en-US">
                <a:sym typeface="Symbol" pitchFamily="18" charset="2"/>
              </a:rPr>
              <a:t></a:t>
            </a:r>
            <a:r>
              <a:rPr lang="en-US" baseline="-25000">
                <a:sym typeface="Symbol" pitchFamily="18" charset="2"/>
              </a:rPr>
              <a:t>f</a:t>
            </a:r>
            <a:r>
              <a:rPr lang="en-US">
                <a:sym typeface="Symbol" pitchFamily="18" charset="2"/>
              </a:rPr>
              <a:t> = R</a:t>
            </a:r>
            <a:r>
              <a:rPr lang="en-US" baseline="-25000">
                <a:sym typeface="Symbol" pitchFamily="18" charset="2"/>
              </a:rPr>
              <a:t>f</a:t>
            </a:r>
            <a:r>
              <a:rPr lang="en-US">
                <a:sym typeface="Symbol" pitchFamily="18" charset="2"/>
              </a:rPr>
              <a:t>C</a:t>
            </a:r>
            <a:r>
              <a:rPr lang="en-US" baseline="-25000">
                <a:sym typeface="Symbol" pitchFamily="18" charset="2"/>
              </a:rPr>
              <a:t>f</a:t>
            </a:r>
            <a:r>
              <a:rPr lang="en-US">
                <a:sym typeface="Symbol" pitchFamily="18" charset="2"/>
              </a:rPr>
              <a:t> ; f</a:t>
            </a:r>
            <a:r>
              <a:rPr lang="en-US" baseline="-25000">
                <a:sym typeface="Symbol" pitchFamily="18" charset="2"/>
              </a:rPr>
              <a:t>c</a:t>
            </a:r>
            <a:r>
              <a:rPr lang="en-US">
                <a:sym typeface="Symbol" pitchFamily="18" charset="2"/>
              </a:rPr>
              <a:t> = 1/2</a:t>
            </a:r>
            <a:r>
              <a:rPr lang="en-US" baseline="-25000">
                <a:sym typeface="Symbol" pitchFamily="18" charset="2"/>
              </a:rPr>
              <a:t>f</a:t>
            </a:r>
            <a:endParaRPr lang="en-US"/>
          </a:p>
        </p:txBody>
      </p:sp>
      <p:sp>
        <p:nvSpPr>
          <p:cNvPr id="114694" name="Text Box 6"/>
          <p:cNvSpPr txBox="1">
            <a:spLocks noChangeArrowheads="1"/>
          </p:cNvSpPr>
          <p:nvPr/>
        </p:nvSpPr>
        <p:spPr bwMode="auto">
          <a:xfrm>
            <a:off x="508000" y="1074738"/>
            <a:ext cx="4511171"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r>
              <a:rPr lang="tr-TR" dirty="0" smtClean="0"/>
              <a:t>Kazanç G’nin denklemini çıkarınız</a:t>
            </a:r>
            <a:endParaRPr lang="en-US" dirty="0"/>
          </a:p>
        </p:txBody>
      </p:sp>
      <p:sp>
        <p:nvSpPr>
          <p:cNvPr id="114695" name="Text Box 7"/>
          <p:cNvSpPr txBox="1">
            <a:spLocks noChangeArrowheads="1"/>
          </p:cNvSpPr>
          <p:nvPr/>
        </p:nvSpPr>
        <p:spPr bwMode="auto">
          <a:xfrm>
            <a:off x="0" y="1646238"/>
            <a:ext cx="3903633"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r>
              <a:rPr lang="tr-TR" dirty="0" smtClean="0"/>
              <a:t>Önemli parametreler nelerdir</a:t>
            </a:r>
            <a:r>
              <a:rPr lang="en-US" dirty="0" smtClean="0"/>
              <a:t>?</a:t>
            </a:r>
            <a:endParaRPr lang="en-US" dirty="0"/>
          </a:p>
        </p:txBody>
      </p:sp>
      <p:graphicFrame>
        <p:nvGraphicFramePr>
          <p:cNvPr id="114696" name="Object 8"/>
          <p:cNvGraphicFramePr>
            <a:graphicFrameLocks noChangeAspect="1"/>
          </p:cNvGraphicFramePr>
          <p:nvPr/>
        </p:nvGraphicFramePr>
        <p:xfrm>
          <a:off x="7297738" y="3192463"/>
          <a:ext cx="1487487" cy="825500"/>
        </p:xfrm>
        <a:graphic>
          <a:graphicData uri="http://schemas.openxmlformats.org/presentationml/2006/ole">
            <mc:AlternateContent xmlns:mc="http://schemas.openxmlformats.org/markup-compatibility/2006">
              <mc:Choice xmlns:v="urn:schemas-microsoft-com:vml" Requires="v">
                <p:oleObj spid="_x0000_s42073" name="Equation" r:id="rId10" imgW="774360" imgH="431640" progId="Equation.3">
                  <p:embed/>
                </p:oleObj>
              </mc:Choice>
              <mc:Fallback>
                <p:oleObj name="Equation" r:id="rId10" imgW="774360" imgH="4316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7738" y="3192463"/>
                        <a:ext cx="1487487" cy="825500"/>
                      </a:xfrm>
                      <a:prstGeom prst="rect">
                        <a:avLst/>
                      </a:prstGeom>
                      <a:solidFill>
                        <a:srgbClr val="CCFF99"/>
                      </a:solidFill>
                    </p:spPr>
                  </p:pic>
                </p:oleObj>
              </mc:Fallback>
            </mc:AlternateContent>
          </a:graphicData>
        </a:graphic>
      </p:graphicFrame>
      <p:graphicFrame>
        <p:nvGraphicFramePr>
          <p:cNvPr id="114697" name="Object 9"/>
          <p:cNvGraphicFramePr>
            <a:graphicFrameLocks noChangeAspect="1"/>
          </p:cNvGraphicFramePr>
          <p:nvPr>
            <p:extLst>
              <p:ext uri="{D42A27DB-BD31-4B8C-83A1-F6EECF244321}">
                <p14:modId xmlns:p14="http://schemas.microsoft.com/office/powerpoint/2010/main" val="1946931845"/>
              </p:ext>
            </p:extLst>
          </p:nvPr>
        </p:nvGraphicFramePr>
        <p:xfrm>
          <a:off x="528638" y="3871913"/>
          <a:ext cx="2705100" cy="2062162"/>
        </p:xfrm>
        <a:graphic>
          <a:graphicData uri="http://schemas.openxmlformats.org/presentationml/2006/ole">
            <mc:AlternateContent xmlns:mc="http://schemas.openxmlformats.org/markup-compatibility/2006">
              <mc:Choice xmlns:v="urn:schemas-microsoft-com:vml" Requires="v">
                <p:oleObj spid="_x0000_s42074" name="Equation" r:id="rId12" imgW="1409400" imgH="1079280" progId="Equation.3">
                  <p:embed/>
                </p:oleObj>
              </mc:Choice>
              <mc:Fallback>
                <p:oleObj name="Equation" r:id="rId12" imgW="1409400" imgH="107928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8638" y="3871913"/>
                        <a:ext cx="2705100" cy="2062162"/>
                      </a:xfrm>
                      <a:prstGeom prst="rect">
                        <a:avLst/>
                      </a:prstGeom>
                      <a:solidFill>
                        <a:schemeClr val="accent4">
                          <a:lumMod val="20000"/>
                          <a:lumOff val="80000"/>
                        </a:schemeClr>
                      </a:solidFill>
                    </p:spPr>
                  </p:pic>
                </p:oleObj>
              </mc:Fallback>
            </mc:AlternateContent>
          </a:graphicData>
        </a:graphic>
      </p:graphicFrame>
      <p:graphicFrame>
        <p:nvGraphicFramePr>
          <p:cNvPr id="114698" name="Object 10"/>
          <p:cNvGraphicFramePr>
            <a:graphicFrameLocks noChangeAspect="1"/>
          </p:cNvGraphicFramePr>
          <p:nvPr/>
        </p:nvGraphicFramePr>
        <p:xfrm>
          <a:off x="3235325" y="5024438"/>
          <a:ext cx="5630863" cy="896937"/>
        </p:xfrm>
        <a:graphic>
          <a:graphicData uri="http://schemas.openxmlformats.org/presentationml/2006/ole">
            <mc:AlternateContent xmlns:mc="http://schemas.openxmlformats.org/markup-compatibility/2006">
              <mc:Choice xmlns:v="urn:schemas-microsoft-com:vml" Requires="v">
                <p:oleObj spid="_x0000_s42075" name="Equation" r:id="rId14" imgW="2933640" imgH="469800" progId="Equation.3">
                  <p:embed/>
                </p:oleObj>
              </mc:Choice>
              <mc:Fallback>
                <p:oleObj name="Equation" r:id="rId14" imgW="2933640" imgH="4698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35325" y="5024438"/>
                        <a:ext cx="5630863" cy="896937"/>
                      </a:xfrm>
                      <a:prstGeom prst="rect">
                        <a:avLst/>
                      </a:prstGeom>
                      <a:solidFill>
                        <a:srgbClr val="CCFFCC"/>
                      </a:solidFill>
                    </p:spPr>
                  </p:pic>
                </p:oleObj>
              </mc:Fallback>
            </mc:AlternateContent>
          </a:graphicData>
        </a:graphic>
      </p:graphicFrame>
      <p:sp>
        <p:nvSpPr>
          <p:cNvPr id="11" name="Rectangle 4"/>
          <p:cNvSpPr>
            <a:spLocks noChangeArrowheads="1"/>
          </p:cNvSpPr>
          <p:nvPr/>
        </p:nvSpPr>
        <p:spPr bwMode="auto">
          <a:xfrm>
            <a:off x="468313" y="88285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25220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4690"/>
                                        </p:tgtEl>
                                        <p:attrNameLst>
                                          <p:attrName>style.visibility</p:attrName>
                                        </p:attrNameLst>
                                      </p:cBhvr>
                                      <p:to>
                                        <p:strVal val="visible"/>
                                      </p:to>
                                    </p:set>
                                    <p:anim calcmode="lin" valueType="num">
                                      <p:cBhvr additive="base">
                                        <p:cTn id="7" dur="500" fill="hold"/>
                                        <p:tgtEl>
                                          <p:spTgt spid="114690"/>
                                        </p:tgtEl>
                                        <p:attrNameLst>
                                          <p:attrName>ppt_x</p:attrName>
                                        </p:attrNameLst>
                                      </p:cBhvr>
                                      <p:tavLst>
                                        <p:tav tm="0">
                                          <p:val>
                                            <p:strVal val="#ppt_x"/>
                                          </p:val>
                                        </p:tav>
                                        <p:tav tm="100000">
                                          <p:val>
                                            <p:strVal val="#ppt_x"/>
                                          </p:val>
                                        </p:tav>
                                      </p:tavLst>
                                    </p:anim>
                                    <p:anim calcmode="lin" valueType="num">
                                      <p:cBhvr additive="base">
                                        <p:cTn id="8" dur="500" fill="hold"/>
                                        <p:tgtEl>
                                          <p:spTgt spid="11469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4692"/>
                                        </p:tgtEl>
                                        <p:attrNameLst>
                                          <p:attrName>style.visibility</p:attrName>
                                        </p:attrNameLst>
                                      </p:cBhvr>
                                      <p:to>
                                        <p:strVal val="visible"/>
                                      </p:to>
                                    </p:set>
                                    <p:anim calcmode="lin" valueType="num">
                                      <p:cBhvr additive="base">
                                        <p:cTn id="13" dur="500" fill="hold"/>
                                        <p:tgtEl>
                                          <p:spTgt spid="114692"/>
                                        </p:tgtEl>
                                        <p:attrNameLst>
                                          <p:attrName>ppt_x</p:attrName>
                                        </p:attrNameLst>
                                      </p:cBhvr>
                                      <p:tavLst>
                                        <p:tav tm="0">
                                          <p:val>
                                            <p:strVal val="0-#ppt_w/2"/>
                                          </p:val>
                                        </p:tav>
                                        <p:tav tm="100000">
                                          <p:val>
                                            <p:strVal val="#ppt_x"/>
                                          </p:val>
                                        </p:tav>
                                      </p:tavLst>
                                    </p:anim>
                                    <p:anim calcmode="lin" valueType="num">
                                      <p:cBhvr additive="base">
                                        <p:cTn id="14" dur="500" fill="hold"/>
                                        <p:tgtEl>
                                          <p:spTgt spid="11469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14694"/>
                                        </p:tgtEl>
                                        <p:attrNameLst>
                                          <p:attrName>style.visibility</p:attrName>
                                        </p:attrNameLst>
                                      </p:cBhvr>
                                      <p:to>
                                        <p:strVal val="visible"/>
                                      </p:to>
                                    </p:set>
                                    <p:animEffect transition="in" filter="slide(fromBottom)">
                                      <p:cBhvr>
                                        <p:cTn id="19" dur="500"/>
                                        <p:tgtEl>
                                          <p:spTgt spid="114694"/>
                                        </p:tgtEl>
                                      </p:cBhvr>
                                    </p:animEffect>
                                  </p:childTnLst>
                                  <p:subTnLst>
                                    <p:set>
                                      <p:cBhvr override="childStyle">
                                        <p:cTn dur="1" fill="hold" display="0" masterRel="nextClick" afterEffect="1"/>
                                        <p:tgtEl>
                                          <p:spTgt spid="114694"/>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114696"/>
                                        </p:tgtEl>
                                        <p:attrNameLst>
                                          <p:attrName>style.visibility</p:attrName>
                                        </p:attrNameLst>
                                      </p:cBhvr>
                                      <p:to>
                                        <p:strVal val="visible"/>
                                      </p:to>
                                    </p:set>
                                    <p:anim calcmode="lin" valueType="num">
                                      <p:cBhvr additive="base">
                                        <p:cTn id="24" dur="500" fill="hold"/>
                                        <p:tgtEl>
                                          <p:spTgt spid="114696"/>
                                        </p:tgtEl>
                                        <p:attrNameLst>
                                          <p:attrName>ppt_x</p:attrName>
                                        </p:attrNameLst>
                                      </p:cBhvr>
                                      <p:tavLst>
                                        <p:tav tm="0">
                                          <p:val>
                                            <p:strVal val="1+#ppt_w/2"/>
                                          </p:val>
                                        </p:tav>
                                        <p:tav tm="100000">
                                          <p:val>
                                            <p:strVal val="#ppt_x"/>
                                          </p:val>
                                        </p:tav>
                                      </p:tavLst>
                                    </p:anim>
                                    <p:anim calcmode="lin" valueType="num">
                                      <p:cBhvr additive="base">
                                        <p:cTn id="25" dur="500" fill="hold"/>
                                        <p:tgtEl>
                                          <p:spTgt spid="11469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carbrak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114691"/>
                                        </p:tgtEl>
                                        <p:attrNameLst>
                                          <p:attrName>style.visibility</p:attrName>
                                        </p:attrNameLst>
                                      </p:cBhvr>
                                      <p:to>
                                        <p:strVal val="visible"/>
                                      </p:to>
                                    </p:set>
                                    <p:anim calcmode="lin" valueType="num">
                                      <p:cBhvr additive="base">
                                        <p:cTn id="30" dur="500" fill="hold"/>
                                        <p:tgtEl>
                                          <p:spTgt spid="114691"/>
                                        </p:tgtEl>
                                        <p:attrNameLst>
                                          <p:attrName>ppt_x</p:attrName>
                                        </p:attrNameLst>
                                      </p:cBhvr>
                                      <p:tavLst>
                                        <p:tav tm="0">
                                          <p:val>
                                            <p:strVal val="1+#ppt_w/2"/>
                                          </p:val>
                                        </p:tav>
                                        <p:tav tm="100000">
                                          <p:val>
                                            <p:strVal val="#ppt_x"/>
                                          </p:val>
                                        </p:tav>
                                      </p:tavLst>
                                    </p:anim>
                                    <p:anim calcmode="lin" valueType="num">
                                      <p:cBhvr additive="base">
                                        <p:cTn id="31" dur="500" fill="hold"/>
                                        <p:tgtEl>
                                          <p:spTgt spid="11469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carbrake.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114697"/>
                                        </p:tgtEl>
                                        <p:attrNameLst>
                                          <p:attrName>style.visibility</p:attrName>
                                        </p:attrNameLst>
                                      </p:cBhvr>
                                      <p:to>
                                        <p:strVal val="visible"/>
                                      </p:to>
                                    </p:set>
                                    <p:anim calcmode="lin" valueType="num">
                                      <p:cBhvr additive="base">
                                        <p:cTn id="36" dur="500" fill="hold"/>
                                        <p:tgtEl>
                                          <p:spTgt spid="114697"/>
                                        </p:tgtEl>
                                        <p:attrNameLst>
                                          <p:attrName>ppt_x</p:attrName>
                                        </p:attrNameLst>
                                      </p:cBhvr>
                                      <p:tavLst>
                                        <p:tav tm="0">
                                          <p:val>
                                            <p:strVal val="1+#ppt_w/2"/>
                                          </p:val>
                                        </p:tav>
                                        <p:tav tm="100000">
                                          <p:val>
                                            <p:strVal val="#ppt_x"/>
                                          </p:val>
                                        </p:tav>
                                      </p:tavLst>
                                    </p:anim>
                                    <p:anim calcmode="lin" valueType="num">
                                      <p:cBhvr additive="base">
                                        <p:cTn id="37" dur="500" fill="hold"/>
                                        <p:tgtEl>
                                          <p:spTgt spid="11469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carbrake.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114698"/>
                                        </p:tgtEl>
                                        <p:attrNameLst>
                                          <p:attrName>style.visibility</p:attrName>
                                        </p:attrNameLst>
                                      </p:cBhvr>
                                      <p:to>
                                        <p:strVal val="visible"/>
                                      </p:to>
                                    </p:set>
                                    <p:anim calcmode="lin" valueType="num">
                                      <p:cBhvr additive="base">
                                        <p:cTn id="42" dur="500" fill="hold"/>
                                        <p:tgtEl>
                                          <p:spTgt spid="114698"/>
                                        </p:tgtEl>
                                        <p:attrNameLst>
                                          <p:attrName>ppt_x</p:attrName>
                                        </p:attrNameLst>
                                      </p:cBhvr>
                                      <p:tavLst>
                                        <p:tav tm="0">
                                          <p:val>
                                            <p:strVal val="1+#ppt_w/2"/>
                                          </p:val>
                                        </p:tav>
                                        <p:tav tm="100000">
                                          <p:val>
                                            <p:strVal val="#ppt_x"/>
                                          </p:val>
                                        </p:tav>
                                      </p:tavLst>
                                    </p:anim>
                                    <p:anim calcmode="lin" valueType="num">
                                      <p:cBhvr additive="base">
                                        <p:cTn id="43" dur="500" fill="hold"/>
                                        <p:tgtEl>
                                          <p:spTgt spid="1146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carbrake.wav"/>
                                        </p:tgtEl>
                                      </p:cMediaNode>
                                    </p:audio>
                                  </p:sub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14695"/>
                                        </p:tgtEl>
                                        <p:attrNameLst>
                                          <p:attrName>style.visibility</p:attrName>
                                        </p:attrNameLst>
                                      </p:cBhvr>
                                      <p:to>
                                        <p:strVal val="visible"/>
                                      </p:to>
                                    </p:set>
                                    <p:anim calcmode="lin" valueType="num">
                                      <p:cBhvr additive="base">
                                        <p:cTn id="48" dur="500" fill="hold"/>
                                        <p:tgtEl>
                                          <p:spTgt spid="114695"/>
                                        </p:tgtEl>
                                        <p:attrNameLst>
                                          <p:attrName>ppt_x</p:attrName>
                                        </p:attrNameLst>
                                      </p:cBhvr>
                                      <p:tavLst>
                                        <p:tav tm="0">
                                          <p:val>
                                            <p:strVal val="0-#ppt_w/2"/>
                                          </p:val>
                                        </p:tav>
                                        <p:tav tm="100000">
                                          <p:val>
                                            <p:strVal val="#ppt_x"/>
                                          </p:val>
                                        </p:tav>
                                      </p:tavLst>
                                    </p:anim>
                                    <p:anim calcmode="lin" valueType="num">
                                      <p:cBhvr additive="base">
                                        <p:cTn id="49" dur="500" fill="hold"/>
                                        <p:tgtEl>
                                          <p:spTgt spid="11469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14695"/>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iterate type="lt">
                                    <p:tmPct val="100000"/>
                                  </p:iterate>
                                  <p:childTnLst>
                                    <p:set>
                                      <p:cBhvr>
                                        <p:cTn id="53" dur="1" fill="hold">
                                          <p:stCondLst>
                                            <p:cond delay="0"/>
                                          </p:stCondLst>
                                        </p:cTn>
                                        <p:tgtEl>
                                          <p:spTgt spid="114693">
                                            <p:txEl>
                                              <p:pRg st="0" end="0"/>
                                            </p:txEl>
                                          </p:spTgt>
                                        </p:tgtEl>
                                        <p:attrNameLst>
                                          <p:attrName>style.visibility</p:attrName>
                                        </p:attrNameLst>
                                      </p:cBhvr>
                                      <p:to>
                                        <p:strVal val="visible"/>
                                      </p:to>
                                    </p:set>
                                    <p:animEffect transition="in" filter="wipe(up)">
                                      <p:cBhvr>
                                        <p:cTn id="54" dur="75"/>
                                        <p:tgtEl>
                                          <p:spTgt spid="114693">
                                            <p:txEl>
                                              <p:pRg st="0" end="0"/>
                                            </p:txEl>
                                          </p:spTgt>
                                        </p:tgtEl>
                                      </p:cBhvr>
                                    </p:animEffect>
                                  </p:childTnLst>
                                  <p:subTnLst>
                                    <p:audio>
                                      <p:cMediaNode>
                                        <p:cTn display="0" masterRel="sameClick">
                                          <p:stCondLst>
                                            <p:cond evt="begin" delay="0">
                                              <p:tn val="52"/>
                                            </p:cond>
                                          </p:stCondLst>
                                          <p:endCondLst>
                                            <p:cond evt="onStopAudio" delay="0">
                                              <p:tgtEl>
                                                <p:sldTgt/>
                                              </p:tgtEl>
                                            </p:cond>
                                          </p:endCondLst>
                                        </p:cTn>
                                        <p:tgtEl>
                                          <p:sndTgt r:embed="rId5"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autoUpdateAnimBg="0"/>
      <p:bldP spid="114693" grpId="0" build="p" autoUpdateAnimBg="0"/>
      <p:bldP spid="114694" grpId="0" animBg="1" autoUpdateAnimBg="0"/>
      <p:bldP spid="114695"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51</a:t>
            </a:fld>
            <a:endParaRPr lang="tr-TR"/>
          </a:p>
        </p:txBody>
      </p:sp>
      <p:sp>
        <p:nvSpPr>
          <p:cNvPr id="115714" name="Rectangle 2"/>
          <p:cNvSpPr>
            <a:spLocks noGrp="1" noChangeArrowheads="1"/>
          </p:cNvSpPr>
          <p:nvPr>
            <p:ph type="title"/>
          </p:nvPr>
        </p:nvSpPr>
        <p:spPr/>
        <p:txBody>
          <a:bodyPr>
            <a:normAutofit fontScale="90000"/>
          </a:bodyPr>
          <a:lstStyle/>
          <a:p>
            <a:r>
              <a:rPr lang="tr-TR" dirty="0" smtClean="0"/>
              <a:t>Alçak Geçiren Süzgeç</a:t>
            </a:r>
            <a:r>
              <a:rPr lang="en-US" dirty="0" smtClean="0"/>
              <a:t>: </a:t>
            </a:r>
            <a:r>
              <a:rPr lang="tr-TR" dirty="0" smtClean="0"/>
              <a:t>Özellikleri</a:t>
            </a:r>
            <a:endParaRPr lang="en-US" dirty="0" smtClean="0"/>
          </a:p>
        </p:txBody>
      </p:sp>
      <p:grpSp>
        <p:nvGrpSpPr>
          <p:cNvPr id="2" name="Group 44"/>
          <p:cNvGrpSpPr>
            <a:grpSpLocks/>
          </p:cNvGrpSpPr>
          <p:nvPr/>
        </p:nvGrpSpPr>
        <p:grpSpPr bwMode="auto">
          <a:xfrm>
            <a:off x="2514600" y="1219200"/>
            <a:ext cx="4267200" cy="2362200"/>
            <a:chOff x="1584" y="768"/>
            <a:chExt cx="2688" cy="1488"/>
          </a:xfrm>
        </p:grpSpPr>
        <p:grpSp>
          <p:nvGrpSpPr>
            <p:cNvPr id="42011" name="Group 3"/>
            <p:cNvGrpSpPr>
              <a:grpSpLocks/>
            </p:cNvGrpSpPr>
            <p:nvPr/>
          </p:nvGrpSpPr>
          <p:grpSpPr bwMode="auto">
            <a:xfrm>
              <a:off x="1920" y="1104"/>
              <a:ext cx="2256" cy="1152"/>
              <a:chOff x="3504" y="192"/>
              <a:chExt cx="2256" cy="1152"/>
            </a:xfrm>
          </p:grpSpPr>
          <p:sp>
            <p:nvSpPr>
              <p:cNvPr id="42022" name="Line 4"/>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42023" name="Line 5"/>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42024" name="Line 6"/>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42025" name="Line 7"/>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42026" name="Line 8"/>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42027" name="Line 9"/>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42028" name="Line 10"/>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42029" name="Line 11"/>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42012" name="Text Box 12"/>
            <p:cNvSpPr txBox="1">
              <a:spLocks noChangeArrowheads="1"/>
            </p:cNvSpPr>
            <p:nvPr/>
          </p:nvSpPr>
          <p:spPr bwMode="auto">
            <a:xfrm>
              <a:off x="1584" y="768"/>
              <a:ext cx="807" cy="288"/>
            </a:xfrm>
            <a:prstGeom prst="rect">
              <a:avLst/>
            </a:prstGeom>
            <a:noFill/>
            <a:ln w="9525">
              <a:noFill/>
              <a:miter lim="800000"/>
              <a:headEnd/>
              <a:tailEnd/>
            </a:ln>
          </p:spPr>
          <p:txBody>
            <a:bodyPr>
              <a:spAutoFit/>
            </a:bodyPr>
            <a:lstStyle/>
            <a:p>
              <a:r>
                <a:rPr lang="en-US"/>
                <a:t>Gain/G</a:t>
              </a:r>
              <a:r>
                <a:rPr lang="en-US" baseline="-25000"/>
                <a:t>L</a:t>
              </a:r>
              <a:r>
                <a:rPr lang="en-US"/>
                <a:t> </a:t>
              </a:r>
            </a:p>
          </p:txBody>
        </p:sp>
        <p:sp>
          <p:nvSpPr>
            <p:cNvPr id="42013" name="Text Box 13"/>
            <p:cNvSpPr txBox="1">
              <a:spLocks noChangeArrowheads="1"/>
            </p:cNvSpPr>
            <p:nvPr/>
          </p:nvSpPr>
          <p:spPr bwMode="auto">
            <a:xfrm>
              <a:off x="3840" y="1248"/>
              <a:ext cx="432"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2014" name="Text Box 14"/>
            <p:cNvSpPr txBox="1">
              <a:spLocks noChangeArrowheads="1"/>
            </p:cNvSpPr>
            <p:nvPr/>
          </p:nvSpPr>
          <p:spPr bwMode="auto">
            <a:xfrm>
              <a:off x="2352" y="912"/>
              <a:ext cx="356" cy="288"/>
            </a:xfrm>
            <a:prstGeom prst="rect">
              <a:avLst/>
            </a:prstGeom>
            <a:noFill/>
            <a:ln w="9525">
              <a:noFill/>
              <a:miter lim="800000"/>
              <a:headEnd/>
              <a:tailEnd/>
            </a:ln>
          </p:spPr>
          <p:txBody>
            <a:bodyPr wrap="none">
              <a:spAutoFit/>
            </a:bodyPr>
            <a:lstStyle/>
            <a:p>
              <a:r>
                <a:rPr lang="en-US"/>
                <a:t>0.1</a:t>
              </a:r>
            </a:p>
          </p:txBody>
        </p:sp>
        <p:sp>
          <p:nvSpPr>
            <p:cNvPr id="42015" name="Text Box 15"/>
            <p:cNvSpPr txBox="1">
              <a:spLocks noChangeArrowheads="1"/>
            </p:cNvSpPr>
            <p:nvPr/>
          </p:nvSpPr>
          <p:spPr bwMode="auto">
            <a:xfrm>
              <a:off x="2880" y="912"/>
              <a:ext cx="212" cy="288"/>
            </a:xfrm>
            <a:prstGeom prst="rect">
              <a:avLst/>
            </a:prstGeom>
            <a:noFill/>
            <a:ln w="9525">
              <a:noFill/>
              <a:miter lim="800000"/>
              <a:headEnd/>
              <a:tailEnd/>
            </a:ln>
          </p:spPr>
          <p:txBody>
            <a:bodyPr wrap="none">
              <a:spAutoFit/>
            </a:bodyPr>
            <a:lstStyle/>
            <a:p>
              <a:r>
                <a:rPr lang="en-US"/>
                <a:t>1</a:t>
              </a:r>
            </a:p>
          </p:txBody>
        </p:sp>
        <p:sp>
          <p:nvSpPr>
            <p:cNvPr id="42016" name="Text Box 16"/>
            <p:cNvSpPr txBox="1">
              <a:spLocks noChangeArrowheads="1"/>
            </p:cNvSpPr>
            <p:nvPr/>
          </p:nvSpPr>
          <p:spPr bwMode="auto">
            <a:xfrm>
              <a:off x="3216" y="912"/>
              <a:ext cx="308" cy="288"/>
            </a:xfrm>
            <a:prstGeom prst="rect">
              <a:avLst/>
            </a:prstGeom>
            <a:noFill/>
            <a:ln w="9525">
              <a:noFill/>
              <a:miter lim="800000"/>
              <a:headEnd/>
              <a:tailEnd/>
            </a:ln>
          </p:spPr>
          <p:txBody>
            <a:bodyPr wrap="none">
              <a:spAutoFit/>
            </a:bodyPr>
            <a:lstStyle/>
            <a:p>
              <a:r>
                <a:rPr lang="en-US"/>
                <a:t>10</a:t>
              </a:r>
            </a:p>
          </p:txBody>
        </p:sp>
        <p:sp>
          <p:nvSpPr>
            <p:cNvPr id="42017" name="Text Box 17"/>
            <p:cNvSpPr txBox="1">
              <a:spLocks noChangeArrowheads="1"/>
            </p:cNvSpPr>
            <p:nvPr/>
          </p:nvSpPr>
          <p:spPr bwMode="auto">
            <a:xfrm>
              <a:off x="3696" y="912"/>
              <a:ext cx="404" cy="288"/>
            </a:xfrm>
            <a:prstGeom prst="rect">
              <a:avLst/>
            </a:prstGeom>
            <a:noFill/>
            <a:ln w="9525">
              <a:noFill/>
              <a:miter lim="800000"/>
              <a:headEnd/>
              <a:tailEnd/>
            </a:ln>
          </p:spPr>
          <p:txBody>
            <a:bodyPr wrap="none">
              <a:spAutoFit/>
            </a:bodyPr>
            <a:lstStyle/>
            <a:p>
              <a:r>
                <a:rPr lang="en-US"/>
                <a:t>100</a:t>
              </a:r>
            </a:p>
          </p:txBody>
        </p:sp>
        <p:sp>
          <p:nvSpPr>
            <p:cNvPr id="42018" name="Line 18"/>
            <p:cNvSpPr>
              <a:spLocks noChangeShapeType="1"/>
            </p:cNvSpPr>
            <p:nvPr/>
          </p:nvSpPr>
          <p:spPr bwMode="auto">
            <a:xfrm>
              <a:off x="2976" y="1200"/>
              <a:ext cx="912" cy="912"/>
            </a:xfrm>
            <a:prstGeom prst="line">
              <a:avLst/>
            </a:prstGeom>
            <a:noFill/>
            <a:ln w="9525" cap="rnd">
              <a:solidFill>
                <a:schemeClr val="tx1"/>
              </a:solidFill>
              <a:prstDash val="sysDot"/>
              <a:round/>
              <a:headEnd/>
              <a:tailEnd/>
            </a:ln>
          </p:spPr>
          <p:txBody>
            <a:bodyPr/>
            <a:lstStyle/>
            <a:p>
              <a:endParaRPr lang="en-US"/>
            </a:p>
          </p:txBody>
        </p:sp>
        <p:sp>
          <p:nvSpPr>
            <p:cNvPr id="42019" name="Text Box 19"/>
            <p:cNvSpPr txBox="1">
              <a:spLocks noChangeArrowheads="1"/>
            </p:cNvSpPr>
            <p:nvPr/>
          </p:nvSpPr>
          <p:spPr bwMode="auto">
            <a:xfrm>
              <a:off x="1632" y="1536"/>
              <a:ext cx="356" cy="288"/>
            </a:xfrm>
            <a:prstGeom prst="rect">
              <a:avLst/>
            </a:prstGeom>
            <a:noFill/>
            <a:ln w="9525">
              <a:noFill/>
              <a:miter lim="800000"/>
              <a:headEnd/>
              <a:tailEnd/>
            </a:ln>
          </p:spPr>
          <p:txBody>
            <a:bodyPr wrap="none">
              <a:spAutoFit/>
            </a:bodyPr>
            <a:lstStyle/>
            <a:p>
              <a:r>
                <a:rPr lang="en-US"/>
                <a:t>0.1</a:t>
              </a:r>
            </a:p>
          </p:txBody>
        </p:sp>
        <p:sp>
          <p:nvSpPr>
            <p:cNvPr id="42020" name="Text Box 20"/>
            <p:cNvSpPr txBox="1">
              <a:spLocks noChangeArrowheads="1"/>
            </p:cNvSpPr>
            <p:nvPr/>
          </p:nvSpPr>
          <p:spPr bwMode="auto">
            <a:xfrm>
              <a:off x="2016" y="1968"/>
              <a:ext cx="452" cy="288"/>
            </a:xfrm>
            <a:prstGeom prst="rect">
              <a:avLst/>
            </a:prstGeom>
            <a:noFill/>
            <a:ln w="9525">
              <a:noFill/>
              <a:miter lim="800000"/>
              <a:headEnd/>
              <a:tailEnd/>
            </a:ln>
          </p:spPr>
          <p:txBody>
            <a:bodyPr wrap="none">
              <a:spAutoFit/>
            </a:bodyPr>
            <a:lstStyle/>
            <a:p>
              <a:r>
                <a:rPr lang="en-US"/>
                <a:t>0.01</a:t>
              </a:r>
            </a:p>
          </p:txBody>
        </p:sp>
        <p:sp>
          <p:nvSpPr>
            <p:cNvPr id="42021" name="Freeform 21"/>
            <p:cNvSpPr>
              <a:spLocks/>
            </p:cNvSpPr>
            <p:nvPr/>
          </p:nvSpPr>
          <p:spPr bwMode="auto">
            <a:xfrm>
              <a:off x="2016" y="1184"/>
              <a:ext cx="1824" cy="880"/>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grpSp>
      <p:grpSp>
        <p:nvGrpSpPr>
          <p:cNvPr id="4" name="Group 22"/>
          <p:cNvGrpSpPr>
            <a:grpSpLocks/>
          </p:cNvGrpSpPr>
          <p:nvPr/>
        </p:nvGrpSpPr>
        <p:grpSpPr bwMode="auto">
          <a:xfrm>
            <a:off x="4143375" y="2781300"/>
            <a:ext cx="1524000" cy="771525"/>
            <a:chOff x="4176" y="1632"/>
            <a:chExt cx="960" cy="486"/>
          </a:xfrm>
        </p:grpSpPr>
        <p:sp>
          <p:nvSpPr>
            <p:cNvPr id="42009" name="Rectangle 23"/>
            <p:cNvSpPr>
              <a:spLocks noChangeArrowheads="1"/>
            </p:cNvSpPr>
            <p:nvPr/>
          </p:nvSpPr>
          <p:spPr bwMode="auto">
            <a:xfrm>
              <a:off x="4176" y="1824"/>
              <a:ext cx="960" cy="294"/>
            </a:xfrm>
            <a:prstGeom prst="rect">
              <a:avLst/>
            </a:prstGeom>
            <a:solidFill>
              <a:srgbClr val="CCFF66"/>
            </a:solidFill>
            <a:ln w="9525">
              <a:solidFill>
                <a:schemeClr val="tx1"/>
              </a:solidFill>
              <a:miter lim="800000"/>
              <a:headEnd/>
              <a:tailEnd/>
            </a:ln>
          </p:spPr>
          <p:txBody>
            <a:bodyPr>
              <a:spAutoFit/>
            </a:bodyPr>
            <a:lstStyle/>
            <a:p>
              <a:r>
                <a:rPr lang="en-US" dirty="0"/>
                <a:t>Slope = -1</a:t>
              </a:r>
            </a:p>
          </p:txBody>
        </p:sp>
        <p:sp>
          <p:nvSpPr>
            <p:cNvPr id="42010" name="Line 24"/>
            <p:cNvSpPr>
              <a:spLocks noChangeShapeType="1"/>
            </p:cNvSpPr>
            <p:nvPr/>
          </p:nvSpPr>
          <p:spPr bwMode="auto">
            <a:xfrm flipV="1">
              <a:off x="4752" y="1632"/>
              <a:ext cx="288" cy="192"/>
            </a:xfrm>
            <a:prstGeom prst="line">
              <a:avLst/>
            </a:prstGeom>
            <a:noFill/>
            <a:ln w="9525">
              <a:solidFill>
                <a:schemeClr val="tx1"/>
              </a:solidFill>
              <a:round/>
              <a:headEnd/>
              <a:tailEnd type="triangle" w="med" len="med"/>
            </a:ln>
          </p:spPr>
          <p:txBody>
            <a:bodyPr/>
            <a:lstStyle/>
            <a:p>
              <a:endParaRPr lang="en-US"/>
            </a:p>
          </p:txBody>
        </p:sp>
      </p:grpSp>
      <p:grpSp>
        <p:nvGrpSpPr>
          <p:cNvPr id="5" name="Group 45"/>
          <p:cNvGrpSpPr>
            <a:grpSpLocks/>
          </p:cNvGrpSpPr>
          <p:nvPr/>
        </p:nvGrpSpPr>
        <p:grpSpPr bwMode="auto">
          <a:xfrm>
            <a:off x="2438400" y="3886200"/>
            <a:ext cx="4495800" cy="2133600"/>
            <a:chOff x="1536" y="2448"/>
            <a:chExt cx="2832" cy="1344"/>
          </a:xfrm>
        </p:grpSpPr>
        <p:sp>
          <p:nvSpPr>
            <p:cNvPr id="41991" name="Text Box 25"/>
            <p:cNvSpPr txBox="1">
              <a:spLocks noChangeArrowheads="1"/>
            </p:cNvSpPr>
            <p:nvPr/>
          </p:nvSpPr>
          <p:spPr bwMode="auto">
            <a:xfrm>
              <a:off x="2882" y="2448"/>
              <a:ext cx="212" cy="288"/>
            </a:xfrm>
            <a:prstGeom prst="rect">
              <a:avLst/>
            </a:prstGeom>
            <a:noFill/>
            <a:ln w="9525">
              <a:noFill/>
              <a:miter lim="800000"/>
              <a:headEnd/>
              <a:tailEnd/>
            </a:ln>
          </p:spPr>
          <p:txBody>
            <a:bodyPr wrap="none">
              <a:spAutoFit/>
            </a:bodyPr>
            <a:lstStyle/>
            <a:p>
              <a:r>
                <a:rPr lang="en-US"/>
                <a:t>1</a:t>
              </a:r>
            </a:p>
          </p:txBody>
        </p:sp>
        <p:sp>
          <p:nvSpPr>
            <p:cNvPr id="41992" name="Text Box 26"/>
            <p:cNvSpPr txBox="1">
              <a:spLocks noChangeArrowheads="1"/>
            </p:cNvSpPr>
            <p:nvPr/>
          </p:nvSpPr>
          <p:spPr bwMode="auto">
            <a:xfrm>
              <a:off x="1536" y="3504"/>
              <a:ext cx="530" cy="288"/>
            </a:xfrm>
            <a:prstGeom prst="rect">
              <a:avLst/>
            </a:prstGeom>
            <a:noFill/>
            <a:ln w="9525">
              <a:noFill/>
              <a:miter lim="800000"/>
              <a:headEnd/>
              <a:tailEnd/>
            </a:ln>
          </p:spPr>
          <p:txBody>
            <a:bodyPr wrap="none">
              <a:spAutoFit/>
            </a:bodyPr>
            <a:lstStyle/>
            <a:p>
              <a:r>
                <a:rPr lang="en-US"/>
                <a:t>-3</a:t>
              </a:r>
              <a:r>
                <a:rPr lang="en-US">
                  <a:sym typeface="Symbol" pitchFamily="18" charset="2"/>
                </a:rPr>
                <a:t>/2</a:t>
              </a:r>
              <a:endParaRPr lang="en-US"/>
            </a:p>
          </p:txBody>
        </p:sp>
        <p:grpSp>
          <p:nvGrpSpPr>
            <p:cNvPr id="41993" name="Group 27"/>
            <p:cNvGrpSpPr>
              <a:grpSpLocks/>
            </p:cNvGrpSpPr>
            <p:nvPr/>
          </p:nvGrpSpPr>
          <p:grpSpPr bwMode="auto">
            <a:xfrm>
              <a:off x="1952" y="2640"/>
              <a:ext cx="2256" cy="1152"/>
              <a:chOff x="3504" y="192"/>
              <a:chExt cx="2256" cy="1152"/>
            </a:xfrm>
          </p:grpSpPr>
          <p:sp>
            <p:nvSpPr>
              <p:cNvPr id="42001" name="Line 28"/>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42002" name="Line 29"/>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42003" name="Line 30"/>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42004" name="Line 31"/>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42005" name="Line 32"/>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42006" name="Line 33"/>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42007" name="Line 34"/>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42008" name="Line 35"/>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41994" name="Text Box 36"/>
            <p:cNvSpPr txBox="1">
              <a:spLocks noChangeArrowheads="1"/>
            </p:cNvSpPr>
            <p:nvPr/>
          </p:nvSpPr>
          <p:spPr bwMode="auto">
            <a:xfrm>
              <a:off x="2000" y="2448"/>
              <a:ext cx="624" cy="288"/>
            </a:xfrm>
            <a:prstGeom prst="rect">
              <a:avLst/>
            </a:prstGeom>
            <a:noFill/>
            <a:ln w="9525">
              <a:noFill/>
              <a:miter lim="800000"/>
              <a:headEnd/>
              <a:tailEnd/>
            </a:ln>
          </p:spPr>
          <p:txBody>
            <a:bodyPr>
              <a:spAutoFit/>
            </a:bodyPr>
            <a:lstStyle/>
            <a:p>
              <a:r>
                <a:rPr lang="en-US"/>
                <a:t>Phase </a:t>
              </a:r>
            </a:p>
          </p:txBody>
        </p:sp>
        <p:sp>
          <p:nvSpPr>
            <p:cNvPr id="41995" name="Text Box 37"/>
            <p:cNvSpPr txBox="1">
              <a:spLocks noChangeArrowheads="1"/>
            </p:cNvSpPr>
            <p:nvPr/>
          </p:nvSpPr>
          <p:spPr bwMode="auto">
            <a:xfrm>
              <a:off x="3920" y="2448"/>
              <a:ext cx="448"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1996" name="Text Box 38"/>
            <p:cNvSpPr txBox="1">
              <a:spLocks noChangeArrowheads="1"/>
            </p:cNvSpPr>
            <p:nvPr/>
          </p:nvSpPr>
          <p:spPr bwMode="auto">
            <a:xfrm>
              <a:off x="2048" y="3072"/>
              <a:ext cx="530" cy="288"/>
            </a:xfrm>
            <a:prstGeom prst="rect">
              <a:avLst/>
            </a:prstGeom>
            <a:noFill/>
            <a:ln w="9525">
              <a:noFill/>
              <a:miter lim="800000"/>
              <a:headEnd/>
              <a:tailEnd/>
            </a:ln>
          </p:spPr>
          <p:txBody>
            <a:bodyPr wrap="none">
              <a:spAutoFit/>
            </a:bodyPr>
            <a:lstStyle/>
            <a:p>
              <a:r>
                <a:rPr lang="en-US"/>
                <a:t>-5</a:t>
              </a:r>
              <a:r>
                <a:rPr lang="en-US">
                  <a:sym typeface="Symbol" pitchFamily="18" charset="2"/>
                </a:rPr>
                <a:t>/4</a:t>
              </a:r>
              <a:endParaRPr lang="en-US"/>
            </a:p>
          </p:txBody>
        </p:sp>
        <p:sp>
          <p:nvSpPr>
            <p:cNvPr id="41997" name="Line 39"/>
            <p:cNvSpPr>
              <a:spLocks noChangeShapeType="1"/>
            </p:cNvSpPr>
            <p:nvPr/>
          </p:nvSpPr>
          <p:spPr bwMode="auto">
            <a:xfrm>
              <a:off x="2048" y="3648"/>
              <a:ext cx="2208" cy="0"/>
            </a:xfrm>
            <a:prstGeom prst="line">
              <a:avLst/>
            </a:prstGeom>
            <a:noFill/>
            <a:ln w="9525" cap="rnd">
              <a:solidFill>
                <a:schemeClr val="tx1"/>
              </a:solidFill>
              <a:prstDash val="sysDot"/>
              <a:round/>
              <a:headEnd/>
              <a:tailEnd/>
            </a:ln>
          </p:spPr>
          <p:txBody>
            <a:bodyPr/>
            <a:lstStyle/>
            <a:p>
              <a:endParaRPr lang="en-US"/>
            </a:p>
          </p:txBody>
        </p:sp>
        <p:sp>
          <p:nvSpPr>
            <p:cNvPr id="41998" name="Line 40"/>
            <p:cNvSpPr>
              <a:spLocks noChangeShapeType="1"/>
            </p:cNvSpPr>
            <p:nvPr/>
          </p:nvSpPr>
          <p:spPr bwMode="auto">
            <a:xfrm>
              <a:off x="2528" y="2736"/>
              <a:ext cx="912" cy="912"/>
            </a:xfrm>
            <a:prstGeom prst="line">
              <a:avLst/>
            </a:prstGeom>
            <a:noFill/>
            <a:ln w="9525" cap="rnd">
              <a:solidFill>
                <a:schemeClr val="tx1"/>
              </a:solidFill>
              <a:prstDash val="sysDot"/>
              <a:round/>
              <a:headEnd/>
              <a:tailEnd/>
            </a:ln>
          </p:spPr>
          <p:txBody>
            <a:bodyPr/>
            <a:lstStyle/>
            <a:p>
              <a:endParaRPr lang="en-US"/>
            </a:p>
          </p:txBody>
        </p:sp>
        <p:sp>
          <p:nvSpPr>
            <p:cNvPr id="41999" name="Freeform 41"/>
            <p:cNvSpPr>
              <a:spLocks/>
            </p:cNvSpPr>
            <p:nvPr/>
          </p:nvSpPr>
          <p:spPr bwMode="auto">
            <a:xfrm>
              <a:off x="1952" y="2720"/>
              <a:ext cx="2256" cy="952"/>
            </a:xfrm>
            <a:custGeom>
              <a:avLst/>
              <a:gdLst>
                <a:gd name="T0" fmla="*/ 0 w 2256"/>
                <a:gd name="T1" fmla="*/ 16 h 952"/>
                <a:gd name="T2" fmla="*/ 384 w 2256"/>
                <a:gd name="T3" fmla="*/ 16 h 952"/>
                <a:gd name="T4" fmla="*/ 576 w 2256"/>
                <a:gd name="T5" fmla="*/ 112 h 952"/>
                <a:gd name="T6" fmla="*/ 1056 w 2256"/>
                <a:gd name="T7" fmla="*/ 496 h 952"/>
                <a:gd name="T8" fmla="*/ 1488 w 2256"/>
                <a:gd name="T9" fmla="*/ 880 h 952"/>
                <a:gd name="T10" fmla="*/ 1968 w 2256"/>
                <a:gd name="T11" fmla="*/ 928 h 952"/>
                <a:gd name="T12" fmla="*/ 2256 w 2256"/>
                <a:gd name="T13" fmla="*/ 928 h 952"/>
                <a:gd name="T14" fmla="*/ 0 60000 65536"/>
                <a:gd name="T15" fmla="*/ 0 60000 65536"/>
                <a:gd name="T16" fmla="*/ 0 60000 65536"/>
                <a:gd name="T17" fmla="*/ 0 60000 65536"/>
                <a:gd name="T18" fmla="*/ 0 60000 65536"/>
                <a:gd name="T19" fmla="*/ 0 60000 65536"/>
                <a:gd name="T20" fmla="*/ 0 60000 65536"/>
                <a:gd name="T21" fmla="*/ 0 w 2256"/>
                <a:gd name="T22" fmla="*/ 0 h 952"/>
                <a:gd name="T23" fmla="*/ 2256 w 2256"/>
                <a:gd name="T24" fmla="*/ 952 h 9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6" h="952">
                  <a:moveTo>
                    <a:pt x="0" y="16"/>
                  </a:moveTo>
                  <a:cubicBezTo>
                    <a:pt x="144" y="8"/>
                    <a:pt x="288" y="0"/>
                    <a:pt x="384" y="16"/>
                  </a:cubicBezTo>
                  <a:cubicBezTo>
                    <a:pt x="480" y="32"/>
                    <a:pt x="464" y="32"/>
                    <a:pt x="576" y="112"/>
                  </a:cubicBezTo>
                  <a:cubicBezTo>
                    <a:pt x="688" y="192"/>
                    <a:pt x="904" y="368"/>
                    <a:pt x="1056" y="496"/>
                  </a:cubicBezTo>
                  <a:cubicBezTo>
                    <a:pt x="1208" y="624"/>
                    <a:pt x="1336" y="808"/>
                    <a:pt x="1488" y="880"/>
                  </a:cubicBezTo>
                  <a:cubicBezTo>
                    <a:pt x="1640" y="952"/>
                    <a:pt x="1840" y="920"/>
                    <a:pt x="1968" y="928"/>
                  </a:cubicBezTo>
                  <a:cubicBezTo>
                    <a:pt x="2096" y="936"/>
                    <a:pt x="2176" y="932"/>
                    <a:pt x="2256" y="928"/>
                  </a:cubicBezTo>
                </a:path>
              </a:pathLst>
            </a:custGeom>
            <a:noFill/>
            <a:ln w="9525">
              <a:solidFill>
                <a:schemeClr val="tx1"/>
              </a:solidFill>
              <a:round/>
              <a:headEnd/>
              <a:tailEnd/>
            </a:ln>
          </p:spPr>
          <p:txBody>
            <a:bodyPr/>
            <a:lstStyle/>
            <a:p>
              <a:endParaRPr lang="en-US"/>
            </a:p>
          </p:txBody>
        </p:sp>
        <p:sp>
          <p:nvSpPr>
            <p:cNvPr id="42000" name="Text Box 42"/>
            <p:cNvSpPr txBox="1">
              <a:spLocks noChangeArrowheads="1"/>
            </p:cNvSpPr>
            <p:nvPr/>
          </p:nvSpPr>
          <p:spPr bwMode="auto">
            <a:xfrm>
              <a:off x="1634" y="2592"/>
              <a:ext cx="285" cy="288"/>
            </a:xfrm>
            <a:prstGeom prst="rect">
              <a:avLst/>
            </a:prstGeom>
            <a:noFill/>
            <a:ln w="9525">
              <a:noFill/>
              <a:miter lim="800000"/>
              <a:headEnd/>
              <a:tailEnd/>
            </a:ln>
          </p:spPr>
          <p:txBody>
            <a:bodyPr wrap="none">
              <a:spAutoFit/>
            </a:bodyPr>
            <a:lstStyle/>
            <a:p>
              <a:r>
                <a:rPr lang="en-US"/>
                <a:t>-</a:t>
              </a:r>
              <a:r>
                <a:rPr lang="en-US">
                  <a:sym typeface="Symbol" pitchFamily="18" charset="2"/>
                </a:rPr>
                <a:t></a:t>
              </a:r>
              <a:endParaRPr lang="en-US"/>
            </a:p>
          </p:txBody>
        </p:sp>
      </p:grpSp>
      <p:sp>
        <p:nvSpPr>
          <p:cNvPr id="115755" name="Text Box 43"/>
          <p:cNvSpPr txBox="1">
            <a:spLocks noChangeArrowheads="1"/>
          </p:cNvSpPr>
          <p:nvPr/>
        </p:nvSpPr>
        <p:spPr bwMode="auto">
          <a:xfrm>
            <a:off x="2743200" y="6096000"/>
            <a:ext cx="4283075" cy="457200"/>
          </a:xfrm>
          <a:prstGeom prst="rect">
            <a:avLst/>
          </a:prstGeom>
          <a:noFill/>
          <a:ln w="9525">
            <a:noFill/>
            <a:miter lim="800000"/>
            <a:headEnd/>
            <a:tailEnd/>
          </a:ln>
        </p:spPr>
        <p:txBody>
          <a:bodyPr>
            <a:spAutoFit/>
          </a:bodyPr>
          <a:lstStyle/>
          <a:p>
            <a:r>
              <a:rPr lang="en-US"/>
              <a:t>G</a:t>
            </a:r>
            <a:r>
              <a:rPr lang="en-US" baseline="-25000"/>
              <a:t>L</a:t>
            </a:r>
            <a:r>
              <a:rPr lang="en-US"/>
              <a:t> = R</a:t>
            </a:r>
            <a:r>
              <a:rPr lang="en-US" baseline="-25000"/>
              <a:t>f</a:t>
            </a:r>
            <a:r>
              <a:rPr lang="en-US"/>
              <a:t>/R</a:t>
            </a:r>
            <a:r>
              <a:rPr lang="en-US" baseline="-25000"/>
              <a:t>i</a:t>
            </a:r>
            <a:r>
              <a:rPr lang="en-US"/>
              <a:t> ; </a:t>
            </a:r>
            <a:r>
              <a:rPr lang="en-US">
                <a:sym typeface="Symbol" pitchFamily="18" charset="2"/>
              </a:rPr>
              <a:t></a:t>
            </a:r>
            <a:r>
              <a:rPr lang="en-US" baseline="-25000">
                <a:sym typeface="Symbol" pitchFamily="18" charset="2"/>
              </a:rPr>
              <a:t>f</a:t>
            </a:r>
            <a:r>
              <a:rPr lang="en-US">
                <a:sym typeface="Symbol" pitchFamily="18" charset="2"/>
              </a:rPr>
              <a:t> = R</a:t>
            </a:r>
            <a:r>
              <a:rPr lang="en-US" baseline="-25000">
                <a:sym typeface="Symbol" pitchFamily="18" charset="2"/>
              </a:rPr>
              <a:t>f</a:t>
            </a:r>
            <a:r>
              <a:rPr lang="en-US">
                <a:sym typeface="Symbol" pitchFamily="18" charset="2"/>
              </a:rPr>
              <a:t>C</a:t>
            </a:r>
            <a:r>
              <a:rPr lang="en-US" baseline="-25000">
                <a:sym typeface="Symbol" pitchFamily="18" charset="2"/>
              </a:rPr>
              <a:t>f</a:t>
            </a:r>
            <a:r>
              <a:rPr lang="en-US">
                <a:sym typeface="Symbol" pitchFamily="18" charset="2"/>
              </a:rPr>
              <a:t> ; f</a:t>
            </a:r>
            <a:r>
              <a:rPr lang="en-US" baseline="-25000">
                <a:sym typeface="Symbol" pitchFamily="18" charset="2"/>
              </a:rPr>
              <a:t>c</a:t>
            </a:r>
            <a:r>
              <a:rPr lang="en-US">
                <a:sym typeface="Symbol" pitchFamily="18" charset="2"/>
              </a:rPr>
              <a:t> = 1/2</a:t>
            </a:r>
            <a:r>
              <a:rPr lang="en-US" baseline="-25000">
                <a:sym typeface="Symbol" pitchFamily="18" charset="2"/>
              </a:rPr>
              <a:t>f</a:t>
            </a:r>
            <a:endParaRPr lang="en-US"/>
          </a:p>
        </p:txBody>
      </p:sp>
      <p:sp>
        <p:nvSpPr>
          <p:cNvPr id="46" name="Rectangle 4"/>
          <p:cNvSpPr>
            <a:spLocks noChangeArrowheads="1"/>
          </p:cNvSpPr>
          <p:nvPr/>
        </p:nvSpPr>
        <p:spPr bwMode="auto">
          <a:xfrm>
            <a:off x="468313" y="11193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58284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5714"/>
                                        </p:tgtEl>
                                        <p:attrNameLst>
                                          <p:attrName>style.visibility</p:attrName>
                                        </p:attrNameLst>
                                      </p:cBhvr>
                                      <p:to>
                                        <p:strVal val="visible"/>
                                      </p:to>
                                    </p:set>
                                    <p:anim calcmode="lin" valueType="num">
                                      <p:cBhvr additive="base">
                                        <p:cTn id="7" dur="500" fill="hold"/>
                                        <p:tgtEl>
                                          <p:spTgt spid="115714"/>
                                        </p:tgtEl>
                                        <p:attrNameLst>
                                          <p:attrName>ppt_x</p:attrName>
                                        </p:attrNameLst>
                                      </p:cBhvr>
                                      <p:tavLst>
                                        <p:tav tm="0">
                                          <p:val>
                                            <p:strVal val="#ppt_x"/>
                                          </p:val>
                                        </p:tav>
                                        <p:tav tm="100000">
                                          <p:val>
                                            <p:strVal val="#ppt_x"/>
                                          </p:val>
                                        </p:tav>
                                      </p:tavLst>
                                    </p:anim>
                                    <p:anim calcmode="lin" valueType="num">
                                      <p:cBhvr additive="base">
                                        <p:cTn id="8" dur="500" fill="hold"/>
                                        <p:tgtEl>
                                          <p:spTgt spid="1157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ox(out)">
                                      <p:cBhvr>
                                        <p:cTn id="18" dur="500"/>
                                        <p:tgtEl>
                                          <p:spTgt spid="4"/>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childTnLst>
                          </p:cTn>
                        </p:par>
                      </p:childTnLst>
                    </p:cTn>
                  </p:par>
                  <p:par>
                    <p:cTn id="19" fill="hold">
                      <p:stCondLst>
                        <p:cond delay="indefinite"/>
                      </p:stCondLst>
                      <p:childTnLst>
                        <p:par>
                          <p:cTn id="20" fill="hold">
                            <p:stCondLst>
                              <p:cond delay="0"/>
                            </p:stCondLst>
                            <p:childTnLst>
                              <p:par>
                                <p:cTn id="21" presetID="4" presetClass="entr" presetSubtype="32"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out)">
                                      <p:cBhvr>
                                        <p:cTn id="23" dur="500"/>
                                        <p:tgtEl>
                                          <p:spTgt spid="5"/>
                                        </p:tgtEl>
                                      </p:cBhvr>
                                    </p:animEffect>
                                  </p:childTnLst>
                                  <p:subTnLst>
                                    <p:audio>
                                      <p:cMediaNode>
                                        <p:cTn display="0" masterRel="sameClick">
                                          <p:stCondLst>
                                            <p:cond evt="begin" delay="0">
                                              <p:tn val="21"/>
                                            </p:cond>
                                          </p:stCondLst>
                                          <p:endCondLst>
                                            <p:cond evt="onStopAudio" delay="0">
                                              <p:tgtEl>
                                                <p:sldTgt/>
                                              </p:tgtEl>
                                            </p:cond>
                                          </p:endCondLst>
                                        </p:cTn>
                                        <p:tgtEl>
                                          <p:sndTgt r:embed="rId2" name="camera.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iterate type="lt">
                                    <p:tmPct val="100000"/>
                                  </p:iterate>
                                  <p:childTnLst>
                                    <p:set>
                                      <p:cBhvr>
                                        <p:cTn id="27" dur="1" fill="hold">
                                          <p:stCondLst>
                                            <p:cond delay="0"/>
                                          </p:stCondLst>
                                        </p:cTn>
                                        <p:tgtEl>
                                          <p:spTgt spid="115755">
                                            <p:txEl>
                                              <p:pRg st="0" end="0"/>
                                            </p:txEl>
                                          </p:spTgt>
                                        </p:tgtEl>
                                        <p:attrNameLst>
                                          <p:attrName>style.visibility</p:attrName>
                                        </p:attrNameLst>
                                      </p:cBhvr>
                                      <p:to>
                                        <p:strVal val="visible"/>
                                      </p:to>
                                    </p:set>
                                    <p:animEffect transition="in" filter="wipe(up)">
                                      <p:cBhvr>
                                        <p:cTn id="28" dur="75"/>
                                        <p:tgtEl>
                                          <p:spTgt spid="115755">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autoUpdateAnimBg="0"/>
      <p:bldP spid="115755"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58"/>
          <p:cNvGrpSpPr>
            <a:grpSpLocks/>
          </p:cNvGrpSpPr>
          <p:nvPr/>
        </p:nvGrpSpPr>
        <p:grpSpPr bwMode="auto">
          <a:xfrm>
            <a:off x="5076825" y="228600"/>
            <a:ext cx="4067175" cy="3467100"/>
            <a:chOff x="3198" y="144"/>
            <a:chExt cx="2562" cy="2184"/>
          </a:xfrm>
        </p:grpSpPr>
        <p:sp>
          <p:nvSpPr>
            <p:cNvPr id="6184" name="Line 5"/>
            <p:cNvSpPr>
              <a:spLocks noChangeShapeType="1"/>
            </p:cNvSpPr>
            <p:nvPr/>
          </p:nvSpPr>
          <p:spPr bwMode="auto">
            <a:xfrm flipH="1" flipV="1">
              <a:off x="3552" y="432"/>
              <a:ext cx="0" cy="1872"/>
            </a:xfrm>
            <a:prstGeom prst="line">
              <a:avLst/>
            </a:prstGeom>
            <a:noFill/>
            <a:ln w="9525">
              <a:solidFill>
                <a:schemeClr val="tx1"/>
              </a:solidFill>
              <a:round/>
              <a:headEnd/>
              <a:tailEnd type="triangle" w="med" len="med"/>
            </a:ln>
          </p:spPr>
          <p:txBody>
            <a:bodyPr/>
            <a:lstStyle/>
            <a:p>
              <a:endParaRPr lang="en-US"/>
            </a:p>
          </p:txBody>
        </p:sp>
        <p:sp>
          <p:nvSpPr>
            <p:cNvPr id="6185" name="Line 6"/>
            <p:cNvSpPr>
              <a:spLocks noChangeShapeType="1"/>
            </p:cNvSpPr>
            <p:nvPr/>
          </p:nvSpPr>
          <p:spPr bwMode="auto">
            <a:xfrm>
              <a:off x="4062" y="1224"/>
              <a:ext cx="0" cy="96"/>
            </a:xfrm>
            <a:prstGeom prst="line">
              <a:avLst/>
            </a:prstGeom>
            <a:noFill/>
            <a:ln w="9525">
              <a:solidFill>
                <a:schemeClr val="tx1"/>
              </a:solidFill>
              <a:round/>
              <a:headEnd/>
              <a:tailEnd/>
            </a:ln>
          </p:spPr>
          <p:txBody>
            <a:bodyPr/>
            <a:lstStyle/>
            <a:p>
              <a:endParaRPr lang="en-US"/>
            </a:p>
          </p:txBody>
        </p:sp>
        <p:sp>
          <p:nvSpPr>
            <p:cNvPr id="6186" name="Line 7"/>
            <p:cNvSpPr>
              <a:spLocks noChangeShapeType="1"/>
            </p:cNvSpPr>
            <p:nvPr/>
          </p:nvSpPr>
          <p:spPr bwMode="auto">
            <a:xfrm>
              <a:off x="4542" y="1224"/>
              <a:ext cx="0" cy="96"/>
            </a:xfrm>
            <a:prstGeom prst="line">
              <a:avLst/>
            </a:prstGeom>
            <a:noFill/>
            <a:ln w="9525">
              <a:solidFill>
                <a:schemeClr val="tx1"/>
              </a:solidFill>
              <a:round/>
              <a:headEnd/>
              <a:tailEnd/>
            </a:ln>
          </p:spPr>
          <p:txBody>
            <a:bodyPr/>
            <a:lstStyle/>
            <a:p>
              <a:endParaRPr lang="en-US"/>
            </a:p>
          </p:txBody>
        </p:sp>
        <p:sp>
          <p:nvSpPr>
            <p:cNvPr id="6187" name="Line 8"/>
            <p:cNvSpPr>
              <a:spLocks noChangeShapeType="1"/>
            </p:cNvSpPr>
            <p:nvPr/>
          </p:nvSpPr>
          <p:spPr bwMode="auto">
            <a:xfrm>
              <a:off x="3486" y="1272"/>
              <a:ext cx="2256" cy="0"/>
            </a:xfrm>
            <a:prstGeom prst="line">
              <a:avLst/>
            </a:prstGeom>
            <a:noFill/>
            <a:ln w="9525">
              <a:solidFill>
                <a:schemeClr val="tx1"/>
              </a:solidFill>
              <a:round/>
              <a:headEnd/>
              <a:tailEnd type="triangle" w="med" len="med"/>
            </a:ln>
          </p:spPr>
          <p:txBody>
            <a:bodyPr/>
            <a:lstStyle/>
            <a:p>
              <a:endParaRPr lang="en-US"/>
            </a:p>
          </p:txBody>
        </p:sp>
        <p:sp>
          <p:nvSpPr>
            <p:cNvPr id="6188" name="Line 9"/>
            <p:cNvSpPr>
              <a:spLocks noChangeShapeType="1"/>
            </p:cNvSpPr>
            <p:nvPr/>
          </p:nvSpPr>
          <p:spPr bwMode="auto">
            <a:xfrm>
              <a:off x="4974" y="1224"/>
              <a:ext cx="0" cy="96"/>
            </a:xfrm>
            <a:prstGeom prst="line">
              <a:avLst/>
            </a:prstGeom>
            <a:noFill/>
            <a:ln w="9525">
              <a:solidFill>
                <a:schemeClr val="tx1"/>
              </a:solidFill>
              <a:round/>
              <a:headEnd/>
              <a:tailEnd/>
            </a:ln>
          </p:spPr>
          <p:txBody>
            <a:bodyPr/>
            <a:lstStyle/>
            <a:p>
              <a:endParaRPr lang="en-US"/>
            </a:p>
          </p:txBody>
        </p:sp>
        <p:sp>
          <p:nvSpPr>
            <p:cNvPr id="6189" name="Line 10"/>
            <p:cNvSpPr>
              <a:spLocks noChangeShapeType="1"/>
            </p:cNvSpPr>
            <p:nvPr/>
          </p:nvSpPr>
          <p:spPr bwMode="auto">
            <a:xfrm>
              <a:off x="5454" y="1224"/>
              <a:ext cx="0" cy="96"/>
            </a:xfrm>
            <a:prstGeom prst="line">
              <a:avLst/>
            </a:prstGeom>
            <a:noFill/>
            <a:ln w="9525">
              <a:solidFill>
                <a:schemeClr val="tx1"/>
              </a:solidFill>
              <a:round/>
              <a:headEnd/>
              <a:tailEnd/>
            </a:ln>
          </p:spPr>
          <p:txBody>
            <a:bodyPr/>
            <a:lstStyle/>
            <a:p>
              <a:endParaRPr lang="en-US"/>
            </a:p>
          </p:txBody>
        </p:sp>
        <p:sp>
          <p:nvSpPr>
            <p:cNvPr id="6190" name="Line 11"/>
            <p:cNvSpPr>
              <a:spLocks noChangeShapeType="1"/>
            </p:cNvSpPr>
            <p:nvPr/>
          </p:nvSpPr>
          <p:spPr bwMode="auto">
            <a:xfrm>
              <a:off x="3534" y="1752"/>
              <a:ext cx="144" cy="0"/>
            </a:xfrm>
            <a:prstGeom prst="line">
              <a:avLst/>
            </a:prstGeom>
            <a:noFill/>
            <a:ln w="9525">
              <a:solidFill>
                <a:schemeClr val="tx1"/>
              </a:solidFill>
              <a:round/>
              <a:headEnd/>
              <a:tailEnd/>
            </a:ln>
          </p:spPr>
          <p:txBody>
            <a:bodyPr/>
            <a:lstStyle/>
            <a:p>
              <a:endParaRPr lang="en-US"/>
            </a:p>
          </p:txBody>
        </p:sp>
        <p:sp>
          <p:nvSpPr>
            <p:cNvPr id="6191" name="Line 12"/>
            <p:cNvSpPr>
              <a:spLocks noChangeShapeType="1"/>
            </p:cNvSpPr>
            <p:nvPr/>
          </p:nvSpPr>
          <p:spPr bwMode="auto">
            <a:xfrm>
              <a:off x="3534" y="2184"/>
              <a:ext cx="144" cy="0"/>
            </a:xfrm>
            <a:prstGeom prst="line">
              <a:avLst/>
            </a:prstGeom>
            <a:noFill/>
            <a:ln w="9525">
              <a:solidFill>
                <a:schemeClr val="tx1"/>
              </a:solidFill>
              <a:round/>
              <a:headEnd/>
              <a:tailEnd/>
            </a:ln>
          </p:spPr>
          <p:txBody>
            <a:bodyPr/>
            <a:lstStyle/>
            <a:p>
              <a:endParaRPr lang="en-US"/>
            </a:p>
          </p:txBody>
        </p:sp>
        <p:sp>
          <p:nvSpPr>
            <p:cNvPr id="6192" name="Text Box 13"/>
            <p:cNvSpPr txBox="1">
              <a:spLocks noChangeArrowheads="1"/>
            </p:cNvSpPr>
            <p:nvPr/>
          </p:nvSpPr>
          <p:spPr bwMode="auto">
            <a:xfrm>
              <a:off x="3264" y="144"/>
              <a:ext cx="807" cy="288"/>
            </a:xfrm>
            <a:prstGeom prst="rect">
              <a:avLst/>
            </a:prstGeom>
            <a:noFill/>
            <a:ln w="9525">
              <a:noFill/>
              <a:miter lim="800000"/>
              <a:headEnd/>
              <a:tailEnd/>
            </a:ln>
          </p:spPr>
          <p:txBody>
            <a:bodyPr>
              <a:spAutoFit/>
            </a:bodyPr>
            <a:lstStyle/>
            <a:p>
              <a:r>
                <a:rPr lang="en-US" dirty="0"/>
                <a:t>Gain/G</a:t>
              </a:r>
              <a:r>
                <a:rPr lang="en-US" baseline="-25000" dirty="0"/>
                <a:t>L</a:t>
              </a:r>
              <a:r>
                <a:rPr lang="en-US" dirty="0"/>
                <a:t> </a:t>
              </a:r>
            </a:p>
          </p:txBody>
        </p:sp>
        <p:sp>
          <p:nvSpPr>
            <p:cNvPr id="6193" name="Text Box 14"/>
            <p:cNvSpPr txBox="1">
              <a:spLocks noChangeArrowheads="1"/>
            </p:cNvSpPr>
            <p:nvPr/>
          </p:nvSpPr>
          <p:spPr bwMode="auto">
            <a:xfrm>
              <a:off x="5406" y="1320"/>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6194" name="Text Box 15"/>
            <p:cNvSpPr txBox="1">
              <a:spLocks noChangeArrowheads="1"/>
            </p:cNvSpPr>
            <p:nvPr/>
          </p:nvSpPr>
          <p:spPr bwMode="auto">
            <a:xfrm>
              <a:off x="3918" y="984"/>
              <a:ext cx="356" cy="288"/>
            </a:xfrm>
            <a:prstGeom prst="rect">
              <a:avLst/>
            </a:prstGeom>
            <a:noFill/>
            <a:ln w="9525">
              <a:noFill/>
              <a:miter lim="800000"/>
              <a:headEnd/>
              <a:tailEnd/>
            </a:ln>
          </p:spPr>
          <p:txBody>
            <a:bodyPr wrap="none">
              <a:spAutoFit/>
            </a:bodyPr>
            <a:lstStyle/>
            <a:p>
              <a:r>
                <a:rPr lang="en-US"/>
                <a:t>0.1</a:t>
              </a:r>
            </a:p>
          </p:txBody>
        </p:sp>
        <p:sp>
          <p:nvSpPr>
            <p:cNvPr id="6195" name="Text Box 16"/>
            <p:cNvSpPr txBox="1">
              <a:spLocks noChangeArrowheads="1"/>
            </p:cNvSpPr>
            <p:nvPr/>
          </p:nvSpPr>
          <p:spPr bwMode="auto">
            <a:xfrm>
              <a:off x="4446" y="984"/>
              <a:ext cx="212" cy="288"/>
            </a:xfrm>
            <a:prstGeom prst="rect">
              <a:avLst/>
            </a:prstGeom>
            <a:noFill/>
            <a:ln w="9525">
              <a:noFill/>
              <a:miter lim="800000"/>
              <a:headEnd/>
              <a:tailEnd/>
            </a:ln>
          </p:spPr>
          <p:txBody>
            <a:bodyPr wrap="none">
              <a:spAutoFit/>
            </a:bodyPr>
            <a:lstStyle/>
            <a:p>
              <a:r>
                <a:rPr lang="en-US"/>
                <a:t>1</a:t>
              </a:r>
            </a:p>
          </p:txBody>
        </p:sp>
        <p:sp>
          <p:nvSpPr>
            <p:cNvPr id="6196" name="Text Box 17"/>
            <p:cNvSpPr txBox="1">
              <a:spLocks noChangeArrowheads="1"/>
            </p:cNvSpPr>
            <p:nvPr/>
          </p:nvSpPr>
          <p:spPr bwMode="auto">
            <a:xfrm>
              <a:off x="4782" y="984"/>
              <a:ext cx="308" cy="288"/>
            </a:xfrm>
            <a:prstGeom prst="rect">
              <a:avLst/>
            </a:prstGeom>
            <a:noFill/>
            <a:ln w="9525">
              <a:noFill/>
              <a:miter lim="800000"/>
              <a:headEnd/>
              <a:tailEnd/>
            </a:ln>
          </p:spPr>
          <p:txBody>
            <a:bodyPr wrap="none">
              <a:spAutoFit/>
            </a:bodyPr>
            <a:lstStyle/>
            <a:p>
              <a:r>
                <a:rPr lang="en-US"/>
                <a:t>10</a:t>
              </a:r>
            </a:p>
          </p:txBody>
        </p:sp>
        <p:sp>
          <p:nvSpPr>
            <p:cNvPr id="6197" name="Text Box 18"/>
            <p:cNvSpPr txBox="1">
              <a:spLocks noChangeArrowheads="1"/>
            </p:cNvSpPr>
            <p:nvPr/>
          </p:nvSpPr>
          <p:spPr bwMode="auto">
            <a:xfrm>
              <a:off x="5262" y="984"/>
              <a:ext cx="404" cy="288"/>
            </a:xfrm>
            <a:prstGeom prst="rect">
              <a:avLst/>
            </a:prstGeom>
            <a:noFill/>
            <a:ln w="9525">
              <a:noFill/>
              <a:miter lim="800000"/>
              <a:headEnd/>
              <a:tailEnd/>
            </a:ln>
          </p:spPr>
          <p:txBody>
            <a:bodyPr wrap="none">
              <a:spAutoFit/>
            </a:bodyPr>
            <a:lstStyle/>
            <a:p>
              <a:r>
                <a:rPr lang="en-US"/>
                <a:t>100</a:t>
              </a:r>
            </a:p>
          </p:txBody>
        </p:sp>
        <p:sp>
          <p:nvSpPr>
            <p:cNvPr id="6198" name="Line 19"/>
            <p:cNvSpPr>
              <a:spLocks noChangeShapeType="1"/>
            </p:cNvSpPr>
            <p:nvPr/>
          </p:nvSpPr>
          <p:spPr bwMode="auto">
            <a:xfrm>
              <a:off x="3792" y="528"/>
              <a:ext cx="1662" cy="1656"/>
            </a:xfrm>
            <a:prstGeom prst="line">
              <a:avLst/>
            </a:prstGeom>
            <a:noFill/>
            <a:ln w="9525" cap="rnd">
              <a:solidFill>
                <a:schemeClr val="tx1"/>
              </a:solidFill>
              <a:prstDash val="sysDot"/>
              <a:round/>
              <a:headEnd/>
              <a:tailEnd/>
            </a:ln>
          </p:spPr>
          <p:txBody>
            <a:bodyPr/>
            <a:lstStyle/>
            <a:p>
              <a:endParaRPr lang="en-US"/>
            </a:p>
          </p:txBody>
        </p:sp>
        <p:sp>
          <p:nvSpPr>
            <p:cNvPr id="6199" name="Text Box 20"/>
            <p:cNvSpPr txBox="1">
              <a:spLocks noChangeArrowheads="1"/>
            </p:cNvSpPr>
            <p:nvPr/>
          </p:nvSpPr>
          <p:spPr bwMode="auto">
            <a:xfrm>
              <a:off x="3198" y="1608"/>
              <a:ext cx="356" cy="288"/>
            </a:xfrm>
            <a:prstGeom prst="rect">
              <a:avLst/>
            </a:prstGeom>
            <a:noFill/>
            <a:ln w="9525">
              <a:noFill/>
              <a:miter lim="800000"/>
              <a:headEnd/>
              <a:tailEnd/>
            </a:ln>
          </p:spPr>
          <p:txBody>
            <a:bodyPr wrap="none">
              <a:spAutoFit/>
            </a:bodyPr>
            <a:lstStyle/>
            <a:p>
              <a:r>
                <a:rPr lang="en-US"/>
                <a:t>0.1</a:t>
              </a:r>
            </a:p>
          </p:txBody>
        </p:sp>
        <p:sp>
          <p:nvSpPr>
            <p:cNvPr id="6200" name="Text Box 21"/>
            <p:cNvSpPr txBox="1">
              <a:spLocks noChangeArrowheads="1"/>
            </p:cNvSpPr>
            <p:nvPr/>
          </p:nvSpPr>
          <p:spPr bwMode="auto">
            <a:xfrm>
              <a:off x="3582" y="2040"/>
              <a:ext cx="452" cy="288"/>
            </a:xfrm>
            <a:prstGeom prst="rect">
              <a:avLst/>
            </a:prstGeom>
            <a:noFill/>
            <a:ln w="9525">
              <a:noFill/>
              <a:miter lim="800000"/>
              <a:headEnd/>
              <a:tailEnd/>
            </a:ln>
          </p:spPr>
          <p:txBody>
            <a:bodyPr wrap="none">
              <a:spAutoFit/>
            </a:bodyPr>
            <a:lstStyle/>
            <a:p>
              <a:r>
                <a:rPr lang="en-US"/>
                <a:t>0.01</a:t>
              </a:r>
            </a:p>
          </p:txBody>
        </p:sp>
        <p:grpSp>
          <p:nvGrpSpPr>
            <p:cNvPr id="6201" name="Group 23"/>
            <p:cNvGrpSpPr>
              <a:grpSpLocks/>
            </p:cNvGrpSpPr>
            <p:nvPr/>
          </p:nvGrpSpPr>
          <p:grpSpPr bwMode="auto">
            <a:xfrm>
              <a:off x="4176" y="1776"/>
              <a:ext cx="960" cy="483"/>
              <a:chOff x="4176" y="1632"/>
              <a:chExt cx="960" cy="483"/>
            </a:xfrm>
          </p:grpSpPr>
          <p:sp>
            <p:nvSpPr>
              <p:cNvPr id="6204" name="Rectangle 24"/>
              <p:cNvSpPr>
                <a:spLocks noChangeArrowheads="1"/>
              </p:cNvSpPr>
              <p:nvPr/>
            </p:nvSpPr>
            <p:spPr bwMode="auto">
              <a:xfrm>
                <a:off x="4176" y="1824"/>
                <a:ext cx="960" cy="291"/>
              </a:xfrm>
              <a:prstGeom prst="rect">
                <a:avLst/>
              </a:prstGeom>
              <a:solidFill>
                <a:schemeClr val="accent2">
                  <a:lumMod val="20000"/>
                  <a:lumOff val="80000"/>
                </a:schemeClr>
              </a:solidFill>
              <a:ln w="9525">
                <a:solidFill>
                  <a:schemeClr val="tx1"/>
                </a:solidFill>
                <a:miter lim="800000"/>
                <a:headEnd/>
                <a:tailEnd/>
              </a:ln>
            </p:spPr>
            <p:txBody>
              <a:bodyPr>
                <a:spAutoFit/>
              </a:bodyPr>
              <a:lstStyle/>
              <a:p>
                <a:r>
                  <a:rPr lang="tr-TR" dirty="0" smtClean="0"/>
                  <a:t>eyim</a:t>
                </a:r>
                <a:r>
                  <a:rPr lang="en-US" dirty="0" smtClean="0"/>
                  <a:t>= </a:t>
                </a:r>
                <a:r>
                  <a:rPr lang="en-US" dirty="0"/>
                  <a:t>-1</a:t>
                </a:r>
              </a:p>
            </p:txBody>
          </p:sp>
          <p:sp>
            <p:nvSpPr>
              <p:cNvPr id="6205" name="Line 25"/>
              <p:cNvSpPr>
                <a:spLocks noChangeShapeType="1"/>
              </p:cNvSpPr>
              <p:nvPr/>
            </p:nvSpPr>
            <p:spPr bwMode="auto">
              <a:xfrm flipV="1">
                <a:off x="4752" y="1632"/>
                <a:ext cx="288" cy="192"/>
              </a:xfrm>
              <a:prstGeom prst="line">
                <a:avLst/>
              </a:prstGeom>
              <a:noFill/>
              <a:ln w="9525">
                <a:solidFill>
                  <a:schemeClr val="tx1"/>
                </a:solidFill>
                <a:round/>
                <a:headEnd/>
                <a:tailEnd type="triangle" w="med" len="med"/>
              </a:ln>
            </p:spPr>
            <p:txBody>
              <a:bodyPr/>
              <a:lstStyle/>
              <a:p>
                <a:endParaRPr lang="en-US"/>
              </a:p>
            </p:txBody>
          </p:sp>
        </p:grpSp>
        <p:sp>
          <p:nvSpPr>
            <p:cNvPr id="6202" name="Line 27"/>
            <p:cNvSpPr>
              <a:spLocks noChangeShapeType="1"/>
            </p:cNvSpPr>
            <p:nvPr/>
          </p:nvSpPr>
          <p:spPr bwMode="auto">
            <a:xfrm flipH="1">
              <a:off x="4128" y="720"/>
              <a:ext cx="240" cy="96"/>
            </a:xfrm>
            <a:prstGeom prst="line">
              <a:avLst/>
            </a:prstGeom>
            <a:noFill/>
            <a:ln w="9525">
              <a:solidFill>
                <a:schemeClr val="tx1"/>
              </a:solidFill>
              <a:round/>
              <a:headEnd/>
              <a:tailEnd type="triangle" w="med" len="med"/>
            </a:ln>
          </p:spPr>
          <p:txBody>
            <a:bodyPr/>
            <a:lstStyle/>
            <a:p>
              <a:endParaRPr lang="en-US"/>
            </a:p>
          </p:txBody>
        </p:sp>
        <p:sp>
          <p:nvSpPr>
            <p:cNvPr id="6203" name="Line 29"/>
            <p:cNvSpPr>
              <a:spLocks noChangeShapeType="1"/>
            </p:cNvSpPr>
            <p:nvPr/>
          </p:nvSpPr>
          <p:spPr bwMode="auto">
            <a:xfrm flipV="1">
              <a:off x="4368" y="1392"/>
              <a:ext cx="192" cy="192"/>
            </a:xfrm>
            <a:prstGeom prst="line">
              <a:avLst/>
            </a:prstGeom>
            <a:noFill/>
            <a:ln w="9525">
              <a:solidFill>
                <a:schemeClr val="tx1"/>
              </a:solidFill>
              <a:round/>
              <a:headEnd/>
              <a:tailEnd type="triangle" w="med" len="med"/>
            </a:ln>
          </p:spPr>
          <p:txBody>
            <a:bodyPr/>
            <a:lstStyle/>
            <a:p>
              <a:endParaRPr lang="en-US"/>
            </a:p>
          </p:txBody>
        </p:sp>
      </p:grpSp>
      <p:sp>
        <p:nvSpPr>
          <p:cNvPr id="3" name="Slayt Numarası Yer Tutucusu 2"/>
          <p:cNvSpPr>
            <a:spLocks noGrp="1"/>
          </p:cNvSpPr>
          <p:nvPr>
            <p:ph type="sldNum" sz="quarter" idx="12"/>
          </p:nvPr>
        </p:nvSpPr>
        <p:spPr/>
        <p:txBody>
          <a:bodyPr/>
          <a:lstStyle/>
          <a:p>
            <a:fld id="{94F95399-64A8-43B0-A5C5-2D48ACAF8409}" type="slidenum">
              <a:rPr lang="tr-TR" smtClean="0"/>
              <a:t>52</a:t>
            </a:fld>
            <a:endParaRPr lang="tr-TR"/>
          </a:p>
        </p:txBody>
      </p:sp>
      <p:sp>
        <p:nvSpPr>
          <p:cNvPr id="119810" name="Rectangle 2"/>
          <p:cNvSpPr>
            <a:spLocks noGrp="1" noChangeArrowheads="1"/>
          </p:cNvSpPr>
          <p:nvPr>
            <p:ph type="title"/>
          </p:nvPr>
        </p:nvSpPr>
        <p:spPr/>
        <p:txBody>
          <a:bodyPr>
            <a:normAutofit/>
          </a:bodyPr>
          <a:lstStyle/>
          <a:p>
            <a:r>
              <a:rPr lang="tr-TR" dirty="0"/>
              <a:t>E</a:t>
            </a:r>
            <a:r>
              <a:rPr lang="en-US" dirty="0" err="1" smtClean="0"/>
              <a:t>ntegrat</a:t>
            </a:r>
            <a:r>
              <a:rPr lang="tr-TR" dirty="0" smtClean="0"/>
              <a:t>ö</a:t>
            </a:r>
            <a:r>
              <a:rPr lang="en-US" dirty="0" smtClean="0"/>
              <a:t>r - </a:t>
            </a:r>
            <a:r>
              <a:rPr lang="en-US" dirty="0" err="1" smtClean="0"/>
              <a:t>prati</a:t>
            </a:r>
            <a:r>
              <a:rPr lang="tr-TR" dirty="0" smtClean="0"/>
              <a:t>kte</a:t>
            </a:r>
            <a:endParaRPr lang="en-US" dirty="0" smtClean="0"/>
          </a:p>
        </p:txBody>
      </p:sp>
      <p:graphicFrame>
        <p:nvGraphicFramePr>
          <p:cNvPr id="119811" name="Object 3"/>
          <p:cNvGraphicFramePr>
            <a:graphicFrameLocks noChangeAspect="1"/>
          </p:cNvGraphicFramePr>
          <p:nvPr/>
        </p:nvGraphicFramePr>
        <p:xfrm>
          <a:off x="0" y="1447800"/>
          <a:ext cx="4505325" cy="2695575"/>
        </p:xfrm>
        <a:graphic>
          <a:graphicData uri="http://schemas.openxmlformats.org/presentationml/2006/ole">
            <mc:AlternateContent xmlns:mc="http://schemas.openxmlformats.org/markup-compatibility/2006">
              <mc:Choice xmlns:v="urn:schemas-microsoft-com:vml" Requires="v">
                <p:oleObj spid="_x0000_s46133" name="Picture" r:id="rId8" imgW="4505400" imgH="2695680" progId="Word.Picture.8">
                  <p:embed/>
                </p:oleObj>
              </mc:Choice>
              <mc:Fallback>
                <p:oleObj name="Picture" r:id="rId8" imgW="4505400" imgH="2695680" progId="Word.Picture.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447800"/>
                        <a:ext cx="4505325" cy="2695575"/>
                      </a:xfrm>
                      <a:prstGeom prst="rect">
                        <a:avLst/>
                      </a:prstGeom>
                      <a:noFill/>
                      <a:extLst>
                        <a:ext uri="{909E8E84-426E-40DD-AFC4-6F175D3DCCD1}">
                          <a14:hiddenFill xmlns:a14="http://schemas.microsoft.com/office/drawing/2010/main">
                            <a:solidFill>
                              <a:srgbClr val="996600"/>
                            </a:solidFill>
                          </a14:hiddenFill>
                        </a:ext>
                      </a:extLst>
                    </p:spPr>
                  </p:pic>
                </p:oleObj>
              </mc:Fallback>
            </mc:AlternateContent>
          </a:graphicData>
        </a:graphic>
      </p:graphicFrame>
      <p:graphicFrame>
        <p:nvGraphicFramePr>
          <p:cNvPr id="119812" name="Object 4"/>
          <p:cNvGraphicFramePr>
            <a:graphicFrameLocks noChangeAspect="1"/>
          </p:cNvGraphicFramePr>
          <p:nvPr/>
        </p:nvGraphicFramePr>
        <p:xfrm>
          <a:off x="0" y="4962525"/>
          <a:ext cx="4872038" cy="911225"/>
        </p:xfrm>
        <a:graphic>
          <a:graphicData uri="http://schemas.openxmlformats.org/presentationml/2006/ole">
            <mc:AlternateContent xmlns:mc="http://schemas.openxmlformats.org/markup-compatibility/2006">
              <mc:Choice xmlns:v="urn:schemas-microsoft-com:vml" Requires="v">
                <p:oleObj spid="_x0000_s46134" name="Equation" r:id="rId10" imgW="2501640" imgH="469800" progId="Equation.3">
                  <p:embed/>
                </p:oleObj>
              </mc:Choice>
              <mc:Fallback>
                <p:oleObj name="Equation" r:id="rId10" imgW="2501640" imgH="4698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4962525"/>
                        <a:ext cx="4872038" cy="911225"/>
                      </a:xfrm>
                      <a:prstGeom prst="rect">
                        <a:avLst/>
                      </a:prstGeom>
                      <a:solidFill>
                        <a:srgbClr val="CCFFCC"/>
                      </a:solidFill>
                    </p:spPr>
                  </p:pic>
                </p:oleObj>
              </mc:Fallback>
            </mc:AlternateContent>
          </a:graphicData>
        </a:graphic>
      </p:graphicFrame>
      <p:sp>
        <p:nvSpPr>
          <p:cNvPr id="119830" name="Freeform 22"/>
          <p:cNvSpPr>
            <a:spLocks/>
          </p:cNvSpPr>
          <p:nvPr/>
        </p:nvSpPr>
        <p:spPr bwMode="auto">
          <a:xfrm>
            <a:off x="5686425" y="1993900"/>
            <a:ext cx="2895600" cy="1397000"/>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sp>
        <p:nvSpPr>
          <p:cNvPr id="119834" name="Text Box 26"/>
          <p:cNvSpPr txBox="1">
            <a:spLocks noChangeArrowheads="1"/>
          </p:cNvSpPr>
          <p:nvPr/>
        </p:nvSpPr>
        <p:spPr bwMode="auto">
          <a:xfrm>
            <a:off x="6689725" y="727075"/>
            <a:ext cx="1645002" cy="461665"/>
          </a:xfrm>
          <a:prstGeom prst="rect">
            <a:avLst/>
          </a:prstGeom>
          <a:solidFill>
            <a:schemeClr val="accent2">
              <a:lumMod val="20000"/>
              <a:lumOff val="80000"/>
            </a:schemeClr>
          </a:solidFill>
          <a:ln w="9525">
            <a:solidFill>
              <a:schemeClr val="tx1"/>
            </a:solidFill>
            <a:miter lim="800000"/>
            <a:headEnd/>
            <a:tailEnd/>
          </a:ln>
        </p:spPr>
        <p:txBody>
          <a:bodyPr wrap="none">
            <a:spAutoFit/>
          </a:bodyPr>
          <a:lstStyle/>
          <a:p>
            <a:r>
              <a:rPr lang="en-US" dirty="0" err="1" smtClean="0"/>
              <a:t>R</a:t>
            </a:r>
            <a:r>
              <a:rPr lang="en-US" baseline="-25000" dirty="0" err="1" smtClean="0"/>
              <a:t>f</a:t>
            </a:r>
            <a:r>
              <a:rPr lang="tr-TR" baseline="-25000" dirty="0" smtClean="0"/>
              <a:t> </a:t>
            </a:r>
            <a:r>
              <a:rPr lang="en-US" dirty="0" smtClean="0"/>
              <a:t>o</a:t>
            </a:r>
            <a:r>
              <a:rPr lang="tr-TR" dirty="0" smtClean="0"/>
              <a:t>lmadan</a:t>
            </a:r>
            <a:r>
              <a:rPr lang="en-US" dirty="0" smtClean="0"/>
              <a:t> </a:t>
            </a:r>
            <a:endParaRPr lang="en-US" dirty="0"/>
          </a:p>
        </p:txBody>
      </p:sp>
      <p:sp>
        <p:nvSpPr>
          <p:cNvPr id="119836" name="Text Box 28"/>
          <p:cNvSpPr txBox="1">
            <a:spLocks noChangeArrowheads="1"/>
          </p:cNvSpPr>
          <p:nvPr/>
        </p:nvSpPr>
        <p:spPr bwMode="auto">
          <a:xfrm>
            <a:off x="5943600" y="2514600"/>
            <a:ext cx="893193" cy="461665"/>
          </a:xfrm>
          <a:prstGeom prst="rect">
            <a:avLst/>
          </a:prstGeom>
          <a:solidFill>
            <a:schemeClr val="accent2">
              <a:lumMod val="20000"/>
              <a:lumOff val="80000"/>
            </a:schemeClr>
          </a:solidFill>
          <a:ln w="9525">
            <a:solidFill>
              <a:schemeClr val="tx1"/>
            </a:solidFill>
            <a:miter lim="800000"/>
            <a:headEnd/>
            <a:tailEnd/>
          </a:ln>
        </p:spPr>
        <p:txBody>
          <a:bodyPr wrap="none">
            <a:spAutoFit/>
          </a:bodyPr>
          <a:lstStyle/>
          <a:p>
            <a:r>
              <a:rPr lang="en-US" dirty="0" err="1" smtClean="0"/>
              <a:t>R</a:t>
            </a:r>
            <a:r>
              <a:rPr lang="en-US" baseline="-25000" dirty="0" err="1" smtClean="0"/>
              <a:t>f</a:t>
            </a:r>
            <a:r>
              <a:rPr lang="tr-TR" baseline="-25000" dirty="0" smtClean="0"/>
              <a:t> </a:t>
            </a:r>
            <a:r>
              <a:rPr lang="en-US" dirty="0" err="1" smtClean="0"/>
              <a:t>i</a:t>
            </a:r>
            <a:r>
              <a:rPr lang="tr-TR" dirty="0" smtClean="0"/>
              <a:t>le</a:t>
            </a:r>
            <a:r>
              <a:rPr lang="en-US" dirty="0" smtClean="0"/>
              <a:t> </a:t>
            </a:r>
            <a:endParaRPr lang="en-US" dirty="0"/>
          </a:p>
        </p:txBody>
      </p:sp>
      <p:sp>
        <p:nvSpPr>
          <p:cNvPr id="119838" name="Text Box 30"/>
          <p:cNvSpPr txBox="1">
            <a:spLocks noChangeArrowheads="1"/>
          </p:cNvSpPr>
          <p:nvPr/>
        </p:nvSpPr>
        <p:spPr bwMode="auto">
          <a:xfrm>
            <a:off x="304800" y="4343400"/>
            <a:ext cx="5264583" cy="461665"/>
          </a:xfrm>
          <a:prstGeom prst="rect">
            <a:avLst/>
          </a:prstGeom>
          <a:noFill/>
          <a:ln w="9525">
            <a:noFill/>
            <a:miter lim="800000"/>
            <a:headEnd/>
            <a:tailEnd/>
          </a:ln>
        </p:spPr>
        <p:txBody>
          <a:bodyPr wrap="none">
            <a:spAutoFit/>
          </a:bodyPr>
          <a:lstStyle/>
          <a:p>
            <a:r>
              <a:rPr lang="en-US" dirty="0" err="1"/>
              <a:t>R</a:t>
            </a:r>
            <a:r>
              <a:rPr lang="en-US" baseline="-25000" dirty="0" err="1"/>
              <a:t>f</a:t>
            </a:r>
            <a:r>
              <a:rPr lang="en-US" dirty="0"/>
              <a:t> </a:t>
            </a:r>
            <a:r>
              <a:rPr lang="en-US" dirty="0" smtClean="0"/>
              <a:t>DC b</a:t>
            </a:r>
            <a:r>
              <a:rPr lang="tr-TR" dirty="0" smtClean="0"/>
              <a:t>esleme akımlarının akım yoludur</a:t>
            </a:r>
            <a:endParaRPr lang="en-US" dirty="0"/>
          </a:p>
        </p:txBody>
      </p:sp>
      <p:grpSp>
        <p:nvGrpSpPr>
          <p:cNvPr id="4" name="Group 60"/>
          <p:cNvGrpSpPr>
            <a:grpSpLocks/>
          </p:cNvGrpSpPr>
          <p:nvPr/>
        </p:nvGrpSpPr>
        <p:grpSpPr bwMode="auto">
          <a:xfrm>
            <a:off x="4797425" y="4495801"/>
            <a:ext cx="4346575" cy="2366963"/>
            <a:chOff x="3022" y="2832"/>
            <a:chExt cx="2738" cy="1491"/>
          </a:xfrm>
        </p:grpSpPr>
        <p:sp>
          <p:nvSpPr>
            <p:cNvPr id="6164" name="Text Box 31"/>
            <p:cNvSpPr txBox="1">
              <a:spLocks noChangeArrowheads="1"/>
            </p:cNvSpPr>
            <p:nvPr/>
          </p:nvSpPr>
          <p:spPr bwMode="auto">
            <a:xfrm>
              <a:off x="4368" y="2832"/>
              <a:ext cx="212" cy="288"/>
            </a:xfrm>
            <a:prstGeom prst="rect">
              <a:avLst/>
            </a:prstGeom>
            <a:noFill/>
            <a:ln w="9525">
              <a:noFill/>
              <a:miter lim="800000"/>
              <a:headEnd/>
              <a:tailEnd/>
            </a:ln>
          </p:spPr>
          <p:txBody>
            <a:bodyPr wrap="none">
              <a:spAutoFit/>
            </a:bodyPr>
            <a:lstStyle/>
            <a:p>
              <a:r>
                <a:rPr lang="en-US"/>
                <a:t>1</a:t>
              </a:r>
            </a:p>
          </p:txBody>
        </p:sp>
        <p:sp>
          <p:nvSpPr>
            <p:cNvPr id="6165" name="Text Box 42"/>
            <p:cNvSpPr txBox="1">
              <a:spLocks noChangeArrowheads="1"/>
            </p:cNvSpPr>
            <p:nvPr/>
          </p:nvSpPr>
          <p:spPr bwMode="auto">
            <a:xfrm>
              <a:off x="3486" y="2832"/>
              <a:ext cx="624" cy="288"/>
            </a:xfrm>
            <a:prstGeom prst="rect">
              <a:avLst/>
            </a:prstGeom>
            <a:noFill/>
            <a:ln w="9525">
              <a:noFill/>
              <a:miter lim="800000"/>
              <a:headEnd/>
              <a:tailEnd/>
            </a:ln>
          </p:spPr>
          <p:txBody>
            <a:bodyPr>
              <a:spAutoFit/>
            </a:bodyPr>
            <a:lstStyle/>
            <a:p>
              <a:r>
                <a:rPr lang="en-US"/>
                <a:t>Phase </a:t>
              </a:r>
            </a:p>
          </p:txBody>
        </p:sp>
        <p:sp>
          <p:nvSpPr>
            <p:cNvPr id="6166" name="Text Box 43"/>
            <p:cNvSpPr txBox="1">
              <a:spLocks noChangeArrowheads="1"/>
            </p:cNvSpPr>
            <p:nvPr/>
          </p:nvSpPr>
          <p:spPr bwMode="auto">
            <a:xfrm>
              <a:off x="5406" y="2832"/>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grpSp>
          <p:nvGrpSpPr>
            <p:cNvPr id="6167" name="Group 59"/>
            <p:cNvGrpSpPr>
              <a:grpSpLocks/>
            </p:cNvGrpSpPr>
            <p:nvPr/>
          </p:nvGrpSpPr>
          <p:grpSpPr bwMode="auto">
            <a:xfrm>
              <a:off x="3022" y="2976"/>
              <a:ext cx="2720" cy="1347"/>
              <a:chOff x="3022" y="2976"/>
              <a:chExt cx="2720" cy="1347"/>
            </a:xfrm>
          </p:grpSpPr>
          <p:sp>
            <p:nvSpPr>
              <p:cNvPr id="6168" name="Text Box 32"/>
              <p:cNvSpPr txBox="1">
                <a:spLocks noChangeArrowheads="1"/>
              </p:cNvSpPr>
              <p:nvPr/>
            </p:nvSpPr>
            <p:spPr bwMode="auto">
              <a:xfrm>
                <a:off x="3022" y="3888"/>
                <a:ext cx="530" cy="288"/>
              </a:xfrm>
              <a:prstGeom prst="rect">
                <a:avLst/>
              </a:prstGeom>
              <a:noFill/>
              <a:ln w="9525">
                <a:noFill/>
                <a:miter lim="800000"/>
                <a:headEnd/>
                <a:tailEnd/>
              </a:ln>
            </p:spPr>
            <p:txBody>
              <a:bodyPr wrap="none">
                <a:spAutoFit/>
              </a:bodyPr>
              <a:lstStyle/>
              <a:p>
                <a:r>
                  <a:rPr lang="en-US"/>
                  <a:t>-3</a:t>
                </a:r>
                <a:r>
                  <a:rPr lang="en-US">
                    <a:sym typeface="Symbol" pitchFamily="18" charset="2"/>
                  </a:rPr>
                  <a:t>/2</a:t>
                </a:r>
                <a:endParaRPr lang="en-US"/>
              </a:p>
            </p:txBody>
          </p:sp>
          <p:grpSp>
            <p:nvGrpSpPr>
              <p:cNvPr id="6169" name="Group 33"/>
              <p:cNvGrpSpPr>
                <a:grpSpLocks/>
              </p:cNvGrpSpPr>
              <p:nvPr/>
            </p:nvGrpSpPr>
            <p:grpSpPr bwMode="auto">
              <a:xfrm>
                <a:off x="3438" y="3024"/>
                <a:ext cx="2256" cy="1152"/>
                <a:chOff x="3504" y="192"/>
                <a:chExt cx="2256" cy="1152"/>
              </a:xfrm>
            </p:grpSpPr>
            <p:sp>
              <p:nvSpPr>
                <p:cNvPr id="6176" name="Line 34"/>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6177" name="Line 35"/>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6178" name="Line 36"/>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6179" name="Line 37"/>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6180" name="Line 38"/>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6181" name="Line 39"/>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6182" name="Line 40"/>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6183" name="Line 41"/>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6170" name="Text Box 44"/>
              <p:cNvSpPr txBox="1">
                <a:spLocks noChangeArrowheads="1"/>
              </p:cNvSpPr>
              <p:nvPr/>
            </p:nvSpPr>
            <p:spPr bwMode="auto">
              <a:xfrm>
                <a:off x="3534" y="3456"/>
                <a:ext cx="530" cy="288"/>
              </a:xfrm>
              <a:prstGeom prst="rect">
                <a:avLst/>
              </a:prstGeom>
              <a:noFill/>
              <a:ln w="9525">
                <a:noFill/>
                <a:miter lim="800000"/>
                <a:headEnd/>
                <a:tailEnd/>
              </a:ln>
            </p:spPr>
            <p:txBody>
              <a:bodyPr wrap="none">
                <a:spAutoFit/>
              </a:bodyPr>
              <a:lstStyle/>
              <a:p>
                <a:r>
                  <a:rPr lang="en-US"/>
                  <a:t>-5</a:t>
                </a:r>
                <a:r>
                  <a:rPr lang="en-US">
                    <a:sym typeface="Symbol" pitchFamily="18" charset="2"/>
                  </a:rPr>
                  <a:t>/4</a:t>
                </a:r>
                <a:endParaRPr lang="en-US"/>
              </a:p>
            </p:txBody>
          </p:sp>
          <p:sp>
            <p:nvSpPr>
              <p:cNvPr id="6171" name="Line 45"/>
              <p:cNvSpPr>
                <a:spLocks noChangeShapeType="1"/>
              </p:cNvSpPr>
              <p:nvPr/>
            </p:nvSpPr>
            <p:spPr bwMode="auto">
              <a:xfrm>
                <a:off x="3534" y="4032"/>
                <a:ext cx="2208" cy="0"/>
              </a:xfrm>
              <a:prstGeom prst="line">
                <a:avLst/>
              </a:prstGeom>
              <a:noFill/>
              <a:ln w="9525" cap="rnd">
                <a:solidFill>
                  <a:schemeClr val="tx1"/>
                </a:solidFill>
                <a:prstDash val="sysDot"/>
                <a:round/>
                <a:headEnd/>
                <a:tailEnd/>
              </a:ln>
            </p:spPr>
            <p:txBody>
              <a:bodyPr/>
              <a:lstStyle/>
              <a:p>
                <a:endParaRPr lang="en-US"/>
              </a:p>
            </p:txBody>
          </p:sp>
          <p:sp>
            <p:nvSpPr>
              <p:cNvPr id="6172" name="Line 46"/>
              <p:cNvSpPr>
                <a:spLocks noChangeShapeType="1"/>
              </p:cNvSpPr>
              <p:nvPr/>
            </p:nvSpPr>
            <p:spPr bwMode="auto">
              <a:xfrm>
                <a:off x="4014" y="3120"/>
                <a:ext cx="912" cy="912"/>
              </a:xfrm>
              <a:prstGeom prst="line">
                <a:avLst/>
              </a:prstGeom>
              <a:noFill/>
              <a:ln w="9525" cap="rnd">
                <a:solidFill>
                  <a:schemeClr val="tx1"/>
                </a:solidFill>
                <a:prstDash val="sysDot"/>
                <a:round/>
                <a:headEnd/>
                <a:tailEnd/>
              </a:ln>
            </p:spPr>
            <p:txBody>
              <a:bodyPr/>
              <a:lstStyle/>
              <a:p>
                <a:endParaRPr lang="en-US"/>
              </a:p>
            </p:txBody>
          </p:sp>
          <p:sp>
            <p:nvSpPr>
              <p:cNvPr id="6173" name="Freeform 47"/>
              <p:cNvSpPr>
                <a:spLocks/>
              </p:cNvSpPr>
              <p:nvPr/>
            </p:nvSpPr>
            <p:spPr bwMode="auto">
              <a:xfrm>
                <a:off x="3438" y="3104"/>
                <a:ext cx="2256" cy="952"/>
              </a:xfrm>
              <a:custGeom>
                <a:avLst/>
                <a:gdLst>
                  <a:gd name="T0" fmla="*/ 0 w 2256"/>
                  <a:gd name="T1" fmla="*/ 16 h 952"/>
                  <a:gd name="T2" fmla="*/ 384 w 2256"/>
                  <a:gd name="T3" fmla="*/ 16 h 952"/>
                  <a:gd name="T4" fmla="*/ 576 w 2256"/>
                  <a:gd name="T5" fmla="*/ 112 h 952"/>
                  <a:gd name="T6" fmla="*/ 1056 w 2256"/>
                  <a:gd name="T7" fmla="*/ 496 h 952"/>
                  <a:gd name="T8" fmla="*/ 1488 w 2256"/>
                  <a:gd name="T9" fmla="*/ 880 h 952"/>
                  <a:gd name="T10" fmla="*/ 1968 w 2256"/>
                  <a:gd name="T11" fmla="*/ 928 h 952"/>
                  <a:gd name="T12" fmla="*/ 2256 w 2256"/>
                  <a:gd name="T13" fmla="*/ 928 h 952"/>
                  <a:gd name="T14" fmla="*/ 0 60000 65536"/>
                  <a:gd name="T15" fmla="*/ 0 60000 65536"/>
                  <a:gd name="T16" fmla="*/ 0 60000 65536"/>
                  <a:gd name="T17" fmla="*/ 0 60000 65536"/>
                  <a:gd name="T18" fmla="*/ 0 60000 65536"/>
                  <a:gd name="T19" fmla="*/ 0 60000 65536"/>
                  <a:gd name="T20" fmla="*/ 0 60000 65536"/>
                  <a:gd name="T21" fmla="*/ 0 w 2256"/>
                  <a:gd name="T22" fmla="*/ 0 h 952"/>
                  <a:gd name="T23" fmla="*/ 2256 w 2256"/>
                  <a:gd name="T24" fmla="*/ 952 h 9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6" h="952">
                    <a:moveTo>
                      <a:pt x="0" y="16"/>
                    </a:moveTo>
                    <a:cubicBezTo>
                      <a:pt x="144" y="8"/>
                      <a:pt x="288" y="0"/>
                      <a:pt x="384" y="16"/>
                    </a:cubicBezTo>
                    <a:cubicBezTo>
                      <a:pt x="480" y="32"/>
                      <a:pt x="464" y="32"/>
                      <a:pt x="576" y="112"/>
                    </a:cubicBezTo>
                    <a:cubicBezTo>
                      <a:pt x="688" y="192"/>
                      <a:pt x="904" y="368"/>
                      <a:pt x="1056" y="496"/>
                    </a:cubicBezTo>
                    <a:cubicBezTo>
                      <a:pt x="1208" y="624"/>
                      <a:pt x="1336" y="808"/>
                      <a:pt x="1488" y="880"/>
                    </a:cubicBezTo>
                    <a:cubicBezTo>
                      <a:pt x="1640" y="952"/>
                      <a:pt x="1840" y="920"/>
                      <a:pt x="1968" y="928"/>
                    </a:cubicBezTo>
                    <a:cubicBezTo>
                      <a:pt x="2096" y="936"/>
                      <a:pt x="2176" y="932"/>
                      <a:pt x="2256" y="928"/>
                    </a:cubicBezTo>
                  </a:path>
                </a:pathLst>
              </a:custGeom>
              <a:noFill/>
              <a:ln w="9525">
                <a:solidFill>
                  <a:schemeClr val="tx1"/>
                </a:solidFill>
                <a:round/>
                <a:headEnd/>
                <a:tailEnd/>
              </a:ln>
            </p:spPr>
            <p:txBody>
              <a:bodyPr/>
              <a:lstStyle/>
              <a:p>
                <a:endParaRPr lang="en-US"/>
              </a:p>
            </p:txBody>
          </p:sp>
          <p:sp>
            <p:nvSpPr>
              <p:cNvPr id="6174" name="Text Box 48"/>
              <p:cNvSpPr txBox="1">
                <a:spLocks noChangeArrowheads="1"/>
              </p:cNvSpPr>
              <p:nvPr/>
            </p:nvSpPr>
            <p:spPr bwMode="auto">
              <a:xfrm>
                <a:off x="3120" y="2976"/>
                <a:ext cx="285" cy="288"/>
              </a:xfrm>
              <a:prstGeom prst="rect">
                <a:avLst/>
              </a:prstGeom>
              <a:noFill/>
              <a:ln w="9525">
                <a:noFill/>
                <a:miter lim="800000"/>
                <a:headEnd/>
                <a:tailEnd/>
              </a:ln>
            </p:spPr>
            <p:txBody>
              <a:bodyPr wrap="none">
                <a:spAutoFit/>
              </a:bodyPr>
              <a:lstStyle/>
              <a:p>
                <a:r>
                  <a:rPr lang="en-US"/>
                  <a:t>-</a:t>
                </a:r>
                <a:r>
                  <a:rPr lang="en-US">
                    <a:sym typeface="Symbol" pitchFamily="18" charset="2"/>
                  </a:rPr>
                  <a:t></a:t>
                </a:r>
                <a:endParaRPr lang="en-US"/>
              </a:p>
            </p:txBody>
          </p:sp>
          <p:sp>
            <p:nvSpPr>
              <p:cNvPr id="6175" name="Text Box 49"/>
              <p:cNvSpPr txBox="1">
                <a:spLocks noChangeArrowheads="1"/>
              </p:cNvSpPr>
              <p:nvPr/>
            </p:nvSpPr>
            <p:spPr bwMode="auto">
              <a:xfrm>
                <a:off x="3744" y="4032"/>
                <a:ext cx="1004" cy="291"/>
              </a:xfrm>
              <a:prstGeom prst="rect">
                <a:avLst/>
              </a:prstGeom>
              <a:solidFill>
                <a:schemeClr val="accent2">
                  <a:lumMod val="20000"/>
                  <a:lumOff val="80000"/>
                </a:schemeClr>
              </a:solidFill>
              <a:ln w="9525">
                <a:noFill/>
                <a:miter lim="800000"/>
                <a:headEnd/>
                <a:tailEnd/>
              </a:ln>
            </p:spPr>
            <p:txBody>
              <a:bodyPr wrap="none">
                <a:spAutoFit/>
              </a:bodyPr>
              <a:lstStyle/>
              <a:p>
                <a:r>
                  <a:rPr lang="en-US" dirty="0" err="1" smtClean="0"/>
                  <a:t>R</a:t>
                </a:r>
                <a:r>
                  <a:rPr lang="en-US" baseline="-25000" dirty="0" err="1" smtClean="0"/>
                  <a:t>f</a:t>
                </a:r>
                <a:r>
                  <a:rPr lang="tr-TR" dirty="0"/>
                  <a:t> </a:t>
                </a:r>
                <a:r>
                  <a:rPr lang="en-US" dirty="0" smtClean="0"/>
                  <a:t>o</a:t>
                </a:r>
                <a:r>
                  <a:rPr lang="tr-TR" dirty="0" smtClean="0"/>
                  <a:t>lmadan</a:t>
                </a:r>
                <a:endParaRPr lang="en-US" dirty="0"/>
              </a:p>
            </p:txBody>
          </p:sp>
        </p:grpSp>
      </p:grpSp>
      <p:sp>
        <p:nvSpPr>
          <p:cNvPr id="119858" name="Text Box 50"/>
          <p:cNvSpPr txBox="1">
            <a:spLocks noChangeArrowheads="1"/>
          </p:cNvSpPr>
          <p:nvPr/>
        </p:nvSpPr>
        <p:spPr bwMode="auto">
          <a:xfrm>
            <a:off x="5867400" y="3886200"/>
            <a:ext cx="2335896" cy="461665"/>
          </a:xfrm>
          <a:prstGeom prst="rect">
            <a:avLst/>
          </a:prstGeom>
          <a:noFill/>
          <a:ln w="9525">
            <a:noFill/>
            <a:miter lim="800000"/>
            <a:headEnd/>
            <a:tailEnd/>
          </a:ln>
        </p:spPr>
        <p:txBody>
          <a:bodyPr wrap="none">
            <a:spAutoFit/>
          </a:bodyPr>
          <a:lstStyle/>
          <a:p>
            <a:r>
              <a:rPr lang="tr-TR" dirty="0" smtClean="0"/>
              <a:t>Alçak geç süzgeç</a:t>
            </a:r>
            <a:endParaRPr lang="en-US" dirty="0"/>
          </a:p>
        </p:txBody>
      </p:sp>
      <p:sp>
        <p:nvSpPr>
          <p:cNvPr id="119859" name="Text Box 51"/>
          <p:cNvSpPr txBox="1">
            <a:spLocks noChangeArrowheads="1"/>
          </p:cNvSpPr>
          <p:nvPr/>
        </p:nvSpPr>
        <p:spPr bwMode="auto">
          <a:xfrm>
            <a:off x="8077200" y="3962400"/>
            <a:ext cx="978153" cy="461665"/>
          </a:xfrm>
          <a:prstGeom prst="rect">
            <a:avLst/>
          </a:prstGeom>
          <a:noFill/>
          <a:ln w="9525">
            <a:noFill/>
            <a:miter lim="800000"/>
            <a:headEnd/>
            <a:tailEnd/>
          </a:ln>
        </p:spPr>
        <p:txBody>
          <a:bodyPr wrap="none">
            <a:spAutoFit/>
          </a:bodyPr>
          <a:lstStyle/>
          <a:p>
            <a:r>
              <a:rPr lang="tr-TR" dirty="0" err="1"/>
              <a:t>E</a:t>
            </a:r>
            <a:r>
              <a:rPr lang="en-US" dirty="0" err="1" smtClean="0"/>
              <a:t>nteg</a:t>
            </a:r>
            <a:r>
              <a:rPr lang="en-US" dirty="0"/>
              <a:t>.</a:t>
            </a:r>
          </a:p>
        </p:txBody>
      </p:sp>
      <p:grpSp>
        <p:nvGrpSpPr>
          <p:cNvPr id="7" name="Group 52"/>
          <p:cNvGrpSpPr>
            <a:grpSpLocks/>
          </p:cNvGrpSpPr>
          <p:nvPr/>
        </p:nvGrpSpPr>
        <p:grpSpPr bwMode="auto">
          <a:xfrm>
            <a:off x="5638800" y="3657600"/>
            <a:ext cx="3200400" cy="228600"/>
            <a:chOff x="3552" y="2304"/>
            <a:chExt cx="2016" cy="144"/>
          </a:xfrm>
        </p:grpSpPr>
        <p:sp>
          <p:nvSpPr>
            <p:cNvPr id="6162" name="AutoShape 53"/>
            <p:cNvSpPr>
              <a:spLocks/>
            </p:cNvSpPr>
            <p:nvPr/>
          </p:nvSpPr>
          <p:spPr bwMode="auto">
            <a:xfrm rot="-5400000">
              <a:off x="4200" y="1656"/>
              <a:ext cx="144" cy="1440"/>
            </a:xfrm>
            <a:prstGeom prst="leftBrace">
              <a:avLst>
                <a:gd name="adj1" fmla="val 83333"/>
                <a:gd name="adj2" fmla="val 50000"/>
              </a:avLst>
            </a:prstGeom>
            <a:noFill/>
            <a:ln w="9525">
              <a:solidFill>
                <a:schemeClr val="tx1"/>
              </a:solidFill>
              <a:round/>
              <a:headEnd/>
              <a:tailEnd/>
            </a:ln>
          </p:spPr>
          <p:txBody>
            <a:bodyPr wrap="none" anchor="ctr"/>
            <a:lstStyle/>
            <a:p>
              <a:endParaRPr lang="en-US"/>
            </a:p>
          </p:txBody>
        </p:sp>
        <p:sp>
          <p:nvSpPr>
            <p:cNvPr id="6163" name="AutoShape 54"/>
            <p:cNvSpPr>
              <a:spLocks/>
            </p:cNvSpPr>
            <p:nvPr/>
          </p:nvSpPr>
          <p:spPr bwMode="auto">
            <a:xfrm rot="-5400000">
              <a:off x="5328" y="2208"/>
              <a:ext cx="48" cy="432"/>
            </a:xfrm>
            <a:prstGeom prst="leftBrace">
              <a:avLst>
                <a:gd name="adj1" fmla="val 75000"/>
                <a:gd name="adj2" fmla="val 50000"/>
              </a:avLst>
            </a:prstGeom>
            <a:noFill/>
            <a:ln w="9525">
              <a:solidFill>
                <a:schemeClr val="tx1"/>
              </a:solidFill>
              <a:round/>
              <a:headEnd/>
              <a:tailEnd/>
            </a:ln>
          </p:spPr>
          <p:txBody>
            <a:bodyPr wrap="none" anchor="ctr"/>
            <a:lstStyle/>
            <a:p>
              <a:endParaRPr lang="en-US"/>
            </a:p>
          </p:txBody>
        </p:sp>
      </p:grpSp>
      <p:grpSp>
        <p:nvGrpSpPr>
          <p:cNvPr id="8" name="Group 55"/>
          <p:cNvGrpSpPr>
            <a:grpSpLocks/>
          </p:cNvGrpSpPr>
          <p:nvPr/>
        </p:nvGrpSpPr>
        <p:grpSpPr bwMode="auto">
          <a:xfrm>
            <a:off x="5638800" y="4419600"/>
            <a:ext cx="3276600" cy="228600"/>
            <a:chOff x="3552" y="2784"/>
            <a:chExt cx="2064" cy="144"/>
          </a:xfrm>
        </p:grpSpPr>
        <p:sp>
          <p:nvSpPr>
            <p:cNvPr id="6160" name="AutoShape 56"/>
            <p:cNvSpPr>
              <a:spLocks/>
            </p:cNvSpPr>
            <p:nvPr/>
          </p:nvSpPr>
          <p:spPr bwMode="auto">
            <a:xfrm rot="5400000" flipV="1">
              <a:off x="4200" y="2136"/>
              <a:ext cx="144" cy="1440"/>
            </a:xfrm>
            <a:prstGeom prst="leftBrace">
              <a:avLst>
                <a:gd name="adj1" fmla="val 83333"/>
                <a:gd name="adj2" fmla="val 50000"/>
              </a:avLst>
            </a:prstGeom>
            <a:noFill/>
            <a:ln w="9525">
              <a:solidFill>
                <a:schemeClr val="tx1"/>
              </a:solidFill>
              <a:round/>
              <a:headEnd/>
              <a:tailEnd/>
            </a:ln>
          </p:spPr>
          <p:txBody>
            <a:bodyPr wrap="none" anchor="ctr"/>
            <a:lstStyle/>
            <a:p>
              <a:endParaRPr lang="en-US"/>
            </a:p>
          </p:txBody>
        </p:sp>
        <p:sp>
          <p:nvSpPr>
            <p:cNvPr id="6161" name="AutoShape 57"/>
            <p:cNvSpPr>
              <a:spLocks/>
            </p:cNvSpPr>
            <p:nvPr/>
          </p:nvSpPr>
          <p:spPr bwMode="auto">
            <a:xfrm rot="5400000" flipV="1">
              <a:off x="5376" y="2592"/>
              <a:ext cx="48" cy="432"/>
            </a:xfrm>
            <a:prstGeom prst="leftBrace">
              <a:avLst>
                <a:gd name="adj1" fmla="val 75000"/>
                <a:gd name="adj2" fmla="val 50000"/>
              </a:avLst>
            </a:prstGeom>
            <a:noFill/>
            <a:ln w="9525">
              <a:solidFill>
                <a:schemeClr val="tx1"/>
              </a:solidFill>
              <a:round/>
              <a:headEnd/>
              <a:tailEnd/>
            </a:ln>
          </p:spPr>
          <p:txBody>
            <a:bodyPr wrap="none" anchor="ctr"/>
            <a:lstStyle/>
            <a:p>
              <a:endParaRPr lang="en-US"/>
            </a:p>
          </p:txBody>
        </p:sp>
      </p:grpSp>
      <p:graphicFrame>
        <p:nvGraphicFramePr>
          <p:cNvPr id="119870" name="Object 62"/>
          <p:cNvGraphicFramePr>
            <a:graphicFrameLocks noChangeAspect="1"/>
          </p:cNvGraphicFramePr>
          <p:nvPr/>
        </p:nvGraphicFramePr>
        <p:xfrm>
          <a:off x="1074738" y="5972175"/>
          <a:ext cx="2720975" cy="860425"/>
        </p:xfrm>
        <a:graphic>
          <a:graphicData uri="http://schemas.openxmlformats.org/presentationml/2006/ole">
            <mc:AlternateContent xmlns:mc="http://schemas.openxmlformats.org/markup-compatibility/2006">
              <mc:Choice xmlns:v="urn:schemas-microsoft-com:vml" Requires="v">
                <p:oleObj spid="_x0000_s46135" name="Equation" r:id="rId12" imgW="1396800" imgH="444240" progId="Equation.3">
                  <p:embed/>
                </p:oleObj>
              </mc:Choice>
              <mc:Fallback>
                <p:oleObj name="Equation" r:id="rId12" imgW="1396800" imgH="4442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74738" y="5972175"/>
                        <a:ext cx="2720975" cy="860425"/>
                      </a:xfrm>
                      <a:prstGeom prst="rect">
                        <a:avLst/>
                      </a:prstGeom>
                      <a:solidFill>
                        <a:srgbClr val="99CCFF"/>
                      </a:solidFill>
                    </p:spPr>
                  </p:pic>
                </p:oleObj>
              </mc:Fallback>
            </mc:AlternateContent>
          </a:graphicData>
        </a:graphic>
      </p:graphicFrame>
    </p:spTree>
    <p:extLst>
      <p:ext uri="{BB962C8B-B14F-4D97-AF65-F5344CB8AC3E}">
        <p14:creationId xmlns:p14="http://schemas.microsoft.com/office/powerpoint/2010/main" val="23088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9810"/>
                                        </p:tgtEl>
                                        <p:attrNameLst>
                                          <p:attrName>style.visibility</p:attrName>
                                        </p:attrNameLst>
                                      </p:cBhvr>
                                      <p:to>
                                        <p:strVal val="visible"/>
                                      </p:to>
                                    </p:set>
                                    <p:anim calcmode="lin" valueType="num">
                                      <p:cBhvr additive="base">
                                        <p:cTn id="7" dur="500" fill="hold"/>
                                        <p:tgtEl>
                                          <p:spTgt spid="119810"/>
                                        </p:tgtEl>
                                        <p:attrNameLst>
                                          <p:attrName>ppt_x</p:attrName>
                                        </p:attrNameLst>
                                      </p:cBhvr>
                                      <p:tavLst>
                                        <p:tav tm="0">
                                          <p:val>
                                            <p:strVal val="#ppt_x"/>
                                          </p:val>
                                        </p:tav>
                                        <p:tav tm="100000">
                                          <p:val>
                                            <p:strVal val="#ppt_x"/>
                                          </p:val>
                                        </p:tav>
                                      </p:tavLst>
                                    </p:anim>
                                    <p:anim calcmode="lin" valueType="num">
                                      <p:cBhvr additive="base">
                                        <p:cTn id="8" dur="500" fill="hold"/>
                                        <p:tgtEl>
                                          <p:spTgt spid="1198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19811"/>
                                        </p:tgtEl>
                                        <p:attrNameLst>
                                          <p:attrName>style.visibility</p:attrName>
                                        </p:attrNameLst>
                                      </p:cBhvr>
                                      <p:to>
                                        <p:strVal val="visible"/>
                                      </p:to>
                                    </p:set>
                                    <p:animEffect transition="in" filter="box(out)">
                                      <p:cBhvr>
                                        <p:cTn id="13" dur="500"/>
                                        <p:tgtEl>
                                          <p:spTgt spid="119811"/>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iterate type="lt">
                                    <p:tmPct val="100000"/>
                                  </p:iterate>
                                  <p:childTnLst>
                                    <p:set>
                                      <p:cBhvr>
                                        <p:cTn id="17" dur="1" fill="hold">
                                          <p:stCondLst>
                                            <p:cond delay="0"/>
                                          </p:stCondLst>
                                        </p:cTn>
                                        <p:tgtEl>
                                          <p:spTgt spid="119838">
                                            <p:txEl>
                                              <p:pRg st="0" end="0"/>
                                            </p:txEl>
                                          </p:spTgt>
                                        </p:tgtEl>
                                        <p:attrNameLst>
                                          <p:attrName>style.visibility</p:attrName>
                                        </p:attrNameLst>
                                      </p:cBhvr>
                                      <p:to>
                                        <p:strVal val="visible"/>
                                      </p:to>
                                    </p:set>
                                    <p:animEffect transition="in" filter="wipe(up)">
                                      <p:cBhvr>
                                        <p:cTn id="18" dur="75"/>
                                        <p:tgtEl>
                                          <p:spTgt spid="119838">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type.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19812"/>
                                        </p:tgtEl>
                                        <p:attrNameLst>
                                          <p:attrName>style.visibility</p:attrName>
                                        </p:attrNameLst>
                                      </p:cBhvr>
                                      <p:to>
                                        <p:strVal val="visible"/>
                                      </p:to>
                                    </p:set>
                                    <p:anim calcmode="lin" valueType="num">
                                      <p:cBhvr additive="base">
                                        <p:cTn id="23" dur="500" fill="hold"/>
                                        <p:tgtEl>
                                          <p:spTgt spid="119812"/>
                                        </p:tgtEl>
                                        <p:attrNameLst>
                                          <p:attrName>ppt_x</p:attrName>
                                        </p:attrNameLst>
                                      </p:cBhvr>
                                      <p:tavLst>
                                        <p:tav tm="0">
                                          <p:val>
                                            <p:strVal val="1+#ppt_w/2"/>
                                          </p:val>
                                        </p:tav>
                                        <p:tav tm="100000">
                                          <p:val>
                                            <p:strVal val="#ppt_x"/>
                                          </p:val>
                                        </p:tav>
                                      </p:tavLst>
                                    </p:anim>
                                    <p:anim calcmode="lin" valueType="num">
                                      <p:cBhvr additive="base">
                                        <p:cTn id="24" dur="500" fill="hold"/>
                                        <p:tgtEl>
                                          <p:spTgt spid="1198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5" name="carbrake.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119870"/>
                                        </p:tgtEl>
                                        <p:attrNameLst>
                                          <p:attrName>style.visibility</p:attrName>
                                        </p:attrNameLst>
                                      </p:cBhvr>
                                      <p:to>
                                        <p:strVal val="visible"/>
                                      </p:to>
                                    </p:set>
                                    <p:anim calcmode="lin" valueType="num">
                                      <p:cBhvr additive="base">
                                        <p:cTn id="29" dur="500" fill="hold"/>
                                        <p:tgtEl>
                                          <p:spTgt spid="119870"/>
                                        </p:tgtEl>
                                        <p:attrNameLst>
                                          <p:attrName>ppt_x</p:attrName>
                                        </p:attrNameLst>
                                      </p:cBhvr>
                                      <p:tavLst>
                                        <p:tav tm="0">
                                          <p:val>
                                            <p:strVal val="1+#ppt_w/2"/>
                                          </p:val>
                                        </p:tav>
                                        <p:tav tm="100000">
                                          <p:val>
                                            <p:strVal val="#ppt_x"/>
                                          </p:val>
                                        </p:tav>
                                      </p:tavLst>
                                    </p:anim>
                                    <p:anim calcmode="lin" valueType="num">
                                      <p:cBhvr additive="base">
                                        <p:cTn id="30" dur="500" fill="hold"/>
                                        <p:tgtEl>
                                          <p:spTgt spid="11987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5" name="carbrake.wav"/>
                                        </p:tgtEl>
                                      </p:cMediaNode>
                                    </p:audio>
                                  </p:subTnLst>
                                </p:cTn>
                              </p:par>
                            </p:childTnLst>
                          </p:cTn>
                        </p:par>
                      </p:childTnLst>
                    </p:cTn>
                  </p:par>
                  <p:par>
                    <p:cTn id="31" fill="hold">
                      <p:stCondLst>
                        <p:cond delay="indefinite"/>
                      </p:stCondLst>
                      <p:childTnLst>
                        <p:par>
                          <p:cTn id="32" fill="hold">
                            <p:stCondLst>
                              <p:cond delay="0"/>
                            </p:stCondLst>
                            <p:childTnLst>
                              <p:par>
                                <p:cTn id="33" presetID="4" presetClass="entr" presetSubtype="32"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ox(out)">
                                      <p:cBhvr>
                                        <p:cTn id="35" dur="500"/>
                                        <p:tgtEl>
                                          <p:spTgt spid="2"/>
                                        </p:tgtEl>
                                      </p:cBhvr>
                                    </p:animEffect>
                                  </p:childTnLst>
                                  <p:subTnLst>
                                    <p:audio>
                                      <p:cMediaNode>
                                        <p:cTn display="0" masterRel="sameClick">
                                          <p:stCondLst>
                                            <p:cond evt="begin" delay="0">
                                              <p:tn val="33"/>
                                            </p:cond>
                                          </p:stCondLst>
                                          <p:endCondLst>
                                            <p:cond evt="onStopAudio" delay="0">
                                              <p:tgtEl>
                                                <p:sldTgt/>
                                              </p:tgtEl>
                                            </p:cond>
                                          </p:endCondLst>
                                        </p:cTn>
                                        <p:tgtEl>
                                          <p:sndTgt r:embed="rId3" name="camera.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19834"/>
                                        </p:tgtEl>
                                        <p:attrNameLst>
                                          <p:attrName>style.visibility</p:attrName>
                                        </p:attrNameLst>
                                      </p:cBhvr>
                                      <p:to>
                                        <p:strVal val="visible"/>
                                      </p:to>
                                    </p:set>
                                    <p:anim calcmode="lin" valueType="num">
                                      <p:cBhvr additive="base">
                                        <p:cTn id="40" dur="500" fill="hold"/>
                                        <p:tgtEl>
                                          <p:spTgt spid="119834"/>
                                        </p:tgtEl>
                                        <p:attrNameLst>
                                          <p:attrName>ppt_x</p:attrName>
                                        </p:attrNameLst>
                                      </p:cBhvr>
                                      <p:tavLst>
                                        <p:tav tm="0">
                                          <p:val>
                                            <p:strVal val="0-#ppt_w/2"/>
                                          </p:val>
                                        </p:tav>
                                        <p:tav tm="100000">
                                          <p:val>
                                            <p:strVal val="#ppt_x"/>
                                          </p:val>
                                        </p:tav>
                                      </p:tavLst>
                                    </p:anim>
                                    <p:anim calcmode="lin" valueType="num">
                                      <p:cBhvr additive="base">
                                        <p:cTn id="41" dur="500" fill="hold"/>
                                        <p:tgtEl>
                                          <p:spTgt spid="11983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6" name="whoosh.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19830"/>
                                        </p:tgtEl>
                                        <p:attrNameLst>
                                          <p:attrName>style.visibility</p:attrName>
                                        </p:attrNameLst>
                                      </p:cBhvr>
                                      <p:to>
                                        <p:strVal val="visible"/>
                                      </p:to>
                                    </p:set>
                                    <p:anim calcmode="lin" valueType="num">
                                      <p:cBhvr additive="base">
                                        <p:cTn id="46" dur="500" fill="hold"/>
                                        <p:tgtEl>
                                          <p:spTgt spid="119830"/>
                                        </p:tgtEl>
                                        <p:attrNameLst>
                                          <p:attrName>ppt_x</p:attrName>
                                        </p:attrNameLst>
                                      </p:cBhvr>
                                      <p:tavLst>
                                        <p:tav tm="0">
                                          <p:val>
                                            <p:strVal val="0-#ppt_w/2"/>
                                          </p:val>
                                        </p:tav>
                                        <p:tav tm="100000">
                                          <p:val>
                                            <p:strVal val="#ppt_x"/>
                                          </p:val>
                                        </p:tav>
                                      </p:tavLst>
                                    </p:anim>
                                    <p:anim calcmode="lin" valueType="num">
                                      <p:cBhvr additive="base">
                                        <p:cTn id="47" dur="500" fill="hold"/>
                                        <p:tgtEl>
                                          <p:spTgt spid="1198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6"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19836"/>
                                        </p:tgtEl>
                                        <p:attrNameLst>
                                          <p:attrName>style.visibility</p:attrName>
                                        </p:attrNameLst>
                                      </p:cBhvr>
                                      <p:to>
                                        <p:strVal val="visible"/>
                                      </p:to>
                                    </p:set>
                                    <p:anim calcmode="lin" valueType="num">
                                      <p:cBhvr additive="base">
                                        <p:cTn id="52" dur="500" fill="hold"/>
                                        <p:tgtEl>
                                          <p:spTgt spid="119836"/>
                                        </p:tgtEl>
                                        <p:attrNameLst>
                                          <p:attrName>ppt_x</p:attrName>
                                        </p:attrNameLst>
                                      </p:cBhvr>
                                      <p:tavLst>
                                        <p:tav tm="0">
                                          <p:val>
                                            <p:strVal val="0-#ppt_w/2"/>
                                          </p:val>
                                        </p:tav>
                                        <p:tav tm="100000">
                                          <p:val>
                                            <p:strVal val="#ppt_x"/>
                                          </p:val>
                                        </p:tav>
                                      </p:tavLst>
                                    </p:anim>
                                    <p:anim calcmode="lin" valueType="num">
                                      <p:cBhvr additive="base">
                                        <p:cTn id="53" dur="500" fill="hold"/>
                                        <p:tgtEl>
                                          <p:spTgt spid="11983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6" name="whoosh.wav"/>
                                        </p:tgtEl>
                                      </p:cMediaNode>
                                    </p:audio>
                                  </p:subTnLst>
                                </p:cTn>
                              </p:par>
                            </p:childTnLst>
                          </p:cTn>
                        </p:par>
                      </p:childTnLst>
                    </p:cTn>
                  </p:par>
                  <p:par>
                    <p:cTn id="54" fill="hold">
                      <p:stCondLst>
                        <p:cond delay="indefinite"/>
                      </p:stCondLst>
                      <p:childTnLst>
                        <p:par>
                          <p:cTn id="55" fill="hold">
                            <p:stCondLst>
                              <p:cond delay="0"/>
                            </p:stCondLst>
                            <p:childTnLst>
                              <p:par>
                                <p:cTn id="56" presetID="4" presetClass="entr" presetSubtype="32"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ox(out)">
                                      <p:cBhvr>
                                        <p:cTn id="58" dur="500"/>
                                        <p:tgtEl>
                                          <p:spTgt spid="4"/>
                                        </p:tgtEl>
                                      </p:cBhvr>
                                    </p:animEffect>
                                  </p:childTnLst>
                                  <p:subTnLst>
                                    <p:audio>
                                      <p:cMediaNode>
                                        <p:cTn display="0" masterRel="sameClick">
                                          <p:stCondLst>
                                            <p:cond evt="begin" delay="0">
                                              <p:tn val="56"/>
                                            </p:cond>
                                          </p:stCondLst>
                                          <p:endCondLst>
                                            <p:cond evt="onStopAudio" delay="0">
                                              <p:tgtEl>
                                                <p:sldTgt/>
                                              </p:tgtEl>
                                            </p:cond>
                                          </p:endCondLst>
                                        </p:cTn>
                                        <p:tgtEl>
                                          <p:sndTgt r:embed="rId3" name="camera.wav"/>
                                        </p:tgtEl>
                                      </p:cMediaNode>
                                    </p:audio>
                                  </p:sub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additive="base">
                                        <p:cTn id="63" dur="500" fill="hold"/>
                                        <p:tgtEl>
                                          <p:spTgt spid="7"/>
                                        </p:tgtEl>
                                        <p:attrNameLst>
                                          <p:attrName>ppt_x</p:attrName>
                                        </p:attrNameLst>
                                      </p:cBhvr>
                                      <p:tavLst>
                                        <p:tav tm="0">
                                          <p:val>
                                            <p:strVal val="0-#ppt_w/2"/>
                                          </p:val>
                                        </p:tav>
                                        <p:tav tm="100000">
                                          <p:val>
                                            <p:strVal val="#ppt_x"/>
                                          </p:val>
                                        </p:tav>
                                      </p:tavLst>
                                    </p:anim>
                                    <p:anim calcmode="lin" valueType="num">
                                      <p:cBhvr additive="base">
                                        <p:cTn id="64"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6" name="whoosh.wav"/>
                                        </p:tgtEl>
                                      </p:cMediaNode>
                                    </p:audio>
                                  </p:subTnLst>
                                </p:cTn>
                              </p:par>
                            </p:childTnLst>
                          </p:cTn>
                        </p:par>
                      </p:childTnLst>
                    </p:cTn>
                  </p:par>
                  <p:par>
                    <p:cTn id="65" fill="hold">
                      <p:stCondLst>
                        <p:cond delay="indefinite"/>
                      </p:stCondLst>
                      <p:childTnLst>
                        <p:par>
                          <p:cTn id="66" fill="hold">
                            <p:stCondLst>
                              <p:cond delay="0"/>
                            </p:stCondLst>
                            <p:childTnLst>
                              <p:par>
                                <p:cTn id="67" presetID="2" presetClass="entr" presetSubtype="8" fill="hold" nodeType="click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fill="hold"/>
                                        <p:tgtEl>
                                          <p:spTgt spid="8"/>
                                        </p:tgtEl>
                                        <p:attrNameLst>
                                          <p:attrName>ppt_x</p:attrName>
                                        </p:attrNameLst>
                                      </p:cBhvr>
                                      <p:tavLst>
                                        <p:tav tm="0">
                                          <p:val>
                                            <p:strVal val="0-#ppt_w/2"/>
                                          </p:val>
                                        </p:tav>
                                        <p:tav tm="100000">
                                          <p:val>
                                            <p:strVal val="#ppt_x"/>
                                          </p:val>
                                        </p:tav>
                                      </p:tavLst>
                                    </p:anim>
                                    <p:anim calcmode="lin" valueType="num">
                                      <p:cBhvr additive="base">
                                        <p:cTn id="7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6" name="whoosh.wav"/>
                                        </p:tgtEl>
                                      </p:cMediaNode>
                                    </p:audio>
                                  </p:sub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119858">
                                            <p:txEl>
                                              <p:pRg st="0" end="0"/>
                                            </p:txEl>
                                          </p:spTgt>
                                        </p:tgtEl>
                                        <p:attrNameLst>
                                          <p:attrName>style.visibility</p:attrName>
                                        </p:attrNameLst>
                                      </p:cBhvr>
                                      <p:to>
                                        <p:strVal val="visible"/>
                                      </p:to>
                                    </p:set>
                                    <p:anim calcmode="lin" valueType="num">
                                      <p:cBhvr additive="base">
                                        <p:cTn id="75" dur="500" fill="hold"/>
                                        <p:tgtEl>
                                          <p:spTgt spid="119858">
                                            <p:txEl>
                                              <p:pRg st="0" end="0"/>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11985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3"/>
                                            </p:cond>
                                          </p:stCondLst>
                                          <p:endCondLst>
                                            <p:cond evt="onStopAudio" delay="0">
                                              <p:tgtEl>
                                                <p:sldTgt/>
                                              </p:tgtEl>
                                            </p:cond>
                                          </p:endCondLst>
                                        </p:cTn>
                                        <p:tgtEl>
                                          <p:sndTgt r:embed="rId5" name="carbrake.wav"/>
                                        </p:tgtEl>
                                      </p:cMediaNode>
                                    </p:audio>
                                  </p:subTnLst>
                                </p:cTn>
                              </p:par>
                            </p:childTnLst>
                          </p:cTn>
                        </p:par>
                      </p:childTnLst>
                    </p:cTn>
                  </p:par>
                  <p:par>
                    <p:cTn id="77" fill="hold">
                      <p:stCondLst>
                        <p:cond delay="indefinite"/>
                      </p:stCondLst>
                      <p:childTnLst>
                        <p:par>
                          <p:cTn id="78" fill="hold">
                            <p:stCondLst>
                              <p:cond delay="0"/>
                            </p:stCondLst>
                            <p:childTnLst>
                              <p:par>
                                <p:cTn id="79" presetID="2" presetClass="entr" presetSubtype="3" fill="hold" grpId="0" nodeType="clickEffect">
                                  <p:stCondLst>
                                    <p:cond delay="0"/>
                                  </p:stCondLst>
                                  <p:iterate type="lt">
                                    <p:tmPct val="100000"/>
                                  </p:iterate>
                                  <p:childTnLst>
                                    <p:set>
                                      <p:cBhvr>
                                        <p:cTn id="80" dur="1" fill="hold">
                                          <p:stCondLst>
                                            <p:cond delay="0"/>
                                          </p:stCondLst>
                                        </p:cTn>
                                        <p:tgtEl>
                                          <p:spTgt spid="119859">
                                            <p:txEl>
                                              <p:pRg st="0" end="0"/>
                                            </p:txEl>
                                          </p:spTgt>
                                        </p:tgtEl>
                                        <p:attrNameLst>
                                          <p:attrName>style.visibility</p:attrName>
                                        </p:attrNameLst>
                                      </p:cBhvr>
                                      <p:to>
                                        <p:strVal val="visible"/>
                                      </p:to>
                                    </p:set>
                                    <p:anim calcmode="lin" valueType="num">
                                      <p:cBhvr additive="base">
                                        <p:cTn id="81" dur="75" fill="hold"/>
                                        <p:tgtEl>
                                          <p:spTgt spid="119859">
                                            <p:txEl>
                                              <p:pRg st="0" end="0"/>
                                            </p:txEl>
                                          </p:spTgt>
                                        </p:tgtEl>
                                        <p:attrNameLst>
                                          <p:attrName>ppt_x</p:attrName>
                                        </p:attrNameLst>
                                      </p:cBhvr>
                                      <p:tavLst>
                                        <p:tav tm="0">
                                          <p:val>
                                            <p:strVal val="1+#ppt_w/2"/>
                                          </p:val>
                                        </p:tav>
                                        <p:tav tm="100000">
                                          <p:val>
                                            <p:strVal val="#ppt_x"/>
                                          </p:val>
                                        </p:tav>
                                      </p:tavLst>
                                    </p:anim>
                                    <p:anim calcmode="lin" valueType="num">
                                      <p:cBhvr additive="base">
                                        <p:cTn id="82" dur="75" fill="hold"/>
                                        <p:tgtEl>
                                          <p:spTgt spid="119859">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79"/>
                                            </p:cond>
                                          </p:stCondLst>
                                          <p:endCondLst>
                                            <p:cond evt="onStopAudio" delay="0">
                                              <p:tgtEl>
                                                <p:sldTgt/>
                                              </p:tgtEl>
                                            </p:cond>
                                          </p:endCondLst>
                                        </p:cTn>
                                        <p:tgtEl>
                                          <p:sndTgt r:embed="rId7"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autoUpdateAnimBg="0"/>
      <p:bldP spid="119830" grpId="0" animBg="1"/>
      <p:bldP spid="119834" grpId="0" animBg="1" autoUpdateAnimBg="0"/>
      <p:bldP spid="119836" grpId="0" animBg="1" autoUpdateAnimBg="0"/>
      <p:bldP spid="119838" grpId="0" build="p" autoUpdateAnimBg="0"/>
      <p:bldP spid="119858" grpId="0" build="p" autoUpdateAnimBg="0"/>
      <p:bldP spid="119859"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53</a:t>
            </a:fld>
            <a:endParaRPr lang="tr-TR"/>
          </a:p>
        </p:txBody>
      </p:sp>
      <p:sp>
        <p:nvSpPr>
          <p:cNvPr id="147458" name="Rectangle 1026"/>
          <p:cNvSpPr>
            <a:spLocks noGrp="1" noChangeArrowheads="1"/>
          </p:cNvSpPr>
          <p:nvPr>
            <p:ph type="title"/>
          </p:nvPr>
        </p:nvSpPr>
        <p:spPr/>
        <p:txBody>
          <a:bodyPr/>
          <a:lstStyle/>
          <a:p>
            <a:r>
              <a:rPr lang="tr-TR" dirty="0" smtClean="0"/>
              <a:t>Yük Kuvvetlendiricisi</a:t>
            </a:r>
            <a:endParaRPr lang="en-US" dirty="0" smtClean="0"/>
          </a:p>
        </p:txBody>
      </p:sp>
      <p:grpSp>
        <p:nvGrpSpPr>
          <p:cNvPr id="2" name="Group 1055"/>
          <p:cNvGrpSpPr>
            <a:grpSpLocks/>
          </p:cNvGrpSpPr>
          <p:nvPr/>
        </p:nvGrpSpPr>
        <p:grpSpPr bwMode="auto">
          <a:xfrm>
            <a:off x="555625" y="1497013"/>
            <a:ext cx="7659688" cy="3748087"/>
            <a:chOff x="350" y="943"/>
            <a:chExt cx="4825" cy="2361"/>
          </a:xfrm>
        </p:grpSpPr>
        <p:pic>
          <p:nvPicPr>
            <p:cNvPr id="43013" name="Picture 1028"/>
            <p:cNvPicPr>
              <a:picLocks noChangeAspect="1" noChangeArrowheads="1"/>
            </p:cNvPicPr>
            <p:nvPr/>
          </p:nvPicPr>
          <p:blipFill>
            <a:blip r:embed="rId4" cstate="print"/>
            <a:srcRect/>
            <a:stretch>
              <a:fillRect/>
            </a:stretch>
          </p:blipFill>
          <p:spPr bwMode="auto">
            <a:xfrm>
              <a:off x="350" y="943"/>
              <a:ext cx="4785" cy="2361"/>
            </a:xfrm>
            <a:prstGeom prst="rect">
              <a:avLst/>
            </a:prstGeom>
            <a:noFill/>
            <a:ln w="9525">
              <a:noFill/>
              <a:miter lim="800000"/>
              <a:headEnd/>
              <a:tailEnd/>
            </a:ln>
          </p:spPr>
        </p:pic>
        <p:sp>
          <p:nvSpPr>
            <p:cNvPr id="43014" name="Text Box 1032"/>
            <p:cNvSpPr txBox="1">
              <a:spLocks noChangeAspect="1" noChangeArrowheads="1"/>
            </p:cNvSpPr>
            <p:nvPr/>
          </p:nvSpPr>
          <p:spPr bwMode="auto">
            <a:xfrm>
              <a:off x="4824" y="1781"/>
              <a:ext cx="351" cy="270"/>
            </a:xfrm>
            <a:prstGeom prst="rect">
              <a:avLst/>
            </a:prstGeom>
            <a:noFill/>
            <a:ln w="9525">
              <a:noFill/>
              <a:miter lim="800000"/>
              <a:headEnd/>
              <a:tailEnd/>
            </a:ln>
          </p:spPr>
          <p:txBody>
            <a:bodyPr/>
            <a:lstStyle/>
            <a:p>
              <a:pPr eaLnBrk="0" hangingPunct="0"/>
              <a:r>
                <a:rPr lang="en-US" sz="1600" i="1">
                  <a:solidFill>
                    <a:schemeClr val="bg1"/>
                  </a:solidFill>
                  <a:latin typeface="Helvetica" pitchFamily="34" charset="0"/>
                </a:rPr>
                <a:t>v</a:t>
              </a:r>
              <a:r>
                <a:rPr lang="en-US" sz="1600" baseline="-25000">
                  <a:solidFill>
                    <a:schemeClr val="bg1"/>
                  </a:solidFill>
                  <a:latin typeface="Helvetica" pitchFamily="34" charset="0"/>
                </a:rPr>
                <a:t>o</a:t>
              </a:r>
              <a:endParaRPr lang="en-US" sz="1600">
                <a:solidFill>
                  <a:schemeClr val="bg1"/>
                </a:solidFill>
                <a:latin typeface="Helvetica" pitchFamily="34" charset="0"/>
              </a:endParaRPr>
            </a:p>
          </p:txBody>
        </p:sp>
        <p:grpSp>
          <p:nvGrpSpPr>
            <p:cNvPr id="43015" name="Group 1033"/>
            <p:cNvGrpSpPr>
              <a:grpSpLocks noChangeAspect="1"/>
            </p:cNvGrpSpPr>
            <p:nvPr/>
          </p:nvGrpSpPr>
          <p:grpSpPr bwMode="auto">
            <a:xfrm>
              <a:off x="670" y="1583"/>
              <a:ext cx="748" cy="369"/>
              <a:chOff x="2340" y="3675"/>
              <a:chExt cx="1245" cy="615"/>
            </a:xfrm>
          </p:grpSpPr>
          <p:sp>
            <p:nvSpPr>
              <p:cNvPr id="43027" name="Line 1034"/>
              <p:cNvSpPr>
                <a:spLocks noChangeAspect="1" noChangeShapeType="1"/>
              </p:cNvSpPr>
              <p:nvPr/>
            </p:nvSpPr>
            <p:spPr bwMode="auto">
              <a:xfrm>
                <a:off x="2340" y="4110"/>
                <a:ext cx="150" cy="150"/>
              </a:xfrm>
              <a:prstGeom prst="line">
                <a:avLst/>
              </a:prstGeom>
              <a:noFill/>
              <a:ln w="9525">
                <a:solidFill>
                  <a:srgbClr val="000000"/>
                </a:solidFill>
                <a:round/>
                <a:headEnd/>
                <a:tailEnd/>
              </a:ln>
            </p:spPr>
            <p:txBody>
              <a:bodyPr/>
              <a:lstStyle/>
              <a:p>
                <a:endParaRPr lang="en-US"/>
              </a:p>
            </p:txBody>
          </p:sp>
          <p:sp>
            <p:nvSpPr>
              <p:cNvPr id="43028" name="Line 1035"/>
              <p:cNvSpPr>
                <a:spLocks noChangeAspect="1" noChangeShapeType="1"/>
              </p:cNvSpPr>
              <p:nvPr/>
            </p:nvSpPr>
            <p:spPr bwMode="auto">
              <a:xfrm>
                <a:off x="2460" y="3990"/>
                <a:ext cx="300" cy="300"/>
              </a:xfrm>
              <a:prstGeom prst="line">
                <a:avLst/>
              </a:prstGeom>
              <a:noFill/>
              <a:ln w="9525">
                <a:solidFill>
                  <a:srgbClr val="000000"/>
                </a:solidFill>
                <a:round/>
                <a:headEnd/>
                <a:tailEnd/>
              </a:ln>
            </p:spPr>
            <p:txBody>
              <a:bodyPr/>
              <a:lstStyle/>
              <a:p>
                <a:endParaRPr lang="en-US"/>
              </a:p>
            </p:txBody>
          </p:sp>
          <p:sp>
            <p:nvSpPr>
              <p:cNvPr id="43029" name="Line 1036"/>
              <p:cNvSpPr>
                <a:spLocks noChangeAspect="1" noChangeShapeType="1"/>
              </p:cNvSpPr>
              <p:nvPr/>
            </p:nvSpPr>
            <p:spPr bwMode="auto">
              <a:xfrm>
                <a:off x="2625" y="3885"/>
                <a:ext cx="375" cy="375"/>
              </a:xfrm>
              <a:prstGeom prst="line">
                <a:avLst/>
              </a:prstGeom>
              <a:noFill/>
              <a:ln w="9525">
                <a:solidFill>
                  <a:srgbClr val="000000"/>
                </a:solidFill>
                <a:round/>
                <a:headEnd/>
                <a:tailEnd/>
              </a:ln>
            </p:spPr>
            <p:txBody>
              <a:bodyPr/>
              <a:lstStyle/>
              <a:p>
                <a:endParaRPr lang="en-US"/>
              </a:p>
            </p:txBody>
          </p:sp>
          <p:sp>
            <p:nvSpPr>
              <p:cNvPr id="43030" name="Line 1037"/>
              <p:cNvSpPr>
                <a:spLocks noChangeAspect="1" noChangeShapeType="1"/>
              </p:cNvSpPr>
              <p:nvPr/>
            </p:nvSpPr>
            <p:spPr bwMode="auto">
              <a:xfrm>
                <a:off x="2730" y="3780"/>
                <a:ext cx="405" cy="405"/>
              </a:xfrm>
              <a:prstGeom prst="line">
                <a:avLst/>
              </a:prstGeom>
              <a:noFill/>
              <a:ln w="9525">
                <a:solidFill>
                  <a:srgbClr val="000000"/>
                </a:solidFill>
                <a:round/>
                <a:headEnd/>
                <a:tailEnd/>
              </a:ln>
            </p:spPr>
            <p:txBody>
              <a:bodyPr/>
              <a:lstStyle/>
              <a:p>
                <a:endParaRPr lang="en-US"/>
              </a:p>
            </p:txBody>
          </p:sp>
          <p:sp>
            <p:nvSpPr>
              <p:cNvPr id="43031" name="Line 1038"/>
              <p:cNvSpPr>
                <a:spLocks noChangeAspect="1" noChangeShapeType="1"/>
              </p:cNvSpPr>
              <p:nvPr/>
            </p:nvSpPr>
            <p:spPr bwMode="auto">
              <a:xfrm>
                <a:off x="2865" y="3675"/>
                <a:ext cx="405" cy="405"/>
              </a:xfrm>
              <a:prstGeom prst="line">
                <a:avLst/>
              </a:prstGeom>
              <a:noFill/>
              <a:ln w="9525">
                <a:solidFill>
                  <a:srgbClr val="000000"/>
                </a:solidFill>
                <a:round/>
                <a:headEnd/>
                <a:tailEnd/>
              </a:ln>
            </p:spPr>
            <p:txBody>
              <a:bodyPr/>
              <a:lstStyle/>
              <a:p>
                <a:endParaRPr lang="en-US"/>
              </a:p>
            </p:txBody>
          </p:sp>
          <p:sp>
            <p:nvSpPr>
              <p:cNvPr id="43032" name="Line 1039"/>
              <p:cNvSpPr>
                <a:spLocks noChangeAspect="1" noChangeShapeType="1"/>
              </p:cNvSpPr>
              <p:nvPr/>
            </p:nvSpPr>
            <p:spPr bwMode="auto">
              <a:xfrm>
                <a:off x="3090" y="3690"/>
                <a:ext cx="300" cy="300"/>
              </a:xfrm>
              <a:prstGeom prst="line">
                <a:avLst/>
              </a:prstGeom>
              <a:noFill/>
              <a:ln w="9525">
                <a:solidFill>
                  <a:srgbClr val="000000"/>
                </a:solidFill>
                <a:round/>
                <a:headEnd/>
                <a:tailEnd/>
              </a:ln>
            </p:spPr>
            <p:txBody>
              <a:bodyPr/>
              <a:lstStyle/>
              <a:p>
                <a:endParaRPr lang="en-US"/>
              </a:p>
            </p:txBody>
          </p:sp>
          <p:sp>
            <p:nvSpPr>
              <p:cNvPr id="43033" name="Line 1040"/>
              <p:cNvSpPr>
                <a:spLocks noChangeAspect="1" noChangeShapeType="1"/>
              </p:cNvSpPr>
              <p:nvPr/>
            </p:nvSpPr>
            <p:spPr bwMode="auto">
              <a:xfrm>
                <a:off x="3300" y="3690"/>
                <a:ext cx="195" cy="195"/>
              </a:xfrm>
              <a:prstGeom prst="line">
                <a:avLst/>
              </a:prstGeom>
              <a:noFill/>
              <a:ln w="9525">
                <a:solidFill>
                  <a:srgbClr val="000000"/>
                </a:solidFill>
                <a:round/>
                <a:headEnd/>
                <a:tailEnd/>
              </a:ln>
            </p:spPr>
            <p:txBody>
              <a:bodyPr/>
              <a:lstStyle/>
              <a:p>
                <a:endParaRPr lang="en-US"/>
              </a:p>
            </p:txBody>
          </p:sp>
          <p:sp>
            <p:nvSpPr>
              <p:cNvPr id="43034" name="Line 1041"/>
              <p:cNvSpPr>
                <a:spLocks noChangeAspect="1" noChangeShapeType="1"/>
              </p:cNvSpPr>
              <p:nvPr/>
            </p:nvSpPr>
            <p:spPr bwMode="auto">
              <a:xfrm>
                <a:off x="3465" y="3705"/>
                <a:ext cx="120" cy="120"/>
              </a:xfrm>
              <a:prstGeom prst="line">
                <a:avLst/>
              </a:prstGeom>
              <a:noFill/>
              <a:ln w="9525">
                <a:solidFill>
                  <a:srgbClr val="000000"/>
                </a:solidFill>
                <a:round/>
                <a:headEnd/>
                <a:tailEnd/>
              </a:ln>
            </p:spPr>
            <p:txBody>
              <a:bodyPr/>
              <a:lstStyle/>
              <a:p>
                <a:endParaRPr lang="en-US"/>
              </a:p>
            </p:txBody>
          </p:sp>
        </p:grpSp>
        <p:grpSp>
          <p:nvGrpSpPr>
            <p:cNvPr id="43016" name="Group 1042"/>
            <p:cNvGrpSpPr>
              <a:grpSpLocks noChangeAspect="1"/>
            </p:cNvGrpSpPr>
            <p:nvPr/>
          </p:nvGrpSpPr>
          <p:grpSpPr bwMode="auto">
            <a:xfrm>
              <a:off x="652" y="2196"/>
              <a:ext cx="748" cy="369"/>
              <a:chOff x="6015" y="1830"/>
              <a:chExt cx="1245" cy="615"/>
            </a:xfrm>
          </p:grpSpPr>
          <p:sp>
            <p:nvSpPr>
              <p:cNvPr id="43019" name="Line 1043"/>
              <p:cNvSpPr>
                <a:spLocks noChangeAspect="1" noChangeShapeType="1"/>
              </p:cNvSpPr>
              <p:nvPr/>
            </p:nvSpPr>
            <p:spPr bwMode="auto">
              <a:xfrm>
                <a:off x="6015" y="2265"/>
                <a:ext cx="150" cy="150"/>
              </a:xfrm>
              <a:prstGeom prst="line">
                <a:avLst/>
              </a:prstGeom>
              <a:noFill/>
              <a:ln w="9525">
                <a:solidFill>
                  <a:srgbClr val="000000"/>
                </a:solidFill>
                <a:prstDash val="dash"/>
                <a:round/>
                <a:headEnd/>
                <a:tailEnd/>
              </a:ln>
            </p:spPr>
            <p:txBody>
              <a:bodyPr/>
              <a:lstStyle/>
              <a:p>
                <a:endParaRPr lang="en-US"/>
              </a:p>
            </p:txBody>
          </p:sp>
          <p:sp>
            <p:nvSpPr>
              <p:cNvPr id="43020" name="Line 1044"/>
              <p:cNvSpPr>
                <a:spLocks noChangeAspect="1" noChangeShapeType="1"/>
              </p:cNvSpPr>
              <p:nvPr/>
            </p:nvSpPr>
            <p:spPr bwMode="auto">
              <a:xfrm>
                <a:off x="6135" y="2145"/>
                <a:ext cx="300" cy="300"/>
              </a:xfrm>
              <a:prstGeom prst="line">
                <a:avLst/>
              </a:prstGeom>
              <a:noFill/>
              <a:ln w="9525">
                <a:solidFill>
                  <a:srgbClr val="000000"/>
                </a:solidFill>
                <a:prstDash val="dash"/>
                <a:round/>
                <a:headEnd/>
                <a:tailEnd/>
              </a:ln>
            </p:spPr>
            <p:txBody>
              <a:bodyPr/>
              <a:lstStyle/>
              <a:p>
                <a:endParaRPr lang="en-US"/>
              </a:p>
            </p:txBody>
          </p:sp>
          <p:sp>
            <p:nvSpPr>
              <p:cNvPr id="43021" name="Line 1045"/>
              <p:cNvSpPr>
                <a:spLocks noChangeAspect="1" noChangeShapeType="1"/>
              </p:cNvSpPr>
              <p:nvPr/>
            </p:nvSpPr>
            <p:spPr bwMode="auto">
              <a:xfrm>
                <a:off x="6300" y="2040"/>
                <a:ext cx="375" cy="375"/>
              </a:xfrm>
              <a:prstGeom prst="line">
                <a:avLst/>
              </a:prstGeom>
              <a:noFill/>
              <a:ln w="9525">
                <a:solidFill>
                  <a:srgbClr val="000000"/>
                </a:solidFill>
                <a:prstDash val="dash"/>
                <a:round/>
                <a:headEnd/>
                <a:tailEnd/>
              </a:ln>
            </p:spPr>
            <p:txBody>
              <a:bodyPr/>
              <a:lstStyle/>
              <a:p>
                <a:endParaRPr lang="en-US"/>
              </a:p>
            </p:txBody>
          </p:sp>
          <p:sp>
            <p:nvSpPr>
              <p:cNvPr id="43022" name="Line 1046"/>
              <p:cNvSpPr>
                <a:spLocks noChangeAspect="1" noChangeShapeType="1"/>
              </p:cNvSpPr>
              <p:nvPr/>
            </p:nvSpPr>
            <p:spPr bwMode="auto">
              <a:xfrm>
                <a:off x="6405" y="1935"/>
                <a:ext cx="405" cy="405"/>
              </a:xfrm>
              <a:prstGeom prst="line">
                <a:avLst/>
              </a:prstGeom>
              <a:noFill/>
              <a:ln w="9525">
                <a:solidFill>
                  <a:srgbClr val="000000"/>
                </a:solidFill>
                <a:prstDash val="dash"/>
                <a:round/>
                <a:headEnd/>
                <a:tailEnd/>
              </a:ln>
            </p:spPr>
            <p:txBody>
              <a:bodyPr/>
              <a:lstStyle/>
              <a:p>
                <a:endParaRPr lang="en-US"/>
              </a:p>
            </p:txBody>
          </p:sp>
          <p:sp>
            <p:nvSpPr>
              <p:cNvPr id="43023" name="Line 1047"/>
              <p:cNvSpPr>
                <a:spLocks noChangeAspect="1" noChangeShapeType="1"/>
              </p:cNvSpPr>
              <p:nvPr/>
            </p:nvSpPr>
            <p:spPr bwMode="auto">
              <a:xfrm>
                <a:off x="6540" y="1830"/>
                <a:ext cx="405" cy="405"/>
              </a:xfrm>
              <a:prstGeom prst="line">
                <a:avLst/>
              </a:prstGeom>
              <a:noFill/>
              <a:ln w="9525">
                <a:solidFill>
                  <a:srgbClr val="000000"/>
                </a:solidFill>
                <a:prstDash val="dash"/>
                <a:round/>
                <a:headEnd/>
                <a:tailEnd/>
              </a:ln>
            </p:spPr>
            <p:txBody>
              <a:bodyPr/>
              <a:lstStyle/>
              <a:p>
                <a:endParaRPr lang="en-US"/>
              </a:p>
            </p:txBody>
          </p:sp>
          <p:sp>
            <p:nvSpPr>
              <p:cNvPr id="43024" name="Line 1048"/>
              <p:cNvSpPr>
                <a:spLocks noChangeAspect="1" noChangeShapeType="1"/>
              </p:cNvSpPr>
              <p:nvPr/>
            </p:nvSpPr>
            <p:spPr bwMode="auto">
              <a:xfrm>
                <a:off x="6765" y="1845"/>
                <a:ext cx="300" cy="300"/>
              </a:xfrm>
              <a:prstGeom prst="line">
                <a:avLst/>
              </a:prstGeom>
              <a:noFill/>
              <a:ln w="9525">
                <a:solidFill>
                  <a:srgbClr val="000000"/>
                </a:solidFill>
                <a:prstDash val="dash"/>
                <a:round/>
                <a:headEnd/>
                <a:tailEnd/>
              </a:ln>
            </p:spPr>
            <p:txBody>
              <a:bodyPr/>
              <a:lstStyle/>
              <a:p>
                <a:endParaRPr lang="en-US"/>
              </a:p>
            </p:txBody>
          </p:sp>
          <p:sp>
            <p:nvSpPr>
              <p:cNvPr id="43025" name="Line 1049"/>
              <p:cNvSpPr>
                <a:spLocks noChangeAspect="1" noChangeShapeType="1"/>
              </p:cNvSpPr>
              <p:nvPr/>
            </p:nvSpPr>
            <p:spPr bwMode="auto">
              <a:xfrm>
                <a:off x="6975" y="1845"/>
                <a:ext cx="195" cy="195"/>
              </a:xfrm>
              <a:prstGeom prst="line">
                <a:avLst/>
              </a:prstGeom>
              <a:noFill/>
              <a:ln w="9525">
                <a:solidFill>
                  <a:srgbClr val="000000"/>
                </a:solidFill>
                <a:prstDash val="dash"/>
                <a:round/>
                <a:headEnd/>
                <a:tailEnd/>
              </a:ln>
            </p:spPr>
            <p:txBody>
              <a:bodyPr/>
              <a:lstStyle/>
              <a:p>
                <a:endParaRPr lang="en-US"/>
              </a:p>
            </p:txBody>
          </p:sp>
          <p:sp>
            <p:nvSpPr>
              <p:cNvPr id="43026" name="Line 1050"/>
              <p:cNvSpPr>
                <a:spLocks noChangeAspect="1" noChangeShapeType="1"/>
              </p:cNvSpPr>
              <p:nvPr/>
            </p:nvSpPr>
            <p:spPr bwMode="auto">
              <a:xfrm>
                <a:off x="7140" y="1860"/>
                <a:ext cx="120" cy="120"/>
              </a:xfrm>
              <a:prstGeom prst="line">
                <a:avLst/>
              </a:prstGeom>
              <a:noFill/>
              <a:ln w="9525">
                <a:solidFill>
                  <a:srgbClr val="000000"/>
                </a:solidFill>
                <a:prstDash val="dash"/>
                <a:round/>
                <a:headEnd/>
                <a:tailEnd/>
              </a:ln>
            </p:spPr>
            <p:txBody>
              <a:bodyPr/>
              <a:lstStyle/>
              <a:p>
                <a:endParaRPr lang="en-US"/>
              </a:p>
            </p:txBody>
          </p:sp>
        </p:grpSp>
        <p:sp>
          <p:nvSpPr>
            <p:cNvPr id="43017" name="Text Box 1051"/>
            <p:cNvSpPr txBox="1">
              <a:spLocks noChangeAspect="1" noChangeArrowheads="1"/>
            </p:cNvSpPr>
            <p:nvPr/>
          </p:nvSpPr>
          <p:spPr bwMode="auto">
            <a:xfrm>
              <a:off x="1445" y="1086"/>
              <a:ext cx="692" cy="259"/>
            </a:xfrm>
            <a:prstGeom prst="rect">
              <a:avLst/>
            </a:prstGeom>
            <a:noFill/>
            <a:ln w="9525">
              <a:noFill/>
              <a:miter lim="800000"/>
              <a:headEnd/>
              <a:tailEnd/>
            </a:ln>
          </p:spPr>
          <p:txBody>
            <a:bodyPr/>
            <a:lstStyle/>
            <a:p>
              <a:pPr eaLnBrk="0" hangingPunct="0"/>
              <a:r>
                <a:rPr lang="en-US" sz="1600">
                  <a:solidFill>
                    <a:schemeClr val="bg1"/>
                  </a:solidFill>
                  <a:latin typeface="Helvetica" pitchFamily="34" charset="0"/>
                </a:rPr>
                <a:t>Electrode</a:t>
              </a:r>
            </a:p>
          </p:txBody>
        </p:sp>
        <p:sp>
          <p:nvSpPr>
            <p:cNvPr id="43018" name="Line 1052"/>
            <p:cNvSpPr>
              <a:spLocks noChangeAspect="1" noChangeShapeType="1"/>
            </p:cNvSpPr>
            <p:nvPr/>
          </p:nvSpPr>
          <p:spPr bwMode="auto">
            <a:xfrm flipH="1">
              <a:off x="1185" y="1259"/>
              <a:ext cx="260" cy="346"/>
            </a:xfrm>
            <a:prstGeom prst="line">
              <a:avLst/>
            </a:prstGeom>
            <a:noFill/>
            <a:ln w="9525">
              <a:solidFill>
                <a:srgbClr val="000000"/>
              </a:solidFill>
              <a:round/>
              <a:headEnd/>
              <a:tailEnd type="triangle" w="med" len="med"/>
            </a:ln>
          </p:spPr>
          <p:txBody>
            <a:bodyPr/>
            <a:lstStyle/>
            <a:p>
              <a:endParaRPr lang="en-US"/>
            </a:p>
          </p:txBody>
        </p:sp>
      </p:grpSp>
      <p:sp>
        <p:nvSpPr>
          <p:cNvPr id="147485" name="Text Box 1053"/>
          <p:cNvSpPr txBox="1">
            <a:spLocks noChangeArrowheads="1"/>
          </p:cNvSpPr>
          <p:nvPr/>
        </p:nvSpPr>
        <p:spPr bwMode="auto">
          <a:xfrm>
            <a:off x="400050" y="5470525"/>
            <a:ext cx="8201025" cy="1187450"/>
          </a:xfrm>
          <a:prstGeom prst="rect">
            <a:avLst/>
          </a:prstGeom>
          <a:noFill/>
          <a:ln w="12700">
            <a:noFill/>
            <a:miter lim="800000"/>
            <a:headEnd type="none" w="sm" len="sm"/>
            <a:tailEnd type="none" w="sm" len="sm"/>
          </a:ln>
        </p:spPr>
        <p:txBody>
          <a:bodyPr>
            <a:spAutoFit/>
          </a:bodyPr>
          <a:lstStyle/>
          <a:p>
            <a:pPr>
              <a:spcBef>
                <a:spcPct val="50000"/>
              </a:spcBef>
            </a:pPr>
            <a:r>
              <a:rPr lang="en-US"/>
              <a:t>The piezoelectric sensor generates charge, which is transferred to the capacitor, </a:t>
            </a:r>
            <a:r>
              <a:rPr lang="en-US" i="1"/>
              <a:t>C</a:t>
            </a:r>
            <a:r>
              <a:rPr lang="en-US"/>
              <a:t>, by the charge amplifier. Feedback resistor </a:t>
            </a:r>
            <a:r>
              <a:rPr lang="en-US" i="1"/>
              <a:t>R</a:t>
            </a:r>
            <a:r>
              <a:rPr lang="en-US"/>
              <a:t> causes the capacitor voltage to decay to zero</a:t>
            </a:r>
          </a:p>
        </p:txBody>
      </p:sp>
      <p:sp>
        <p:nvSpPr>
          <p:cNvPr id="27" name="Rectangle 4"/>
          <p:cNvSpPr>
            <a:spLocks noChangeArrowheads="1"/>
          </p:cNvSpPr>
          <p:nvPr/>
        </p:nvSpPr>
        <p:spPr bwMode="auto">
          <a:xfrm>
            <a:off x="468313" y="122970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73231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47458"/>
                                        </p:tgtEl>
                                        <p:attrNameLst>
                                          <p:attrName>style.visibility</p:attrName>
                                        </p:attrNameLst>
                                      </p:cBhvr>
                                      <p:to>
                                        <p:strVal val="visible"/>
                                      </p:to>
                                    </p:set>
                                    <p:anim calcmode="lin" valueType="num">
                                      <p:cBhvr additive="base">
                                        <p:cTn id="7" dur="500" fill="hold"/>
                                        <p:tgtEl>
                                          <p:spTgt spid="147458"/>
                                        </p:tgtEl>
                                        <p:attrNameLst>
                                          <p:attrName>ppt_x</p:attrName>
                                        </p:attrNameLst>
                                      </p:cBhvr>
                                      <p:tavLst>
                                        <p:tav tm="0">
                                          <p:val>
                                            <p:strVal val="#ppt_x"/>
                                          </p:val>
                                        </p:tav>
                                        <p:tav tm="100000">
                                          <p:val>
                                            <p:strVal val="#ppt_x"/>
                                          </p:val>
                                        </p:tav>
                                      </p:tavLst>
                                    </p:anim>
                                    <p:anim calcmode="lin" valueType="num">
                                      <p:cBhvr additive="base">
                                        <p:cTn id="8" dur="500" fill="hold"/>
                                        <p:tgtEl>
                                          <p:spTgt spid="14745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47485">
                                            <p:txEl>
                                              <p:pRg st="0" end="0"/>
                                            </p:txEl>
                                          </p:spTgt>
                                        </p:tgtEl>
                                        <p:attrNameLst>
                                          <p:attrName>style.visibility</p:attrName>
                                        </p:attrNameLst>
                                      </p:cBhvr>
                                      <p:to>
                                        <p:strVal val="visible"/>
                                      </p:to>
                                    </p:set>
                                    <p:anim calcmode="lin" valueType="num">
                                      <p:cBhvr additive="base">
                                        <p:cTn id="18" dur="500" fill="hold"/>
                                        <p:tgtEl>
                                          <p:spTgt spid="14748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4748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autoUpdateAnimBg="0"/>
      <p:bldP spid="147485"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54</a:t>
            </a:fld>
            <a:endParaRPr lang="tr-TR"/>
          </a:p>
        </p:txBody>
      </p:sp>
      <p:sp>
        <p:nvSpPr>
          <p:cNvPr id="121858" name="Rectangle 2"/>
          <p:cNvSpPr>
            <a:spLocks noGrp="1" noChangeArrowheads="1"/>
          </p:cNvSpPr>
          <p:nvPr>
            <p:ph type="title"/>
          </p:nvPr>
        </p:nvSpPr>
        <p:spPr/>
        <p:txBody>
          <a:bodyPr/>
          <a:lstStyle/>
          <a:p>
            <a:r>
              <a:rPr lang="tr-TR" dirty="0" smtClean="0"/>
              <a:t>Yük Kuvvetlendiricisi</a:t>
            </a:r>
            <a:r>
              <a:rPr lang="en-US" dirty="0" smtClean="0"/>
              <a:t>: </a:t>
            </a:r>
            <a:r>
              <a:rPr lang="tr-TR" dirty="0" smtClean="0"/>
              <a:t>Devre</a:t>
            </a:r>
            <a:endParaRPr lang="en-US" dirty="0" smtClean="0"/>
          </a:p>
        </p:txBody>
      </p:sp>
      <p:graphicFrame>
        <p:nvGraphicFramePr>
          <p:cNvPr id="121859" name="Object 3"/>
          <p:cNvGraphicFramePr>
            <a:graphicFrameLocks noChangeAspect="1"/>
          </p:cNvGraphicFramePr>
          <p:nvPr/>
        </p:nvGraphicFramePr>
        <p:xfrm>
          <a:off x="1600200" y="1295400"/>
          <a:ext cx="6248400" cy="4044950"/>
        </p:xfrm>
        <a:graphic>
          <a:graphicData uri="http://schemas.openxmlformats.org/presentationml/2006/ole">
            <mc:AlternateContent xmlns:mc="http://schemas.openxmlformats.org/markup-compatibility/2006">
              <mc:Choice xmlns:v="urn:schemas-microsoft-com:vml" Requires="v">
                <p:oleObj spid="_x0000_s47140" name="Picture" r:id="rId7" imgW="4362480" imgH="2762280" progId="Word.Picture.8">
                  <p:embed/>
                </p:oleObj>
              </mc:Choice>
              <mc:Fallback>
                <p:oleObj name="Picture" r:id="rId7" imgW="4362480" imgH="276228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1295400"/>
                        <a:ext cx="6248400" cy="4044950"/>
                      </a:xfrm>
                      <a:prstGeom prst="rect">
                        <a:avLst/>
                      </a:prstGeom>
                      <a:noFill/>
                      <a:extLst>
                        <a:ext uri="{909E8E84-426E-40DD-AFC4-6F175D3DCCD1}">
                          <a14:hiddenFill xmlns:a14="http://schemas.microsoft.com/office/drawing/2010/main">
                            <a:solidFill>
                              <a:srgbClr val="996600"/>
                            </a:solidFill>
                          </a14:hiddenFill>
                        </a:ext>
                      </a:extLst>
                    </p:spPr>
                  </p:pic>
                </p:oleObj>
              </mc:Fallback>
            </mc:AlternateContent>
          </a:graphicData>
        </a:graphic>
      </p:graphicFrame>
      <p:grpSp>
        <p:nvGrpSpPr>
          <p:cNvPr id="2" name="Group 4"/>
          <p:cNvGrpSpPr>
            <a:grpSpLocks/>
          </p:cNvGrpSpPr>
          <p:nvPr/>
        </p:nvGrpSpPr>
        <p:grpSpPr bwMode="auto">
          <a:xfrm>
            <a:off x="2590800" y="1371600"/>
            <a:ext cx="1682750" cy="1719263"/>
            <a:chOff x="1116" y="1155"/>
            <a:chExt cx="1079" cy="1199"/>
          </a:xfrm>
        </p:grpSpPr>
        <p:sp>
          <p:nvSpPr>
            <p:cNvPr id="7176" name="Freeform 5"/>
            <p:cNvSpPr>
              <a:spLocks/>
            </p:cNvSpPr>
            <p:nvPr/>
          </p:nvSpPr>
          <p:spPr bwMode="auto">
            <a:xfrm>
              <a:off x="1116" y="1155"/>
              <a:ext cx="1079" cy="1199"/>
            </a:xfrm>
            <a:custGeom>
              <a:avLst/>
              <a:gdLst>
                <a:gd name="T0" fmla="*/ 179 w 1079"/>
                <a:gd name="T1" fmla="*/ 0 h 1199"/>
                <a:gd name="T2" fmla="*/ 119 w 1079"/>
                <a:gd name="T3" fmla="*/ 15 h 1199"/>
                <a:gd name="T4" fmla="*/ 59 w 1079"/>
                <a:gd name="T5" fmla="*/ 45 h 1199"/>
                <a:gd name="T6" fmla="*/ 14 w 1079"/>
                <a:gd name="T7" fmla="*/ 75 h 1199"/>
                <a:gd name="T8" fmla="*/ 0 w 1079"/>
                <a:gd name="T9" fmla="*/ 120 h 1199"/>
                <a:gd name="T10" fmla="*/ 0 w 1079"/>
                <a:gd name="T11" fmla="*/ 390 h 1199"/>
                <a:gd name="T12" fmla="*/ 0 w 1079"/>
                <a:gd name="T13" fmla="*/ 555 h 1199"/>
                <a:gd name="T14" fmla="*/ 14 w 1079"/>
                <a:gd name="T15" fmla="*/ 599 h 1199"/>
                <a:gd name="T16" fmla="*/ 59 w 1079"/>
                <a:gd name="T17" fmla="*/ 644 h 1199"/>
                <a:gd name="T18" fmla="*/ 119 w 1079"/>
                <a:gd name="T19" fmla="*/ 659 h 1199"/>
                <a:gd name="T20" fmla="*/ 179 w 1079"/>
                <a:gd name="T21" fmla="*/ 674 h 1199"/>
                <a:gd name="T22" fmla="*/ 629 w 1079"/>
                <a:gd name="T23" fmla="*/ 674 h 1199"/>
                <a:gd name="T24" fmla="*/ 1079 w 1079"/>
                <a:gd name="T25" fmla="*/ 1199 h 1199"/>
                <a:gd name="T26" fmla="*/ 899 w 1079"/>
                <a:gd name="T27" fmla="*/ 674 h 1199"/>
                <a:gd name="T28" fmla="*/ 974 w 1079"/>
                <a:gd name="T29" fmla="*/ 659 h 1199"/>
                <a:gd name="T30" fmla="*/ 1034 w 1079"/>
                <a:gd name="T31" fmla="*/ 644 h 1199"/>
                <a:gd name="T32" fmla="*/ 1064 w 1079"/>
                <a:gd name="T33" fmla="*/ 599 h 1199"/>
                <a:gd name="T34" fmla="*/ 1079 w 1079"/>
                <a:gd name="T35" fmla="*/ 555 h 1199"/>
                <a:gd name="T36" fmla="*/ 1079 w 1079"/>
                <a:gd name="T37" fmla="*/ 390 h 1199"/>
                <a:gd name="T38" fmla="*/ 1079 w 1079"/>
                <a:gd name="T39" fmla="*/ 120 h 1199"/>
                <a:gd name="T40" fmla="*/ 1064 w 1079"/>
                <a:gd name="T41" fmla="*/ 75 h 1199"/>
                <a:gd name="T42" fmla="*/ 1034 w 1079"/>
                <a:gd name="T43" fmla="*/ 45 h 1199"/>
                <a:gd name="T44" fmla="*/ 974 w 1079"/>
                <a:gd name="T45" fmla="*/ 15 h 1199"/>
                <a:gd name="T46" fmla="*/ 899 w 1079"/>
                <a:gd name="T47" fmla="*/ 0 h 1199"/>
                <a:gd name="T48" fmla="*/ 629 w 1079"/>
                <a:gd name="T49" fmla="*/ 0 h 1199"/>
                <a:gd name="T50" fmla="*/ 179 w 1079"/>
                <a:gd name="T51" fmla="*/ 0 h 11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79"/>
                <a:gd name="T79" fmla="*/ 0 h 1199"/>
                <a:gd name="T80" fmla="*/ 1079 w 1079"/>
                <a:gd name="T81" fmla="*/ 1199 h 11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79" h="1199">
                  <a:moveTo>
                    <a:pt x="179" y="0"/>
                  </a:moveTo>
                  <a:lnTo>
                    <a:pt x="119" y="15"/>
                  </a:lnTo>
                  <a:lnTo>
                    <a:pt x="59" y="45"/>
                  </a:lnTo>
                  <a:lnTo>
                    <a:pt x="14" y="75"/>
                  </a:lnTo>
                  <a:lnTo>
                    <a:pt x="0" y="120"/>
                  </a:lnTo>
                  <a:lnTo>
                    <a:pt x="0" y="390"/>
                  </a:lnTo>
                  <a:lnTo>
                    <a:pt x="0" y="555"/>
                  </a:lnTo>
                  <a:lnTo>
                    <a:pt x="14" y="599"/>
                  </a:lnTo>
                  <a:lnTo>
                    <a:pt x="59" y="644"/>
                  </a:lnTo>
                  <a:lnTo>
                    <a:pt x="119" y="659"/>
                  </a:lnTo>
                  <a:lnTo>
                    <a:pt x="179" y="674"/>
                  </a:lnTo>
                  <a:lnTo>
                    <a:pt x="629" y="674"/>
                  </a:lnTo>
                  <a:lnTo>
                    <a:pt x="1079" y="1199"/>
                  </a:lnTo>
                  <a:lnTo>
                    <a:pt x="899" y="674"/>
                  </a:lnTo>
                  <a:lnTo>
                    <a:pt x="974" y="659"/>
                  </a:lnTo>
                  <a:lnTo>
                    <a:pt x="1034" y="644"/>
                  </a:lnTo>
                  <a:lnTo>
                    <a:pt x="1064" y="599"/>
                  </a:lnTo>
                  <a:lnTo>
                    <a:pt x="1079" y="555"/>
                  </a:lnTo>
                  <a:lnTo>
                    <a:pt x="1079" y="390"/>
                  </a:lnTo>
                  <a:lnTo>
                    <a:pt x="1079" y="120"/>
                  </a:lnTo>
                  <a:lnTo>
                    <a:pt x="1064" y="75"/>
                  </a:lnTo>
                  <a:lnTo>
                    <a:pt x="1034" y="45"/>
                  </a:lnTo>
                  <a:lnTo>
                    <a:pt x="974" y="15"/>
                  </a:lnTo>
                  <a:lnTo>
                    <a:pt x="899" y="0"/>
                  </a:lnTo>
                  <a:lnTo>
                    <a:pt x="629" y="0"/>
                  </a:lnTo>
                  <a:lnTo>
                    <a:pt x="179" y="0"/>
                  </a:lnTo>
                  <a:close/>
                </a:path>
              </a:pathLst>
            </a:custGeom>
            <a:noFill/>
            <a:ln w="23813">
              <a:solidFill>
                <a:srgbClr val="000000"/>
              </a:solidFill>
              <a:prstDash val="solid"/>
              <a:round/>
              <a:headEnd/>
              <a:tailEnd/>
            </a:ln>
          </p:spPr>
          <p:txBody>
            <a:bodyPr/>
            <a:lstStyle/>
            <a:p>
              <a:endParaRPr lang="en-US"/>
            </a:p>
          </p:txBody>
        </p:sp>
        <p:sp>
          <p:nvSpPr>
            <p:cNvPr id="7177" name="Rectangle 6"/>
            <p:cNvSpPr>
              <a:spLocks noChangeArrowheads="1"/>
            </p:cNvSpPr>
            <p:nvPr/>
          </p:nvSpPr>
          <p:spPr bwMode="auto">
            <a:xfrm>
              <a:off x="1309" y="1260"/>
              <a:ext cx="438" cy="258"/>
            </a:xfrm>
            <a:prstGeom prst="rect">
              <a:avLst/>
            </a:prstGeom>
            <a:noFill/>
            <a:ln w="9525">
              <a:noFill/>
              <a:miter lim="800000"/>
              <a:headEnd/>
              <a:tailEnd/>
            </a:ln>
          </p:spPr>
          <p:txBody>
            <a:bodyPr wrap="none" lIns="0" tIns="0" rIns="0" bIns="0">
              <a:spAutoFit/>
            </a:bodyPr>
            <a:lstStyle/>
            <a:p>
              <a:r>
                <a:rPr lang="tr-TR" dirty="0" smtClean="0"/>
                <a:t>Sanal</a:t>
              </a:r>
              <a:endParaRPr lang="en-US" dirty="0"/>
            </a:p>
          </p:txBody>
        </p:sp>
        <p:sp>
          <p:nvSpPr>
            <p:cNvPr id="7178" name="Rectangle 7"/>
            <p:cNvSpPr>
              <a:spLocks noChangeArrowheads="1"/>
            </p:cNvSpPr>
            <p:nvPr/>
          </p:nvSpPr>
          <p:spPr bwMode="auto">
            <a:xfrm>
              <a:off x="1835" y="1260"/>
              <a:ext cx="49" cy="255"/>
            </a:xfrm>
            <a:prstGeom prst="rect">
              <a:avLst/>
            </a:prstGeom>
            <a:noFill/>
            <a:ln w="9525">
              <a:noFill/>
              <a:miter lim="800000"/>
              <a:headEnd/>
              <a:tailEnd/>
            </a:ln>
          </p:spPr>
          <p:txBody>
            <a:bodyPr wrap="none" lIns="0" tIns="0" rIns="0" bIns="0">
              <a:spAutoFit/>
            </a:bodyPr>
            <a:lstStyle/>
            <a:p>
              <a:r>
                <a:rPr lang="en-US"/>
                <a:t> </a:t>
              </a:r>
            </a:p>
          </p:txBody>
        </p:sp>
        <p:sp>
          <p:nvSpPr>
            <p:cNvPr id="7179" name="Rectangle 8"/>
            <p:cNvSpPr>
              <a:spLocks noChangeArrowheads="1"/>
            </p:cNvSpPr>
            <p:nvPr/>
          </p:nvSpPr>
          <p:spPr bwMode="auto">
            <a:xfrm>
              <a:off x="1309" y="1502"/>
              <a:ext cx="556" cy="258"/>
            </a:xfrm>
            <a:prstGeom prst="rect">
              <a:avLst/>
            </a:prstGeom>
            <a:noFill/>
            <a:ln w="9525">
              <a:noFill/>
              <a:miter lim="800000"/>
              <a:headEnd/>
              <a:tailEnd/>
            </a:ln>
          </p:spPr>
          <p:txBody>
            <a:bodyPr wrap="none" lIns="0" tIns="0" rIns="0" bIns="0">
              <a:spAutoFit/>
            </a:bodyPr>
            <a:lstStyle/>
            <a:p>
              <a:r>
                <a:rPr lang="tr-TR" dirty="0" smtClean="0"/>
                <a:t>Toprak</a:t>
              </a:r>
              <a:endParaRPr lang="en-US" dirty="0"/>
            </a:p>
          </p:txBody>
        </p:sp>
        <p:sp>
          <p:nvSpPr>
            <p:cNvPr id="7180" name="Rectangle 9"/>
            <p:cNvSpPr>
              <a:spLocks noChangeArrowheads="1"/>
            </p:cNvSpPr>
            <p:nvPr/>
          </p:nvSpPr>
          <p:spPr bwMode="auto">
            <a:xfrm>
              <a:off x="1910" y="1502"/>
              <a:ext cx="49" cy="254"/>
            </a:xfrm>
            <a:prstGeom prst="rect">
              <a:avLst/>
            </a:prstGeom>
            <a:noFill/>
            <a:ln w="9525">
              <a:noFill/>
              <a:miter lim="800000"/>
              <a:headEnd/>
              <a:tailEnd/>
            </a:ln>
          </p:spPr>
          <p:txBody>
            <a:bodyPr wrap="none" lIns="0" tIns="0" rIns="0" bIns="0">
              <a:spAutoFit/>
            </a:bodyPr>
            <a:lstStyle/>
            <a:p>
              <a:r>
                <a:rPr lang="en-US"/>
                <a:t> </a:t>
              </a:r>
            </a:p>
          </p:txBody>
        </p:sp>
      </p:grpSp>
      <p:sp>
        <p:nvSpPr>
          <p:cNvPr id="121866" name="Text Box 10"/>
          <p:cNvSpPr txBox="1">
            <a:spLocks noChangeArrowheads="1"/>
          </p:cNvSpPr>
          <p:nvPr/>
        </p:nvSpPr>
        <p:spPr bwMode="auto">
          <a:xfrm>
            <a:off x="1371600" y="5867400"/>
            <a:ext cx="1616075" cy="457200"/>
          </a:xfrm>
          <a:prstGeom prst="rect">
            <a:avLst/>
          </a:prstGeom>
          <a:noFill/>
          <a:ln w="9525">
            <a:noFill/>
            <a:miter lim="800000"/>
            <a:headEnd/>
            <a:tailEnd/>
          </a:ln>
        </p:spPr>
        <p:txBody>
          <a:bodyPr>
            <a:spAutoFit/>
          </a:bodyPr>
          <a:lstStyle/>
          <a:p>
            <a:r>
              <a:rPr lang="en-US"/>
              <a:t>I</a:t>
            </a:r>
            <a:r>
              <a:rPr lang="en-US" baseline="-25000"/>
              <a:t>sC</a:t>
            </a:r>
            <a:r>
              <a:rPr lang="en-US"/>
              <a:t> = I</a:t>
            </a:r>
            <a:r>
              <a:rPr lang="en-US" baseline="-25000"/>
              <a:t>sR</a:t>
            </a:r>
            <a:r>
              <a:rPr lang="en-US"/>
              <a:t> = 0</a:t>
            </a:r>
          </a:p>
        </p:txBody>
      </p:sp>
      <p:sp>
        <p:nvSpPr>
          <p:cNvPr id="7175" name="Rectangle 11"/>
          <p:cNvSpPr>
            <a:spLocks noChangeArrowheads="1"/>
          </p:cNvSpPr>
          <p:nvPr/>
        </p:nvSpPr>
        <p:spPr bwMode="auto">
          <a:xfrm>
            <a:off x="3529013" y="3200400"/>
            <a:ext cx="9144000" cy="0"/>
          </a:xfrm>
          <a:prstGeom prst="rect">
            <a:avLst/>
          </a:prstGeom>
          <a:noFill/>
          <a:ln w="9525">
            <a:noFill/>
            <a:miter lim="800000"/>
            <a:headEnd/>
            <a:tailEnd/>
          </a:ln>
        </p:spPr>
        <p:txBody>
          <a:bodyPr>
            <a:spAutoFit/>
          </a:bodyPr>
          <a:lstStyle/>
          <a:p>
            <a:endParaRPr lang="en-US"/>
          </a:p>
        </p:txBody>
      </p:sp>
      <p:graphicFrame>
        <p:nvGraphicFramePr>
          <p:cNvPr id="121868" name="Object 12"/>
          <p:cNvGraphicFramePr>
            <a:graphicFrameLocks noChangeAspect="1"/>
          </p:cNvGraphicFramePr>
          <p:nvPr/>
        </p:nvGraphicFramePr>
        <p:xfrm>
          <a:off x="4343400" y="5567363"/>
          <a:ext cx="4184650" cy="898525"/>
        </p:xfrm>
        <a:graphic>
          <a:graphicData uri="http://schemas.openxmlformats.org/presentationml/2006/ole">
            <mc:AlternateContent xmlns:mc="http://schemas.openxmlformats.org/markup-compatibility/2006">
              <mc:Choice xmlns:v="urn:schemas-microsoft-com:vml" Requires="v">
                <p:oleObj spid="_x0000_s47141" name="Equation" r:id="rId9" imgW="2070000" imgH="444240" progId="Equation.3">
                  <p:embed/>
                </p:oleObj>
              </mc:Choice>
              <mc:Fallback>
                <p:oleObj name="Equation" r:id="rId9" imgW="2070000" imgH="4442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43400" y="5567363"/>
                        <a:ext cx="4184650" cy="898525"/>
                      </a:xfrm>
                      <a:prstGeom prst="rect">
                        <a:avLst/>
                      </a:prstGeom>
                      <a:solidFill>
                        <a:srgbClr val="CCFFCC"/>
                      </a:solidFill>
                    </p:spPr>
                  </p:pic>
                </p:oleObj>
              </mc:Fallback>
            </mc:AlternateContent>
          </a:graphicData>
        </a:graphic>
      </p:graphicFrame>
      <p:sp>
        <p:nvSpPr>
          <p:cNvPr id="13" name="Rectangle 4"/>
          <p:cNvSpPr>
            <a:spLocks noChangeArrowheads="1"/>
          </p:cNvSpPr>
          <p:nvPr/>
        </p:nvSpPr>
        <p:spPr bwMode="auto">
          <a:xfrm>
            <a:off x="468313" y="108781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23274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additive="base">
                                        <p:cTn id="7" dur="500" fill="hold"/>
                                        <p:tgtEl>
                                          <p:spTgt spid="121858"/>
                                        </p:tgtEl>
                                        <p:attrNameLst>
                                          <p:attrName>ppt_x</p:attrName>
                                        </p:attrNameLst>
                                      </p:cBhvr>
                                      <p:tavLst>
                                        <p:tav tm="0">
                                          <p:val>
                                            <p:strVal val="#ppt_x"/>
                                          </p:val>
                                        </p:tav>
                                        <p:tav tm="100000">
                                          <p:val>
                                            <p:strVal val="#ppt_x"/>
                                          </p:val>
                                        </p:tav>
                                      </p:tavLst>
                                    </p:anim>
                                    <p:anim calcmode="lin" valueType="num">
                                      <p:cBhvr additive="base">
                                        <p:cTn id="8" dur="500" fill="hold"/>
                                        <p:tgtEl>
                                          <p:spTgt spid="12185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21859"/>
                                        </p:tgtEl>
                                        <p:attrNameLst>
                                          <p:attrName>style.visibility</p:attrName>
                                        </p:attrNameLst>
                                      </p:cBhvr>
                                      <p:to>
                                        <p:strVal val="visible"/>
                                      </p:to>
                                    </p:set>
                                    <p:animEffect transition="in" filter="box(out)">
                                      <p:cBhvr>
                                        <p:cTn id="13" dur="500"/>
                                        <p:tgtEl>
                                          <p:spTgt spid="121859"/>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iterate type="lt">
                                    <p:tmPct val="100000"/>
                                  </p:iterate>
                                  <p:childTnLst>
                                    <p:set>
                                      <p:cBhvr>
                                        <p:cTn id="23" dur="1" fill="hold">
                                          <p:stCondLst>
                                            <p:cond delay="0"/>
                                          </p:stCondLst>
                                        </p:cTn>
                                        <p:tgtEl>
                                          <p:spTgt spid="121866">
                                            <p:txEl>
                                              <p:pRg st="0" end="0"/>
                                            </p:txEl>
                                          </p:spTgt>
                                        </p:tgtEl>
                                        <p:attrNameLst>
                                          <p:attrName>style.visibility</p:attrName>
                                        </p:attrNameLst>
                                      </p:cBhvr>
                                      <p:to>
                                        <p:strVal val="visible"/>
                                      </p:to>
                                    </p:set>
                                    <p:anim calcmode="lin" valueType="num">
                                      <p:cBhvr additive="base">
                                        <p:cTn id="24" dur="75" fill="hold"/>
                                        <p:tgtEl>
                                          <p:spTgt spid="121866">
                                            <p:txEl>
                                              <p:pRg st="0" end="0"/>
                                            </p:txEl>
                                          </p:spTgt>
                                        </p:tgtEl>
                                        <p:attrNameLst>
                                          <p:attrName>ppt_x</p:attrName>
                                        </p:attrNameLst>
                                      </p:cBhvr>
                                      <p:tavLst>
                                        <p:tav tm="0">
                                          <p:val>
                                            <p:strVal val="1+#ppt_w/2"/>
                                          </p:val>
                                        </p:tav>
                                        <p:tav tm="100000">
                                          <p:val>
                                            <p:strVal val="#ppt_x"/>
                                          </p:val>
                                        </p:tav>
                                      </p:tavLst>
                                    </p:anim>
                                    <p:anim calcmode="lin" valueType="num">
                                      <p:cBhvr additive="base">
                                        <p:cTn id="25" dur="75" fill="hold"/>
                                        <p:tgtEl>
                                          <p:spTgt spid="121866">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6" name="laser.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121868"/>
                                        </p:tgtEl>
                                        <p:attrNameLst>
                                          <p:attrName>style.visibility</p:attrName>
                                        </p:attrNameLst>
                                      </p:cBhvr>
                                      <p:to>
                                        <p:strVal val="visible"/>
                                      </p:to>
                                    </p:set>
                                    <p:animEffect transition="in" filter="box(out)">
                                      <p:cBhvr>
                                        <p:cTn id="30" dur="500"/>
                                        <p:tgtEl>
                                          <p:spTgt spid="121868"/>
                                        </p:tgtEl>
                                      </p:cBhvr>
                                    </p:animEffect>
                                  </p:childTnLst>
                                  <p:subTnLst>
                                    <p:audio>
                                      <p:cMediaNode>
                                        <p:cTn display="0" masterRel="sameClick">
                                          <p:stCondLst>
                                            <p:cond evt="begin" delay="0">
                                              <p:tn val="28"/>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autoUpdateAnimBg="0"/>
      <p:bldP spid="121866"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55</a:t>
            </a:fld>
            <a:endParaRPr lang="tr-TR"/>
          </a:p>
        </p:txBody>
      </p:sp>
      <p:sp>
        <p:nvSpPr>
          <p:cNvPr id="148482" name="Rectangle 2"/>
          <p:cNvSpPr>
            <a:spLocks noGrp="1" noChangeArrowheads="1"/>
          </p:cNvSpPr>
          <p:nvPr>
            <p:ph type="title"/>
          </p:nvPr>
        </p:nvSpPr>
        <p:spPr/>
        <p:txBody>
          <a:bodyPr/>
          <a:lstStyle/>
          <a:p>
            <a:r>
              <a:rPr lang="tr-TR" dirty="0" smtClean="0"/>
              <a:t>Yük Kuvvet. Basamak Cevabı</a:t>
            </a:r>
            <a:endParaRPr lang="en-US" dirty="0" smtClean="0"/>
          </a:p>
        </p:txBody>
      </p:sp>
      <p:grpSp>
        <p:nvGrpSpPr>
          <p:cNvPr id="2" name="Group 14"/>
          <p:cNvGrpSpPr>
            <a:grpSpLocks/>
          </p:cNvGrpSpPr>
          <p:nvPr/>
        </p:nvGrpSpPr>
        <p:grpSpPr bwMode="auto">
          <a:xfrm>
            <a:off x="195263" y="1000125"/>
            <a:ext cx="5173662" cy="5694363"/>
            <a:chOff x="123" y="945"/>
            <a:chExt cx="2971" cy="3272"/>
          </a:xfrm>
        </p:grpSpPr>
        <p:pic>
          <p:nvPicPr>
            <p:cNvPr id="44037" name="Picture 4"/>
            <p:cNvPicPr>
              <a:picLocks noChangeAspect="1" noChangeArrowheads="1"/>
            </p:cNvPicPr>
            <p:nvPr/>
          </p:nvPicPr>
          <p:blipFill>
            <a:blip r:embed="rId4" cstate="print"/>
            <a:srcRect/>
            <a:stretch>
              <a:fillRect/>
            </a:stretch>
          </p:blipFill>
          <p:spPr bwMode="auto">
            <a:xfrm>
              <a:off x="123" y="945"/>
              <a:ext cx="2971" cy="3272"/>
            </a:xfrm>
            <a:prstGeom prst="rect">
              <a:avLst/>
            </a:prstGeom>
            <a:noFill/>
            <a:ln w="9525">
              <a:noFill/>
              <a:miter lim="800000"/>
              <a:headEnd/>
              <a:tailEnd/>
            </a:ln>
          </p:spPr>
        </p:pic>
        <p:sp>
          <p:nvSpPr>
            <p:cNvPr id="44038" name="Text Box 6"/>
            <p:cNvSpPr txBox="1">
              <a:spLocks noChangeAspect="1" noChangeArrowheads="1"/>
            </p:cNvSpPr>
            <p:nvPr/>
          </p:nvSpPr>
          <p:spPr bwMode="auto">
            <a:xfrm>
              <a:off x="1062" y="1132"/>
              <a:ext cx="277" cy="254"/>
            </a:xfrm>
            <a:prstGeom prst="rect">
              <a:avLst/>
            </a:prstGeom>
            <a:solidFill>
              <a:srgbClr val="FFFFFF"/>
            </a:solidFill>
            <a:ln w="9525">
              <a:noFill/>
              <a:miter lim="800000"/>
              <a:headEnd/>
              <a:tailEnd/>
            </a:ln>
          </p:spPr>
          <p:txBody>
            <a:bodyPr/>
            <a:lstStyle/>
            <a:p>
              <a:pPr eaLnBrk="0" hangingPunct="0"/>
              <a:r>
                <a:rPr lang="en-US" sz="1000" i="1">
                  <a:solidFill>
                    <a:schemeClr val="bg2"/>
                  </a:solidFill>
                  <a:latin typeface="Helvetica" pitchFamily="34" charset="0"/>
                </a:rPr>
                <a:t>x</a:t>
              </a:r>
              <a:r>
                <a:rPr lang="en-US" sz="1000" baseline="-25000">
                  <a:solidFill>
                    <a:schemeClr val="bg2"/>
                  </a:solidFill>
                  <a:latin typeface="Helvetica" pitchFamily="34" charset="0"/>
                </a:rPr>
                <a:t>i</a:t>
              </a:r>
              <a:endParaRPr lang="en-US" sz="1000">
                <a:solidFill>
                  <a:schemeClr val="bg2"/>
                </a:solidFill>
                <a:latin typeface="Helvetica" pitchFamily="34" charset="0"/>
              </a:endParaRPr>
            </a:p>
          </p:txBody>
        </p:sp>
        <p:sp>
          <p:nvSpPr>
            <p:cNvPr id="44039" name="Text Box 7"/>
            <p:cNvSpPr txBox="1">
              <a:spLocks noChangeAspect="1" noChangeArrowheads="1"/>
            </p:cNvSpPr>
            <p:nvPr/>
          </p:nvSpPr>
          <p:spPr bwMode="auto">
            <a:xfrm>
              <a:off x="247" y="1390"/>
              <a:ext cx="671" cy="246"/>
            </a:xfrm>
            <a:prstGeom prst="rect">
              <a:avLst/>
            </a:prstGeom>
            <a:solidFill>
              <a:srgbClr val="FFFFFF"/>
            </a:solidFill>
            <a:ln w="9525">
              <a:noFill/>
              <a:miter lim="800000"/>
              <a:headEnd/>
              <a:tailEnd/>
            </a:ln>
          </p:spPr>
          <p:txBody>
            <a:bodyPr/>
            <a:lstStyle/>
            <a:p>
              <a:pPr eaLnBrk="0" hangingPunct="0"/>
              <a:r>
                <a:rPr lang="en-US" sz="1400">
                  <a:solidFill>
                    <a:schemeClr val="bg2"/>
                  </a:solidFill>
                  <a:latin typeface="Helvetica" pitchFamily="34" charset="0"/>
                </a:rPr>
                <a:t>Deflection</a:t>
              </a:r>
            </a:p>
          </p:txBody>
        </p:sp>
        <p:sp>
          <p:nvSpPr>
            <p:cNvPr id="44040" name="Text Box 8"/>
            <p:cNvSpPr txBox="1">
              <a:spLocks noChangeAspect="1" noChangeArrowheads="1"/>
            </p:cNvSpPr>
            <p:nvPr/>
          </p:nvSpPr>
          <p:spPr bwMode="auto">
            <a:xfrm>
              <a:off x="865" y="2514"/>
              <a:ext cx="277" cy="254"/>
            </a:xfrm>
            <a:prstGeom prst="rect">
              <a:avLst/>
            </a:prstGeom>
            <a:solidFill>
              <a:srgbClr val="FFFFFF"/>
            </a:solidFill>
            <a:ln w="9525">
              <a:noFill/>
              <a:miter lim="800000"/>
              <a:headEnd/>
              <a:tailEnd/>
            </a:ln>
          </p:spPr>
          <p:txBody>
            <a:bodyPr/>
            <a:lstStyle/>
            <a:p>
              <a:pPr eaLnBrk="0" hangingPunct="0"/>
              <a:r>
                <a:rPr lang="en-US" sz="1600" i="1">
                  <a:solidFill>
                    <a:schemeClr val="bg2"/>
                  </a:solidFill>
                  <a:latin typeface="Helvetica" pitchFamily="34" charset="0"/>
                </a:rPr>
                <a:t>v</a:t>
              </a:r>
              <a:r>
                <a:rPr lang="en-US" sz="1600" baseline="-25000">
                  <a:solidFill>
                    <a:schemeClr val="bg2"/>
                  </a:solidFill>
                  <a:latin typeface="Helvetica" pitchFamily="34" charset="0"/>
                </a:rPr>
                <a:t>o</a:t>
              </a:r>
              <a:endParaRPr lang="en-US" sz="1600">
                <a:solidFill>
                  <a:schemeClr val="bg2"/>
                </a:solidFill>
                <a:latin typeface="Helvetica" pitchFamily="34" charset="0"/>
              </a:endParaRPr>
            </a:p>
          </p:txBody>
        </p:sp>
        <p:sp>
          <p:nvSpPr>
            <p:cNvPr id="44041" name="Text Box 9"/>
            <p:cNvSpPr txBox="1">
              <a:spLocks noChangeAspect="1" noChangeArrowheads="1"/>
            </p:cNvSpPr>
            <p:nvPr/>
          </p:nvSpPr>
          <p:spPr bwMode="auto">
            <a:xfrm>
              <a:off x="507" y="3039"/>
              <a:ext cx="417" cy="255"/>
            </a:xfrm>
            <a:prstGeom prst="rect">
              <a:avLst/>
            </a:prstGeom>
            <a:solidFill>
              <a:srgbClr val="FFFFFF"/>
            </a:solidFill>
            <a:ln w="9525">
              <a:noFill/>
              <a:miter lim="800000"/>
              <a:headEnd/>
              <a:tailEnd/>
            </a:ln>
          </p:spPr>
          <p:txBody>
            <a:bodyPr/>
            <a:lstStyle/>
            <a:p>
              <a:pPr eaLnBrk="0" hangingPunct="0"/>
              <a:r>
                <a:rPr lang="en-US" sz="1400" i="1">
                  <a:solidFill>
                    <a:schemeClr val="bg2"/>
                  </a:solidFill>
                  <a:latin typeface="Helvetica" pitchFamily="34" charset="0"/>
                </a:rPr>
                <a:t>v</a:t>
              </a:r>
              <a:r>
                <a:rPr lang="en-US" sz="1400" baseline="-25000">
                  <a:solidFill>
                    <a:schemeClr val="bg2"/>
                  </a:solidFill>
                  <a:latin typeface="Helvetica" pitchFamily="34" charset="0"/>
                </a:rPr>
                <a:t>o max</a:t>
              </a:r>
              <a:endParaRPr lang="en-US" sz="1400">
                <a:solidFill>
                  <a:schemeClr val="bg2"/>
                </a:solidFill>
                <a:latin typeface="Helvetica" pitchFamily="34" charset="0"/>
              </a:endParaRPr>
            </a:p>
          </p:txBody>
        </p:sp>
        <p:sp>
          <p:nvSpPr>
            <p:cNvPr id="44042" name="Text Box 10"/>
            <p:cNvSpPr txBox="1">
              <a:spLocks noChangeAspect="1" noChangeArrowheads="1"/>
            </p:cNvSpPr>
            <p:nvPr/>
          </p:nvSpPr>
          <p:spPr bwMode="auto">
            <a:xfrm>
              <a:off x="446" y="3643"/>
              <a:ext cx="517" cy="255"/>
            </a:xfrm>
            <a:prstGeom prst="rect">
              <a:avLst/>
            </a:prstGeom>
            <a:solidFill>
              <a:srgbClr val="FFFFFF"/>
            </a:solidFill>
            <a:ln w="9525">
              <a:noFill/>
              <a:miter lim="800000"/>
              <a:headEnd/>
              <a:tailEnd/>
            </a:ln>
          </p:spPr>
          <p:txBody>
            <a:bodyPr/>
            <a:lstStyle/>
            <a:p>
              <a:pPr eaLnBrk="0" hangingPunct="0"/>
              <a:r>
                <a:rPr lang="en-US" sz="1400" i="1">
                  <a:solidFill>
                    <a:schemeClr val="bg2"/>
                  </a:solidFill>
                  <a:latin typeface="Helvetica" pitchFamily="34" charset="0"/>
                </a:rPr>
                <a:t>v</a:t>
              </a:r>
              <a:r>
                <a:rPr lang="en-US" sz="1400" baseline="-25000">
                  <a:solidFill>
                    <a:schemeClr val="bg2"/>
                  </a:solidFill>
                  <a:latin typeface="Helvetica" pitchFamily="34" charset="0"/>
                </a:rPr>
                <a:t>o max </a:t>
              </a:r>
              <a:r>
                <a:rPr lang="en-US" sz="1400">
                  <a:solidFill>
                    <a:schemeClr val="bg2"/>
                  </a:solidFill>
                  <a:latin typeface="Helvetica" pitchFamily="34" charset="0"/>
                </a:rPr>
                <a:t>/</a:t>
              </a:r>
              <a:r>
                <a:rPr lang="en-US" sz="1400" i="1">
                  <a:solidFill>
                    <a:schemeClr val="bg2"/>
                  </a:solidFill>
                  <a:latin typeface="Helvetica" pitchFamily="34" charset="0"/>
                </a:rPr>
                <a:t>e</a:t>
              </a:r>
              <a:endParaRPr lang="en-US" sz="1400">
                <a:solidFill>
                  <a:schemeClr val="bg2"/>
                </a:solidFill>
                <a:latin typeface="Helvetica" pitchFamily="34" charset="0"/>
              </a:endParaRPr>
            </a:p>
          </p:txBody>
        </p:sp>
        <p:sp>
          <p:nvSpPr>
            <p:cNvPr id="44043" name="Text Box 11"/>
            <p:cNvSpPr txBox="1">
              <a:spLocks noChangeAspect="1" noChangeArrowheads="1"/>
            </p:cNvSpPr>
            <p:nvPr/>
          </p:nvSpPr>
          <p:spPr bwMode="auto">
            <a:xfrm>
              <a:off x="2618" y="2413"/>
              <a:ext cx="425" cy="235"/>
            </a:xfrm>
            <a:prstGeom prst="rect">
              <a:avLst/>
            </a:prstGeom>
            <a:solidFill>
              <a:srgbClr val="FFFFFF"/>
            </a:solidFill>
            <a:ln w="9525">
              <a:noFill/>
              <a:miter lim="800000"/>
              <a:headEnd/>
              <a:tailEnd/>
            </a:ln>
          </p:spPr>
          <p:txBody>
            <a:bodyPr/>
            <a:lstStyle/>
            <a:p>
              <a:pPr eaLnBrk="0" hangingPunct="0"/>
              <a:r>
                <a:rPr lang="en-US" sz="1600">
                  <a:solidFill>
                    <a:schemeClr val="bg2"/>
                  </a:solidFill>
                  <a:latin typeface="Helvetica" pitchFamily="34" charset="0"/>
                </a:rPr>
                <a:t>Time</a:t>
              </a:r>
            </a:p>
          </p:txBody>
        </p:sp>
        <p:sp>
          <p:nvSpPr>
            <p:cNvPr id="44044" name="Text Box 12"/>
            <p:cNvSpPr txBox="1">
              <a:spLocks noChangeAspect="1" noChangeArrowheads="1"/>
            </p:cNvSpPr>
            <p:nvPr/>
          </p:nvSpPr>
          <p:spPr bwMode="auto">
            <a:xfrm>
              <a:off x="2584" y="3761"/>
              <a:ext cx="459" cy="235"/>
            </a:xfrm>
            <a:prstGeom prst="rect">
              <a:avLst/>
            </a:prstGeom>
            <a:solidFill>
              <a:srgbClr val="FFFFFF"/>
            </a:solidFill>
            <a:ln w="9525">
              <a:noFill/>
              <a:miter lim="800000"/>
              <a:headEnd/>
              <a:tailEnd/>
            </a:ln>
          </p:spPr>
          <p:txBody>
            <a:bodyPr/>
            <a:lstStyle/>
            <a:p>
              <a:pPr eaLnBrk="0" hangingPunct="0"/>
              <a:r>
                <a:rPr lang="en-US" sz="1600">
                  <a:solidFill>
                    <a:schemeClr val="bg2"/>
                  </a:solidFill>
                  <a:latin typeface="Helvetica" pitchFamily="34" charset="0"/>
                </a:rPr>
                <a:t>Time</a:t>
              </a:r>
            </a:p>
          </p:txBody>
        </p:sp>
      </p:grpSp>
      <p:sp>
        <p:nvSpPr>
          <p:cNvPr id="148493" name="Text Box 13"/>
          <p:cNvSpPr txBox="1">
            <a:spLocks noChangeArrowheads="1"/>
          </p:cNvSpPr>
          <p:nvPr/>
        </p:nvSpPr>
        <p:spPr bwMode="auto">
          <a:xfrm>
            <a:off x="5386388" y="2085975"/>
            <a:ext cx="3114675" cy="1917700"/>
          </a:xfrm>
          <a:prstGeom prst="rect">
            <a:avLst/>
          </a:prstGeom>
          <a:noFill/>
          <a:ln w="12700">
            <a:noFill/>
            <a:miter lim="800000"/>
            <a:headEnd type="none" w="sm" len="sm"/>
            <a:tailEnd type="none" w="sm" len="sm"/>
          </a:ln>
        </p:spPr>
        <p:txBody>
          <a:bodyPr>
            <a:spAutoFit/>
          </a:bodyPr>
          <a:lstStyle/>
          <a:p>
            <a:pPr>
              <a:spcBef>
                <a:spcPct val="50000"/>
              </a:spcBef>
            </a:pPr>
            <a:r>
              <a:rPr lang="en-US" dirty="0"/>
              <a:t>The charge amplifier responds to a step input with an output that decays to zero with a time constant </a:t>
            </a:r>
            <a:r>
              <a:rPr lang="en-US" i="1" dirty="0">
                <a:sym typeface="Symbol" pitchFamily="18" charset="2"/>
              </a:rPr>
              <a:t></a:t>
            </a:r>
            <a:r>
              <a:rPr lang="en-US" dirty="0"/>
              <a:t> = </a:t>
            </a:r>
            <a:r>
              <a:rPr lang="en-US" i="1" dirty="0" err="1"/>
              <a:t>R</a:t>
            </a:r>
            <a:r>
              <a:rPr lang="en-US" i="1" baseline="-25000" dirty="0" err="1"/>
              <a:t>f</a:t>
            </a:r>
            <a:r>
              <a:rPr lang="en-US" i="1" dirty="0" err="1"/>
              <a:t>C</a:t>
            </a:r>
            <a:r>
              <a:rPr lang="en-US" i="1" baseline="-25000" dirty="0" err="1"/>
              <a:t>f</a:t>
            </a:r>
            <a:endParaRPr lang="en-US" i="1" dirty="0"/>
          </a:p>
        </p:txBody>
      </p:sp>
      <p:sp>
        <p:nvSpPr>
          <p:cNvPr id="13" name="Rectangle 4"/>
          <p:cNvSpPr>
            <a:spLocks noChangeArrowheads="1"/>
          </p:cNvSpPr>
          <p:nvPr/>
        </p:nvSpPr>
        <p:spPr bwMode="auto">
          <a:xfrm>
            <a:off x="418081" y="937063"/>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403949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48482"/>
                                        </p:tgtEl>
                                        <p:attrNameLst>
                                          <p:attrName>style.visibility</p:attrName>
                                        </p:attrNameLst>
                                      </p:cBhvr>
                                      <p:to>
                                        <p:strVal val="visible"/>
                                      </p:to>
                                    </p:set>
                                    <p:anim calcmode="lin" valueType="num">
                                      <p:cBhvr additive="base">
                                        <p:cTn id="7" dur="500" fill="hold"/>
                                        <p:tgtEl>
                                          <p:spTgt spid="148482"/>
                                        </p:tgtEl>
                                        <p:attrNameLst>
                                          <p:attrName>ppt_x</p:attrName>
                                        </p:attrNameLst>
                                      </p:cBhvr>
                                      <p:tavLst>
                                        <p:tav tm="0">
                                          <p:val>
                                            <p:strVal val="#ppt_x"/>
                                          </p:val>
                                        </p:tav>
                                        <p:tav tm="100000">
                                          <p:val>
                                            <p:strVal val="#ppt_x"/>
                                          </p:val>
                                        </p:tav>
                                      </p:tavLst>
                                    </p:anim>
                                    <p:anim calcmode="lin" valueType="num">
                                      <p:cBhvr additive="base">
                                        <p:cTn id="8" dur="500" fill="hold"/>
                                        <p:tgtEl>
                                          <p:spTgt spid="14848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48493">
                                            <p:txEl>
                                              <p:pRg st="0" end="0"/>
                                            </p:txEl>
                                          </p:spTgt>
                                        </p:tgtEl>
                                        <p:attrNameLst>
                                          <p:attrName>style.visibility</p:attrName>
                                        </p:attrNameLst>
                                      </p:cBhvr>
                                      <p:to>
                                        <p:strVal val="visible"/>
                                      </p:to>
                                    </p:set>
                                    <p:anim calcmode="lin" valueType="num">
                                      <p:cBhvr additive="base">
                                        <p:cTn id="18" dur="500" fill="hold"/>
                                        <p:tgtEl>
                                          <p:spTgt spid="148493">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4849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autoUpdateAnimBg="0"/>
      <p:bldP spid="148493"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56</a:t>
            </a:fld>
            <a:endParaRPr lang="tr-TR"/>
          </a:p>
        </p:txBody>
      </p:sp>
      <p:sp>
        <p:nvSpPr>
          <p:cNvPr id="122882" name="Rectangle 2"/>
          <p:cNvSpPr>
            <a:spLocks noGrp="1" noChangeArrowheads="1"/>
          </p:cNvSpPr>
          <p:nvPr>
            <p:ph type="title"/>
          </p:nvPr>
        </p:nvSpPr>
        <p:spPr/>
        <p:txBody>
          <a:bodyPr/>
          <a:lstStyle/>
          <a:p>
            <a:r>
              <a:rPr lang="tr-TR" dirty="0" smtClean="0"/>
              <a:t>Yüksek Geçiren Süzgeç</a:t>
            </a:r>
            <a:r>
              <a:rPr lang="en-US" dirty="0" smtClean="0"/>
              <a:t>: </a:t>
            </a:r>
            <a:r>
              <a:rPr lang="tr-TR" dirty="0" smtClean="0"/>
              <a:t>Devre</a:t>
            </a:r>
            <a:endParaRPr lang="en-US" dirty="0" smtClean="0"/>
          </a:p>
        </p:txBody>
      </p:sp>
      <p:graphicFrame>
        <p:nvGraphicFramePr>
          <p:cNvPr id="122883" name="Object 3"/>
          <p:cNvGraphicFramePr>
            <a:graphicFrameLocks noChangeAspect="1"/>
          </p:cNvGraphicFramePr>
          <p:nvPr/>
        </p:nvGraphicFramePr>
        <p:xfrm>
          <a:off x="3124200" y="1462088"/>
          <a:ext cx="5181600" cy="2236787"/>
        </p:xfrm>
        <a:graphic>
          <a:graphicData uri="http://schemas.openxmlformats.org/presentationml/2006/ole">
            <mc:AlternateContent xmlns:mc="http://schemas.openxmlformats.org/markup-compatibility/2006">
              <mc:Choice xmlns:v="urn:schemas-microsoft-com:vml" Requires="v">
                <p:oleObj spid="_x0000_s48198" name="Picture" r:id="rId6" imgW="4505400" imgH="1943280" progId="Word.Picture.8">
                  <p:embed/>
                </p:oleObj>
              </mc:Choice>
              <mc:Fallback>
                <p:oleObj name="Picture" r:id="rId6" imgW="4505400" imgH="1943280" progId="Word.Picture.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1462088"/>
                        <a:ext cx="5181600" cy="2236787"/>
                      </a:xfrm>
                      <a:prstGeom prst="rect">
                        <a:avLst/>
                      </a:prstGeom>
                      <a:noFill/>
                      <a:extLst>
                        <a:ext uri="{909E8E84-426E-40DD-AFC4-6F175D3DCCD1}">
                          <a14:hiddenFill xmlns:a14="http://schemas.microsoft.com/office/drawing/2010/main">
                            <a:solidFill>
                              <a:srgbClr val="996600"/>
                            </a:solidFill>
                          </a14:hiddenFill>
                        </a:ext>
                      </a:extLst>
                    </p:spPr>
                  </p:pic>
                </p:oleObj>
              </mc:Fallback>
            </mc:AlternateContent>
          </a:graphicData>
        </a:graphic>
      </p:graphicFrame>
      <p:graphicFrame>
        <p:nvGraphicFramePr>
          <p:cNvPr id="122884" name="Object 4"/>
          <p:cNvGraphicFramePr>
            <a:graphicFrameLocks noChangeAspect="1"/>
          </p:cNvGraphicFramePr>
          <p:nvPr/>
        </p:nvGraphicFramePr>
        <p:xfrm>
          <a:off x="6096000" y="3478213"/>
          <a:ext cx="3048000" cy="1130300"/>
        </p:xfrm>
        <a:graphic>
          <a:graphicData uri="http://schemas.openxmlformats.org/presentationml/2006/ole">
            <mc:AlternateContent xmlns:mc="http://schemas.openxmlformats.org/markup-compatibility/2006">
              <mc:Choice xmlns:v="urn:schemas-microsoft-com:vml" Requires="v">
                <p:oleObj spid="_x0000_s48199" name="Equation" r:id="rId8" imgW="1231560" imgH="457200" progId="Equation.3">
                  <p:embed/>
                </p:oleObj>
              </mc:Choice>
              <mc:Fallback>
                <p:oleObj name="Equation" r:id="rId8" imgW="1231560" imgH="457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3478213"/>
                        <a:ext cx="3048000" cy="1130300"/>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
        <p:nvSpPr>
          <p:cNvPr id="122885" name="Text Box 5"/>
          <p:cNvSpPr txBox="1">
            <a:spLocks noChangeArrowheads="1"/>
          </p:cNvSpPr>
          <p:nvPr/>
        </p:nvSpPr>
        <p:spPr bwMode="auto">
          <a:xfrm>
            <a:off x="257175" y="3709988"/>
            <a:ext cx="4495800" cy="457200"/>
          </a:xfrm>
          <a:prstGeom prst="rect">
            <a:avLst/>
          </a:prstGeom>
          <a:noFill/>
          <a:ln w="9525">
            <a:noFill/>
            <a:miter lim="800000"/>
            <a:headEnd/>
            <a:tailEnd/>
          </a:ln>
        </p:spPr>
        <p:txBody>
          <a:bodyPr>
            <a:spAutoFit/>
          </a:bodyPr>
          <a:lstStyle/>
          <a:p>
            <a:r>
              <a:rPr lang="en-US"/>
              <a:t>G</a:t>
            </a:r>
            <a:r>
              <a:rPr lang="en-US" baseline="-25000"/>
              <a:t>H</a:t>
            </a:r>
            <a:r>
              <a:rPr lang="en-US"/>
              <a:t> = -R</a:t>
            </a:r>
            <a:r>
              <a:rPr lang="en-US" baseline="-25000"/>
              <a:t>f</a:t>
            </a:r>
            <a:r>
              <a:rPr lang="en-US"/>
              <a:t>/R</a:t>
            </a:r>
            <a:r>
              <a:rPr lang="en-US" baseline="-25000"/>
              <a:t>i</a:t>
            </a:r>
            <a:r>
              <a:rPr lang="en-US"/>
              <a:t> ; </a:t>
            </a:r>
            <a:r>
              <a:rPr lang="en-US">
                <a:sym typeface="Symbol" pitchFamily="18" charset="2"/>
              </a:rPr>
              <a:t></a:t>
            </a:r>
            <a:r>
              <a:rPr lang="en-US" baseline="-25000">
                <a:sym typeface="Symbol" pitchFamily="18" charset="2"/>
              </a:rPr>
              <a:t>i</a:t>
            </a:r>
            <a:r>
              <a:rPr lang="en-US">
                <a:sym typeface="Symbol" pitchFamily="18" charset="2"/>
              </a:rPr>
              <a:t> = R</a:t>
            </a:r>
            <a:r>
              <a:rPr lang="en-US" baseline="-25000">
                <a:sym typeface="Symbol" pitchFamily="18" charset="2"/>
              </a:rPr>
              <a:t>i</a:t>
            </a:r>
            <a:r>
              <a:rPr lang="en-US">
                <a:sym typeface="Symbol" pitchFamily="18" charset="2"/>
              </a:rPr>
              <a:t>C</a:t>
            </a:r>
            <a:r>
              <a:rPr lang="en-US" baseline="-25000">
                <a:sym typeface="Symbol" pitchFamily="18" charset="2"/>
              </a:rPr>
              <a:t>i</a:t>
            </a:r>
            <a:r>
              <a:rPr lang="en-US">
                <a:sym typeface="Symbol" pitchFamily="18" charset="2"/>
              </a:rPr>
              <a:t> ; f</a:t>
            </a:r>
            <a:r>
              <a:rPr lang="en-US" baseline="-25000">
                <a:sym typeface="Symbol" pitchFamily="18" charset="2"/>
              </a:rPr>
              <a:t>c</a:t>
            </a:r>
            <a:r>
              <a:rPr lang="en-US">
                <a:sym typeface="Symbol" pitchFamily="18" charset="2"/>
              </a:rPr>
              <a:t> = 1/2</a:t>
            </a:r>
            <a:r>
              <a:rPr lang="en-US" baseline="-25000">
                <a:sym typeface="Symbol" pitchFamily="18" charset="2"/>
              </a:rPr>
              <a:t>i</a:t>
            </a:r>
            <a:endParaRPr lang="en-US"/>
          </a:p>
        </p:txBody>
      </p:sp>
      <p:sp>
        <p:nvSpPr>
          <p:cNvPr id="122886" name="Text Box 6"/>
          <p:cNvSpPr txBox="1">
            <a:spLocks noChangeArrowheads="1"/>
          </p:cNvSpPr>
          <p:nvPr/>
        </p:nvSpPr>
        <p:spPr bwMode="auto">
          <a:xfrm>
            <a:off x="250825" y="1217613"/>
            <a:ext cx="4025461" cy="461665"/>
          </a:xfrm>
          <a:prstGeom prst="rect">
            <a:avLst/>
          </a:prstGeom>
          <a:noFill/>
          <a:ln w="12700">
            <a:noFill/>
            <a:miter lim="800000"/>
            <a:headEnd type="none" w="sm" len="sm"/>
            <a:tailEnd type="none" w="sm" len="sm"/>
          </a:ln>
        </p:spPr>
        <p:txBody>
          <a:bodyPr wrap="none">
            <a:spAutoFit/>
          </a:bodyPr>
          <a:lstStyle/>
          <a:p>
            <a:pPr eaLnBrk="0" hangingPunct="0"/>
            <a:r>
              <a:rPr lang="tr-TR" dirty="0" smtClean="0"/>
              <a:t>Kazanç G nin denklemini çıkar</a:t>
            </a:r>
            <a:endParaRPr lang="en-US" dirty="0"/>
          </a:p>
        </p:txBody>
      </p:sp>
      <p:sp>
        <p:nvSpPr>
          <p:cNvPr id="122887" name="Text Box 7"/>
          <p:cNvSpPr txBox="1">
            <a:spLocks noChangeArrowheads="1"/>
          </p:cNvSpPr>
          <p:nvPr/>
        </p:nvSpPr>
        <p:spPr bwMode="auto">
          <a:xfrm>
            <a:off x="0" y="2851150"/>
            <a:ext cx="3903633" cy="461665"/>
          </a:xfrm>
          <a:prstGeom prst="rect">
            <a:avLst/>
          </a:prstGeom>
          <a:noFill/>
          <a:ln w="12700">
            <a:noFill/>
            <a:miter lim="800000"/>
            <a:headEnd type="none" w="sm" len="sm"/>
            <a:tailEnd type="none" w="sm" len="sm"/>
          </a:ln>
        </p:spPr>
        <p:txBody>
          <a:bodyPr wrap="none">
            <a:spAutoFit/>
          </a:bodyPr>
          <a:lstStyle/>
          <a:p>
            <a:pPr eaLnBrk="0" hangingPunct="0"/>
            <a:r>
              <a:rPr lang="tr-TR" dirty="0" smtClean="0"/>
              <a:t>Önemli parametreler nelerdir</a:t>
            </a:r>
            <a:r>
              <a:rPr lang="en-US" dirty="0" smtClean="0"/>
              <a:t>?</a:t>
            </a:r>
            <a:endParaRPr lang="en-US" dirty="0"/>
          </a:p>
        </p:txBody>
      </p:sp>
      <p:graphicFrame>
        <p:nvGraphicFramePr>
          <p:cNvPr id="122888" name="Object 8"/>
          <p:cNvGraphicFramePr>
            <a:graphicFrameLocks noChangeAspect="1"/>
          </p:cNvGraphicFramePr>
          <p:nvPr/>
        </p:nvGraphicFramePr>
        <p:xfrm>
          <a:off x="4995863" y="4975225"/>
          <a:ext cx="4148137" cy="1131888"/>
        </p:xfrm>
        <a:graphic>
          <a:graphicData uri="http://schemas.openxmlformats.org/presentationml/2006/ole">
            <mc:AlternateContent xmlns:mc="http://schemas.openxmlformats.org/markup-compatibility/2006">
              <mc:Choice xmlns:v="urn:schemas-microsoft-com:vml" Requires="v">
                <p:oleObj spid="_x0000_s48200" name="Equation" r:id="rId10" imgW="1676160" imgH="457200" progId="Equation.3">
                  <p:embed/>
                </p:oleObj>
              </mc:Choice>
              <mc:Fallback>
                <p:oleObj name="Equation" r:id="rId10" imgW="1676160" imgH="4572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95863" y="4975225"/>
                        <a:ext cx="4148137" cy="1131888"/>
                      </a:xfrm>
                      <a:prstGeom prst="rect">
                        <a:avLst/>
                      </a:prstGeom>
                      <a:solidFill>
                        <a:srgbClr val="FFFF99"/>
                      </a:solidFill>
                    </p:spPr>
                  </p:pic>
                </p:oleObj>
              </mc:Fallback>
            </mc:AlternateContent>
          </a:graphicData>
        </a:graphic>
      </p:graphicFrame>
      <p:graphicFrame>
        <p:nvGraphicFramePr>
          <p:cNvPr id="122889" name="Object 9"/>
          <p:cNvGraphicFramePr>
            <a:graphicFrameLocks noChangeAspect="1"/>
          </p:cNvGraphicFramePr>
          <p:nvPr/>
        </p:nvGraphicFramePr>
        <p:xfrm>
          <a:off x="0" y="4924425"/>
          <a:ext cx="5121275" cy="1350963"/>
        </p:xfrm>
        <a:graphic>
          <a:graphicData uri="http://schemas.openxmlformats.org/presentationml/2006/ole">
            <mc:AlternateContent xmlns:mc="http://schemas.openxmlformats.org/markup-compatibility/2006">
              <mc:Choice xmlns:v="urn:schemas-microsoft-com:vml" Requires="v">
                <p:oleObj spid="_x0000_s48201" name="Equation" r:id="rId12" imgW="2070000" imgH="545760" progId="Equation.3">
                  <p:embed/>
                </p:oleObj>
              </mc:Choice>
              <mc:Fallback>
                <p:oleObj name="Equation" r:id="rId12" imgW="2070000" imgH="54576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4924425"/>
                        <a:ext cx="5121275" cy="1350963"/>
                      </a:xfrm>
                      <a:prstGeom prst="rect">
                        <a:avLst/>
                      </a:prstGeom>
                      <a:solidFill>
                        <a:srgbClr val="CCFF66"/>
                      </a:solidFill>
                    </p:spPr>
                  </p:pic>
                </p:oleObj>
              </mc:Fallback>
            </mc:AlternateContent>
          </a:graphicData>
        </a:graphic>
      </p:graphicFrame>
      <p:sp>
        <p:nvSpPr>
          <p:cNvPr id="10" name="Rectangle 4"/>
          <p:cNvSpPr>
            <a:spLocks noChangeArrowheads="1"/>
          </p:cNvSpPr>
          <p:nvPr/>
        </p:nvSpPr>
        <p:spPr bwMode="auto">
          <a:xfrm>
            <a:off x="468313" y="993227"/>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01629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2882"/>
                                        </p:tgtEl>
                                        <p:attrNameLst>
                                          <p:attrName>style.visibility</p:attrName>
                                        </p:attrNameLst>
                                      </p:cBhvr>
                                      <p:to>
                                        <p:strVal val="visible"/>
                                      </p:to>
                                    </p:set>
                                    <p:anim calcmode="lin" valueType="num">
                                      <p:cBhvr additive="base">
                                        <p:cTn id="7" dur="500" fill="hold"/>
                                        <p:tgtEl>
                                          <p:spTgt spid="122882"/>
                                        </p:tgtEl>
                                        <p:attrNameLst>
                                          <p:attrName>ppt_x</p:attrName>
                                        </p:attrNameLst>
                                      </p:cBhvr>
                                      <p:tavLst>
                                        <p:tav tm="0">
                                          <p:val>
                                            <p:strVal val="#ppt_x"/>
                                          </p:val>
                                        </p:tav>
                                        <p:tav tm="100000">
                                          <p:val>
                                            <p:strVal val="#ppt_x"/>
                                          </p:val>
                                        </p:tav>
                                      </p:tavLst>
                                    </p:anim>
                                    <p:anim calcmode="lin" valueType="num">
                                      <p:cBhvr additive="base">
                                        <p:cTn id="8" dur="500" fill="hold"/>
                                        <p:tgtEl>
                                          <p:spTgt spid="12288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22883"/>
                                        </p:tgtEl>
                                        <p:attrNameLst>
                                          <p:attrName>style.visibility</p:attrName>
                                        </p:attrNameLst>
                                      </p:cBhvr>
                                      <p:to>
                                        <p:strVal val="visible"/>
                                      </p:to>
                                    </p:set>
                                    <p:animEffect transition="in" filter="box(out)">
                                      <p:cBhvr>
                                        <p:cTn id="13" dur="500"/>
                                        <p:tgtEl>
                                          <p:spTgt spid="122883"/>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22886"/>
                                        </p:tgtEl>
                                        <p:attrNameLst>
                                          <p:attrName>style.visibility</p:attrName>
                                        </p:attrNameLst>
                                      </p:cBhvr>
                                      <p:to>
                                        <p:strVal val="visible"/>
                                      </p:to>
                                    </p:set>
                                    <p:animEffect transition="in" filter="slide(fromBottom)">
                                      <p:cBhvr>
                                        <p:cTn id="18" dur="500"/>
                                        <p:tgtEl>
                                          <p:spTgt spid="122886"/>
                                        </p:tgtEl>
                                      </p:cBhvr>
                                    </p:animEffect>
                                  </p:childTnLst>
                                  <p:subTnLst>
                                    <p:set>
                                      <p:cBhvr override="childStyle">
                                        <p:cTn dur="1" fill="hold" display="0" masterRel="nextClick" afterEffect="1"/>
                                        <p:tgtEl>
                                          <p:spTgt spid="12288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22884"/>
                                        </p:tgtEl>
                                        <p:attrNameLst>
                                          <p:attrName>style.visibility</p:attrName>
                                        </p:attrNameLst>
                                      </p:cBhvr>
                                      <p:to>
                                        <p:strVal val="visible"/>
                                      </p:to>
                                    </p:set>
                                    <p:anim calcmode="lin" valueType="num">
                                      <p:cBhvr additive="base">
                                        <p:cTn id="23" dur="500" fill="hold"/>
                                        <p:tgtEl>
                                          <p:spTgt spid="122884"/>
                                        </p:tgtEl>
                                        <p:attrNameLst>
                                          <p:attrName>ppt_x</p:attrName>
                                        </p:attrNameLst>
                                      </p:cBhvr>
                                      <p:tavLst>
                                        <p:tav tm="0">
                                          <p:val>
                                            <p:strVal val="1+#ppt_w/2"/>
                                          </p:val>
                                        </p:tav>
                                        <p:tav tm="100000">
                                          <p:val>
                                            <p:strVal val="#ppt_x"/>
                                          </p:val>
                                        </p:tav>
                                      </p:tavLst>
                                    </p:anim>
                                    <p:anim calcmode="lin" valueType="num">
                                      <p:cBhvr additive="base">
                                        <p:cTn id="24" dur="500" fill="hold"/>
                                        <p:tgtEl>
                                          <p:spTgt spid="12288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carbrake.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122889"/>
                                        </p:tgtEl>
                                        <p:attrNameLst>
                                          <p:attrName>style.visibility</p:attrName>
                                        </p:attrNameLst>
                                      </p:cBhvr>
                                      <p:to>
                                        <p:strVal val="visible"/>
                                      </p:to>
                                    </p:set>
                                    <p:anim calcmode="lin" valueType="num">
                                      <p:cBhvr additive="base">
                                        <p:cTn id="29" dur="500" fill="hold"/>
                                        <p:tgtEl>
                                          <p:spTgt spid="122889"/>
                                        </p:tgtEl>
                                        <p:attrNameLst>
                                          <p:attrName>ppt_x</p:attrName>
                                        </p:attrNameLst>
                                      </p:cBhvr>
                                      <p:tavLst>
                                        <p:tav tm="0">
                                          <p:val>
                                            <p:strVal val="1+#ppt_w/2"/>
                                          </p:val>
                                        </p:tav>
                                        <p:tav tm="100000">
                                          <p:val>
                                            <p:strVal val="#ppt_x"/>
                                          </p:val>
                                        </p:tav>
                                      </p:tavLst>
                                    </p:anim>
                                    <p:anim calcmode="lin" valueType="num">
                                      <p:cBhvr additive="base">
                                        <p:cTn id="30" dur="500" fill="hold"/>
                                        <p:tgtEl>
                                          <p:spTgt spid="12288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carbrake.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122888"/>
                                        </p:tgtEl>
                                        <p:attrNameLst>
                                          <p:attrName>style.visibility</p:attrName>
                                        </p:attrNameLst>
                                      </p:cBhvr>
                                      <p:to>
                                        <p:strVal val="visible"/>
                                      </p:to>
                                    </p:set>
                                    <p:anim calcmode="lin" valueType="num">
                                      <p:cBhvr additive="base">
                                        <p:cTn id="35" dur="500" fill="hold"/>
                                        <p:tgtEl>
                                          <p:spTgt spid="122888"/>
                                        </p:tgtEl>
                                        <p:attrNameLst>
                                          <p:attrName>ppt_x</p:attrName>
                                        </p:attrNameLst>
                                      </p:cBhvr>
                                      <p:tavLst>
                                        <p:tav tm="0">
                                          <p:val>
                                            <p:strVal val="1+#ppt_w/2"/>
                                          </p:val>
                                        </p:tav>
                                        <p:tav tm="100000">
                                          <p:val>
                                            <p:strVal val="#ppt_x"/>
                                          </p:val>
                                        </p:tav>
                                      </p:tavLst>
                                    </p:anim>
                                    <p:anim calcmode="lin" valueType="num">
                                      <p:cBhvr additive="base">
                                        <p:cTn id="36" dur="500" fill="hold"/>
                                        <p:tgtEl>
                                          <p:spTgt spid="12288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carbrake.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22887"/>
                                        </p:tgtEl>
                                        <p:attrNameLst>
                                          <p:attrName>style.visibility</p:attrName>
                                        </p:attrNameLst>
                                      </p:cBhvr>
                                      <p:to>
                                        <p:strVal val="visible"/>
                                      </p:to>
                                    </p:set>
                                    <p:anim calcmode="lin" valueType="num">
                                      <p:cBhvr additive="base">
                                        <p:cTn id="41" dur="500" fill="hold"/>
                                        <p:tgtEl>
                                          <p:spTgt spid="122887"/>
                                        </p:tgtEl>
                                        <p:attrNameLst>
                                          <p:attrName>ppt_x</p:attrName>
                                        </p:attrNameLst>
                                      </p:cBhvr>
                                      <p:tavLst>
                                        <p:tav tm="0">
                                          <p:val>
                                            <p:strVal val="0-#ppt_w/2"/>
                                          </p:val>
                                        </p:tav>
                                        <p:tav tm="100000">
                                          <p:val>
                                            <p:strVal val="#ppt_x"/>
                                          </p:val>
                                        </p:tav>
                                      </p:tavLst>
                                    </p:anim>
                                    <p:anim calcmode="lin" valueType="num">
                                      <p:cBhvr additive="base">
                                        <p:cTn id="42" dur="500" fill="hold"/>
                                        <p:tgtEl>
                                          <p:spTgt spid="12288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22887"/>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iterate type="lt">
                                    <p:tmPct val="100000"/>
                                  </p:iterate>
                                  <p:childTnLst>
                                    <p:set>
                                      <p:cBhvr>
                                        <p:cTn id="46" dur="1" fill="hold">
                                          <p:stCondLst>
                                            <p:cond delay="0"/>
                                          </p:stCondLst>
                                        </p:cTn>
                                        <p:tgtEl>
                                          <p:spTgt spid="122885">
                                            <p:txEl>
                                              <p:pRg st="0" end="0"/>
                                            </p:txEl>
                                          </p:spTgt>
                                        </p:tgtEl>
                                        <p:attrNameLst>
                                          <p:attrName>style.visibility</p:attrName>
                                        </p:attrNameLst>
                                      </p:cBhvr>
                                      <p:to>
                                        <p:strVal val="visible"/>
                                      </p:to>
                                    </p:set>
                                    <p:anim calcmode="lin" valueType="num">
                                      <p:cBhvr additive="base">
                                        <p:cTn id="47" dur="75" fill="hold"/>
                                        <p:tgtEl>
                                          <p:spTgt spid="122885">
                                            <p:txEl>
                                              <p:pRg st="0" end="0"/>
                                            </p:txEl>
                                          </p:spTgt>
                                        </p:tgtEl>
                                        <p:attrNameLst>
                                          <p:attrName>ppt_x</p:attrName>
                                        </p:attrNameLst>
                                      </p:cBhvr>
                                      <p:tavLst>
                                        <p:tav tm="0">
                                          <p:val>
                                            <p:strVal val="1+#ppt_w/2"/>
                                          </p:val>
                                        </p:tav>
                                        <p:tav tm="100000">
                                          <p:val>
                                            <p:strVal val="#ppt_x"/>
                                          </p:val>
                                        </p:tav>
                                      </p:tavLst>
                                    </p:anim>
                                    <p:anim calcmode="lin" valueType="num">
                                      <p:cBhvr additive="base">
                                        <p:cTn id="48" dur="75" fill="hold"/>
                                        <p:tgtEl>
                                          <p:spTgt spid="122885">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5"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autoUpdateAnimBg="0"/>
      <p:bldP spid="122885" grpId="0" build="p" autoUpdateAnimBg="0"/>
      <p:bldP spid="122886" grpId="0"/>
      <p:bldP spid="122887" grpId="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57</a:t>
            </a:fld>
            <a:endParaRPr lang="tr-TR"/>
          </a:p>
        </p:txBody>
      </p:sp>
      <p:sp>
        <p:nvSpPr>
          <p:cNvPr id="123906" name="Rectangle 2"/>
          <p:cNvSpPr>
            <a:spLocks noGrp="1" noChangeArrowheads="1"/>
          </p:cNvSpPr>
          <p:nvPr>
            <p:ph type="title"/>
          </p:nvPr>
        </p:nvSpPr>
        <p:spPr/>
        <p:txBody>
          <a:bodyPr>
            <a:normAutofit fontScale="90000"/>
          </a:bodyPr>
          <a:lstStyle/>
          <a:p>
            <a:r>
              <a:rPr lang="tr-TR" dirty="0" smtClean="0"/>
              <a:t>Yüksek Geçiren Süzgeç</a:t>
            </a:r>
            <a:r>
              <a:rPr lang="en-US" dirty="0" smtClean="0"/>
              <a:t>: </a:t>
            </a:r>
            <a:r>
              <a:rPr lang="tr-TR" dirty="0" smtClean="0"/>
              <a:t>Özellikleri</a:t>
            </a:r>
            <a:endParaRPr lang="en-US" dirty="0" smtClean="0"/>
          </a:p>
        </p:txBody>
      </p:sp>
      <p:sp>
        <p:nvSpPr>
          <p:cNvPr id="123922" name="Line 18"/>
          <p:cNvSpPr>
            <a:spLocks noChangeShapeType="1"/>
          </p:cNvSpPr>
          <p:nvPr/>
        </p:nvSpPr>
        <p:spPr bwMode="auto">
          <a:xfrm flipH="1">
            <a:off x="3533775" y="1752600"/>
            <a:ext cx="1447800" cy="1447800"/>
          </a:xfrm>
          <a:prstGeom prst="line">
            <a:avLst/>
          </a:prstGeom>
          <a:noFill/>
          <a:ln w="9525" cap="rnd">
            <a:solidFill>
              <a:schemeClr val="tx1"/>
            </a:solidFill>
            <a:prstDash val="sysDot"/>
            <a:round/>
            <a:headEnd/>
            <a:tailEnd/>
          </a:ln>
        </p:spPr>
        <p:txBody>
          <a:bodyPr/>
          <a:lstStyle/>
          <a:p>
            <a:endParaRPr lang="en-US"/>
          </a:p>
        </p:txBody>
      </p:sp>
      <p:grpSp>
        <p:nvGrpSpPr>
          <p:cNvPr id="2" name="Group 50"/>
          <p:cNvGrpSpPr>
            <a:grpSpLocks/>
          </p:cNvGrpSpPr>
          <p:nvPr/>
        </p:nvGrpSpPr>
        <p:grpSpPr bwMode="auto">
          <a:xfrm>
            <a:off x="2667000" y="1143000"/>
            <a:ext cx="4143375" cy="2362200"/>
            <a:chOff x="1680" y="720"/>
            <a:chExt cx="2610" cy="1488"/>
          </a:xfrm>
        </p:grpSpPr>
        <p:grpSp>
          <p:nvGrpSpPr>
            <p:cNvPr id="45086" name="Group 3"/>
            <p:cNvGrpSpPr>
              <a:grpSpLocks/>
            </p:cNvGrpSpPr>
            <p:nvPr/>
          </p:nvGrpSpPr>
          <p:grpSpPr bwMode="auto">
            <a:xfrm>
              <a:off x="2016" y="1056"/>
              <a:ext cx="2256" cy="1152"/>
              <a:chOff x="3504" y="192"/>
              <a:chExt cx="2256" cy="1152"/>
            </a:xfrm>
          </p:grpSpPr>
          <p:sp>
            <p:nvSpPr>
              <p:cNvPr id="45095" name="Line 4"/>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45096" name="Line 5"/>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45097" name="Line 6"/>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45098" name="Line 7"/>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45099" name="Line 8"/>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45100" name="Line 9"/>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45101" name="Line 10"/>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45102" name="Line 11"/>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45087" name="Text Box 12"/>
            <p:cNvSpPr txBox="1">
              <a:spLocks noChangeArrowheads="1"/>
            </p:cNvSpPr>
            <p:nvPr/>
          </p:nvSpPr>
          <p:spPr bwMode="auto">
            <a:xfrm>
              <a:off x="1680" y="720"/>
              <a:ext cx="807" cy="288"/>
            </a:xfrm>
            <a:prstGeom prst="rect">
              <a:avLst/>
            </a:prstGeom>
            <a:noFill/>
            <a:ln w="9525">
              <a:noFill/>
              <a:miter lim="800000"/>
              <a:headEnd/>
              <a:tailEnd/>
            </a:ln>
          </p:spPr>
          <p:txBody>
            <a:bodyPr>
              <a:spAutoFit/>
            </a:bodyPr>
            <a:lstStyle/>
            <a:p>
              <a:r>
                <a:rPr lang="en-US"/>
                <a:t>Gain/G</a:t>
              </a:r>
              <a:r>
                <a:rPr lang="en-US" baseline="-25000"/>
                <a:t>H</a:t>
              </a:r>
              <a:r>
                <a:rPr lang="en-US"/>
                <a:t> </a:t>
              </a:r>
            </a:p>
          </p:txBody>
        </p:sp>
        <p:sp>
          <p:nvSpPr>
            <p:cNvPr id="45088" name="Text Box 13"/>
            <p:cNvSpPr txBox="1">
              <a:spLocks noChangeArrowheads="1"/>
            </p:cNvSpPr>
            <p:nvPr/>
          </p:nvSpPr>
          <p:spPr bwMode="auto">
            <a:xfrm>
              <a:off x="3936" y="1200"/>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5089" name="Text Box 14"/>
            <p:cNvSpPr txBox="1">
              <a:spLocks noChangeArrowheads="1"/>
            </p:cNvSpPr>
            <p:nvPr/>
          </p:nvSpPr>
          <p:spPr bwMode="auto">
            <a:xfrm>
              <a:off x="2448" y="864"/>
              <a:ext cx="356" cy="288"/>
            </a:xfrm>
            <a:prstGeom prst="rect">
              <a:avLst/>
            </a:prstGeom>
            <a:noFill/>
            <a:ln w="9525">
              <a:noFill/>
              <a:miter lim="800000"/>
              <a:headEnd/>
              <a:tailEnd/>
            </a:ln>
          </p:spPr>
          <p:txBody>
            <a:bodyPr wrap="none">
              <a:spAutoFit/>
            </a:bodyPr>
            <a:lstStyle/>
            <a:p>
              <a:r>
                <a:rPr lang="en-US"/>
                <a:t>0.1</a:t>
              </a:r>
            </a:p>
          </p:txBody>
        </p:sp>
        <p:sp>
          <p:nvSpPr>
            <p:cNvPr id="45090" name="Text Box 15"/>
            <p:cNvSpPr txBox="1">
              <a:spLocks noChangeArrowheads="1"/>
            </p:cNvSpPr>
            <p:nvPr/>
          </p:nvSpPr>
          <p:spPr bwMode="auto">
            <a:xfrm>
              <a:off x="2976" y="864"/>
              <a:ext cx="212" cy="288"/>
            </a:xfrm>
            <a:prstGeom prst="rect">
              <a:avLst/>
            </a:prstGeom>
            <a:noFill/>
            <a:ln w="9525">
              <a:noFill/>
              <a:miter lim="800000"/>
              <a:headEnd/>
              <a:tailEnd/>
            </a:ln>
          </p:spPr>
          <p:txBody>
            <a:bodyPr wrap="none">
              <a:spAutoFit/>
            </a:bodyPr>
            <a:lstStyle/>
            <a:p>
              <a:r>
                <a:rPr lang="en-US"/>
                <a:t>1</a:t>
              </a:r>
            </a:p>
          </p:txBody>
        </p:sp>
        <p:sp>
          <p:nvSpPr>
            <p:cNvPr id="45091" name="Text Box 16"/>
            <p:cNvSpPr txBox="1">
              <a:spLocks noChangeArrowheads="1"/>
            </p:cNvSpPr>
            <p:nvPr/>
          </p:nvSpPr>
          <p:spPr bwMode="auto">
            <a:xfrm>
              <a:off x="3312" y="864"/>
              <a:ext cx="308" cy="288"/>
            </a:xfrm>
            <a:prstGeom prst="rect">
              <a:avLst/>
            </a:prstGeom>
            <a:noFill/>
            <a:ln w="9525">
              <a:noFill/>
              <a:miter lim="800000"/>
              <a:headEnd/>
              <a:tailEnd/>
            </a:ln>
          </p:spPr>
          <p:txBody>
            <a:bodyPr wrap="none">
              <a:spAutoFit/>
            </a:bodyPr>
            <a:lstStyle/>
            <a:p>
              <a:r>
                <a:rPr lang="en-US"/>
                <a:t>10</a:t>
              </a:r>
            </a:p>
          </p:txBody>
        </p:sp>
        <p:sp>
          <p:nvSpPr>
            <p:cNvPr id="45092" name="Text Box 17"/>
            <p:cNvSpPr txBox="1">
              <a:spLocks noChangeArrowheads="1"/>
            </p:cNvSpPr>
            <p:nvPr/>
          </p:nvSpPr>
          <p:spPr bwMode="auto">
            <a:xfrm>
              <a:off x="3792" y="864"/>
              <a:ext cx="404" cy="288"/>
            </a:xfrm>
            <a:prstGeom prst="rect">
              <a:avLst/>
            </a:prstGeom>
            <a:noFill/>
            <a:ln w="9525">
              <a:noFill/>
              <a:miter lim="800000"/>
              <a:headEnd/>
              <a:tailEnd/>
            </a:ln>
          </p:spPr>
          <p:txBody>
            <a:bodyPr wrap="none">
              <a:spAutoFit/>
            </a:bodyPr>
            <a:lstStyle/>
            <a:p>
              <a:r>
                <a:rPr lang="en-US"/>
                <a:t>100</a:t>
              </a:r>
            </a:p>
          </p:txBody>
        </p:sp>
        <p:sp>
          <p:nvSpPr>
            <p:cNvPr id="45093" name="Text Box 19"/>
            <p:cNvSpPr txBox="1">
              <a:spLocks noChangeArrowheads="1"/>
            </p:cNvSpPr>
            <p:nvPr/>
          </p:nvSpPr>
          <p:spPr bwMode="auto">
            <a:xfrm>
              <a:off x="1728" y="1488"/>
              <a:ext cx="356" cy="288"/>
            </a:xfrm>
            <a:prstGeom prst="rect">
              <a:avLst/>
            </a:prstGeom>
            <a:noFill/>
            <a:ln w="9525">
              <a:noFill/>
              <a:miter lim="800000"/>
              <a:headEnd/>
              <a:tailEnd/>
            </a:ln>
          </p:spPr>
          <p:txBody>
            <a:bodyPr wrap="none">
              <a:spAutoFit/>
            </a:bodyPr>
            <a:lstStyle/>
            <a:p>
              <a:r>
                <a:rPr lang="en-US"/>
                <a:t>0.1</a:t>
              </a:r>
            </a:p>
          </p:txBody>
        </p:sp>
        <p:sp>
          <p:nvSpPr>
            <p:cNvPr id="45094" name="Text Box 20"/>
            <p:cNvSpPr txBox="1">
              <a:spLocks noChangeArrowheads="1"/>
            </p:cNvSpPr>
            <p:nvPr/>
          </p:nvSpPr>
          <p:spPr bwMode="auto">
            <a:xfrm>
              <a:off x="2112" y="1920"/>
              <a:ext cx="452" cy="288"/>
            </a:xfrm>
            <a:prstGeom prst="rect">
              <a:avLst/>
            </a:prstGeom>
            <a:noFill/>
            <a:ln w="9525">
              <a:noFill/>
              <a:miter lim="800000"/>
              <a:headEnd/>
              <a:tailEnd/>
            </a:ln>
          </p:spPr>
          <p:txBody>
            <a:bodyPr wrap="none">
              <a:spAutoFit/>
            </a:bodyPr>
            <a:lstStyle/>
            <a:p>
              <a:r>
                <a:rPr lang="en-US"/>
                <a:t>0.01</a:t>
              </a:r>
            </a:p>
          </p:txBody>
        </p:sp>
      </p:grpSp>
      <p:sp>
        <p:nvSpPr>
          <p:cNvPr id="123925" name="Freeform 21"/>
          <p:cNvSpPr>
            <a:spLocks/>
          </p:cNvSpPr>
          <p:nvPr/>
        </p:nvSpPr>
        <p:spPr bwMode="auto">
          <a:xfrm flipH="1">
            <a:off x="3533775" y="1828800"/>
            <a:ext cx="2895600" cy="1397000"/>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grpSp>
        <p:nvGrpSpPr>
          <p:cNvPr id="4" name="Group 22"/>
          <p:cNvGrpSpPr>
            <a:grpSpLocks/>
          </p:cNvGrpSpPr>
          <p:nvPr/>
        </p:nvGrpSpPr>
        <p:grpSpPr bwMode="auto">
          <a:xfrm>
            <a:off x="4114800" y="2590801"/>
            <a:ext cx="1676400" cy="690563"/>
            <a:chOff x="4176" y="1200"/>
            <a:chExt cx="1056" cy="435"/>
          </a:xfrm>
          <a:solidFill>
            <a:schemeClr val="accent2">
              <a:lumMod val="20000"/>
              <a:lumOff val="80000"/>
            </a:schemeClr>
          </a:solidFill>
        </p:grpSpPr>
        <p:sp>
          <p:nvSpPr>
            <p:cNvPr id="45084" name="Rectangle 23"/>
            <p:cNvSpPr>
              <a:spLocks noChangeArrowheads="1"/>
            </p:cNvSpPr>
            <p:nvPr/>
          </p:nvSpPr>
          <p:spPr bwMode="auto">
            <a:xfrm>
              <a:off x="4176" y="1344"/>
              <a:ext cx="1056" cy="291"/>
            </a:xfrm>
            <a:prstGeom prst="rect">
              <a:avLst/>
            </a:prstGeom>
            <a:grpFill/>
            <a:ln w="9525">
              <a:solidFill>
                <a:schemeClr val="tx1"/>
              </a:solidFill>
              <a:miter lim="800000"/>
              <a:headEnd/>
              <a:tailEnd/>
            </a:ln>
          </p:spPr>
          <p:txBody>
            <a:bodyPr>
              <a:spAutoFit/>
            </a:bodyPr>
            <a:lstStyle/>
            <a:p>
              <a:r>
                <a:rPr lang="tr-TR" dirty="0" smtClean="0"/>
                <a:t>Eyim </a:t>
              </a:r>
              <a:r>
                <a:rPr lang="en-US" dirty="0" smtClean="0"/>
                <a:t>= </a:t>
              </a:r>
              <a:r>
                <a:rPr lang="en-US" dirty="0"/>
                <a:t>+1</a:t>
              </a:r>
            </a:p>
          </p:txBody>
        </p:sp>
        <p:sp>
          <p:nvSpPr>
            <p:cNvPr id="45085" name="Line 24"/>
            <p:cNvSpPr>
              <a:spLocks noChangeShapeType="1"/>
            </p:cNvSpPr>
            <p:nvPr/>
          </p:nvSpPr>
          <p:spPr bwMode="auto">
            <a:xfrm flipH="1" flipV="1">
              <a:off x="4224" y="1200"/>
              <a:ext cx="528" cy="144"/>
            </a:xfrm>
            <a:prstGeom prst="line">
              <a:avLst/>
            </a:prstGeom>
            <a:grpFill/>
            <a:ln w="9525">
              <a:solidFill>
                <a:schemeClr val="tx1"/>
              </a:solidFill>
              <a:round/>
              <a:headEnd/>
              <a:tailEnd type="triangle" w="med" len="med"/>
            </a:ln>
          </p:spPr>
          <p:txBody>
            <a:bodyPr/>
            <a:lstStyle/>
            <a:p>
              <a:endParaRPr lang="en-US"/>
            </a:p>
          </p:txBody>
        </p:sp>
      </p:grpSp>
      <p:sp>
        <p:nvSpPr>
          <p:cNvPr id="123943" name="Line 39"/>
          <p:cNvSpPr>
            <a:spLocks noChangeShapeType="1"/>
          </p:cNvSpPr>
          <p:nvPr/>
        </p:nvSpPr>
        <p:spPr bwMode="auto">
          <a:xfrm>
            <a:off x="3403600" y="6096000"/>
            <a:ext cx="3505200" cy="0"/>
          </a:xfrm>
          <a:prstGeom prst="line">
            <a:avLst/>
          </a:prstGeom>
          <a:noFill/>
          <a:ln w="9525" cap="rnd">
            <a:solidFill>
              <a:schemeClr val="tx1"/>
            </a:solidFill>
            <a:prstDash val="sysDot"/>
            <a:round/>
            <a:headEnd/>
            <a:tailEnd/>
          </a:ln>
        </p:spPr>
        <p:txBody>
          <a:bodyPr/>
          <a:lstStyle/>
          <a:p>
            <a:endParaRPr lang="en-US"/>
          </a:p>
        </p:txBody>
      </p:sp>
      <p:sp>
        <p:nvSpPr>
          <p:cNvPr id="123944" name="Line 40"/>
          <p:cNvSpPr>
            <a:spLocks noChangeShapeType="1"/>
          </p:cNvSpPr>
          <p:nvPr/>
        </p:nvSpPr>
        <p:spPr bwMode="auto">
          <a:xfrm>
            <a:off x="4165600" y="4648200"/>
            <a:ext cx="1447800" cy="1447800"/>
          </a:xfrm>
          <a:prstGeom prst="line">
            <a:avLst/>
          </a:prstGeom>
          <a:noFill/>
          <a:ln w="9525" cap="rnd">
            <a:solidFill>
              <a:schemeClr val="tx1"/>
            </a:solidFill>
            <a:prstDash val="sysDot"/>
            <a:round/>
            <a:headEnd/>
            <a:tailEnd/>
          </a:ln>
        </p:spPr>
        <p:txBody>
          <a:bodyPr/>
          <a:lstStyle/>
          <a:p>
            <a:endParaRPr lang="en-US"/>
          </a:p>
        </p:txBody>
      </p:sp>
      <p:sp>
        <p:nvSpPr>
          <p:cNvPr id="123945" name="Freeform 41"/>
          <p:cNvSpPr>
            <a:spLocks/>
          </p:cNvSpPr>
          <p:nvPr/>
        </p:nvSpPr>
        <p:spPr bwMode="auto">
          <a:xfrm>
            <a:off x="3251200" y="4622800"/>
            <a:ext cx="3581400" cy="1511300"/>
          </a:xfrm>
          <a:custGeom>
            <a:avLst/>
            <a:gdLst>
              <a:gd name="T0" fmla="*/ 0 w 2256"/>
              <a:gd name="T1" fmla="*/ 16 h 952"/>
              <a:gd name="T2" fmla="*/ 384 w 2256"/>
              <a:gd name="T3" fmla="*/ 16 h 952"/>
              <a:gd name="T4" fmla="*/ 576 w 2256"/>
              <a:gd name="T5" fmla="*/ 112 h 952"/>
              <a:gd name="T6" fmla="*/ 1056 w 2256"/>
              <a:gd name="T7" fmla="*/ 496 h 952"/>
              <a:gd name="T8" fmla="*/ 1488 w 2256"/>
              <a:gd name="T9" fmla="*/ 880 h 952"/>
              <a:gd name="T10" fmla="*/ 1968 w 2256"/>
              <a:gd name="T11" fmla="*/ 928 h 952"/>
              <a:gd name="T12" fmla="*/ 2256 w 2256"/>
              <a:gd name="T13" fmla="*/ 928 h 952"/>
              <a:gd name="T14" fmla="*/ 0 60000 65536"/>
              <a:gd name="T15" fmla="*/ 0 60000 65536"/>
              <a:gd name="T16" fmla="*/ 0 60000 65536"/>
              <a:gd name="T17" fmla="*/ 0 60000 65536"/>
              <a:gd name="T18" fmla="*/ 0 60000 65536"/>
              <a:gd name="T19" fmla="*/ 0 60000 65536"/>
              <a:gd name="T20" fmla="*/ 0 60000 65536"/>
              <a:gd name="T21" fmla="*/ 0 w 2256"/>
              <a:gd name="T22" fmla="*/ 0 h 952"/>
              <a:gd name="T23" fmla="*/ 2256 w 2256"/>
              <a:gd name="T24" fmla="*/ 952 h 9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6" h="952">
                <a:moveTo>
                  <a:pt x="0" y="16"/>
                </a:moveTo>
                <a:cubicBezTo>
                  <a:pt x="144" y="8"/>
                  <a:pt x="288" y="0"/>
                  <a:pt x="384" y="16"/>
                </a:cubicBezTo>
                <a:cubicBezTo>
                  <a:pt x="480" y="32"/>
                  <a:pt x="464" y="32"/>
                  <a:pt x="576" y="112"/>
                </a:cubicBezTo>
                <a:cubicBezTo>
                  <a:pt x="688" y="192"/>
                  <a:pt x="904" y="368"/>
                  <a:pt x="1056" y="496"/>
                </a:cubicBezTo>
                <a:cubicBezTo>
                  <a:pt x="1208" y="624"/>
                  <a:pt x="1336" y="808"/>
                  <a:pt x="1488" y="880"/>
                </a:cubicBezTo>
                <a:cubicBezTo>
                  <a:pt x="1640" y="952"/>
                  <a:pt x="1840" y="920"/>
                  <a:pt x="1968" y="928"/>
                </a:cubicBezTo>
                <a:cubicBezTo>
                  <a:pt x="2096" y="936"/>
                  <a:pt x="2176" y="932"/>
                  <a:pt x="2256" y="928"/>
                </a:cubicBezTo>
              </a:path>
            </a:pathLst>
          </a:custGeom>
          <a:noFill/>
          <a:ln w="9525">
            <a:solidFill>
              <a:schemeClr val="tx1"/>
            </a:solidFill>
            <a:round/>
            <a:headEnd/>
            <a:tailEnd/>
          </a:ln>
        </p:spPr>
        <p:txBody>
          <a:bodyPr/>
          <a:lstStyle/>
          <a:p>
            <a:endParaRPr lang="en-US"/>
          </a:p>
        </p:txBody>
      </p:sp>
      <p:grpSp>
        <p:nvGrpSpPr>
          <p:cNvPr id="5" name="Group 51"/>
          <p:cNvGrpSpPr>
            <a:grpSpLocks/>
          </p:cNvGrpSpPr>
          <p:nvPr/>
        </p:nvGrpSpPr>
        <p:grpSpPr bwMode="auto">
          <a:xfrm>
            <a:off x="2743200" y="4191000"/>
            <a:ext cx="4194175" cy="2133600"/>
            <a:chOff x="1728" y="2640"/>
            <a:chExt cx="2642" cy="1344"/>
          </a:xfrm>
        </p:grpSpPr>
        <p:sp>
          <p:nvSpPr>
            <p:cNvPr id="45069" name="Text Box 25"/>
            <p:cNvSpPr txBox="1">
              <a:spLocks noChangeArrowheads="1"/>
            </p:cNvSpPr>
            <p:nvPr/>
          </p:nvSpPr>
          <p:spPr bwMode="auto">
            <a:xfrm>
              <a:off x="2978" y="2640"/>
              <a:ext cx="212" cy="288"/>
            </a:xfrm>
            <a:prstGeom prst="rect">
              <a:avLst/>
            </a:prstGeom>
            <a:noFill/>
            <a:ln w="9525">
              <a:noFill/>
              <a:miter lim="800000"/>
              <a:headEnd/>
              <a:tailEnd/>
            </a:ln>
          </p:spPr>
          <p:txBody>
            <a:bodyPr wrap="none">
              <a:spAutoFit/>
            </a:bodyPr>
            <a:lstStyle/>
            <a:p>
              <a:r>
                <a:rPr lang="en-US"/>
                <a:t>1</a:t>
              </a:r>
            </a:p>
          </p:txBody>
        </p:sp>
        <p:sp>
          <p:nvSpPr>
            <p:cNvPr id="45070" name="Text Box 26"/>
            <p:cNvSpPr txBox="1">
              <a:spLocks noChangeArrowheads="1"/>
            </p:cNvSpPr>
            <p:nvPr/>
          </p:nvSpPr>
          <p:spPr bwMode="auto">
            <a:xfrm>
              <a:off x="1877" y="3696"/>
              <a:ext cx="285" cy="288"/>
            </a:xfrm>
            <a:prstGeom prst="rect">
              <a:avLst/>
            </a:prstGeom>
            <a:noFill/>
            <a:ln w="9525">
              <a:noFill/>
              <a:miter lim="800000"/>
              <a:headEnd/>
              <a:tailEnd/>
            </a:ln>
          </p:spPr>
          <p:txBody>
            <a:bodyPr wrap="none">
              <a:spAutoFit/>
            </a:bodyPr>
            <a:lstStyle/>
            <a:p>
              <a:r>
                <a:rPr lang="en-US"/>
                <a:t>-</a:t>
              </a:r>
              <a:r>
                <a:rPr lang="en-US">
                  <a:sym typeface="Symbol" pitchFamily="18" charset="2"/>
                </a:rPr>
                <a:t></a:t>
              </a:r>
              <a:endParaRPr lang="en-US"/>
            </a:p>
          </p:txBody>
        </p:sp>
        <p:grpSp>
          <p:nvGrpSpPr>
            <p:cNvPr id="45071" name="Group 27"/>
            <p:cNvGrpSpPr>
              <a:grpSpLocks/>
            </p:cNvGrpSpPr>
            <p:nvPr/>
          </p:nvGrpSpPr>
          <p:grpSpPr bwMode="auto">
            <a:xfrm>
              <a:off x="2048" y="2832"/>
              <a:ext cx="2256" cy="1152"/>
              <a:chOff x="3504" y="192"/>
              <a:chExt cx="2256" cy="1152"/>
            </a:xfrm>
          </p:grpSpPr>
          <p:sp>
            <p:nvSpPr>
              <p:cNvPr id="45076" name="Line 28"/>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45077" name="Line 29"/>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45078" name="Line 30"/>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45079" name="Line 31"/>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45080" name="Line 32"/>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45081" name="Line 33"/>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45082" name="Line 34"/>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45083" name="Line 35"/>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45072" name="Text Box 36"/>
            <p:cNvSpPr txBox="1">
              <a:spLocks noChangeArrowheads="1"/>
            </p:cNvSpPr>
            <p:nvPr/>
          </p:nvSpPr>
          <p:spPr bwMode="auto">
            <a:xfrm>
              <a:off x="2096" y="2640"/>
              <a:ext cx="624" cy="288"/>
            </a:xfrm>
            <a:prstGeom prst="rect">
              <a:avLst/>
            </a:prstGeom>
            <a:noFill/>
            <a:ln w="9525">
              <a:noFill/>
              <a:miter lim="800000"/>
              <a:headEnd/>
              <a:tailEnd/>
            </a:ln>
          </p:spPr>
          <p:txBody>
            <a:bodyPr>
              <a:spAutoFit/>
            </a:bodyPr>
            <a:lstStyle/>
            <a:p>
              <a:r>
                <a:rPr lang="en-US"/>
                <a:t>Phase </a:t>
              </a:r>
            </a:p>
          </p:txBody>
        </p:sp>
        <p:sp>
          <p:nvSpPr>
            <p:cNvPr id="45073" name="Text Box 37"/>
            <p:cNvSpPr txBox="1">
              <a:spLocks noChangeArrowheads="1"/>
            </p:cNvSpPr>
            <p:nvPr/>
          </p:nvSpPr>
          <p:spPr bwMode="auto">
            <a:xfrm>
              <a:off x="4016" y="2640"/>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5074" name="Text Box 38"/>
            <p:cNvSpPr txBox="1">
              <a:spLocks noChangeArrowheads="1"/>
            </p:cNvSpPr>
            <p:nvPr/>
          </p:nvSpPr>
          <p:spPr bwMode="auto">
            <a:xfrm>
              <a:off x="2144" y="3264"/>
              <a:ext cx="530" cy="288"/>
            </a:xfrm>
            <a:prstGeom prst="rect">
              <a:avLst/>
            </a:prstGeom>
            <a:noFill/>
            <a:ln w="9525">
              <a:noFill/>
              <a:miter lim="800000"/>
              <a:headEnd/>
              <a:tailEnd/>
            </a:ln>
          </p:spPr>
          <p:txBody>
            <a:bodyPr wrap="none">
              <a:spAutoFit/>
            </a:bodyPr>
            <a:lstStyle/>
            <a:p>
              <a:r>
                <a:rPr lang="en-US"/>
                <a:t>-3</a:t>
              </a:r>
              <a:r>
                <a:rPr lang="en-US">
                  <a:sym typeface="Symbol" pitchFamily="18" charset="2"/>
                </a:rPr>
                <a:t>/4</a:t>
              </a:r>
              <a:endParaRPr lang="en-US"/>
            </a:p>
          </p:txBody>
        </p:sp>
        <p:sp>
          <p:nvSpPr>
            <p:cNvPr id="45075" name="Text Box 42"/>
            <p:cNvSpPr txBox="1">
              <a:spLocks noChangeArrowheads="1"/>
            </p:cNvSpPr>
            <p:nvPr/>
          </p:nvSpPr>
          <p:spPr bwMode="auto">
            <a:xfrm>
              <a:off x="1728" y="2784"/>
              <a:ext cx="434" cy="288"/>
            </a:xfrm>
            <a:prstGeom prst="rect">
              <a:avLst/>
            </a:prstGeom>
            <a:noFill/>
            <a:ln w="9525">
              <a:noFill/>
              <a:miter lim="800000"/>
              <a:headEnd/>
              <a:tailEnd/>
            </a:ln>
          </p:spPr>
          <p:txBody>
            <a:bodyPr wrap="none">
              <a:spAutoFit/>
            </a:bodyPr>
            <a:lstStyle/>
            <a:p>
              <a:r>
                <a:rPr lang="en-US"/>
                <a:t>-</a:t>
              </a:r>
              <a:r>
                <a:rPr lang="en-US">
                  <a:sym typeface="Symbol" pitchFamily="18" charset="2"/>
                </a:rPr>
                <a:t>/2</a:t>
              </a:r>
              <a:endParaRPr lang="en-US"/>
            </a:p>
          </p:txBody>
        </p:sp>
      </p:grpSp>
      <p:sp>
        <p:nvSpPr>
          <p:cNvPr id="123951" name="Text Box 47"/>
          <p:cNvSpPr txBox="1">
            <a:spLocks noChangeArrowheads="1"/>
          </p:cNvSpPr>
          <p:nvPr/>
        </p:nvSpPr>
        <p:spPr bwMode="auto">
          <a:xfrm>
            <a:off x="0" y="2855913"/>
            <a:ext cx="3036409"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pPr eaLnBrk="0" hangingPunct="0"/>
            <a:r>
              <a:rPr lang="en-US" dirty="0" smtClean="0"/>
              <a:t>G/G</a:t>
            </a:r>
            <a:r>
              <a:rPr lang="en-US" baseline="-25000" dirty="0" smtClean="0"/>
              <a:t>H</a:t>
            </a:r>
            <a:r>
              <a:rPr lang="en-US" dirty="0" smtClean="0"/>
              <a:t> </a:t>
            </a:r>
            <a:r>
              <a:rPr lang="tr-TR" dirty="0" smtClean="0"/>
              <a:t>yi </a:t>
            </a:r>
            <a:r>
              <a:rPr lang="en-US" dirty="0" smtClean="0"/>
              <a:t>f/f</a:t>
            </a:r>
            <a:r>
              <a:rPr lang="en-US" baseline="-25000" dirty="0" smtClean="0"/>
              <a:t>c</a:t>
            </a:r>
            <a:r>
              <a:rPr lang="tr-TR" baseline="-25000" dirty="0" smtClean="0"/>
              <a:t> </a:t>
            </a:r>
            <a:r>
              <a:rPr lang="tr-TR" dirty="0" smtClean="0"/>
              <a:t>y</a:t>
            </a:r>
            <a:r>
              <a:rPr lang="en-US" dirty="0" smtClean="0"/>
              <a:t>e</a:t>
            </a:r>
            <a:r>
              <a:rPr lang="tr-TR" dirty="0" smtClean="0"/>
              <a:t> göre çiz</a:t>
            </a:r>
            <a:endParaRPr lang="en-US" dirty="0"/>
          </a:p>
        </p:txBody>
      </p:sp>
      <p:sp>
        <p:nvSpPr>
          <p:cNvPr id="123953" name="Text Box 49"/>
          <p:cNvSpPr txBox="1">
            <a:spLocks noChangeArrowheads="1"/>
          </p:cNvSpPr>
          <p:nvPr/>
        </p:nvSpPr>
        <p:spPr bwMode="auto">
          <a:xfrm>
            <a:off x="6202363" y="5280025"/>
            <a:ext cx="2571538"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pPr eaLnBrk="0" hangingPunct="0"/>
            <a:r>
              <a:rPr lang="tr-TR" dirty="0" smtClean="0"/>
              <a:t>Fazı </a:t>
            </a:r>
            <a:r>
              <a:rPr lang="en-US" dirty="0" smtClean="0"/>
              <a:t>f/f</a:t>
            </a:r>
            <a:r>
              <a:rPr lang="en-US" baseline="-25000" dirty="0" smtClean="0"/>
              <a:t>c</a:t>
            </a:r>
            <a:r>
              <a:rPr lang="tr-TR" baseline="-25000" dirty="0" smtClean="0"/>
              <a:t> </a:t>
            </a:r>
            <a:r>
              <a:rPr lang="tr-TR" dirty="0" smtClean="0"/>
              <a:t>y</a:t>
            </a:r>
            <a:r>
              <a:rPr lang="en-US" dirty="0" smtClean="0"/>
              <a:t>e</a:t>
            </a:r>
            <a:r>
              <a:rPr lang="tr-TR" dirty="0" smtClean="0"/>
              <a:t> göre çiz</a:t>
            </a:r>
            <a:endParaRPr lang="en-US" dirty="0"/>
          </a:p>
        </p:txBody>
      </p:sp>
      <p:sp>
        <p:nvSpPr>
          <p:cNvPr id="47" name="Rectangle 4"/>
          <p:cNvSpPr>
            <a:spLocks noChangeArrowheads="1"/>
          </p:cNvSpPr>
          <p:nvPr/>
        </p:nvSpPr>
        <p:spPr bwMode="auto">
          <a:xfrm>
            <a:off x="468313" y="1103578"/>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70243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3906"/>
                                        </p:tgtEl>
                                        <p:attrNameLst>
                                          <p:attrName>style.visibility</p:attrName>
                                        </p:attrNameLst>
                                      </p:cBhvr>
                                      <p:to>
                                        <p:strVal val="visible"/>
                                      </p:to>
                                    </p:set>
                                    <p:anim calcmode="lin" valueType="num">
                                      <p:cBhvr additive="base">
                                        <p:cTn id="7" dur="500" fill="hold"/>
                                        <p:tgtEl>
                                          <p:spTgt spid="123906"/>
                                        </p:tgtEl>
                                        <p:attrNameLst>
                                          <p:attrName>ppt_x</p:attrName>
                                        </p:attrNameLst>
                                      </p:cBhvr>
                                      <p:tavLst>
                                        <p:tav tm="0">
                                          <p:val>
                                            <p:strVal val="#ppt_x"/>
                                          </p:val>
                                        </p:tav>
                                        <p:tav tm="100000">
                                          <p:val>
                                            <p:strVal val="#ppt_x"/>
                                          </p:val>
                                        </p:tav>
                                      </p:tavLst>
                                    </p:anim>
                                    <p:anim calcmode="lin" valueType="num">
                                      <p:cBhvr additive="base">
                                        <p:cTn id="8" dur="500" fill="hold"/>
                                        <p:tgtEl>
                                          <p:spTgt spid="12390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23951"/>
                                        </p:tgtEl>
                                        <p:attrNameLst>
                                          <p:attrName>style.visibility</p:attrName>
                                        </p:attrNameLst>
                                      </p:cBhvr>
                                      <p:to>
                                        <p:strVal val="visible"/>
                                      </p:to>
                                    </p:set>
                                    <p:anim calcmode="lin" valueType="num">
                                      <p:cBhvr additive="base">
                                        <p:cTn id="18" dur="5000" fill="hold"/>
                                        <p:tgtEl>
                                          <p:spTgt spid="123951"/>
                                        </p:tgtEl>
                                        <p:attrNameLst>
                                          <p:attrName>ppt_x</p:attrName>
                                        </p:attrNameLst>
                                      </p:cBhvr>
                                      <p:tavLst>
                                        <p:tav tm="0">
                                          <p:val>
                                            <p:strVal val="#ppt_x"/>
                                          </p:val>
                                        </p:tav>
                                        <p:tav tm="100000">
                                          <p:val>
                                            <p:strVal val="#ppt_x"/>
                                          </p:val>
                                        </p:tav>
                                      </p:tavLst>
                                    </p:anim>
                                    <p:anim calcmode="lin" valueType="num">
                                      <p:cBhvr additive="base">
                                        <p:cTn id="19" dur="5000" fill="hold"/>
                                        <p:tgtEl>
                                          <p:spTgt spid="12395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3951"/>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23922"/>
                                        </p:tgtEl>
                                        <p:attrNameLst>
                                          <p:attrName>style.visibility</p:attrName>
                                        </p:attrNameLst>
                                      </p:cBhvr>
                                      <p:to>
                                        <p:strVal val="visible"/>
                                      </p:to>
                                    </p:set>
                                    <p:anim calcmode="lin" valueType="num">
                                      <p:cBhvr additive="base">
                                        <p:cTn id="24" dur="500" fill="hold"/>
                                        <p:tgtEl>
                                          <p:spTgt spid="123922"/>
                                        </p:tgtEl>
                                        <p:attrNameLst>
                                          <p:attrName>ppt_x</p:attrName>
                                        </p:attrNameLst>
                                      </p:cBhvr>
                                      <p:tavLst>
                                        <p:tav tm="0">
                                          <p:val>
                                            <p:strVal val="0-#ppt_w/2"/>
                                          </p:val>
                                        </p:tav>
                                        <p:tav tm="100000">
                                          <p:val>
                                            <p:strVal val="#ppt_x"/>
                                          </p:val>
                                        </p:tav>
                                      </p:tavLst>
                                    </p:anim>
                                    <p:anim calcmode="lin" valueType="num">
                                      <p:cBhvr additive="base">
                                        <p:cTn id="25" dur="500" fill="hold"/>
                                        <p:tgtEl>
                                          <p:spTgt spid="1239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3925"/>
                                        </p:tgtEl>
                                        <p:attrNameLst>
                                          <p:attrName>style.visibility</p:attrName>
                                        </p:attrNameLst>
                                      </p:cBhvr>
                                      <p:to>
                                        <p:strVal val="visible"/>
                                      </p:to>
                                    </p:set>
                                    <p:anim calcmode="lin" valueType="num">
                                      <p:cBhvr additive="base">
                                        <p:cTn id="30" dur="500" fill="hold"/>
                                        <p:tgtEl>
                                          <p:spTgt spid="123925"/>
                                        </p:tgtEl>
                                        <p:attrNameLst>
                                          <p:attrName>ppt_x</p:attrName>
                                        </p:attrNameLst>
                                      </p:cBhvr>
                                      <p:tavLst>
                                        <p:tav tm="0">
                                          <p:val>
                                            <p:strVal val="1+#ppt_w/2"/>
                                          </p:val>
                                        </p:tav>
                                        <p:tav tm="100000">
                                          <p:val>
                                            <p:strVal val="#ppt_x"/>
                                          </p:val>
                                        </p:tav>
                                      </p:tavLst>
                                    </p:anim>
                                    <p:anim calcmode="lin" valueType="num">
                                      <p:cBhvr additive="base">
                                        <p:cTn id="31" dur="500" fill="hold"/>
                                        <p:tgtEl>
                                          <p:spTgt spid="1239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carbrake.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0-#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whoosh.wav"/>
                                        </p:tgtEl>
                                      </p:cMediaNode>
                                    </p:audio>
                                  </p:subTnLst>
                                </p:cTn>
                              </p:par>
                            </p:childTnLst>
                          </p:cTn>
                        </p:par>
                      </p:childTnLst>
                    </p:cTn>
                  </p:par>
                  <p:par>
                    <p:cTn id="38" fill="hold">
                      <p:stCondLst>
                        <p:cond delay="indefinite"/>
                      </p:stCondLst>
                      <p:childTnLst>
                        <p:par>
                          <p:cTn id="39" fill="hold">
                            <p:stCondLst>
                              <p:cond delay="0"/>
                            </p:stCondLst>
                            <p:childTnLst>
                              <p:par>
                                <p:cTn id="40" presetID="7" presetClass="entr" presetSubtype="4" fill="hold" grpId="0" nodeType="clickEffect">
                                  <p:stCondLst>
                                    <p:cond delay="0"/>
                                  </p:stCondLst>
                                  <p:childTnLst>
                                    <p:set>
                                      <p:cBhvr>
                                        <p:cTn id="41" dur="1" fill="hold">
                                          <p:stCondLst>
                                            <p:cond delay="0"/>
                                          </p:stCondLst>
                                        </p:cTn>
                                        <p:tgtEl>
                                          <p:spTgt spid="123953"/>
                                        </p:tgtEl>
                                        <p:attrNameLst>
                                          <p:attrName>style.visibility</p:attrName>
                                        </p:attrNameLst>
                                      </p:cBhvr>
                                      <p:to>
                                        <p:strVal val="visible"/>
                                      </p:to>
                                    </p:set>
                                    <p:anim calcmode="lin" valueType="num">
                                      <p:cBhvr additive="base">
                                        <p:cTn id="42" dur="5000" fill="hold"/>
                                        <p:tgtEl>
                                          <p:spTgt spid="123953"/>
                                        </p:tgtEl>
                                        <p:attrNameLst>
                                          <p:attrName>ppt_x</p:attrName>
                                        </p:attrNameLst>
                                      </p:cBhvr>
                                      <p:tavLst>
                                        <p:tav tm="0">
                                          <p:val>
                                            <p:strVal val="#ppt_x"/>
                                          </p:val>
                                        </p:tav>
                                        <p:tav tm="100000">
                                          <p:val>
                                            <p:strVal val="#ppt_x"/>
                                          </p:val>
                                        </p:tav>
                                      </p:tavLst>
                                    </p:anim>
                                    <p:anim calcmode="lin" valueType="num">
                                      <p:cBhvr additive="base">
                                        <p:cTn id="43" dur="5000" fill="hold"/>
                                        <p:tgtEl>
                                          <p:spTgt spid="12395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3953"/>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4" presetClass="entr" presetSubtype="32"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ox(out)">
                                      <p:cBhvr>
                                        <p:cTn id="48" dur="500"/>
                                        <p:tgtEl>
                                          <p:spTgt spid="5"/>
                                        </p:tgtEl>
                                      </p:cBhvr>
                                    </p:animEffect>
                                  </p:childTnLst>
                                  <p:subTnLst>
                                    <p:audio>
                                      <p:cMediaNode>
                                        <p:cTn display="0" masterRel="sameClick">
                                          <p:stCondLst>
                                            <p:cond evt="begin" delay="0">
                                              <p:tn val="46"/>
                                            </p:cond>
                                          </p:stCondLst>
                                          <p:endCondLst>
                                            <p:cond evt="onStopAudio" delay="0">
                                              <p:tgtEl>
                                                <p:sldTgt/>
                                              </p:tgtEl>
                                            </p:cond>
                                          </p:endCondLst>
                                        </p:cTn>
                                        <p:tgtEl>
                                          <p:sndTgt r:embed="rId2" name="camera.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23943"/>
                                        </p:tgtEl>
                                        <p:attrNameLst>
                                          <p:attrName>style.visibility</p:attrName>
                                        </p:attrNameLst>
                                      </p:cBhvr>
                                      <p:to>
                                        <p:strVal val="visible"/>
                                      </p:to>
                                    </p:set>
                                    <p:anim calcmode="lin" valueType="num">
                                      <p:cBhvr additive="base">
                                        <p:cTn id="53" dur="500" fill="hold"/>
                                        <p:tgtEl>
                                          <p:spTgt spid="123943"/>
                                        </p:tgtEl>
                                        <p:attrNameLst>
                                          <p:attrName>ppt_x</p:attrName>
                                        </p:attrNameLst>
                                      </p:cBhvr>
                                      <p:tavLst>
                                        <p:tav tm="0">
                                          <p:val>
                                            <p:strVal val="0-#ppt_w/2"/>
                                          </p:val>
                                        </p:tav>
                                        <p:tav tm="100000">
                                          <p:val>
                                            <p:strVal val="#ppt_x"/>
                                          </p:val>
                                        </p:tav>
                                      </p:tavLst>
                                    </p:anim>
                                    <p:anim calcmode="lin" valueType="num">
                                      <p:cBhvr additive="base">
                                        <p:cTn id="54" dur="500" fill="hold"/>
                                        <p:tgtEl>
                                          <p:spTgt spid="12394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whoosh.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23944"/>
                                        </p:tgtEl>
                                        <p:attrNameLst>
                                          <p:attrName>style.visibility</p:attrName>
                                        </p:attrNameLst>
                                      </p:cBhvr>
                                      <p:to>
                                        <p:strVal val="visible"/>
                                      </p:to>
                                    </p:set>
                                    <p:anim calcmode="lin" valueType="num">
                                      <p:cBhvr additive="base">
                                        <p:cTn id="59" dur="500" fill="hold"/>
                                        <p:tgtEl>
                                          <p:spTgt spid="123944"/>
                                        </p:tgtEl>
                                        <p:attrNameLst>
                                          <p:attrName>ppt_x</p:attrName>
                                        </p:attrNameLst>
                                      </p:cBhvr>
                                      <p:tavLst>
                                        <p:tav tm="0">
                                          <p:val>
                                            <p:strVal val="0-#ppt_w/2"/>
                                          </p:val>
                                        </p:tav>
                                        <p:tav tm="100000">
                                          <p:val>
                                            <p:strVal val="#ppt_x"/>
                                          </p:val>
                                        </p:tav>
                                      </p:tavLst>
                                    </p:anim>
                                    <p:anim calcmode="lin" valueType="num">
                                      <p:cBhvr additive="base">
                                        <p:cTn id="60" dur="500" fill="hold"/>
                                        <p:tgtEl>
                                          <p:spTgt spid="12394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whoosh.wav"/>
                                        </p:tgtEl>
                                      </p:cMediaNode>
                                    </p:audio>
                                  </p:sub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123945"/>
                                        </p:tgtEl>
                                        <p:attrNameLst>
                                          <p:attrName>style.visibility</p:attrName>
                                        </p:attrNameLst>
                                      </p:cBhvr>
                                      <p:to>
                                        <p:strVal val="visible"/>
                                      </p:to>
                                    </p:set>
                                    <p:anim calcmode="lin" valueType="num">
                                      <p:cBhvr additive="base">
                                        <p:cTn id="65" dur="500" fill="hold"/>
                                        <p:tgtEl>
                                          <p:spTgt spid="123945"/>
                                        </p:tgtEl>
                                        <p:attrNameLst>
                                          <p:attrName>ppt_x</p:attrName>
                                        </p:attrNameLst>
                                      </p:cBhvr>
                                      <p:tavLst>
                                        <p:tav tm="0">
                                          <p:val>
                                            <p:strVal val="1+#ppt_w/2"/>
                                          </p:val>
                                        </p:tav>
                                        <p:tav tm="100000">
                                          <p:val>
                                            <p:strVal val="#ppt_x"/>
                                          </p:val>
                                        </p:tav>
                                      </p:tavLst>
                                    </p:anim>
                                    <p:anim calcmode="lin" valueType="num">
                                      <p:cBhvr additive="base">
                                        <p:cTn id="66" dur="500" fill="hold"/>
                                        <p:tgtEl>
                                          <p:spTgt spid="12394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3"/>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autoUpdateAnimBg="0"/>
      <p:bldP spid="123922" grpId="0" animBg="1"/>
      <p:bldP spid="123925" grpId="0" animBg="1"/>
      <p:bldP spid="123943" grpId="0" animBg="1"/>
      <p:bldP spid="123944" grpId="0" animBg="1"/>
      <p:bldP spid="123945" grpId="0" animBg="1"/>
      <p:bldP spid="123951" grpId="0" animBg="1" autoUpdateAnimBg="0"/>
      <p:bldP spid="123953" grpId="0" animBg="1"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94F95399-64A8-43B0-A5C5-2D48ACAF8409}" type="slidenum">
              <a:rPr lang="tr-TR" smtClean="0"/>
              <a:t>58</a:t>
            </a:fld>
            <a:endParaRPr lang="tr-TR"/>
          </a:p>
        </p:txBody>
      </p:sp>
      <p:sp>
        <p:nvSpPr>
          <p:cNvPr id="124930" name="Rectangle 2"/>
          <p:cNvSpPr>
            <a:spLocks noGrp="1" noChangeArrowheads="1"/>
          </p:cNvSpPr>
          <p:nvPr>
            <p:ph type="title"/>
          </p:nvPr>
        </p:nvSpPr>
        <p:spPr>
          <a:xfrm>
            <a:off x="457200" y="73572"/>
            <a:ext cx="8229600" cy="1143000"/>
          </a:xfrm>
        </p:spPr>
        <p:txBody>
          <a:bodyPr/>
          <a:lstStyle/>
          <a:p>
            <a:r>
              <a:rPr lang="tr-TR" dirty="0" smtClean="0"/>
              <a:t>Türev Alıcı </a:t>
            </a:r>
            <a:r>
              <a:rPr lang="en-US" dirty="0" smtClean="0"/>
              <a:t>- ideal</a:t>
            </a:r>
          </a:p>
        </p:txBody>
      </p:sp>
      <p:graphicFrame>
        <p:nvGraphicFramePr>
          <p:cNvPr id="124931" name="Object 3"/>
          <p:cNvGraphicFramePr>
            <a:graphicFrameLocks noChangeAspect="1"/>
          </p:cNvGraphicFramePr>
          <p:nvPr/>
        </p:nvGraphicFramePr>
        <p:xfrm>
          <a:off x="304800" y="990600"/>
          <a:ext cx="3729038" cy="1947863"/>
        </p:xfrm>
        <a:graphic>
          <a:graphicData uri="http://schemas.openxmlformats.org/presentationml/2006/ole">
            <mc:AlternateContent xmlns:mc="http://schemas.openxmlformats.org/markup-compatibility/2006">
              <mc:Choice xmlns:v="urn:schemas-microsoft-com:vml" Requires="v">
                <p:oleObj spid="_x0000_s49205" name="Picture" r:id="rId7" imgW="3724200" imgH="1943280" progId="Word.Picture.8">
                  <p:embed/>
                </p:oleObj>
              </mc:Choice>
              <mc:Fallback>
                <p:oleObj name="Picture" r:id="rId7" imgW="3724200" imgH="194328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990600"/>
                        <a:ext cx="3729038" cy="1947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4932" name="Object 4"/>
          <p:cNvGraphicFramePr>
            <a:graphicFrameLocks noChangeAspect="1"/>
          </p:cNvGraphicFramePr>
          <p:nvPr/>
        </p:nvGraphicFramePr>
        <p:xfrm>
          <a:off x="381000" y="3276600"/>
          <a:ext cx="1998663" cy="1643063"/>
        </p:xfrm>
        <a:graphic>
          <a:graphicData uri="http://schemas.openxmlformats.org/presentationml/2006/ole">
            <mc:AlternateContent xmlns:mc="http://schemas.openxmlformats.org/markup-compatibility/2006">
              <mc:Choice xmlns:v="urn:schemas-microsoft-com:vml" Requires="v">
                <p:oleObj spid="_x0000_s49206" name="Equation" r:id="rId9" imgW="990360" imgH="812520" progId="Equation.3">
                  <p:embed/>
                </p:oleObj>
              </mc:Choice>
              <mc:Fallback>
                <p:oleObj name="Equation" r:id="rId9" imgW="990360" imgH="81252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3276600"/>
                        <a:ext cx="1998663" cy="1643063"/>
                      </a:xfrm>
                      <a:prstGeom prst="rect">
                        <a:avLst/>
                      </a:prstGeom>
                      <a:solidFill>
                        <a:srgbClr val="CCFFCC"/>
                      </a:solidFill>
                    </p:spPr>
                  </p:pic>
                </p:oleObj>
              </mc:Fallback>
            </mc:AlternateContent>
          </a:graphicData>
        </a:graphic>
      </p:graphicFrame>
      <p:graphicFrame>
        <p:nvGraphicFramePr>
          <p:cNvPr id="124933" name="Object 5"/>
          <p:cNvGraphicFramePr>
            <a:graphicFrameLocks noChangeAspect="1"/>
          </p:cNvGraphicFramePr>
          <p:nvPr/>
        </p:nvGraphicFramePr>
        <p:xfrm>
          <a:off x="228600" y="5029200"/>
          <a:ext cx="3690938" cy="1476375"/>
        </p:xfrm>
        <a:graphic>
          <a:graphicData uri="http://schemas.openxmlformats.org/presentationml/2006/ole">
            <mc:AlternateContent xmlns:mc="http://schemas.openxmlformats.org/markup-compatibility/2006">
              <mc:Choice xmlns:v="urn:schemas-microsoft-com:vml" Requires="v">
                <p:oleObj spid="_x0000_s49207" name="Equation" r:id="rId11" imgW="1968480" imgH="787320" progId="Equation.3">
                  <p:embed/>
                </p:oleObj>
              </mc:Choice>
              <mc:Fallback>
                <p:oleObj name="Equation" r:id="rId11" imgW="1968480" imgH="78732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0" y="5029200"/>
                        <a:ext cx="3690938" cy="1476375"/>
                      </a:xfrm>
                      <a:prstGeom prst="rect">
                        <a:avLst/>
                      </a:prstGeom>
                      <a:solidFill>
                        <a:srgbClr val="FFFF99"/>
                      </a:solidFill>
                    </p:spPr>
                  </p:pic>
                </p:oleObj>
              </mc:Fallback>
            </mc:AlternateContent>
          </a:graphicData>
        </a:graphic>
      </p:graphicFrame>
      <p:grpSp>
        <p:nvGrpSpPr>
          <p:cNvPr id="2" name="Group 38"/>
          <p:cNvGrpSpPr>
            <a:grpSpLocks/>
          </p:cNvGrpSpPr>
          <p:nvPr/>
        </p:nvGrpSpPr>
        <p:grpSpPr bwMode="auto">
          <a:xfrm>
            <a:off x="6127750" y="3886203"/>
            <a:ext cx="1676400" cy="690563"/>
            <a:chOff x="3860" y="2448"/>
            <a:chExt cx="1056" cy="435"/>
          </a:xfrm>
          <a:solidFill>
            <a:schemeClr val="accent4">
              <a:lumMod val="20000"/>
              <a:lumOff val="80000"/>
            </a:schemeClr>
          </a:solidFill>
        </p:grpSpPr>
        <p:sp>
          <p:nvSpPr>
            <p:cNvPr id="9255" name="Rectangle 32"/>
            <p:cNvSpPr>
              <a:spLocks noChangeArrowheads="1"/>
            </p:cNvSpPr>
            <p:nvPr/>
          </p:nvSpPr>
          <p:spPr bwMode="auto">
            <a:xfrm>
              <a:off x="3860" y="2592"/>
              <a:ext cx="1056" cy="291"/>
            </a:xfrm>
            <a:prstGeom prst="rect">
              <a:avLst/>
            </a:prstGeom>
            <a:grpFill/>
            <a:ln w="9525">
              <a:noFill/>
              <a:miter lim="800000"/>
              <a:headEnd/>
              <a:tailEnd/>
            </a:ln>
          </p:spPr>
          <p:txBody>
            <a:bodyPr>
              <a:spAutoFit/>
            </a:bodyPr>
            <a:lstStyle/>
            <a:p>
              <a:r>
                <a:rPr lang="tr-TR" dirty="0" smtClean="0"/>
                <a:t>Eyim </a:t>
              </a:r>
              <a:r>
                <a:rPr lang="en-US" dirty="0" smtClean="0"/>
                <a:t>= </a:t>
              </a:r>
              <a:r>
                <a:rPr lang="en-US" dirty="0"/>
                <a:t>+1</a:t>
              </a:r>
            </a:p>
          </p:txBody>
        </p:sp>
        <p:sp>
          <p:nvSpPr>
            <p:cNvPr id="9256" name="Line 33"/>
            <p:cNvSpPr>
              <a:spLocks noChangeShapeType="1"/>
            </p:cNvSpPr>
            <p:nvPr/>
          </p:nvSpPr>
          <p:spPr bwMode="auto">
            <a:xfrm flipH="1" flipV="1">
              <a:off x="3908" y="2448"/>
              <a:ext cx="528" cy="144"/>
            </a:xfrm>
            <a:prstGeom prst="line">
              <a:avLst/>
            </a:prstGeom>
            <a:grpFill/>
            <a:ln w="9525">
              <a:solidFill>
                <a:schemeClr val="tx1"/>
              </a:solidFill>
              <a:round/>
              <a:headEnd/>
              <a:tailEnd type="triangle" w="med" len="med"/>
            </a:ln>
          </p:spPr>
          <p:txBody>
            <a:bodyPr/>
            <a:lstStyle/>
            <a:p>
              <a:endParaRPr lang="en-US"/>
            </a:p>
          </p:txBody>
        </p:sp>
      </p:grpSp>
      <p:sp>
        <p:nvSpPr>
          <p:cNvPr id="124962" name="Text Box 34"/>
          <p:cNvSpPr txBox="1">
            <a:spLocks noChangeArrowheads="1"/>
          </p:cNvSpPr>
          <p:nvPr/>
        </p:nvSpPr>
        <p:spPr bwMode="auto">
          <a:xfrm>
            <a:off x="2819400" y="3200400"/>
            <a:ext cx="1828800" cy="457200"/>
          </a:xfrm>
          <a:prstGeom prst="rect">
            <a:avLst/>
          </a:prstGeom>
          <a:noFill/>
          <a:ln w="9525">
            <a:noFill/>
            <a:miter lim="800000"/>
            <a:headEnd/>
            <a:tailEnd/>
          </a:ln>
        </p:spPr>
        <p:txBody>
          <a:bodyPr>
            <a:spAutoFit/>
          </a:bodyPr>
          <a:lstStyle/>
          <a:p>
            <a:r>
              <a:rPr lang="en-US">
                <a:sym typeface="Symbol" pitchFamily="18" charset="2"/>
              </a:rPr>
              <a:t>f</a:t>
            </a:r>
            <a:r>
              <a:rPr lang="en-US" baseline="-25000">
                <a:sym typeface="Symbol" pitchFamily="18" charset="2"/>
              </a:rPr>
              <a:t>c</a:t>
            </a:r>
            <a:r>
              <a:rPr lang="en-US">
                <a:sym typeface="Symbol" pitchFamily="18" charset="2"/>
              </a:rPr>
              <a:t> = 1/2</a:t>
            </a:r>
            <a:endParaRPr lang="en-US"/>
          </a:p>
        </p:txBody>
      </p:sp>
      <p:sp>
        <p:nvSpPr>
          <p:cNvPr id="124963" name="Text Box 35"/>
          <p:cNvSpPr txBox="1">
            <a:spLocks noChangeArrowheads="1"/>
          </p:cNvSpPr>
          <p:nvPr/>
        </p:nvSpPr>
        <p:spPr bwMode="auto">
          <a:xfrm>
            <a:off x="4495800" y="5562600"/>
            <a:ext cx="3124200" cy="461665"/>
          </a:xfrm>
          <a:prstGeom prst="rect">
            <a:avLst/>
          </a:prstGeom>
          <a:noFill/>
          <a:ln w="9525">
            <a:noFill/>
            <a:miter lim="800000"/>
            <a:headEnd/>
            <a:tailEnd/>
          </a:ln>
        </p:spPr>
        <p:txBody>
          <a:bodyPr>
            <a:spAutoFit/>
          </a:bodyPr>
          <a:lstStyle/>
          <a:p>
            <a:r>
              <a:rPr lang="tr-TR" dirty="0" smtClean="0"/>
              <a:t>Faz kayması </a:t>
            </a:r>
            <a:r>
              <a:rPr lang="en-US" dirty="0" smtClean="0"/>
              <a:t>= </a:t>
            </a:r>
            <a:r>
              <a:rPr lang="en-US" dirty="0"/>
              <a:t>- 90</a:t>
            </a:r>
            <a:r>
              <a:rPr lang="en-US" baseline="30000" dirty="0"/>
              <a:t>o</a:t>
            </a:r>
            <a:endParaRPr lang="en-US" dirty="0"/>
          </a:p>
        </p:txBody>
      </p:sp>
      <p:sp>
        <p:nvSpPr>
          <p:cNvPr id="124948" name="Line 20"/>
          <p:cNvSpPr>
            <a:spLocks noChangeShapeType="1"/>
          </p:cNvSpPr>
          <p:nvPr/>
        </p:nvSpPr>
        <p:spPr bwMode="auto">
          <a:xfrm flipH="1">
            <a:off x="4832350" y="1676400"/>
            <a:ext cx="3733800" cy="3429000"/>
          </a:xfrm>
          <a:prstGeom prst="line">
            <a:avLst/>
          </a:prstGeom>
          <a:noFill/>
          <a:ln w="12700">
            <a:solidFill>
              <a:schemeClr val="tx1"/>
            </a:solidFill>
            <a:round/>
            <a:headEnd/>
            <a:tailEnd/>
          </a:ln>
        </p:spPr>
        <p:txBody>
          <a:bodyPr/>
          <a:lstStyle/>
          <a:p>
            <a:endParaRPr lang="en-US"/>
          </a:p>
        </p:txBody>
      </p:sp>
      <p:grpSp>
        <p:nvGrpSpPr>
          <p:cNvPr id="3" name="Group 41"/>
          <p:cNvGrpSpPr>
            <a:grpSpLocks/>
          </p:cNvGrpSpPr>
          <p:nvPr/>
        </p:nvGrpSpPr>
        <p:grpSpPr bwMode="auto">
          <a:xfrm>
            <a:off x="4343400" y="1524000"/>
            <a:ext cx="4222750" cy="3581400"/>
            <a:chOff x="2736" y="960"/>
            <a:chExt cx="2660" cy="2256"/>
          </a:xfrm>
        </p:grpSpPr>
        <p:sp>
          <p:nvSpPr>
            <p:cNvPr id="9229" name="Line 6"/>
            <p:cNvSpPr>
              <a:spLocks noChangeShapeType="1"/>
            </p:cNvSpPr>
            <p:nvPr/>
          </p:nvSpPr>
          <p:spPr bwMode="auto">
            <a:xfrm flipH="1" flipV="1">
              <a:off x="3188" y="960"/>
              <a:ext cx="0" cy="2256"/>
            </a:xfrm>
            <a:prstGeom prst="line">
              <a:avLst/>
            </a:prstGeom>
            <a:noFill/>
            <a:ln w="9525">
              <a:solidFill>
                <a:schemeClr val="tx1"/>
              </a:solidFill>
              <a:round/>
              <a:headEnd/>
              <a:tailEnd type="triangle" w="med" len="med"/>
            </a:ln>
          </p:spPr>
          <p:txBody>
            <a:bodyPr/>
            <a:lstStyle/>
            <a:p>
              <a:endParaRPr lang="en-US"/>
            </a:p>
          </p:txBody>
        </p:sp>
        <p:sp>
          <p:nvSpPr>
            <p:cNvPr id="9230" name="Line 7"/>
            <p:cNvSpPr>
              <a:spLocks noChangeShapeType="1"/>
            </p:cNvSpPr>
            <p:nvPr/>
          </p:nvSpPr>
          <p:spPr bwMode="auto">
            <a:xfrm>
              <a:off x="3698" y="2112"/>
              <a:ext cx="0" cy="96"/>
            </a:xfrm>
            <a:prstGeom prst="line">
              <a:avLst/>
            </a:prstGeom>
            <a:noFill/>
            <a:ln w="9525">
              <a:solidFill>
                <a:schemeClr val="tx1"/>
              </a:solidFill>
              <a:round/>
              <a:headEnd/>
              <a:tailEnd/>
            </a:ln>
          </p:spPr>
          <p:txBody>
            <a:bodyPr/>
            <a:lstStyle/>
            <a:p>
              <a:endParaRPr lang="en-US"/>
            </a:p>
          </p:txBody>
        </p:sp>
        <p:sp>
          <p:nvSpPr>
            <p:cNvPr id="9231" name="Line 8"/>
            <p:cNvSpPr>
              <a:spLocks noChangeShapeType="1"/>
            </p:cNvSpPr>
            <p:nvPr/>
          </p:nvSpPr>
          <p:spPr bwMode="auto">
            <a:xfrm>
              <a:off x="4178" y="2112"/>
              <a:ext cx="0" cy="96"/>
            </a:xfrm>
            <a:prstGeom prst="line">
              <a:avLst/>
            </a:prstGeom>
            <a:noFill/>
            <a:ln w="9525">
              <a:solidFill>
                <a:schemeClr val="tx1"/>
              </a:solidFill>
              <a:round/>
              <a:headEnd/>
              <a:tailEnd/>
            </a:ln>
          </p:spPr>
          <p:txBody>
            <a:bodyPr/>
            <a:lstStyle/>
            <a:p>
              <a:endParaRPr lang="en-US"/>
            </a:p>
          </p:txBody>
        </p:sp>
        <p:sp>
          <p:nvSpPr>
            <p:cNvPr id="9232" name="Line 9"/>
            <p:cNvSpPr>
              <a:spLocks noChangeShapeType="1"/>
            </p:cNvSpPr>
            <p:nvPr/>
          </p:nvSpPr>
          <p:spPr bwMode="auto">
            <a:xfrm>
              <a:off x="4610" y="2112"/>
              <a:ext cx="0" cy="96"/>
            </a:xfrm>
            <a:prstGeom prst="line">
              <a:avLst/>
            </a:prstGeom>
            <a:noFill/>
            <a:ln w="9525">
              <a:solidFill>
                <a:schemeClr val="tx1"/>
              </a:solidFill>
              <a:round/>
              <a:headEnd/>
              <a:tailEnd/>
            </a:ln>
          </p:spPr>
          <p:txBody>
            <a:bodyPr/>
            <a:lstStyle/>
            <a:p>
              <a:endParaRPr lang="en-US"/>
            </a:p>
          </p:txBody>
        </p:sp>
        <p:sp>
          <p:nvSpPr>
            <p:cNvPr id="9233" name="Line 10"/>
            <p:cNvSpPr>
              <a:spLocks noChangeShapeType="1"/>
            </p:cNvSpPr>
            <p:nvPr/>
          </p:nvSpPr>
          <p:spPr bwMode="auto">
            <a:xfrm>
              <a:off x="5090" y="2112"/>
              <a:ext cx="0" cy="96"/>
            </a:xfrm>
            <a:prstGeom prst="line">
              <a:avLst/>
            </a:prstGeom>
            <a:noFill/>
            <a:ln w="9525">
              <a:solidFill>
                <a:schemeClr val="tx1"/>
              </a:solidFill>
              <a:round/>
              <a:headEnd/>
              <a:tailEnd/>
            </a:ln>
          </p:spPr>
          <p:txBody>
            <a:bodyPr/>
            <a:lstStyle/>
            <a:p>
              <a:endParaRPr lang="en-US"/>
            </a:p>
          </p:txBody>
        </p:sp>
        <p:grpSp>
          <p:nvGrpSpPr>
            <p:cNvPr id="9234" name="Group 11"/>
            <p:cNvGrpSpPr>
              <a:grpSpLocks/>
            </p:cNvGrpSpPr>
            <p:nvPr/>
          </p:nvGrpSpPr>
          <p:grpSpPr bwMode="auto">
            <a:xfrm>
              <a:off x="3170" y="2640"/>
              <a:ext cx="144" cy="432"/>
              <a:chOff x="3534" y="1872"/>
              <a:chExt cx="144" cy="432"/>
            </a:xfrm>
          </p:grpSpPr>
          <p:sp>
            <p:nvSpPr>
              <p:cNvPr id="9253" name="Line 12"/>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9254" name="Line 13"/>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sp>
          <p:nvSpPr>
            <p:cNvPr id="9235" name="Text Box 14"/>
            <p:cNvSpPr txBox="1">
              <a:spLocks noChangeArrowheads="1"/>
            </p:cNvSpPr>
            <p:nvPr/>
          </p:nvSpPr>
          <p:spPr bwMode="auto">
            <a:xfrm>
              <a:off x="3332" y="960"/>
              <a:ext cx="576" cy="288"/>
            </a:xfrm>
            <a:prstGeom prst="rect">
              <a:avLst/>
            </a:prstGeom>
            <a:noFill/>
            <a:ln w="9525">
              <a:noFill/>
              <a:miter lim="800000"/>
              <a:headEnd/>
              <a:tailEnd/>
            </a:ln>
          </p:spPr>
          <p:txBody>
            <a:bodyPr>
              <a:spAutoFit/>
            </a:bodyPr>
            <a:lstStyle/>
            <a:p>
              <a:r>
                <a:rPr lang="en-US"/>
                <a:t>Gain </a:t>
              </a:r>
            </a:p>
          </p:txBody>
        </p:sp>
        <p:sp>
          <p:nvSpPr>
            <p:cNvPr id="9236" name="Text Box 15"/>
            <p:cNvSpPr txBox="1">
              <a:spLocks noChangeArrowheads="1"/>
            </p:cNvSpPr>
            <p:nvPr/>
          </p:nvSpPr>
          <p:spPr bwMode="auto">
            <a:xfrm>
              <a:off x="5042" y="2208"/>
              <a:ext cx="354"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9237" name="Text Box 16"/>
            <p:cNvSpPr txBox="1">
              <a:spLocks noChangeArrowheads="1"/>
            </p:cNvSpPr>
            <p:nvPr/>
          </p:nvSpPr>
          <p:spPr bwMode="auto">
            <a:xfrm>
              <a:off x="3554" y="1872"/>
              <a:ext cx="356" cy="288"/>
            </a:xfrm>
            <a:prstGeom prst="rect">
              <a:avLst/>
            </a:prstGeom>
            <a:noFill/>
            <a:ln w="9525">
              <a:noFill/>
              <a:miter lim="800000"/>
              <a:headEnd/>
              <a:tailEnd/>
            </a:ln>
          </p:spPr>
          <p:txBody>
            <a:bodyPr wrap="none">
              <a:spAutoFit/>
            </a:bodyPr>
            <a:lstStyle/>
            <a:p>
              <a:r>
                <a:rPr lang="en-US"/>
                <a:t>0.1</a:t>
              </a:r>
            </a:p>
          </p:txBody>
        </p:sp>
        <p:sp>
          <p:nvSpPr>
            <p:cNvPr id="9238" name="Text Box 17"/>
            <p:cNvSpPr txBox="1">
              <a:spLocks noChangeArrowheads="1"/>
            </p:cNvSpPr>
            <p:nvPr/>
          </p:nvSpPr>
          <p:spPr bwMode="auto">
            <a:xfrm>
              <a:off x="4100" y="1872"/>
              <a:ext cx="212" cy="288"/>
            </a:xfrm>
            <a:prstGeom prst="rect">
              <a:avLst/>
            </a:prstGeom>
            <a:noFill/>
            <a:ln w="9525">
              <a:noFill/>
              <a:miter lim="800000"/>
              <a:headEnd/>
              <a:tailEnd/>
            </a:ln>
          </p:spPr>
          <p:txBody>
            <a:bodyPr wrap="none">
              <a:spAutoFit/>
            </a:bodyPr>
            <a:lstStyle/>
            <a:p>
              <a:r>
                <a:rPr lang="en-US"/>
                <a:t>1</a:t>
              </a:r>
            </a:p>
          </p:txBody>
        </p:sp>
        <p:sp>
          <p:nvSpPr>
            <p:cNvPr id="9239" name="Text Box 18"/>
            <p:cNvSpPr txBox="1">
              <a:spLocks noChangeArrowheads="1"/>
            </p:cNvSpPr>
            <p:nvPr/>
          </p:nvSpPr>
          <p:spPr bwMode="auto">
            <a:xfrm>
              <a:off x="4418" y="1872"/>
              <a:ext cx="308" cy="288"/>
            </a:xfrm>
            <a:prstGeom prst="rect">
              <a:avLst/>
            </a:prstGeom>
            <a:noFill/>
            <a:ln w="9525">
              <a:noFill/>
              <a:miter lim="800000"/>
              <a:headEnd/>
              <a:tailEnd/>
            </a:ln>
          </p:spPr>
          <p:txBody>
            <a:bodyPr wrap="none">
              <a:spAutoFit/>
            </a:bodyPr>
            <a:lstStyle/>
            <a:p>
              <a:r>
                <a:rPr lang="en-US"/>
                <a:t>10</a:t>
              </a:r>
            </a:p>
          </p:txBody>
        </p:sp>
        <p:sp>
          <p:nvSpPr>
            <p:cNvPr id="9240" name="Text Box 19"/>
            <p:cNvSpPr txBox="1">
              <a:spLocks noChangeArrowheads="1"/>
            </p:cNvSpPr>
            <p:nvPr/>
          </p:nvSpPr>
          <p:spPr bwMode="auto">
            <a:xfrm>
              <a:off x="4898" y="1872"/>
              <a:ext cx="404" cy="288"/>
            </a:xfrm>
            <a:prstGeom prst="rect">
              <a:avLst/>
            </a:prstGeom>
            <a:noFill/>
            <a:ln w="9525">
              <a:noFill/>
              <a:miter lim="800000"/>
              <a:headEnd/>
              <a:tailEnd/>
            </a:ln>
          </p:spPr>
          <p:txBody>
            <a:bodyPr wrap="none">
              <a:spAutoFit/>
            </a:bodyPr>
            <a:lstStyle/>
            <a:p>
              <a:r>
                <a:rPr lang="en-US"/>
                <a:t>100</a:t>
              </a:r>
            </a:p>
          </p:txBody>
        </p:sp>
        <p:sp>
          <p:nvSpPr>
            <p:cNvPr id="9241" name="Text Box 21"/>
            <p:cNvSpPr txBox="1">
              <a:spLocks noChangeArrowheads="1"/>
            </p:cNvSpPr>
            <p:nvPr/>
          </p:nvSpPr>
          <p:spPr bwMode="auto">
            <a:xfrm>
              <a:off x="2834" y="2496"/>
              <a:ext cx="356" cy="288"/>
            </a:xfrm>
            <a:prstGeom prst="rect">
              <a:avLst/>
            </a:prstGeom>
            <a:noFill/>
            <a:ln w="9525">
              <a:noFill/>
              <a:miter lim="800000"/>
              <a:headEnd/>
              <a:tailEnd/>
            </a:ln>
          </p:spPr>
          <p:txBody>
            <a:bodyPr wrap="none">
              <a:spAutoFit/>
            </a:bodyPr>
            <a:lstStyle/>
            <a:p>
              <a:r>
                <a:rPr lang="en-US"/>
                <a:t>0.1</a:t>
              </a:r>
            </a:p>
          </p:txBody>
        </p:sp>
        <p:sp>
          <p:nvSpPr>
            <p:cNvPr id="9242" name="Text Box 22"/>
            <p:cNvSpPr txBox="1">
              <a:spLocks noChangeArrowheads="1"/>
            </p:cNvSpPr>
            <p:nvPr/>
          </p:nvSpPr>
          <p:spPr bwMode="auto">
            <a:xfrm>
              <a:off x="2736" y="2880"/>
              <a:ext cx="452" cy="288"/>
            </a:xfrm>
            <a:prstGeom prst="rect">
              <a:avLst/>
            </a:prstGeom>
            <a:noFill/>
            <a:ln w="9525">
              <a:noFill/>
              <a:miter lim="800000"/>
              <a:headEnd/>
              <a:tailEnd/>
            </a:ln>
          </p:spPr>
          <p:txBody>
            <a:bodyPr wrap="none">
              <a:spAutoFit/>
            </a:bodyPr>
            <a:lstStyle/>
            <a:p>
              <a:r>
                <a:rPr lang="en-US"/>
                <a:t>0.01</a:t>
              </a:r>
            </a:p>
          </p:txBody>
        </p:sp>
        <p:grpSp>
          <p:nvGrpSpPr>
            <p:cNvPr id="9243" name="Group 23"/>
            <p:cNvGrpSpPr>
              <a:grpSpLocks/>
            </p:cNvGrpSpPr>
            <p:nvPr/>
          </p:nvGrpSpPr>
          <p:grpSpPr bwMode="auto">
            <a:xfrm>
              <a:off x="3188" y="1728"/>
              <a:ext cx="144" cy="432"/>
              <a:chOff x="3534" y="1872"/>
              <a:chExt cx="144" cy="432"/>
            </a:xfrm>
          </p:grpSpPr>
          <p:sp>
            <p:nvSpPr>
              <p:cNvPr id="9251" name="Line 24"/>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9252" name="Line 25"/>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grpSp>
          <p:nvGrpSpPr>
            <p:cNvPr id="9244" name="Group 26"/>
            <p:cNvGrpSpPr>
              <a:grpSpLocks/>
            </p:cNvGrpSpPr>
            <p:nvPr/>
          </p:nvGrpSpPr>
          <p:grpSpPr bwMode="auto">
            <a:xfrm>
              <a:off x="3188" y="1296"/>
              <a:ext cx="144" cy="432"/>
              <a:chOff x="3534" y="1872"/>
              <a:chExt cx="144" cy="432"/>
            </a:xfrm>
          </p:grpSpPr>
          <p:sp>
            <p:nvSpPr>
              <p:cNvPr id="9249" name="Line 27"/>
              <p:cNvSpPr>
                <a:spLocks noChangeShapeType="1"/>
              </p:cNvSpPr>
              <p:nvPr/>
            </p:nvSpPr>
            <p:spPr bwMode="auto">
              <a:xfrm>
                <a:off x="3534" y="1872"/>
                <a:ext cx="144" cy="0"/>
              </a:xfrm>
              <a:prstGeom prst="line">
                <a:avLst/>
              </a:prstGeom>
              <a:noFill/>
              <a:ln w="9525">
                <a:solidFill>
                  <a:schemeClr val="tx1"/>
                </a:solidFill>
                <a:round/>
                <a:headEnd/>
                <a:tailEnd/>
              </a:ln>
            </p:spPr>
            <p:txBody>
              <a:bodyPr/>
              <a:lstStyle/>
              <a:p>
                <a:endParaRPr lang="en-US"/>
              </a:p>
            </p:txBody>
          </p:sp>
          <p:sp>
            <p:nvSpPr>
              <p:cNvPr id="9250" name="Line 28"/>
              <p:cNvSpPr>
                <a:spLocks noChangeShapeType="1"/>
              </p:cNvSpPr>
              <p:nvPr/>
            </p:nvSpPr>
            <p:spPr bwMode="auto">
              <a:xfrm>
                <a:off x="3534" y="2304"/>
                <a:ext cx="144" cy="0"/>
              </a:xfrm>
              <a:prstGeom prst="line">
                <a:avLst/>
              </a:prstGeom>
              <a:noFill/>
              <a:ln w="9525">
                <a:solidFill>
                  <a:schemeClr val="tx1"/>
                </a:solidFill>
                <a:round/>
                <a:headEnd/>
                <a:tailEnd/>
              </a:ln>
            </p:spPr>
            <p:txBody>
              <a:bodyPr/>
              <a:lstStyle/>
              <a:p>
                <a:endParaRPr lang="en-US"/>
              </a:p>
            </p:txBody>
          </p:sp>
        </p:grpSp>
        <p:sp>
          <p:nvSpPr>
            <p:cNvPr id="9245" name="Text Box 29"/>
            <p:cNvSpPr txBox="1">
              <a:spLocks noChangeArrowheads="1"/>
            </p:cNvSpPr>
            <p:nvPr/>
          </p:nvSpPr>
          <p:spPr bwMode="auto">
            <a:xfrm>
              <a:off x="2976" y="2016"/>
              <a:ext cx="212" cy="288"/>
            </a:xfrm>
            <a:prstGeom prst="rect">
              <a:avLst/>
            </a:prstGeom>
            <a:noFill/>
            <a:ln w="9525">
              <a:noFill/>
              <a:miter lim="800000"/>
              <a:headEnd/>
              <a:tailEnd/>
            </a:ln>
          </p:spPr>
          <p:txBody>
            <a:bodyPr wrap="none">
              <a:spAutoFit/>
            </a:bodyPr>
            <a:lstStyle/>
            <a:p>
              <a:r>
                <a:rPr lang="en-US"/>
                <a:t>1</a:t>
              </a:r>
            </a:p>
          </p:txBody>
        </p:sp>
        <p:sp>
          <p:nvSpPr>
            <p:cNvPr id="9246" name="Text Box 30"/>
            <p:cNvSpPr txBox="1">
              <a:spLocks noChangeArrowheads="1"/>
            </p:cNvSpPr>
            <p:nvPr/>
          </p:nvSpPr>
          <p:spPr bwMode="auto">
            <a:xfrm>
              <a:off x="2880" y="1584"/>
              <a:ext cx="308" cy="288"/>
            </a:xfrm>
            <a:prstGeom prst="rect">
              <a:avLst/>
            </a:prstGeom>
            <a:noFill/>
            <a:ln w="9525">
              <a:noFill/>
              <a:miter lim="800000"/>
              <a:headEnd/>
              <a:tailEnd/>
            </a:ln>
          </p:spPr>
          <p:txBody>
            <a:bodyPr wrap="none">
              <a:spAutoFit/>
            </a:bodyPr>
            <a:lstStyle/>
            <a:p>
              <a:r>
                <a:rPr lang="en-US"/>
                <a:t>10</a:t>
              </a:r>
            </a:p>
          </p:txBody>
        </p:sp>
        <p:sp>
          <p:nvSpPr>
            <p:cNvPr id="9247" name="Text Box 31"/>
            <p:cNvSpPr txBox="1">
              <a:spLocks noChangeArrowheads="1"/>
            </p:cNvSpPr>
            <p:nvPr/>
          </p:nvSpPr>
          <p:spPr bwMode="auto">
            <a:xfrm>
              <a:off x="2784" y="1200"/>
              <a:ext cx="404" cy="288"/>
            </a:xfrm>
            <a:prstGeom prst="rect">
              <a:avLst/>
            </a:prstGeom>
            <a:noFill/>
            <a:ln w="9525">
              <a:noFill/>
              <a:miter lim="800000"/>
              <a:headEnd/>
              <a:tailEnd/>
            </a:ln>
          </p:spPr>
          <p:txBody>
            <a:bodyPr wrap="none">
              <a:spAutoFit/>
            </a:bodyPr>
            <a:lstStyle/>
            <a:p>
              <a:r>
                <a:rPr lang="en-US"/>
                <a:t>100</a:t>
              </a:r>
            </a:p>
          </p:txBody>
        </p:sp>
        <p:sp>
          <p:nvSpPr>
            <p:cNvPr id="9248" name="Line 36"/>
            <p:cNvSpPr>
              <a:spLocks noChangeShapeType="1"/>
            </p:cNvSpPr>
            <p:nvPr/>
          </p:nvSpPr>
          <p:spPr bwMode="auto">
            <a:xfrm>
              <a:off x="3122" y="2160"/>
              <a:ext cx="2256" cy="0"/>
            </a:xfrm>
            <a:prstGeom prst="line">
              <a:avLst/>
            </a:prstGeom>
            <a:noFill/>
            <a:ln w="9525">
              <a:solidFill>
                <a:schemeClr val="tx1"/>
              </a:solidFill>
              <a:round/>
              <a:headEnd/>
              <a:tailEnd type="triangle" w="med" len="med"/>
            </a:ln>
          </p:spPr>
          <p:txBody>
            <a:bodyPr/>
            <a:lstStyle/>
            <a:p>
              <a:endParaRPr lang="en-US"/>
            </a:p>
          </p:txBody>
        </p:sp>
      </p:grpSp>
      <p:sp>
        <p:nvSpPr>
          <p:cNvPr id="124967" name="Text Box 39"/>
          <p:cNvSpPr txBox="1">
            <a:spLocks noChangeArrowheads="1"/>
          </p:cNvSpPr>
          <p:nvPr/>
        </p:nvSpPr>
        <p:spPr bwMode="auto">
          <a:xfrm>
            <a:off x="5340350" y="906463"/>
            <a:ext cx="3557384"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pPr eaLnBrk="0" hangingPunct="0"/>
            <a:r>
              <a:rPr lang="en-US" dirty="0" smtClean="0"/>
              <a:t>V</a:t>
            </a:r>
            <a:r>
              <a:rPr lang="en-US" baseline="-25000" dirty="0" smtClean="0"/>
              <a:t>0</a:t>
            </a:r>
            <a:r>
              <a:rPr lang="en-US" dirty="0" smtClean="0"/>
              <a:t> </a:t>
            </a:r>
            <a:r>
              <a:rPr lang="tr-TR" dirty="0" smtClean="0"/>
              <a:t>yu</a:t>
            </a:r>
            <a:r>
              <a:rPr lang="en-US" dirty="0" smtClean="0"/>
              <a:t> V</a:t>
            </a:r>
            <a:r>
              <a:rPr lang="en-US" baseline="-25000" dirty="0" smtClean="0"/>
              <a:t>i</a:t>
            </a:r>
            <a:r>
              <a:rPr lang="tr-TR" dirty="0" smtClean="0"/>
              <a:t> cinsinden ifade et</a:t>
            </a:r>
            <a:endParaRPr lang="en-US" dirty="0"/>
          </a:p>
        </p:txBody>
      </p:sp>
      <p:sp>
        <p:nvSpPr>
          <p:cNvPr id="124968" name="Text Box 40"/>
          <p:cNvSpPr txBox="1">
            <a:spLocks noChangeArrowheads="1"/>
          </p:cNvSpPr>
          <p:nvPr/>
        </p:nvSpPr>
        <p:spPr bwMode="auto">
          <a:xfrm>
            <a:off x="4505325" y="6137275"/>
            <a:ext cx="3514104" cy="461665"/>
          </a:xfrm>
          <a:prstGeom prst="rect">
            <a:avLst/>
          </a:prstGeom>
          <a:solidFill>
            <a:schemeClr val="accent4">
              <a:lumMod val="20000"/>
              <a:lumOff val="80000"/>
            </a:schemeClr>
          </a:solidFill>
          <a:ln w="12700">
            <a:noFill/>
            <a:miter lim="800000"/>
            <a:headEnd type="none" w="sm" len="sm"/>
            <a:tailEnd type="none" w="sm" len="sm"/>
          </a:ln>
        </p:spPr>
        <p:txBody>
          <a:bodyPr wrap="none">
            <a:spAutoFit/>
          </a:bodyPr>
          <a:lstStyle/>
          <a:p>
            <a:pPr eaLnBrk="0" hangingPunct="0"/>
            <a:r>
              <a:rPr lang="tr-TR" dirty="0" smtClean="0"/>
              <a:t>Kazanç G nin ifadesini yaz</a:t>
            </a:r>
            <a:endParaRPr lang="en-US" dirty="0"/>
          </a:p>
        </p:txBody>
      </p:sp>
      <p:sp>
        <p:nvSpPr>
          <p:cNvPr id="41" name="Rectangle 4"/>
          <p:cNvSpPr>
            <a:spLocks noChangeArrowheads="1"/>
          </p:cNvSpPr>
          <p:nvPr/>
        </p:nvSpPr>
        <p:spPr bwMode="auto">
          <a:xfrm>
            <a:off x="468313" y="81979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28909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additive="base">
                                        <p:cTn id="7" dur="500" fill="hold"/>
                                        <p:tgtEl>
                                          <p:spTgt spid="124930"/>
                                        </p:tgtEl>
                                        <p:attrNameLst>
                                          <p:attrName>ppt_x</p:attrName>
                                        </p:attrNameLst>
                                      </p:cBhvr>
                                      <p:tavLst>
                                        <p:tav tm="0">
                                          <p:val>
                                            <p:strVal val="#ppt_x"/>
                                          </p:val>
                                        </p:tav>
                                        <p:tav tm="100000">
                                          <p:val>
                                            <p:strVal val="#ppt_x"/>
                                          </p:val>
                                        </p:tav>
                                      </p:tavLst>
                                    </p:anim>
                                    <p:anim calcmode="lin" valueType="num">
                                      <p:cBhvr additive="base">
                                        <p:cTn id="8" dur="500" fill="hold"/>
                                        <p:tgtEl>
                                          <p:spTgt spid="1249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24931"/>
                                        </p:tgtEl>
                                        <p:attrNameLst>
                                          <p:attrName>style.visibility</p:attrName>
                                        </p:attrNameLst>
                                      </p:cBhvr>
                                      <p:to>
                                        <p:strVal val="visible"/>
                                      </p:to>
                                    </p:set>
                                    <p:animEffect transition="in" filter="box(out)">
                                      <p:cBhvr>
                                        <p:cTn id="13" dur="500"/>
                                        <p:tgtEl>
                                          <p:spTgt spid="124931"/>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4967"/>
                                        </p:tgtEl>
                                        <p:attrNameLst>
                                          <p:attrName>style.visibility</p:attrName>
                                        </p:attrNameLst>
                                      </p:cBhvr>
                                      <p:to>
                                        <p:strVal val="visible"/>
                                      </p:to>
                                    </p:set>
                                    <p:animEffect transition="in" filter="dissolve">
                                      <p:cBhvr>
                                        <p:cTn id="18" dur="500"/>
                                        <p:tgtEl>
                                          <p:spTgt spid="124967"/>
                                        </p:tgtEl>
                                      </p:cBhvr>
                                    </p:animEffect>
                                  </p:childTnLst>
                                  <p:subTnLst>
                                    <p:set>
                                      <p:cBhvr override="childStyle">
                                        <p:cTn dur="1" fill="hold" display="0" masterRel="nextClick" afterEffect="1"/>
                                        <p:tgtEl>
                                          <p:spTgt spid="124967"/>
                                        </p:tgtEl>
                                        <p:attrNameLst>
                                          <p:attrName>style.visibility</p:attrName>
                                        </p:attrNameLst>
                                      </p:cBhvr>
                                      <p:to>
                                        <p:strVal val="hidden"/>
                                      </p:to>
                                    </p:set>
                                    <p:audio>
                                      <p:cMediaNode>
                                        <p:cTn display="0" masterRel="sameClick">
                                          <p:stCondLst>
                                            <p:cond evt="begin" delay="0">
                                              <p:tn val="16"/>
                                            </p:cond>
                                          </p:stCondLst>
                                          <p:endCondLst>
                                            <p:cond evt="onStopAudio" delay="0">
                                              <p:tgtEl>
                                                <p:sldTgt/>
                                              </p:tgtEl>
                                            </p:cond>
                                          </p:endCondLst>
                                        </p:cTn>
                                        <p:tgtEl>
                                          <p:sndTgt r:embed="rId3"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24932"/>
                                        </p:tgtEl>
                                        <p:attrNameLst>
                                          <p:attrName>style.visibility</p:attrName>
                                        </p:attrNameLst>
                                      </p:cBhvr>
                                      <p:to>
                                        <p:strVal val="visible"/>
                                      </p:to>
                                    </p:set>
                                    <p:anim calcmode="lin" valueType="num">
                                      <p:cBhvr additive="base">
                                        <p:cTn id="23" dur="500" fill="hold"/>
                                        <p:tgtEl>
                                          <p:spTgt spid="124932"/>
                                        </p:tgtEl>
                                        <p:attrNameLst>
                                          <p:attrName>ppt_x</p:attrName>
                                        </p:attrNameLst>
                                      </p:cBhvr>
                                      <p:tavLst>
                                        <p:tav tm="0">
                                          <p:val>
                                            <p:strVal val="0-#ppt_w/2"/>
                                          </p:val>
                                        </p:tav>
                                        <p:tav tm="100000">
                                          <p:val>
                                            <p:strVal val="#ppt_x"/>
                                          </p:val>
                                        </p:tav>
                                      </p:tavLst>
                                    </p:anim>
                                    <p:anim calcmode="lin" valueType="num">
                                      <p:cBhvr additive="base">
                                        <p:cTn id="24" dur="500" fill="hold"/>
                                        <p:tgtEl>
                                          <p:spTgt spid="12493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4" name="whoosh.wav"/>
                                        </p:tgtEl>
                                      </p:cMediaNode>
                                    </p:audio>
                                  </p:sub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24968"/>
                                        </p:tgtEl>
                                        <p:attrNameLst>
                                          <p:attrName>style.visibility</p:attrName>
                                        </p:attrNameLst>
                                      </p:cBhvr>
                                      <p:to>
                                        <p:strVal val="visible"/>
                                      </p:to>
                                    </p:set>
                                    <p:animEffect transition="in" filter="dissolve">
                                      <p:cBhvr>
                                        <p:cTn id="29" dur="500"/>
                                        <p:tgtEl>
                                          <p:spTgt spid="124968"/>
                                        </p:tgtEl>
                                      </p:cBhvr>
                                    </p:animEffect>
                                  </p:childTnLst>
                                  <p:subTnLst>
                                    <p:set>
                                      <p:cBhvr override="childStyle">
                                        <p:cTn dur="1" fill="hold" display="0" masterRel="nextClick" afterEffect="1"/>
                                        <p:tgtEl>
                                          <p:spTgt spid="124968"/>
                                        </p:tgtEl>
                                        <p:attrNameLst>
                                          <p:attrName>style.visibility</p:attrName>
                                        </p:attrNameLst>
                                      </p:cBhvr>
                                      <p:to>
                                        <p:strVal val="hidden"/>
                                      </p:to>
                                    </p:set>
                                    <p:audio>
                                      <p:cMediaNode>
                                        <p:cTn display="0" masterRel="sameClick">
                                          <p:stCondLst>
                                            <p:cond evt="begin" delay="0">
                                              <p:tn val="27"/>
                                            </p:cond>
                                          </p:stCondLst>
                                          <p:endCondLst>
                                            <p:cond evt="onStopAudio" delay="0">
                                              <p:tgtEl>
                                                <p:sldTgt/>
                                              </p:tgtEl>
                                            </p:cond>
                                          </p:endCondLst>
                                        </p:cTn>
                                        <p:tgtEl>
                                          <p:sndTgt r:embed="rId3" name="camera.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24933"/>
                                        </p:tgtEl>
                                        <p:attrNameLst>
                                          <p:attrName>style.visibility</p:attrName>
                                        </p:attrNameLst>
                                      </p:cBhvr>
                                      <p:to>
                                        <p:strVal val="visible"/>
                                      </p:to>
                                    </p:set>
                                    <p:anim calcmode="lin" valueType="num">
                                      <p:cBhvr additive="base">
                                        <p:cTn id="34" dur="500" fill="hold"/>
                                        <p:tgtEl>
                                          <p:spTgt spid="124933"/>
                                        </p:tgtEl>
                                        <p:attrNameLst>
                                          <p:attrName>ppt_x</p:attrName>
                                        </p:attrNameLst>
                                      </p:cBhvr>
                                      <p:tavLst>
                                        <p:tav tm="0">
                                          <p:val>
                                            <p:strVal val="0-#ppt_w/2"/>
                                          </p:val>
                                        </p:tav>
                                        <p:tav tm="100000">
                                          <p:val>
                                            <p:strVal val="#ppt_x"/>
                                          </p:val>
                                        </p:tav>
                                      </p:tavLst>
                                    </p:anim>
                                    <p:anim calcmode="lin" valueType="num">
                                      <p:cBhvr additive="base">
                                        <p:cTn id="35" dur="500" fill="hold"/>
                                        <p:tgtEl>
                                          <p:spTgt spid="12493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whoosh.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3" fill="hold" grpId="0" nodeType="clickEffect">
                                  <p:stCondLst>
                                    <p:cond delay="0"/>
                                  </p:stCondLst>
                                  <p:iterate type="lt">
                                    <p:tmPct val="100000"/>
                                  </p:iterate>
                                  <p:childTnLst>
                                    <p:set>
                                      <p:cBhvr>
                                        <p:cTn id="39" dur="1" fill="hold">
                                          <p:stCondLst>
                                            <p:cond delay="0"/>
                                          </p:stCondLst>
                                        </p:cTn>
                                        <p:tgtEl>
                                          <p:spTgt spid="124962">
                                            <p:txEl>
                                              <p:pRg st="0" end="0"/>
                                            </p:txEl>
                                          </p:spTgt>
                                        </p:tgtEl>
                                        <p:attrNameLst>
                                          <p:attrName>style.visibility</p:attrName>
                                        </p:attrNameLst>
                                      </p:cBhvr>
                                      <p:to>
                                        <p:strVal val="visible"/>
                                      </p:to>
                                    </p:set>
                                    <p:anim calcmode="lin" valueType="num">
                                      <p:cBhvr additive="base">
                                        <p:cTn id="40" dur="75" fill="hold"/>
                                        <p:tgtEl>
                                          <p:spTgt spid="124962">
                                            <p:txEl>
                                              <p:pRg st="0" end="0"/>
                                            </p:txEl>
                                          </p:spTgt>
                                        </p:tgtEl>
                                        <p:attrNameLst>
                                          <p:attrName>ppt_x</p:attrName>
                                        </p:attrNameLst>
                                      </p:cBhvr>
                                      <p:tavLst>
                                        <p:tav tm="0">
                                          <p:val>
                                            <p:strVal val="1+#ppt_w/2"/>
                                          </p:val>
                                        </p:tav>
                                        <p:tav tm="100000">
                                          <p:val>
                                            <p:strVal val="#ppt_x"/>
                                          </p:val>
                                        </p:tav>
                                      </p:tavLst>
                                    </p:anim>
                                    <p:anim calcmode="lin" valueType="num">
                                      <p:cBhvr additive="base">
                                        <p:cTn id="41" dur="75" fill="hold"/>
                                        <p:tgtEl>
                                          <p:spTgt spid="12496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5" name="laser.wav"/>
                                        </p:tgtEl>
                                      </p:cMediaNode>
                                    </p:audio>
                                  </p:subTnLst>
                                </p:cTn>
                              </p:par>
                            </p:childTnLst>
                          </p:cTn>
                        </p:par>
                      </p:childTnLst>
                    </p:cTn>
                  </p:par>
                  <p:par>
                    <p:cTn id="42" fill="hold">
                      <p:stCondLst>
                        <p:cond delay="indefinite"/>
                      </p:stCondLst>
                      <p:childTnLst>
                        <p:par>
                          <p:cTn id="43" fill="hold">
                            <p:stCondLst>
                              <p:cond delay="0"/>
                            </p:stCondLst>
                            <p:childTnLst>
                              <p:par>
                                <p:cTn id="44" presetID="4" presetClass="entr" presetSubtype="32"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ox(out)">
                                      <p:cBhvr>
                                        <p:cTn id="46" dur="500"/>
                                        <p:tgtEl>
                                          <p:spTgt spid="3"/>
                                        </p:tgtEl>
                                      </p:cBhvr>
                                    </p:animEffect>
                                  </p:childTnLst>
                                  <p:subTnLst>
                                    <p:audio>
                                      <p:cMediaNode>
                                        <p:cTn display="0" masterRel="sameClick">
                                          <p:stCondLst>
                                            <p:cond evt="begin" delay="0">
                                              <p:tn val="44"/>
                                            </p:cond>
                                          </p:stCondLst>
                                          <p:endCondLst>
                                            <p:cond evt="onStopAudio" delay="0">
                                              <p:tgtEl>
                                                <p:sldTgt/>
                                              </p:tgtEl>
                                            </p:cond>
                                          </p:endCondLst>
                                        </p:cTn>
                                        <p:tgtEl>
                                          <p:sndTgt r:embed="rId3" name="camera.wav"/>
                                        </p:tgtEl>
                                      </p:cMediaNode>
                                    </p:audio>
                                  </p:sub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124948"/>
                                        </p:tgtEl>
                                        <p:attrNameLst>
                                          <p:attrName>style.visibility</p:attrName>
                                        </p:attrNameLst>
                                      </p:cBhvr>
                                      <p:to>
                                        <p:strVal val="visible"/>
                                      </p:to>
                                    </p:set>
                                    <p:anim calcmode="lin" valueType="num">
                                      <p:cBhvr additive="base">
                                        <p:cTn id="51" dur="500" fill="hold"/>
                                        <p:tgtEl>
                                          <p:spTgt spid="124948"/>
                                        </p:tgtEl>
                                        <p:attrNameLst>
                                          <p:attrName>ppt_x</p:attrName>
                                        </p:attrNameLst>
                                      </p:cBhvr>
                                      <p:tavLst>
                                        <p:tav tm="0">
                                          <p:val>
                                            <p:strVal val="1+#ppt_w/2"/>
                                          </p:val>
                                        </p:tav>
                                        <p:tav tm="100000">
                                          <p:val>
                                            <p:strVal val="#ppt_x"/>
                                          </p:val>
                                        </p:tav>
                                      </p:tavLst>
                                    </p:anim>
                                    <p:anim calcmode="lin" valueType="num">
                                      <p:cBhvr additive="base">
                                        <p:cTn id="52" dur="500" fill="hold"/>
                                        <p:tgtEl>
                                          <p:spTgt spid="1249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6" name="carbrake.wav"/>
                                        </p:tgtEl>
                                      </p:cMediaNode>
                                    </p:audio>
                                  </p:sub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0-#ppt_w/2"/>
                                          </p:val>
                                        </p:tav>
                                        <p:tav tm="100000">
                                          <p:val>
                                            <p:strVal val="#ppt_x"/>
                                          </p:val>
                                        </p:tav>
                                      </p:tavLst>
                                    </p:anim>
                                    <p:anim calcmode="lin" valueType="num">
                                      <p:cBhvr additive="base">
                                        <p:cTn id="5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4" name="whoosh.wav"/>
                                        </p:tgtEl>
                                      </p:cMediaNode>
                                    </p:audio>
                                  </p:subTnLst>
                                </p:cTn>
                              </p:par>
                            </p:childTnLst>
                          </p:cTn>
                        </p:par>
                      </p:childTnLst>
                    </p:cTn>
                  </p:par>
                  <p:par>
                    <p:cTn id="59" fill="hold">
                      <p:stCondLst>
                        <p:cond delay="indefinite"/>
                      </p:stCondLst>
                      <p:childTnLst>
                        <p:par>
                          <p:cTn id="60" fill="hold">
                            <p:stCondLst>
                              <p:cond delay="0"/>
                            </p:stCondLst>
                            <p:childTnLst>
                              <p:par>
                                <p:cTn id="61" presetID="2" presetClass="entr" presetSubtype="3" fill="hold" grpId="0" nodeType="clickEffect">
                                  <p:stCondLst>
                                    <p:cond delay="0"/>
                                  </p:stCondLst>
                                  <p:iterate type="lt">
                                    <p:tmPct val="100000"/>
                                  </p:iterate>
                                  <p:childTnLst>
                                    <p:set>
                                      <p:cBhvr>
                                        <p:cTn id="62" dur="1" fill="hold">
                                          <p:stCondLst>
                                            <p:cond delay="0"/>
                                          </p:stCondLst>
                                        </p:cTn>
                                        <p:tgtEl>
                                          <p:spTgt spid="124963">
                                            <p:txEl>
                                              <p:pRg st="0" end="0"/>
                                            </p:txEl>
                                          </p:spTgt>
                                        </p:tgtEl>
                                        <p:attrNameLst>
                                          <p:attrName>style.visibility</p:attrName>
                                        </p:attrNameLst>
                                      </p:cBhvr>
                                      <p:to>
                                        <p:strVal val="visible"/>
                                      </p:to>
                                    </p:set>
                                    <p:anim calcmode="lin" valueType="num">
                                      <p:cBhvr additive="base">
                                        <p:cTn id="63" dur="75" fill="hold"/>
                                        <p:tgtEl>
                                          <p:spTgt spid="124963">
                                            <p:txEl>
                                              <p:pRg st="0" end="0"/>
                                            </p:txEl>
                                          </p:spTgt>
                                        </p:tgtEl>
                                        <p:attrNameLst>
                                          <p:attrName>ppt_x</p:attrName>
                                        </p:attrNameLst>
                                      </p:cBhvr>
                                      <p:tavLst>
                                        <p:tav tm="0">
                                          <p:val>
                                            <p:strVal val="1+#ppt_w/2"/>
                                          </p:val>
                                        </p:tav>
                                        <p:tav tm="100000">
                                          <p:val>
                                            <p:strVal val="#ppt_x"/>
                                          </p:val>
                                        </p:tav>
                                      </p:tavLst>
                                    </p:anim>
                                    <p:anim calcmode="lin" valueType="num">
                                      <p:cBhvr additive="base">
                                        <p:cTn id="64" dur="75" fill="hold"/>
                                        <p:tgtEl>
                                          <p:spTgt spid="124963">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5"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utoUpdateAnimBg="0"/>
      <p:bldP spid="124962" grpId="0" build="p" autoUpdateAnimBg="0"/>
      <p:bldP spid="124963" grpId="0" build="p" autoUpdateAnimBg="0"/>
      <p:bldP spid="124948" grpId="0" animBg="1"/>
      <p:bldP spid="124967" grpId="0" animBg="1" autoUpdateAnimBg="0"/>
      <p:bldP spid="124968" grpId="0" animBg="1"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59</a:t>
            </a:fld>
            <a:endParaRPr lang="tr-TR"/>
          </a:p>
        </p:txBody>
      </p:sp>
      <p:sp>
        <p:nvSpPr>
          <p:cNvPr id="125954" name="Rectangle 2"/>
          <p:cNvSpPr>
            <a:spLocks noGrp="1" noChangeArrowheads="1"/>
          </p:cNvSpPr>
          <p:nvPr>
            <p:ph type="title"/>
          </p:nvPr>
        </p:nvSpPr>
        <p:spPr/>
        <p:txBody>
          <a:bodyPr/>
          <a:lstStyle/>
          <a:p>
            <a:r>
              <a:rPr lang="tr-TR" dirty="0" smtClean="0"/>
              <a:t>Türev Alıcı </a:t>
            </a:r>
            <a:r>
              <a:rPr lang="en-US" dirty="0" smtClean="0"/>
              <a:t>- </a:t>
            </a:r>
            <a:r>
              <a:rPr lang="tr-TR" dirty="0" err="1"/>
              <a:t>P</a:t>
            </a:r>
            <a:r>
              <a:rPr lang="en-US" dirty="0" err="1" smtClean="0"/>
              <a:t>rati</a:t>
            </a:r>
            <a:r>
              <a:rPr lang="tr-TR" dirty="0" smtClean="0"/>
              <a:t>kte</a:t>
            </a:r>
            <a:endParaRPr lang="en-US" dirty="0" smtClean="0"/>
          </a:p>
        </p:txBody>
      </p:sp>
      <p:graphicFrame>
        <p:nvGraphicFramePr>
          <p:cNvPr id="125955" name="Object 3"/>
          <p:cNvGraphicFramePr>
            <a:graphicFrameLocks noChangeAspect="1"/>
          </p:cNvGraphicFramePr>
          <p:nvPr/>
        </p:nvGraphicFramePr>
        <p:xfrm>
          <a:off x="0" y="1143000"/>
          <a:ext cx="3729038" cy="2681288"/>
        </p:xfrm>
        <a:graphic>
          <a:graphicData uri="http://schemas.openxmlformats.org/presentationml/2006/ole">
            <mc:AlternateContent xmlns:mc="http://schemas.openxmlformats.org/markup-compatibility/2006">
              <mc:Choice xmlns:v="urn:schemas-microsoft-com:vml" Requires="v">
                <p:oleObj spid="_x0000_s50214" name="Picture" r:id="rId6" imgW="3724200" imgH="2676600" progId="Word.Picture.8">
                  <p:embed/>
                </p:oleObj>
              </mc:Choice>
              <mc:Fallback>
                <p:oleObj name="Picture" r:id="rId6" imgW="3724200" imgH="2676600" progId="Word.Picture.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143000"/>
                        <a:ext cx="3729038" cy="2681288"/>
                      </a:xfrm>
                      <a:prstGeom prst="rect">
                        <a:avLst/>
                      </a:prstGeom>
                      <a:noFill/>
                      <a:extLst>
                        <a:ext uri="{909E8E84-426E-40DD-AFC4-6F175D3DCCD1}">
                          <a14:hiddenFill xmlns:a14="http://schemas.microsoft.com/office/drawing/2010/main">
                            <a:solidFill>
                              <a:srgbClr val="996600"/>
                            </a:solidFill>
                          </a14:hiddenFill>
                        </a:ext>
                      </a:extLst>
                    </p:spPr>
                  </p:pic>
                </p:oleObj>
              </mc:Fallback>
            </mc:AlternateContent>
          </a:graphicData>
        </a:graphic>
      </p:graphicFrame>
      <p:graphicFrame>
        <p:nvGraphicFramePr>
          <p:cNvPr id="125956" name="Object 4"/>
          <p:cNvGraphicFramePr>
            <a:graphicFrameLocks noChangeAspect="1"/>
          </p:cNvGraphicFramePr>
          <p:nvPr/>
        </p:nvGraphicFramePr>
        <p:xfrm>
          <a:off x="457200" y="4800600"/>
          <a:ext cx="8167688" cy="1833563"/>
        </p:xfrm>
        <a:graphic>
          <a:graphicData uri="http://schemas.openxmlformats.org/presentationml/2006/ole">
            <mc:AlternateContent xmlns:mc="http://schemas.openxmlformats.org/markup-compatibility/2006">
              <mc:Choice xmlns:v="urn:schemas-microsoft-com:vml" Requires="v">
                <p:oleObj spid="_x0000_s50215" name="Equation" r:id="rId8" imgW="4356000" imgH="977760" progId="Equation.3">
                  <p:embed/>
                </p:oleObj>
              </mc:Choice>
              <mc:Fallback>
                <p:oleObj name="Equation" r:id="rId8" imgW="4356000" imgH="97776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4800600"/>
                        <a:ext cx="8167688" cy="1833563"/>
                      </a:xfrm>
                      <a:prstGeom prst="rect">
                        <a:avLst/>
                      </a:prstGeom>
                      <a:solidFill>
                        <a:srgbClr val="FFFF99"/>
                      </a:solidFill>
                    </p:spPr>
                  </p:pic>
                </p:oleObj>
              </mc:Fallback>
            </mc:AlternateContent>
          </a:graphicData>
        </a:graphic>
      </p:graphicFrame>
      <p:sp>
        <p:nvSpPr>
          <p:cNvPr id="125957" name="Text Box 5"/>
          <p:cNvSpPr txBox="1">
            <a:spLocks noChangeArrowheads="1"/>
          </p:cNvSpPr>
          <p:nvPr/>
        </p:nvSpPr>
        <p:spPr bwMode="auto">
          <a:xfrm>
            <a:off x="4267200" y="1220559"/>
            <a:ext cx="4769296" cy="1200329"/>
          </a:xfrm>
          <a:prstGeom prst="rect">
            <a:avLst/>
          </a:prstGeom>
          <a:noFill/>
          <a:ln w="9525">
            <a:noFill/>
            <a:miter lim="800000"/>
            <a:headEnd/>
            <a:tailEnd/>
          </a:ln>
        </p:spPr>
        <p:txBody>
          <a:bodyPr wrap="square">
            <a:spAutoFit/>
          </a:bodyPr>
          <a:lstStyle/>
          <a:p>
            <a:r>
              <a:rPr lang="en-US" dirty="0"/>
              <a:t>In an ideal differentiator, the high</a:t>
            </a:r>
          </a:p>
          <a:p>
            <a:r>
              <a:rPr lang="en-US" dirty="0"/>
              <a:t>frequency response is limited by the</a:t>
            </a:r>
          </a:p>
          <a:p>
            <a:r>
              <a:rPr lang="en-US" dirty="0"/>
              <a:t>open-loop gain of the op-amp yielding</a:t>
            </a:r>
          </a:p>
          <a:p>
            <a:r>
              <a:rPr lang="en-US" dirty="0"/>
              <a:t>a very noisy output voltage. </a:t>
            </a:r>
          </a:p>
        </p:txBody>
      </p:sp>
      <p:sp>
        <p:nvSpPr>
          <p:cNvPr id="125958" name="Text Box 6"/>
          <p:cNvSpPr txBox="1">
            <a:spLocks noChangeArrowheads="1"/>
          </p:cNvSpPr>
          <p:nvPr/>
        </p:nvSpPr>
        <p:spPr bwMode="auto">
          <a:xfrm>
            <a:off x="5638800" y="3962400"/>
            <a:ext cx="3200400" cy="457200"/>
          </a:xfrm>
          <a:prstGeom prst="rect">
            <a:avLst/>
          </a:prstGeom>
          <a:noFill/>
          <a:ln w="9525">
            <a:noFill/>
            <a:miter lim="800000"/>
            <a:headEnd/>
            <a:tailEnd/>
          </a:ln>
        </p:spPr>
        <p:txBody>
          <a:bodyPr>
            <a:spAutoFit/>
          </a:bodyPr>
          <a:lstStyle/>
          <a:p>
            <a:r>
              <a:rPr lang="en-US">
                <a:sym typeface="Symbol" pitchFamily="18" charset="2"/>
              </a:rPr>
              <a:t></a:t>
            </a:r>
            <a:r>
              <a:rPr lang="en-US" baseline="-25000">
                <a:sym typeface="Symbol" pitchFamily="18" charset="2"/>
              </a:rPr>
              <a:t>f</a:t>
            </a:r>
            <a:r>
              <a:rPr lang="en-US">
                <a:sym typeface="Symbol" pitchFamily="18" charset="2"/>
              </a:rPr>
              <a:t> = R</a:t>
            </a:r>
            <a:r>
              <a:rPr lang="en-US" baseline="-25000">
                <a:sym typeface="Symbol" pitchFamily="18" charset="2"/>
              </a:rPr>
              <a:t>f</a:t>
            </a:r>
            <a:r>
              <a:rPr lang="en-US">
                <a:sym typeface="Symbol" pitchFamily="18" charset="2"/>
              </a:rPr>
              <a:t>C</a:t>
            </a:r>
            <a:r>
              <a:rPr lang="en-US" baseline="-25000">
                <a:sym typeface="Symbol" pitchFamily="18" charset="2"/>
              </a:rPr>
              <a:t>f</a:t>
            </a:r>
            <a:r>
              <a:rPr lang="en-US">
                <a:sym typeface="Symbol" pitchFamily="18" charset="2"/>
              </a:rPr>
              <a:t> ; f</a:t>
            </a:r>
            <a:r>
              <a:rPr lang="en-US" baseline="-25000">
                <a:sym typeface="Symbol" pitchFamily="18" charset="2"/>
              </a:rPr>
              <a:t>c</a:t>
            </a:r>
            <a:r>
              <a:rPr lang="en-US">
                <a:sym typeface="Symbol" pitchFamily="18" charset="2"/>
              </a:rPr>
              <a:t> = 1/2</a:t>
            </a:r>
            <a:r>
              <a:rPr lang="en-US" baseline="-25000">
                <a:sym typeface="Symbol" pitchFamily="18" charset="2"/>
              </a:rPr>
              <a:t>f</a:t>
            </a:r>
            <a:endParaRPr lang="en-US"/>
          </a:p>
        </p:txBody>
      </p:sp>
      <p:sp>
        <p:nvSpPr>
          <p:cNvPr id="125959" name="Text Box 7"/>
          <p:cNvSpPr txBox="1">
            <a:spLocks noChangeArrowheads="1"/>
          </p:cNvSpPr>
          <p:nvPr/>
        </p:nvSpPr>
        <p:spPr bwMode="auto">
          <a:xfrm>
            <a:off x="4419600" y="2667000"/>
            <a:ext cx="4114800" cy="822325"/>
          </a:xfrm>
          <a:prstGeom prst="rect">
            <a:avLst/>
          </a:prstGeom>
          <a:noFill/>
          <a:ln w="9525">
            <a:noFill/>
            <a:miter lim="800000"/>
            <a:headEnd/>
            <a:tailEnd/>
          </a:ln>
        </p:spPr>
        <p:txBody>
          <a:bodyPr>
            <a:spAutoFit/>
          </a:bodyPr>
          <a:lstStyle/>
          <a:p>
            <a:r>
              <a:rPr lang="en-US"/>
              <a:t>C</a:t>
            </a:r>
            <a:r>
              <a:rPr lang="en-US" baseline="-25000"/>
              <a:t>f</a:t>
            </a:r>
            <a:r>
              <a:rPr lang="en-US"/>
              <a:t> is used to limit the hf gain, hence the hf noise.</a:t>
            </a:r>
          </a:p>
        </p:txBody>
      </p:sp>
      <p:sp>
        <p:nvSpPr>
          <p:cNvPr id="125960" name="Text Box 8"/>
          <p:cNvSpPr txBox="1">
            <a:spLocks noChangeArrowheads="1"/>
          </p:cNvSpPr>
          <p:nvPr/>
        </p:nvSpPr>
        <p:spPr bwMode="auto">
          <a:xfrm>
            <a:off x="1676400" y="3962400"/>
            <a:ext cx="3527425" cy="457200"/>
          </a:xfrm>
          <a:prstGeom prst="rect">
            <a:avLst/>
          </a:prstGeom>
          <a:noFill/>
          <a:ln w="9525">
            <a:noFill/>
            <a:miter lim="800000"/>
            <a:headEnd/>
            <a:tailEnd/>
          </a:ln>
        </p:spPr>
        <p:txBody>
          <a:bodyPr wrap="none">
            <a:spAutoFit/>
          </a:bodyPr>
          <a:lstStyle/>
          <a:p>
            <a:r>
              <a:rPr lang="en-US"/>
              <a:t>The gain at hf: G</a:t>
            </a:r>
            <a:r>
              <a:rPr lang="en-US" baseline="-25000"/>
              <a:t>H</a:t>
            </a:r>
            <a:r>
              <a:rPr lang="en-US"/>
              <a:t> = - C</a:t>
            </a:r>
            <a:r>
              <a:rPr lang="en-US" baseline="-25000"/>
              <a:t>i</a:t>
            </a:r>
            <a:r>
              <a:rPr lang="en-US"/>
              <a:t>/C</a:t>
            </a:r>
            <a:r>
              <a:rPr lang="en-US" baseline="-25000"/>
              <a:t>f</a:t>
            </a:r>
            <a:endParaRPr lang="en-US"/>
          </a:p>
        </p:txBody>
      </p:sp>
      <p:sp>
        <p:nvSpPr>
          <p:cNvPr id="9" name="Rectangle 4"/>
          <p:cNvSpPr>
            <a:spLocks noChangeArrowheads="1"/>
          </p:cNvSpPr>
          <p:nvPr/>
        </p:nvSpPr>
        <p:spPr bwMode="auto">
          <a:xfrm>
            <a:off x="468313" y="99321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17088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5954"/>
                                        </p:tgtEl>
                                        <p:attrNameLst>
                                          <p:attrName>style.visibility</p:attrName>
                                        </p:attrNameLst>
                                      </p:cBhvr>
                                      <p:to>
                                        <p:strVal val="visible"/>
                                      </p:to>
                                    </p:set>
                                    <p:anim calcmode="lin" valueType="num">
                                      <p:cBhvr additive="base">
                                        <p:cTn id="7" dur="500" fill="hold"/>
                                        <p:tgtEl>
                                          <p:spTgt spid="125954"/>
                                        </p:tgtEl>
                                        <p:attrNameLst>
                                          <p:attrName>ppt_x</p:attrName>
                                        </p:attrNameLst>
                                      </p:cBhvr>
                                      <p:tavLst>
                                        <p:tav tm="0">
                                          <p:val>
                                            <p:strVal val="#ppt_x"/>
                                          </p:val>
                                        </p:tav>
                                        <p:tav tm="100000">
                                          <p:val>
                                            <p:strVal val="#ppt_x"/>
                                          </p:val>
                                        </p:tav>
                                      </p:tavLst>
                                    </p:anim>
                                    <p:anim calcmode="lin" valueType="num">
                                      <p:cBhvr additive="base">
                                        <p:cTn id="8" dur="500" fill="hold"/>
                                        <p:tgtEl>
                                          <p:spTgt spid="12595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25955"/>
                                        </p:tgtEl>
                                        <p:attrNameLst>
                                          <p:attrName>style.visibility</p:attrName>
                                        </p:attrNameLst>
                                      </p:cBhvr>
                                      <p:to>
                                        <p:strVal val="visible"/>
                                      </p:to>
                                    </p:set>
                                    <p:animEffect transition="in" filter="box(out)">
                                      <p:cBhvr>
                                        <p:cTn id="13" dur="500"/>
                                        <p:tgtEl>
                                          <p:spTgt spid="125955"/>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3" fill="hold" grpId="0" nodeType="clickEffect">
                                  <p:stCondLst>
                                    <p:cond delay="0"/>
                                  </p:stCondLst>
                                  <p:iterate type="lt">
                                    <p:tmPct val="100000"/>
                                  </p:iterate>
                                  <p:childTnLst>
                                    <p:set>
                                      <p:cBhvr>
                                        <p:cTn id="17" dur="1" fill="hold">
                                          <p:stCondLst>
                                            <p:cond delay="0"/>
                                          </p:stCondLst>
                                        </p:cTn>
                                        <p:tgtEl>
                                          <p:spTgt spid="125957">
                                            <p:txEl>
                                              <p:pRg st="0" end="0"/>
                                            </p:txEl>
                                          </p:spTgt>
                                        </p:tgtEl>
                                        <p:attrNameLst>
                                          <p:attrName>style.visibility</p:attrName>
                                        </p:attrNameLst>
                                      </p:cBhvr>
                                      <p:to>
                                        <p:strVal val="visible"/>
                                      </p:to>
                                    </p:set>
                                    <p:anim calcmode="lin" valueType="num">
                                      <p:cBhvr additive="base">
                                        <p:cTn id="18" dur="75" fill="hold"/>
                                        <p:tgtEl>
                                          <p:spTgt spid="125957">
                                            <p:txEl>
                                              <p:pRg st="0" end="0"/>
                                            </p:txEl>
                                          </p:spTgt>
                                        </p:tgtEl>
                                        <p:attrNameLst>
                                          <p:attrName>ppt_x</p:attrName>
                                        </p:attrNameLst>
                                      </p:cBhvr>
                                      <p:tavLst>
                                        <p:tav tm="0">
                                          <p:val>
                                            <p:strVal val="1+#ppt_w/2"/>
                                          </p:val>
                                        </p:tav>
                                        <p:tav tm="100000">
                                          <p:val>
                                            <p:strVal val="#ppt_x"/>
                                          </p:val>
                                        </p:tav>
                                      </p:tavLst>
                                    </p:anim>
                                    <p:anim calcmode="lin" valueType="num">
                                      <p:cBhvr additive="base">
                                        <p:cTn id="19" dur="75" fill="hold"/>
                                        <p:tgtEl>
                                          <p:spTgt spid="125957">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laser.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iterate type="lt">
                                    <p:tmPct val="100000"/>
                                  </p:iterate>
                                  <p:childTnLst>
                                    <p:set>
                                      <p:cBhvr>
                                        <p:cTn id="23" dur="1" fill="hold">
                                          <p:stCondLst>
                                            <p:cond delay="0"/>
                                          </p:stCondLst>
                                        </p:cTn>
                                        <p:tgtEl>
                                          <p:spTgt spid="125957">
                                            <p:txEl>
                                              <p:pRg st="1" end="1"/>
                                            </p:txEl>
                                          </p:spTgt>
                                        </p:tgtEl>
                                        <p:attrNameLst>
                                          <p:attrName>style.visibility</p:attrName>
                                        </p:attrNameLst>
                                      </p:cBhvr>
                                      <p:to>
                                        <p:strVal val="visible"/>
                                      </p:to>
                                    </p:set>
                                    <p:anim calcmode="lin" valueType="num">
                                      <p:cBhvr additive="base">
                                        <p:cTn id="24" dur="75" fill="hold"/>
                                        <p:tgtEl>
                                          <p:spTgt spid="125957">
                                            <p:txEl>
                                              <p:pRg st="1" end="1"/>
                                            </p:txEl>
                                          </p:spTgt>
                                        </p:tgtEl>
                                        <p:attrNameLst>
                                          <p:attrName>ppt_x</p:attrName>
                                        </p:attrNameLst>
                                      </p:cBhvr>
                                      <p:tavLst>
                                        <p:tav tm="0">
                                          <p:val>
                                            <p:strVal val="1+#ppt_w/2"/>
                                          </p:val>
                                        </p:tav>
                                        <p:tav tm="100000">
                                          <p:val>
                                            <p:strVal val="#ppt_x"/>
                                          </p:val>
                                        </p:tav>
                                      </p:tavLst>
                                    </p:anim>
                                    <p:anim calcmode="lin" valueType="num">
                                      <p:cBhvr additive="base">
                                        <p:cTn id="25" dur="75" fill="hold"/>
                                        <p:tgtEl>
                                          <p:spTgt spid="125957">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laser.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3" fill="hold" grpId="0" nodeType="clickEffect">
                                  <p:stCondLst>
                                    <p:cond delay="0"/>
                                  </p:stCondLst>
                                  <p:iterate type="lt">
                                    <p:tmPct val="100000"/>
                                  </p:iterate>
                                  <p:childTnLst>
                                    <p:set>
                                      <p:cBhvr>
                                        <p:cTn id="29" dur="1" fill="hold">
                                          <p:stCondLst>
                                            <p:cond delay="0"/>
                                          </p:stCondLst>
                                        </p:cTn>
                                        <p:tgtEl>
                                          <p:spTgt spid="125957">
                                            <p:txEl>
                                              <p:pRg st="2" end="2"/>
                                            </p:txEl>
                                          </p:spTgt>
                                        </p:tgtEl>
                                        <p:attrNameLst>
                                          <p:attrName>style.visibility</p:attrName>
                                        </p:attrNameLst>
                                      </p:cBhvr>
                                      <p:to>
                                        <p:strVal val="visible"/>
                                      </p:to>
                                    </p:set>
                                    <p:anim calcmode="lin" valueType="num">
                                      <p:cBhvr additive="base">
                                        <p:cTn id="30" dur="75" fill="hold"/>
                                        <p:tgtEl>
                                          <p:spTgt spid="125957">
                                            <p:txEl>
                                              <p:pRg st="2" end="2"/>
                                            </p:txEl>
                                          </p:spTgt>
                                        </p:tgtEl>
                                        <p:attrNameLst>
                                          <p:attrName>ppt_x</p:attrName>
                                        </p:attrNameLst>
                                      </p:cBhvr>
                                      <p:tavLst>
                                        <p:tav tm="0">
                                          <p:val>
                                            <p:strVal val="1+#ppt_w/2"/>
                                          </p:val>
                                        </p:tav>
                                        <p:tav tm="100000">
                                          <p:val>
                                            <p:strVal val="#ppt_x"/>
                                          </p:val>
                                        </p:tav>
                                      </p:tavLst>
                                    </p:anim>
                                    <p:anim calcmode="lin" valueType="num">
                                      <p:cBhvr additive="base">
                                        <p:cTn id="31" dur="75" fill="hold"/>
                                        <p:tgtEl>
                                          <p:spTgt spid="125957">
                                            <p:txEl>
                                              <p:pRg st="2" end="2"/>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laser.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iterate type="lt">
                                    <p:tmPct val="100000"/>
                                  </p:iterate>
                                  <p:childTnLst>
                                    <p:set>
                                      <p:cBhvr>
                                        <p:cTn id="35" dur="1" fill="hold">
                                          <p:stCondLst>
                                            <p:cond delay="0"/>
                                          </p:stCondLst>
                                        </p:cTn>
                                        <p:tgtEl>
                                          <p:spTgt spid="125957">
                                            <p:txEl>
                                              <p:pRg st="3" end="3"/>
                                            </p:txEl>
                                          </p:spTgt>
                                        </p:tgtEl>
                                        <p:attrNameLst>
                                          <p:attrName>style.visibility</p:attrName>
                                        </p:attrNameLst>
                                      </p:cBhvr>
                                      <p:to>
                                        <p:strVal val="visible"/>
                                      </p:to>
                                    </p:set>
                                    <p:anim calcmode="lin" valueType="num">
                                      <p:cBhvr additive="base">
                                        <p:cTn id="36" dur="75" fill="hold"/>
                                        <p:tgtEl>
                                          <p:spTgt spid="125957">
                                            <p:txEl>
                                              <p:pRg st="3" end="3"/>
                                            </p:txEl>
                                          </p:spTgt>
                                        </p:tgtEl>
                                        <p:attrNameLst>
                                          <p:attrName>ppt_x</p:attrName>
                                        </p:attrNameLst>
                                      </p:cBhvr>
                                      <p:tavLst>
                                        <p:tav tm="0">
                                          <p:val>
                                            <p:strVal val="1+#ppt_w/2"/>
                                          </p:val>
                                        </p:tav>
                                        <p:tav tm="100000">
                                          <p:val>
                                            <p:strVal val="#ppt_x"/>
                                          </p:val>
                                        </p:tav>
                                      </p:tavLst>
                                    </p:anim>
                                    <p:anim calcmode="lin" valueType="num">
                                      <p:cBhvr additive="base">
                                        <p:cTn id="37" dur="75" fill="hold"/>
                                        <p:tgtEl>
                                          <p:spTgt spid="125957">
                                            <p:txEl>
                                              <p:pRg st="3" end="3"/>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4" name="laser.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3" fill="hold" grpId="0" nodeType="clickEffect">
                                  <p:stCondLst>
                                    <p:cond delay="0"/>
                                  </p:stCondLst>
                                  <p:iterate type="lt">
                                    <p:tmPct val="100000"/>
                                  </p:iterate>
                                  <p:childTnLst>
                                    <p:set>
                                      <p:cBhvr>
                                        <p:cTn id="41" dur="1" fill="hold">
                                          <p:stCondLst>
                                            <p:cond delay="0"/>
                                          </p:stCondLst>
                                        </p:cTn>
                                        <p:tgtEl>
                                          <p:spTgt spid="125959">
                                            <p:txEl>
                                              <p:pRg st="0" end="0"/>
                                            </p:txEl>
                                          </p:spTgt>
                                        </p:tgtEl>
                                        <p:attrNameLst>
                                          <p:attrName>style.visibility</p:attrName>
                                        </p:attrNameLst>
                                      </p:cBhvr>
                                      <p:to>
                                        <p:strVal val="visible"/>
                                      </p:to>
                                    </p:set>
                                    <p:anim calcmode="lin" valueType="num">
                                      <p:cBhvr additive="base">
                                        <p:cTn id="42" dur="75" fill="hold"/>
                                        <p:tgtEl>
                                          <p:spTgt spid="125959">
                                            <p:txEl>
                                              <p:pRg st="0" end="0"/>
                                            </p:txEl>
                                          </p:spTgt>
                                        </p:tgtEl>
                                        <p:attrNameLst>
                                          <p:attrName>ppt_x</p:attrName>
                                        </p:attrNameLst>
                                      </p:cBhvr>
                                      <p:tavLst>
                                        <p:tav tm="0">
                                          <p:val>
                                            <p:strVal val="1+#ppt_w/2"/>
                                          </p:val>
                                        </p:tav>
                                        <p:tav tm="100000">
                                          <p:val>
                                            <p:strVal val="#ppt_x"/>
                                          </p:val>
                                        </p:tav>
                                      </p:tavLst>
                                    </p:anim>
                                    <p:anim calcmode="lin" valueType="num">
                                      <p:cBhvr additive="base">
                                        <p:cTn id="43" dur="75" fill="hold"/>
                                        <p:tgtEl>
                                          <p:spTgt spid="125959">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laser.wav"/>
                                        </p:tgtEl>
                                      </p:cMediaNode>
                                    </p:audio>
                                  </p:subTnLst>
                                </p:cTn>
                              </p:par>
                            </p:childTnLst>
                          </p:cTn>
                        </p:par>
                      </p:childTnLst>
                    </p:cTn>
                  </p:par>
                  <p:par>
                    <p:cTn id="44" fill="hold">
                      <p:stCondLst>
                        <p:cond delay="indefinite"/>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125956"/>
                                        </p:tgtEl>
                                        <p:attrNameLst>
                                          <p:attrName>style.visibility</p:attrName>
                                        </p:attrNameLst>
                                      </p:cBhvr>
                                      <p:to>
                                        <p:strVal val="visible"/>
                                      </p:to>
                                    </p:set>
                                    <p:anim calcmode="lin" valueType="num">
                                      <p:cBhvr additive="base">
                                        <p:cTn id="48" dur="500" fill="hold"/>
                                        <p:tgtEl>
                                          <p:spTgt spid="125956"/>
                                        </p:tgtEl>
                                        <p:attrNameLst>
                                          <p:attrName>ppt_x</p:attrName>
                                        </p:attrNameLst>
                                      </p:cBhvr>
                                      <p:tavLst>
                                        <p:tav tm="0">
                                          <p:val>
                                            <p:strVal val="1+#ppt_w/2"/>
                                          </p:val>
                                        </p:tav>
                                        <p:tav tm="100000">
                                          <p:val>
                                            <p:strVal val="#ppt_x"/>
                                          </p:val>
                                        </p:tav>
                                      </p:tavLst>
                                    </p:anim>
                                    <p:anim calcmode="lin" valueType="num">
                                      <p:cBhvr additive="base">
                                        <p:cTn id="49" dur="500" fill="hold"/>
                                        <p:tgtEl>
                                          <p:spTgt spid="12595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5" name="carbrake.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3" fill="hold" grpId="0" nodeType="clickEffect">
                                  <p:stCondLst>
                                    <p:cond delay="0"/>
                                  </p:stCondLst>
                                  <p:iterate type="lt">
                                    <p:tmPct val="100000"/>
                                  </p:iterate>
                                  <p:childTnLst>
                                    <p:set>
                                      <p:cBhvr>
                                        <p:cTn id="53" dur="1" fill="hold">
                                          <p:stCondLst>
                                            <p:cond delay="0"/>
                                          </p:stCondLst>
                                        </p:cTn>
                                        <p:tgtEl>
                                          <p:spTgt spid="125960">
                                            <p:txEl>
                                              <p:pRg st="0" end="0"/>
                                            </p:txEl>
                                          </p:spTgt>
                                        </p:tgtEl>
                                        <p:attrNameLst>
                                          <p:attrName>style.visibility</p:attrName>
                                        </p:attrNameLst>
                                      </p:cBhvr>
                                      <p:to>
                                        <p:strVal val="visible"/>
                                      </p:to>
                                    </p:set>
                                    <p:anim calcmode="lin" valueType="num">
                                      <p:cBhvr additive="base">
                                        <p:cTn id="54" dur="75" fill="hold"/>
                                        <p:tgtEl>
                                          <p:spTgt spid="125960">
                                            <p:txEl>
                                              <p:pRg st="0" end="0"/>
                                            </p:txEl>
                                          </p:spTgt>
                                        </p:tgtEl>
                                        <p:attrNameLst>
                                          <p:attrName>ppt_x</p:attrName>
                                        </p:attrNameLst>
                                      </p:cBhvr>
                                      <p:tavLst>
                                        <p:tav tm="0">
                                          <p:val>
                                            <p:strVal val="1+#ppt_w/2"/>
                                          </p:val>
                                        </p:tav>
                                        <p:tav tm="100000">
                                          <p:val>
                                            <p:strVal val="#ppt_x"/>
                                          </p:val>
                                        </p:tav>
                                      </p:tavLst>
                                    </p:anim>
                                    <p:anim calcmode="lin" valueType="num">
                                      <p:cBhvr additive="base">
                                        <p:cTn id="55" dur="75" fill="hold"/>
                                        <p:tgtEl>
                                          <p:spTgt spid="125960">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4" name="laser.wav"/>
                                        </p:tgtEl>
                                      </p:cMediaNode>
                                    </p:audio>
                                  </p:subTnLst>
                                </p:cTn>
                              </p:par>
                            </p:childTnLst>
                          </p:cTn>
                        </p:par>
                      </p:childTnLst>
                    </p:cTn>
                  </p:par>
                  <p:par>
                    <p:cTn id="56" fill="hold">
                      <p:stCondLst>
                        <p:cond delay="indefinite"/>
                      </p:stCondLst>
                      <p:childTnLst>
                        <p:par>
                          <p:cTn id="57" fill="hold">
                            <p:stCondLst>
                              <p:cond delay="0"/>
                            </p:stCondLst>
                            <p:childTnLst>
                              <p:par>
                                <p:cTn id="58" presetID="2" presetClass="entr" presetSubtype="3" fill="hold" grpId="0" nodeType="clickEffect">
                                  <p:stCondLst>
                                    <p:cond delay="0"/>
                                  </p:stCondLst>
                                  <p:iterate type="lt">
                                    <p:tmPct val="100000"/>
                                  </p:iterate>
                                  <p:childTnLst>
                                    <p:set>
                                      <p:cBhvr>
                                        <p:cTn id="59" dur="1" fill="hold">
                                          <p:stCondLst>
                                            <p:cond delay="0"/>
                                          </p:stCondLst>
                                        </p:cTn>
                                        <p:tgtEl>
                                          <p:spTgt spid="125958">
                                            <p:txEl>
                                              <p:pRg st="0" end="0"/>
                                            </p:txEl>
                                          </p:spTgt>
                                        </p:tgtEl>
                                        <p:attrNameLst>
                                          <p:attrName>style.visibility</p:attrName>
                                        </p:attrNameLst>
                                      </p:cBhvr>
                                      <p:to>
                                        <p:strVal val="visible"/>
                                      </p:to>
                                    </p:set>
                                    <p:anim calcmode="lin" valueType="num">
                                      <p:cBhvr additive="base">
                                        <p:cTn id="60" dur="75" fill="hold"/>
                                        <p:tgtEl>
                                          <p:spTgt spid="125958">
                                            <p:txEl>
                                              <p:pRg st="0" end="0"/>
                                            </p:txEl>
                                          </p:spTgt>
                                        </p:tgtEl>
                                        <p:attrNameLst>
                                          <p:attrName>ppt_x</p:attrName>
                                        </p:attrNameLst>
                                      </p:cBhvr>
                                      <p:tavLst>
                                        <p:tav tm="0">
                                          <p:val>
                                            <p:strVal val="1+#ppt_w/2"/>
                                          </p:val>
                                        </p:tav>
                                        <p:tav tm="100000">
                                          <p:val>
                                            <p:strVal val="#ppt_x"/>
                                          </p:val>
                                        </p:tav>
                                      </p:tavLst>
                                    </p:anim>
                                    <p:anim calcmode="lin" valueType="num">
                                      <p:cBhvr additive="base">
                                        <p:cTn id="61" dur="75" fill="hold"/>
                                        <p:tgtEl>
                                          <p:spTgt spid="125958">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autoUpdateAnimBg="0"/>
      <p:bldP spid="125957" grpId="0" build="p" autoUpdateAnimBg="0"/>
      <p:bldP spid="125958" grpId="0" build="p" autoUpdateAnimBg="0"/>
      <p:bldP spid="125959" grpId="0" build="p" autoUpdateAnimBg="0"/>
      <p:bldP spid="125960"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1877" y="4335838"/>
            <a:ext cx="581977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94F95399-64A8-43B0-A5C5-2D48ACAF8409}" type="slidenum">
              <a:rPr lang="tr-TR" smtClean="0"/>
              <a:t>6</a:t>
            </a:fld>
            <a:endParaRPr lang="tr-TR"/>
          </a:p>
        </p:txBody>
      </p:sp>
      <p:sp>
        <p:nvSpPr>
          <p:cNvPr id="4" name="Title 3"/>
          <p:cNvSpPr>
            <a:spLocks noGrp="1"/>
          </p:cNvSpPr>
          <p:nvPr>
            <p:ph type="title"/>
          </p:nvPr>
        </p:nvSpPr>
        <p:spPr/>
        <p:txBody>
          <a:bodyPr>
            <a:normAutofit fontScale="90000"/>
          </a:bodyPr>
          <a:lstStyle/>
          <a:p>
            <a:r>
              <a:rPr lang="tr-TR" dirty="0" smtClean="0"/>
              <a:t>Kuvvetlendirici (Yükselteç – Amplifikatör)</a:t>
            </a:r>
            <a:endParaRPr lang="en-US" dirty="0"/>
          </a:p>
        </p:txBody>
      </p:sp>
      <p:pic>
        <p:nvPicPr>
          <p:cNvPr id="481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6563" y="1617857"/>
            <a:ext cx="6430067" cy="2261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16935" y="3879761"/>
            <a:ext cx="7073152" cy="461665"/>
          </a:xfrm>
          <a:prstGeom prst="rect">
            <a:avLst/>
          </a:prstGeom>
          <a:noFill/>
        </p:spPr>
        <p:txBody>
          <a:bodyPr wrap="square" rtlCol="0">
            <a:spAutoFit/>
          </a:bodyPr>
          <a:lstStyle/>
          <a:p>
            <a:r>
              <a:rPr lang="tr-TR" dirty="0" smtClean="0"/>
              <a:t>Kazanç K veya G (Gain) </a:t>
            </a:r>
            <a:r>
              <a:rPr lang="en-US" dirty="0" smtClean="0"/>
              <a:t>= </a:t>
            </a:r>
            <a:r>
              <a:rPr lang="tr-TR" dirty="0" smtClean="0"/>
              <a:t>Çıkış Değeri </a:t>
            </a:r>
            <a:r>
              <a:rPr lang="en-US" dirty="0" smtClean="0"/>
              <a:t>/</a:t>
            </a:r>
            <a:r>
              <a:rPr lang="tr-TR" dirty="0" smtClean="0"/>
              <a:t> Giriş Değeri</a:t>
            </a:r>
            <a:endParaRPr lang="en-US" dirty="0"/>
          </a:p>
        </p:txBody>
      </p:sp>
      <p:sp>
        <p:nvSpPr>
          <p:cNvPr id="6" name="Rectangle 4"/>
          <p:cNvSpPr>
            <a:spLocks noChangeArrowheads="1"/>
          </p:cNvSpPr>
          <p:nvPr/>
        </p:nvSpPr>
        <p:spPr bwMode="auto">
          <a:xfrm>
            <a:off x="468313" y="156079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5685998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60</a:t>
            </a:fld>
            <a:endParaRPr lang="tr-TR"/>
          </a:p>
        </p:txBody>
      </p:sp>
      <p:sp>
        <p:nvSpPr>
          <p:cNvPr id="126978" name="Rectangle 2"/>
          <p:cNvSpPr>
            <a:spLocks noGrp="1" noChangeArrowheads="1"/>
          </p:cNvSpPr>
          <p:nvPr>
            <p:ph type="title"/>
          </p:nvPr>
        </p:nvSpPr>
        <p:spPr>
          <a:xfrm>
            <a:off x="533400" y="80962"/>
            <a:ext cx="8229600" cy="909638"/>
          </a:xfrm>
        </p:spPr>
        <p:txBody>
          <a:bodyPr/>
          <a:lstStyle/>
          <a:p>
            <a:r>
              <a:rPr lang="tr-TR" dirty="0" smtClean="0"/>
              <a:t>Türev Alıcının Özellikleri</a:t>
            </a:r>
            <a:endParaRPr lang="en-US" dirty="0" smtClean="0"/>
          </a:p>
        </p:txBody>
      </p:sp>
      <p:sp>
        <p:nvSpPr>
          <p:cNvPr id="126979" name="Line 3"/>
          <p:cNvSpPr>
            <a:spLocks noChangeShapeType="1"/>
          </p:cNvSpPr>
          <p:nvPr/>
        </p:nvSpPr>
        <p:spPr bwMode="auto">
          <a:xfrm flipH="1">
            <a:off x="2930525" y="838200"/>
            <a:ext cx="2708275" cy="2959100"/>
          </a:xfrm>
          <a:prstGeom prst="line">
            <a:avLst/>
          </a:prstGeom>
          <a:noFill/>
          <a:ln w="9525" cap="rnd">
            <a:solidFill>
              <a:schemeClr val="tx1"/>
            </a:solidFill>
            <a:prstDash val="sysDot"/>
            <a:round/>
            <a:headEnd/>
            <a:tailEnd/>
          </a:ln>
        </p:spPr>
        <p:txBody>
          <a:bodyPr/>
          <a:lstStyle/>
          <a:p>
            <a:endParaRPr lang="en-US"/>
          </a:p>
        </p:txBody>
      </p:sp>
      <p:sp>
        <p:nvSpPr>
          <p:cNvPr id="126980" name="Freeform 4"/>
          <p:cNvSpPr>
            <a:spLocks/>
          </p:cNvSpPr>
          <p:nvPr/>
        </p:nvSpPr>
        <p:spPr bwMode="auto">
          <a:xfrm flipH="1">
            <a:off x="2930525" y="2027238"/>
            <a:ext cx="3429000" cy="1803400"/>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grpSp>
        <p:nvGrpSpPr>
          <p:cNvPr id="2" name="Group 5"/>
          <p:cNvGrpSpPr>
            <a:grpSpLocks/>
          </p:cNvGrpSpPr>
          <p:nvPr/>
        </p:nvGrpSpPr>
        <p:grpSpPr bwMode="auto">
          <a:xfrm>
            <a:off x="3429000" y="3200400"/>
            <a:ext cx="1676400" cy="695325"/>
            <a:chOff x="4176" y="1200"/>
            <a:chExt cx="1056" cy="438"/>
          </a:xfrm>
          <a:solidFill>
            <a:schemeClr val="accent4">
              <a:lumMod val="20000"/>
              <a:lumOff val="80000"/>
            </a:schemeClr>
          </a:solidFill>
        </p:grpSpPr>
        <p:sp>
          <p:nvSpPr>
            <p:cNvPr id="46144" name="Rectangle 6"/>
            <p:cNvSpPr>
              <a:spLocks noChangeArrowheads="1"/>
            </p:cNvSpPr>
            <p:nvPr/>
          </p:nvSpPr>
          <p:spPr bwMode="auto">
            <a:xfrm>
              <a:off x="4176" y="1344"/>
              <a:ext cx="1056" cy="294"/>
            </a:xfrm>
            <a:prstGeom prst="rect">
              <a:avLst/>
            </a:prstGeom>
            <a:grpFill/>
            <a:ln w="9525">
              <a:solidFill>
                <a:schemeClr val="tx1"/>
              </a:solidFill>
              <a:miter lim="800000"/>
              <a:headEnd/>
              <a:tailEnd/>
            </a:ln>
          </p:spPr>
          <p:txBody>
            <a:bodyPr>
              <a:spAutoFit/>
            </a:bodyPr>
            <a:lstStyle/>
            <a:p>
              <a:r>
                <a:rPr lang="en-US"/>
                <a:t>Slope = +1</a:t>
              </a:r>
            </a:p>
          </p:txBody>
        </p:sp>
        <p:sp>
          <p:nvSpPr>
            <p:cNvPr id="46145" name="Line 7"/>
            <p:cNvSpPr>
              <a:spLocks noChangeShapeType="1"/>
            </p:cNvSpPr>
            <p:nvPr/>
          </p:nvSpPr>
          <p:spPr bwMode="auto">
            <a:xfrm flipH="1" flipV="1">
              <a:off x="4224" y="1200"/>
              <a:ext cx="528" cy="144"/>
            </a:xfrm>
            <a:prstGeom prst="line">
              <a:avLst/>
            </a:prstGeom>
            <a:grpFill/>
            <a:ln w="9525">
              <a:solidFill>
                <a:schemeClr val="tx1"/>
              </a:solidFill>
              <a:round/>
              <a:headEnd/>
              <a:tailEnd type="triangle" w="med" len="med"/>
            </a:ln>
          </p:spPr>
          <p:txBody>
            <a:bodyPr/>
            <a:lstStyle/>
            <a:p>
              <a:endParaRPr lang="en-US"/>
            </a:p>
          </p:txBody>
        </p:sp>
      </p:grpSp>
      <p:sp>
        <p:nvSpPr>
          <p:cNvPr id="46086" name="Line 12"/>
          <p:cNvSpPr>
            <a:spLocks noChangeShapeType="1"/>
          </p:cNvSpPr>
          <p:nvPr/>
        </p:nvSpPr>
        <p:spPr bwMode="auto">
          <a:xfrm>
            <a:off x="3584575" y="4854575"/>
            <a:ext cx="0" cy="174625"/>
          </a:xfrm>
          <a:prstGeom prst="line">
            <a:avLst/>
          </a:prstGeom>
          <a:noFill/>
          <a:ln w="9525">
            <a:solidFill>
              <a:schemeClr val="tx1"/>
            </a:solidFill>
            <a:round/>
            <a:headEnd/>
            <a:tailEnd/>
          </a:ln>
        </p:spPr>
        <p:txBody>
          <a:bodyPr/>
          <a:lstStyle/>
          <a:p>
            <a:endParaRPr lang="en-US"/>
          </a:p>
        </p:txBody>
      </p:sp>
      <p:sp>
        <p:nvSpPr>
          <p:cNvPr id="46087" name="Line 13"/>
          <p:cNvSpPr>
            <a:spLocks noChangeShapeType="1"/>
          </p:cNvSpPr>
          <p:nvPr/>
        </p:nvSpPr>
        <p:spPr bwMode="auto">
          <a:xfrm>
            <a:off x="4484688" y="4854575"/>
            <a:ext cx="0" cy="174625"/>
          </a:xfrm>
          <a:prstGeom prst="line">
            <a:avLst/>
          </a:prstGeom>
          <a:noFill/>
          <a:ln w="9525">
            <a:solidFill>
              <a:schemeClr val="tx1"/>
            </a:solidFill>
            <a:round/>
            <a:headEnd/>
            <a:tailEnd/>
          </a:ln>
        </p:spPr>
        <p:txBody>
          <a:bodyPr/>
          <a:lstStyle/>
          <a:p>
            <a:endParaRPr lang="en-US"/>
          </a:p>
        </p:txBody>
      </p:sp>
      <p:sp>
        <p:nvSpPr>
          <p:cNvPr id="46088" name="Line 15"/>
          <p:cNvSpPr>
            <a:spLocks noChangeShapeType="1"/>
          </p:cNvSpPr>
          <p:nvPr/>
        </p:nvSpPr>
        <p:spPr bwMode="auto">
          <a:xfrm>
            <a:off x="5294313" y="4854575"/>
            <a:ext cx="0" cy="174625"/>
          </a:xfrm>
          <a:prstGeom prst="line">
            <a:avLst/>
          </a:prstGeom>
          <a:noFill/>
          <a:ln w="9525">
            <a:solidFill>
              <a:schemeClr val="tx1"/>
            </a:solidFill>
            <a:round/>
            <a:headEnd/>
            <a:tailEnd/>
          </a:ln>
        </p:spPr>
        <p:txBody>
          <a:bodyPr/>
          <a:lstStyle/>
          <a:p>
            <a:endParaRPr lang="en-US"/>
          </a:p>
        </p:txBody>
      </p:sp>
      <p:sp>
        <p:nvSpPr>
          <p:cNvPr id="46089" name="Line 16"/>
          <p:cNvSpPr>
            <a:spLocks noChangeShapeType="1"/>
          </p:cNvSpPr>
          <p:nvPr/>
        </p:nvSpPr>
        <p:spPr bwMode="auto">
          <a:xfrm>
            <a:off x="6194425" y="4854575"/>
            <a:ext cx="0" cy="174625"/>
          </a:xfrm>
          <a:prstGeom prst="line">
            <a:avLst/>
          </a:prstGeom>
          <a:noFill/>
          <a:ln w="9525">
            <a:solidFill>
              <a:schemeClr val="tx1"/>
            </a:solidFill>
            <a:round/>
            <a:headEnd/>
            <a:tailEnd/>
          </a:ln>
        </p:spPr>
        <p:txBody>
          <a:bodyPr/>
          <a:lstStyle/>
          <a:p>
            <a:endParaRPr lang="en-US"/>
          </a:p>
        </p:txBody>
      </p:sp>
      <p:sp>
        <p:nvSpPr>
          <p:cNvPr id="46090" name="Line 17"/>
          <p:cNvSpPr>
            <a:spLocks noChangeShapeType="1"/>
          </p:cNvSpPr>
          <p:nvPr/>
        </p:nvSpPr>
        <p:spPr bwMode="auto">
          <a:xfrm>
            <a:off x="2595563" y="5813425"/>
            <a:ext cx="269875" cy="0"/>
          </a:xfrm>
          <a:prstGeom prst="line">
            <a:avLst/>
          </a:prstGeom>
          <a:noFill/>
          <a:ln w="9525">
            <a:solidFill>
              <a:schemeClr val="tx1"/>
            </a:solidFill>
            <a:round/>
            <a:headEnd/>
            <a:tailEnd/>
          </a:ln>
        </p:spPr>
        <p:txBody>
          <a:bodyPr/>
          <a:lstStyle/>
          <a:p>
            <a:endParaRPr lang="en-US"/>
          </a:p>
        </p:txBody>
      </p:sp>
      <p:sp>
        <p:nvSpPr>
          <p:cNvPr id="46091" name="Line 18"/>
          <p:cNvSpPr>
            <a:spLocks noChangeShapeType="1"/>
          </p:cNvSpPr>
          <p:nvPr/>
        </p:nvSpPr>
        <p:spPr bwMode="auto">
          <a:xfrm>
            <a:off x="2595563" y="6596063"/>
            <a:ext cx="269875" cy="0"/>
          </a:xfrm>
          <a:prstGeom prst="line">
            <a:avLst/>
          </a:prstGeom>
          <a:noFill/>
          <a:ln w="9525">
            <a:solidFill>
              <a:schemeClr val="tx1"/>
            </a:solidFill>
            <a:round/>
            <a:headEnd/>
            <a:tailEnd/>
          </a:ln>
        </p:spPr>
        <p:txBody>
          <a:bodyPr/>
          <a:lstStyle/>
          <a:p>
            <a:endParaRPr lang="en-US"/>
          </a:p>
        </p:txBody>
      </p:sp>
      <p:sp>
        <p:nvSpPr>
          <p:cNvPr id="46092" name="Line 22"/>
          <p:cNvSpPr>
            <a:spLocks noChangeShapeType="1"/>
          </p:cNvSpPr>
          <p:nvPr/>
        </p:nvSpPr>
        <p:spPr bwMode="auto">
          <a:xfrm>
            <a:off x="2684463" y="6596063"/>
            <a:ext cx="4140200" cy="0"/>
          </a:xfrm>
          <a:prstGeom prst="line">
            <a:avLst/>
          </a:prstGeom>
          <a:noFill/>
          <a:ln w="9525" cap="rnd">
            <a:solidFill>
              <a:schemeClr val="tx1"/>
            </a:solidFill>
            <a:prstDash val="sysDot"/>
            <a:round/>
            <a:headEnd/>
            <a:tailEnd/>
          </a:ln>
        </p:spPr>
        <p:txBody>
          <a:bodyPr/>
          <a:lstStyle/>
          <a:p>
            <a:endParaRPr lang="en-US"/>
          </a:p>
        </p:txBody>
      </p:sp>
      <p:sp>
        <p:nvSpPr>
          <p:cNvPr id="126999" name="Line 23"/>
          <p:cNvSpPr>
            <a:spLocks noChangeShapeType="1"/>
          </p:cNvSpPr>
          <p:nvPr/>
        </p:nvSpPr>
        <p:spPr bwMode="auto">
          <a:xfrm>
            <a:off x="3584575" y="4941888"/>
            <a:ext cx="1709738" cy="1654175"/>
          </a:xfrm>
          <a:prstGeom prst="line">
            <a:avLst/>
          </a:prstGeom>
          <a:noFill/>
          <a:ln w="9525" cap="rnd">
            <a:solidFill>
              <a:schemeClr val="tx1"/>
            </a:solidFill>
            <a:prstDash val="sysDot"/>
            <a:round/>
            <a:headEnd/>
            <a:tailEnd/>
          </a:ln>
        </p:spPr>
        <p:txBody>
          <a:bodyPr/>
          <a:lstStyle/>
          <a:p>
            <a:endParaRPr lang="en-US"/>
          </a:p>
        </p:txBody>
      </p:sp>
      <p:sp>
        <p:nvSpPr>
          <p:cNvPr id="127000" name="Freeform 24"/>
          <p:cNvSpPr>
            <a:spLocks/>
          </p:cNvSpPr>
          <p:nvPr/>
        </p:nvSpPr>
        <p:spPr bwMode="auto">
          <a:xfrm>
            <a:off x="2505075" y="4913313"/>
            <a:ext cx="4229100" cy="1727200"/>
          </a:xfrm>
          <a:custGeom>
            <a:avLst/>
            <a:gdLst>
              <a:gd name="T0" fmla="*/ 0 w 2256"/>
              <a:gd name="T1" fmla="*/ 16 h 952"/>
              <a:gd name="T2" fmla="*/ 384 w 2256"/>
              <a:gd name="T3" fmla="*/ 16 h 952"/>
              <a:gd name="T4" fmla="*/ 576 w 2256"/>
              <a:gd name="T5" fmla="*/ 112 h 952"/>
              <a:gd name="T6" fmla="*/ 1056 w 2256"/>
              <a:gd name="T7" fmla="*/ 496 h 952"/>
              <a:gd name="T8" fmla="*/ 1488 w 2256"/>
              <a:gd name="T9" fmla="*/ 880 h 952"/>
              <a:gd name="T10" fmla="*/ 1968 w 2256"/>
              <a:gd name="T11" fmla="*/ 928 h 952"/>
              <a:gd name="T12" fmla="*/ 2256 w 2256"/>
              <a:gd name="T13" fmla="*/ 928 h 952"/>
              <a:gd name="T14" fmla="*/ 0 60000 65536"/>
              <a:gd name="T15" fmla="*/ 0 60000 65536"/>
              <a:gd name="T16" fmla="*/ 0 60000 65536"/>
              <a:gd name="T17" fmla="*/ 0 60000 65536"/>
              <a:gd name="T18" fmla="*/ 0 60000 65536"/>
              <a:gd name="T19" fmla="*/ 0 60000 65536"/>
              <a:gd name="T20" fmla="*/ 0 60000 65536"/>
              <a:gd name="T21" fmla="*/ 0 w 2256"/>
              <a:gd name="T22" fmla="*/ 0 h 952"/>
              <a:gd name="T23" fmla="*/ 2256 w 2256"/>
              <a:gd name="T24" fmla="*/ 952 h 9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6" h="952">
                <a:moveTo>
                  <a:pt x="0" y="16"/>
                </a:moveTo>
                <a:cubicBezTo>
                  <a:pt x="144" y="8"/>
                  <a:pt x="288" y="0"/>
                  <a:pt x="384" y="16"/>
                </a:cubicBezTo>
                <a:cubicBezTo>
                  <a:pt x="480" y="32"/>
                  <a:pt x="464" y="32"/>
                  <a:pt x="576" y="112"/>
                </a:cubicBezTo>
                <a:cubicBezTo>
                  <a:pt x="688" y="192"/>
                  <a:pt x="904" y="368"/>
                  <a:pt x="1056" y="496"/>
                </a:cubicBezTo>
                <a:cubicBezTo>
                  <a:pt x="1208" y="624"/>
                  <a:pt x="1336" y="808"/>
                  <a:pt x="1488" y="880"/>
                </a:cubicBezTo>
                <a:cubicBezTo>
                  <a:pt x="1640" y="952"/>
                  <a:pt x="1840" y="920"/>
                  <a:pt x="1968" y="928"/>
                </a:cubicBezTo>
                <a:cubicBezTo>
                  <a:pt x="2096" y="936"/>
                  <a:pt x="2176" y="932"/>
                  <a:pt x="2256" y="928"/>
                </a:cubicBezTo>
              </a:path>
            </a:pathLst>
          </a:custGeom>
          <a:noFill/>
          <a:ln w="9525">
            <a:solidFill>
              <a:schemeClr val="tx1"/>
            </a:solidFill>
            <a:round/>
            <a:headEnd/>
            <a:tailEnd/>
          </a:ln>
        </p:spPr>
        <p:txBody>
          <a:bodyPr/>
          <a:lstStyle/>
          <a:p>
            <a:endParaRPr lang="en-US"/>
          </a:p>
        </p:txBody>
      </p:sp>
      <p:grpSp>
        <p:nvGrpSpPr>
          <p:cNvPr id="46095" name="Group 66"/>
          <p:cNvGrpSpPr>
            <a:grpSpLocks/>
          </p:cNvGrpSpPr>
          <p:nvPr/>
        </p:nvGrpSpPr>
        <p:grpSpPr bwMode="auto">
          <a:xfrm>
            <a:off x="1905000" y="4419600"/>
            <a:ext cx="4953000" cy="2438400"/>
            <a:chOff x="1200" y="2784"/>
            <a:chExt cx="3120" cy="1536"/>
          </a:xfrm>
        </p:grpSpPr>
        <p:sp>
          <p:nvSpPr>
            <p:cNvPr id="46136" name="Text Box 8"/>
            <p:cNvSpPr txBox="1">
              <a:spLocks noChangeArrowheads="1"/>
            </p:cNvSpPr>
            <p:nvPr/>
          </p:nvSpPr>
          <p:spPr bwMode="auto">
            <a:xfrm>
              <a:off x="2676" y="2784"/>
              <a:ext cx="212" cy="288"/>
            </a:xfrm>
            <a:prstGeom prst="rect">
              <a:avLst/>
            </a:prstGeom>
            <a:noFill/>
            <a:ln w="9525">
              <a:noFill/>
              <a:miter lim="800000"/>
              <a:headEnd/>
              <a:tailEnd/>
            </a:ln>
          </p:spPr>
          <p:txBody>
            <a:bodyPr wrap="none">
              <a:spAutoFit/>
            </a:bodyPr>
            <a:lstStyle/>
            <a:p>
              <a:r>
                <a:rPr lang="en-US"/>
                <a:t>1</a:t>
              </a:r>
            </a:p>
          </p:txBody>
        </p:sp>
        <p:sp>
          <p:nvSpPr>
            <p:cNvPr id="46137" name="Text Box 9"/>
            <p:cNvSpPr txBox="1">
              <a:spLocks noChangeArrowheads="1"/>
            </p:cNvSpPr>
            <p:nvPr/>
          </p:nvSpPr>
          <p:spPr bwMode="auto">
            <a:xfrm>
              <a:off x="1376" y="3991"/>
              <a:ext cx="285" cy="288"/>
            </a:xfrm>
            <a:prstGeom prst="rect">
              <a:avLst/>
            </a:prstGeom>
            <a:noFill/>
            <a:ln w="9525">
              <a:noFill/>
              <a:miter lim="800000"/>
              <a:headEnd/>
              <a:tailEnd/>
            </a:ln>
          </p:spPr>
          <p:txBody>
            <a:bodyPr wrap="none">
              <a:spAutoFit/>
            </a:bodyPr>
            <a:lstStyle/>
            <a:p>
              <a:r>
                <a:rPr lang="en-US"/>
                <a:t>-</a:t>
              </a:r>
              <a:r>
                <a:rPr lang="en-US">
                  <a:sym typeface="Symbol" pitchFamily="18" charset="2"/>
                </a:rPr>
                <a:t></a:t>
              </a:r>
              <a:endParaRPr lang="en-US"/>
            </a:p>
          </p:txBody>
        </p:sp>
        <p:sp>
          <p:nvSpPr>
            <p:cNvPr id="46138" name="Line 11"/>
            <p:cNvSpPr>
              <a:spLocks noChangeShapeType="1"/>
            </p:cNvSpPr>
            <p:nvPr/>
          </p:nvSpPr>
          <p:spPr bwMode="auto">
            <a:xfrm flipV="1">
              <a:off x="1691" y="3003"/>
              <a:ext cx="0" cy="1317"/>
            </a:xfrm>
            <a:prstGeom prst="line">
              <a:avLst/>
            </a:prstGeom>
            <a:noFill/>
            <a:ln w="9525">
              <a:solidFill>
                <a:schemeClr val="tx1"/>
              </a:solidFill>
              <a:round/>
              <a:headEnd/>
              <a:tailEnd type="triangle" w="med" len="med"/>
            </a:ln>
          </p:spPr>
          <p:txBody>
            <a:bodyPr/>
            <a:lstStyle/>
            <a:p>
              <a:endParaRPr lang="en-US"/>
            </a:p>
          </p:txBody>
        </p:sp>
        <p:sp>
          <p:nvSpPr>
            <p:cNvPr id="46139" name="Line 14"/>
            <p:cNvSpPr>
              <a:spLocks noChangeShapeType="1"/>
            </p:cNvSpPr>
            <p:nvPr/>
          </p:nvSpPr>
          <p:spPr bwMode="auto">
            <a:xfrm>
              <a:off x="1578" y="3113"/>
              <a:ext cx="2664" cy="0"/>
            </a:xfrm>
            <a:prstGeom prst="line">
              <a:avLst/>
            </a:prstGeom>
            <a:noFill/>
            <a:ln w="9525">
              <a:solidFill>
                <a:schemeClr val="tx1"/>
              </a:solidFill>
              <a:round/>
              <a:headEnd/>
              <a:tailEnd type="triangle" w="med" len="med"/>
            </a:ln>
          </p:spPr>
          <p:txBody>
            <a:bodyPr/>
            <a:lstStyle/>
            <a:p>
              <a:endParaRPr lang="en-US"/>
            </a:p>
          </p:txBody>
        </p:sp>
        <p:sp>
          <p:nvSpPr>
            <p:cNvPr id="46140" name="Text Box 19"/>
            <p:cNvSpPr txBox="1">
              <a:spLocks noChangeArrowheads="1"/>
            </p:cNvSpPr>
            <p:nvPr/>
          </p:nvSpPr>
          <p:spPr bwMode="auto">
            <a:xfrm>
              <a:off x="1635" y="2784"/>
              <a:ext cx="737" cy="288"/>
            </a:xfrm>
            <a:prstGeom prst="rect">
              <a:avLst/>
            </a:prstGeom>
            <a:noFill/>
            <a:ln w="9525">
              <a:noFill/>
              <a:miter lim="800000"/>
              <a:headEnd/>
              <a:tailEnd/>
            </a:ln>
          </p:spPr>
          <p:txBody>
            <a:bodyPr>
              <a:spAutoFit/>
            </a:bodyPr>
            <a:lstStyle/>
            <a:p>
              <a:r>
                <a:rPr lang="en-US"/>
                <a:t>Phase </a:t>
              </a:r>
            </a:p>
          </p:txBody>
        </p:sp>
        <p:sp>
          <p:nvSpPr>
            <p:cNvPr id="46141" name="Text Box 20"/>
            <p:cNvSpPr txBox="1">
              <a:spLocks noChangeArrowheads="1"/>
            </p:cNvSpPr>
            <p:nvPr/>
          </p:nvSpPr>
          <p:spPr bwMode="auto">
            <a:xfrm>
              <a:off x="3902" y="2784"/>
              <a:ext cx="418" cy="288"/>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6142" name="Text Box 21"/>
            <p:cNvSpPr txBox="1">
              <a:spLocks noChangeArrowheads="1"/>
            </p:cNvSpPr>
            <p:nvPr/>
          </p:nvSpPr>
          <p:spPr bwMode="auto">
            <a:xfrm>
              <a:off x="1691" y="3497"/>
              <a:ext cx="530" cy="288"/>
            </a:xfrm>
            <a:prstGeom prst="rect">
              <a:avLst/>
            </a:prstGeom>
            <a:noFill/>
            <a:ln w="9525">
              <a:noFill/>
              <a:miter lim="800000"/>
              <a:headEnd/>
              <a:tailEnd/>
            </a:ln>
          </p:spPr>
          <p:txBody>
            <a:bodyPr wrap="none">
              <a:spAutoFit/>
            </a:bodyPr>
            <a:lstStyle/>
            <a:p>
              <a:r>
                <a:rPr lang="en-US"/>
                <a:t>-3</a:t>
              </a:r>
              <a:r>
                <a:rPr lang="en-US">
                  <a:sym typeface="Symbol" pitchFamily="18" charset="2"/>
                </a:rPr>
                <a:t>/4</a:t>
              </a:r>
              <a:endParaRPr lang="en-US"/>
            </a:p>
          </p:txBody>
        </p:sp>
        <p:sp>
          <p:nvSpPr>
            <p:cNvPr id="46143" name="Text Box 25"/>
            <p:cNvSpPr txBox="1">
              <a:spLocks noChangeArrowheads="1"/>
            </p:cNvSpPr>
            <p:nvPr/>
          </p:nvSpPr>
          <p:spPr bwMode="auto">
            <a:xfrm>
              <a:off x="1200" y="2949"/>
              <a:ext cx="434" cy="288"/>
            </a:xfrm>
            <a:prstGeom prst="rect">
              <a:avLst/>
            </a:prstGeom>
            <a:noFill/>
            <a:ln w="9525">
              <a:noFill/>
              <a:miter lim="800000"/>
              <a:headEnd/>
              <a:tailEnd/>
            </a:ln>
          </p:spPr>
          <p:txBody>
            <a:bodyPr wrap="none">
              <a:spAutoFit/>
            </a:bodyPr>
            <a:lstStyle/>
            <a:p>
              <a:r>
                <a:rPr lang="en-US"/>
                <a:t>-</a:t>
              </a:r>
              <a:r>
                <a:rPr lang="en-US">
                  <a:sym typeface="Symbol" pitchFamily="18" charset="2"/>
                </a:rPr>
                <a:t>/2</a:t>
              </a:r>
              <a:endParaRPr lang="en-US"/>
            </a:p>
          </p:txBody>
        </p:sp>
      </p:grpSp>
      <p:sp>
        <p:nvSpPr>
          <p:cNvPr id="46096" name="Text Box 26"/>
          <p:cNvSpPr txBox="1">
            <a:spLocks noChangeArrowheads="1"/>
          </p:cNvSpPr>
          <p:nvPr/>
        </p:nvSpPr>
        <p:spPr bwMode="auto">
          <a:xfrm>
            <a:off x="2895600" y="838200"/>
            <a:ext cx="1516063" cy="457200"/>
          </a:xfrm>
          <a:prstGeom prst="rect">
            <a:avLst/>
          </a:prstGeom>
          <a:noFill/>
          <a:ln w="9525">
            <a:noFill/>
            <a:miter lim="800000"/>
            <a:headEnd/>
            <a:tailEnd/>
          </a:ln>
        </p:spPr>
        <p:txBody>
          <a:bodyPr>
            <a:spAutoFit/>
          </a:bodyPr>
          <a:lstStyle/>
          <a:p>
            <a:r>
              <a:rPr lang="en-US"/>
              <a:t>Gain/G</a:t>
            </a:r>
            <a:r>
              <a:rPr lang="en-US" baseline="-25000"/>
              <a:t>H</a:t>
            </a:r>
            <a:r>
              <a:rPr lang="en-US"/>
              <a:t> </a:t>
            </a:r>
          </a:p>
        </p:txBody>
      </p:sp>
      <p:sp>
        <p:nvSpPr>
          <p:cNvPr id="46097" name="Text Box 27"/>
          <p:cNvSpPr txBox="1">
            <a:spLocks noChangeArrowheads="1"/>
          </p:cNvSpPr>
          <p:nvPr/>
        </p:nvSpPr>
        <p:spPr bwMode="auto">
          <a:xfrm>
            <a:off x="6145213" y="2125663"/>
            <a:ext cx="665162" cy="457200"/>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6098" name="Text Box 28"/>
          <p:cNvSpPr txBox="1">
            <a:spLocks noChangeArrowheads="1"/>
          </p:cNvSpPr>
          <p:nvPr/>
        </p:nvSpPr>
        <p:spPr bwMode="auto">
          <a:xfrm>
            <a:off x="3348038" y="1438275"/>
            <a:ext cx="565150" cy="457200"/>
          </a:xfrm>
          <a:prstGeom prst="rect">
            <a:avLst/>
          </a:prstGeom>
          <a:noFill/>
          <a:ln w="9525">
            <a:noFill/>
            <a:miter lim="800000"/>
            <a:headEnd/>
            <a:tailEnd/>
          </a:ln>
        </p:spPr>
        <p:txBody>
          <a:bodyPr wrap="none">
            <a:spAutoFit/>
          </a:bodyPr>
          <a:lstStyle/>
          <a:p>
            <a:r>
              <a:rPr lang="en-US"/>
              <a:t>0.1</a:t>
            </a:r>
          </a:p>
        </p:txBody>
      </p:sp>
      <p:sp>
        <p:nvSpPr>
          <p:cNvPr id="46099" name="Text Box 29"/>
          <p:cNvSpPr txBox="1">
            <a:spLocks noChangeArrowheads="1"/>
          </p:cNvSpPr>
          <p:nvPr/>
        </p:nvSpPr>
        <p:spPr bwMode="auto">
          <a:xfrm>
            <a:off x="4340225" y="1438275"/>
            <a:ext cx="336550" cy="457200"/>
          </a:xfrm>
          <a:prstGeom prst="rect">
            <a:avLst/>
          </a:prstGeom>
          <a:noFill/>
          <a:ln w="9525">
            <a:noFill/>
            <a:miter lim="800000"/>
            <a:headEnd/>
            <a:tailEnd/>
          </a:ln>
        </p:spPr>
        <p:txBody>
          <a:bodyPr wrap="none">
            <a:spAutoFit/>
          </a:bodyPr>
          <a:lstStyle/>
          <a:p>
            <a:r>
              <a:rPr lang="en-US"/>
              <a:t>1</a:t>
            </a:r>
          </a:p>
        </p:txBody>
      </p:sp>
      <p:sp>
        <p:nvSpPr>
          <p:cNvPr id="46100" name="Text Box 30"/>
          <p:cNvSpPr txBox="1">
            <a:spLocks noChangeArrowheads="1"/>
          </p:cNvSpPr>
          <p:nvPr/>
        </p:nvSpPr>
        <p:spPr bwMode="auto">
          <a:xfrm>
            <a:off x="4972050" y="1438275"/>
            <a:ext cx="488950" cy="457200"/>
          </a:xfrm>
          <a:prstGeom prst="rect">
            <a:avLst/>
          </a:prstGeom>
          <a:noFill/>
          <a:ln w="9525">
            <a:noFill/>
            <a:miter lim="800000"/>
            <a:headEnd/>
            <a:tailEnd/>
          </a:ln>
        </p:spPr>
        <p:txBody>
          <a:bodyPr wrap="none">
            <a:spAutoFit/>
          </a:bodyPr>
          <a:lstStyle/>
          <a:p>
            <a:r>
              <a:rPr lang="en-US"/>
              <a:t>10</a:t>
            </a:r>
          </a:p>
        </p:txBody>
      </p:sp>
      <p:sp>
        <p:nvSpPr>
          <p:cNvPr id="46101" name="Text Box 31"/>
          <p:cNvSpPr txBox="1">
            <a:spLocks noChangeArrowheads="1"/>
          </p:cNvSpPr>
          <p:nvPr/>
        </p:nvSpPr>
        <p:spPr bwMode="auto">
          <a:xfrm>
            <a:off x="5873750" y="1438275"/>
            <a:ext cx="641350" cy="457200"/>
          </a:xfrm>
          <a:prstGeom prst="rect">
            <a:avLst/>
          </a:prstGeom>
          <a:noFill/>
          <a:ln w="9525">
            <a:noFill/>
            <a:miter lim="800000"/>
            <a:headEnd/>
            <a:tailEnd/>
          </a:ln>
        </p:spPr>
        <p:txBody>
          <a:bodyPr wrap="none">
            <a:spAutoFit/>
          </a:bodyPr>
          <a:lstStyle/>
          <a:p>
            <a:r>
              <a:rPr lang="en-US"/>
              <a:t>100</a:t>
            </a:r>
          </a:p>
        </p:txBody>
      </p:sp>
      <p:sp>
        <p:nvSpPr>
          <p:cNvPr id="46102" name="Text Box 32"/>
          <p:cNvSpPr txBox="1">
            <a:spLocks noChangeArrowheads="1"/>
          </p:cNvSpPr>
          <p:nvPr/>
        </p:nvSpPr>
        <p:spPr bwMode="auto">
          <a:xfrm>
            <a:off x="1995488" y="2716213"/>
            <a:ext cx="565150" cy="457200"/>
          </a:xfrm>
          <a:prstGeom prst="rect">
            <a:avLst/>
          </a:prstGeom>
          <a:noFill/>
          <a:ln w="9525">
            <a:noFill/>
            <a:miter lim="800000"/>
            <a:headEnd/>
            <a:tailEnd/>
          </a:ln>
        </p:spPr>
        <p:txBody>
          <a:bodyPr wrap="none">
            <a:spAutoFit/>
          </a:bodyPr>
          <a:lstStyle/>
          <a:p>
            <a:r>
              <a:rPr lang="en-US"/>
              <a:t>0.1</a:t>
            </a:r>
          </a:p>
        </p:txBody>
      </p:sp>
      <p:sp>
        <p:nvSpPr>
          <p:cNvPr id="46103" name="Text Box 33"/>
          <p:cNvSpPr txBox="1">
            <a:spLocks noChangeArrowheads="1"/>
          </p:cNvSpPr>
          <p:nvPr/>
        </p:nvSpPr>
        <p:spPr bwMode="auto">
          <a:xfrm>
            <a:off x="2716213" y="3600450"/>
            <a:ext cx="717550" cy="457200"/>
          </a:xfrm>
          <a:prstGeom prst="rect">
            <a:avLst/>
          </a:prstGeom>
          <a:noFill/>
          <a:ln w="9525">
            <a:noFill/>
            <a:miter lim="800000"/>
            <a:headEnd/>
            <a:tailEnd/>
          </a:ln>
        </p:spPr>
        <p:txBody>
          <a:bodyPr wrap="none">
            <a:spAutoFit/>
          </a:bodyPr>
          <a:lstStyle/>
          <a:p>
            <a:r>
              <a:rPr lang="en-US"/>
              <a:t>0.01</a:t>
            </a:r>
          </a:p>
        </p:txBody>
      </p:sp>
      <p:grpSp>
        <p:nvGrpSpPr>
          <p:cNvPr id="46104" name="Group 34"/>
          <p:cNvGrpSpPr>
            <a:grpSpLocks/>
          </p:cNvGrpSpPr>
          <p:nvPr/>
        </p:nvGrpSpPr>
        <p:grpSpPr bwMode="auto">
          <a:xfrm>
            <a:off x="2514600" y="838200"/>
            <a:ext cx="4262438" cy="3352800"/>
            <a:chOff x="1584" y="528"/>
            <a:chExt cx="2685" cy="2112"/>
          </a:xfrm>
        </p:grpSpPr>
        <p:sp>
          <p:nvSpPr>
            <p:cNvPr id="46127" name="Line 35"/>
            <p:cNvSpPr>
              <a:spLocks noChangeShapeType="1"/>
            </p:cNvSpPr>
            <p:nvPr/>
          </p:nvSpPr>
          <p:spPr bwMode="auto">
            <a:xfrm flipH="1" flipV="1">
              <a:off x="1680" y="528"/>
              <a:ext cx="0" cy="2112"/>
            </a:xfrm>
            <a:prstGeom prst="line">
              <a:avLst/>
            </a:prstGeom>
            <a:noFill/>
            <a:ln w="9525">
              <a:solidFill>
                <a:schemeClr val="tx1"/>
              </a:solidFill>
              <a:round/>
              <a:headEnd/>
              <a:tailEnd type="triangle" w="med" len="med"/>
            </a:ln>
          </p:spPr>
          <p:txBody>
            <a:bodyPr/>
            <a:lstStyle/>
            <a:p>
              <a:endParaRPr lang="en-US"/>
            </a:p>
          </p:txBody>
        </p:sp>
        <p:sp>
          <p:nvSpPr>
            <p:cNvPr id="46128" name="Line 36"/>
            <p:cNvSpPr>
              <a:spLocks noChangeShapeType="1"/>
            </p:cNvSpPr>
            <p:nvPr/>
          </p:nvSpPr>
          <p:spPr bwMode="auto">
            <a:xfrm>
              <a:off x="2280" y="1216"/>
              <a:ext cx="0" cy="124"/>
            </a:xfrm>
            <a:prstGeom prst="line">
              <a:avLst/>
            </a:prstGeom>
            <a:noFill/>
            <a:ln w="9525">
              <a:solidFill>
                <a:schemeClr val="tx1"/>
              </a:solidFill>
              <a:round/>
              <a:headEnd/>
              <a:tailEnd/>
            </a:ln>
          </p:spPr>
          <p:txBody>
            <a:bodyPr/>
            <a:lstStyle/>
            <a:p>
              <a:endParaRPr lang="en-US"/>
            </a:p>
          </p:txBody>
        </p:sp>
        <p:sp>
          <p:nvSpPr>
            <p:cNvPr id="46129" name="Line 37"/>
            <p:cNvSpPr>
              <a:spLocks noChangeShapeType="1"/>
            </p:cNvSpPr>
            <p:nvPr/>
          </p:nvSpPr>
          <p:spPr bwMode="auto">
            <a:xfrm>
              <a:off x="2848" y="1216"/>
              <a:ext cx="0" cy="124"/>
            </a:xfrm>
            <a:prstGeom prst="line">
              <a:avLst/>
            </a:prstGeom>
            <a:noFill/>
            <a:ln w="9525">
              <a:solidFill>
                <a:schemeClr val="tx1"/>
              </a:solidFill>
              <a:round/>
              <a:headEnd/>
              <a:tailEnd/>
            </a:ln>
          </p:spPr>
          <p:txBody>
            <a:bodyPr/>
            <a:lstStyle/>
            <a:p>
              <a:endParaRPr lang="en-US"/>
            </a:p>
          </p:txBody>
        </p:sp>
        <p:sp>
          <p:nvSpPr>
            <p:cNvPr id="46130" name="Line 38"/>
            <p:cNvSpPr>
              <a:spLocks noChangeShapeType="1"/>
            </p:cNvSpPr>
            <p:nvPr/>
          </p:nvSpPr>
          <p:spPr bwMode="auto">
            <a:xfrm>
              <a:off x="1598" y="1278"/>
              <a:ext cx="2671" cy="0"/>
            </a:xfrm>
            <a:prstGeom prst="line">
              <a:avLst/>
            </a:prstGeom>
            <a:noFill/>
            <a:ln w="9525">
              <a:solidFill>
                <a:schemeClr val="tx1"/>
              </a:solidFill>
              <a:round/>
              <a:headEnd/>
              <a:tailEnd type="triangle" w="med" len="med"/>
            </a:ln>
          </p:spPr>
          <p:txBody>
            <a:bodyPr/>
            <a:lstStyle/>
            <a:p>
              <a:endParaRPr lang="en-US"/>
            </a:p>
          </p:txBody>
        </p:sp>
        <p:sp>
          <p:nvSpPr>
            <p:cNvPr id="46131" name="Line 39"/>
            <p:cNvSpPr>
              <a:spLocks noChangeShapeType="1"/>
            </p:cNvSpPr>
            <p:nvPr/>
          </p:nvSpPr>
          <p:spPr bwMode="auto">
            <a:xfrm>
              <a:off x="3360" y="1216"/>
              <a:ext cx="0" cy="124"/>
            </a:xfrm>
            <a:prstGeom prst="line">
              <a:avLst/>
            </a:prstGeom>
            <a:noFill/>
            <a:ln w="9525">
              <a:solidFill>
                <a:schemeClr val="tx1"/>
              </a:solidFill>
              <a:round/>
              <a:headEnd/>
              <a:tailEnd/>
            </a:ln>
          </p:spPr>
          <p:txBody>
            <a:bodyPr/>
            <a:lstStyle/>
            <a:p>
              <a:endParaRPr lang="en-US"/>
            </a:p>
          </p:txBody>
        </p:sp>
        <p:sp>
          <p:nvSpPr>
            <p:cNvPr id="46132" name="Line 40"/>
            <p:cNvSpPr>
              <a:spLocks noChangeShapeType="1"/>
            </p:cNvSpPr>
            <p:nvPr/>
          </p:nvSpPr>
          <p:spPr bwMode="auto">
            <a:xfrm>
              <a:off x="3928" y="1216"/>
              <a:ext cx="0" cy="124"/>
            </a:xfrm>
            <a:prstGeom prst="line">
              <a:avLst/>
            </a:prstGeom>
            <a:noFill/>
            <a:ln w="9525">
              <a:solidFill>
                <a:schemeClr val="tx1"/>
              </a:solidFill>
              <a:round/>
              <a:headEnd/>
              <a:tailEnd/>
            </a:ln>
          </p:spPr>
          <p:txBody>
            <a:bodyPr/>
            <a:lstStyle/>
            <a:p>
              <a:endParaRPr lang="en-US"/>
            </a:p>
          </p:txBody>
        </p:sp>
        <p:sp>
          <p:nvSpPr>
            <p:cNvPr id="46133" name="Line 41"/>
            <p:cNvSpPr>
              <a:spLocks noChangeShapeType="1"/>
            </p:cNvSpPr>
            <p:nvPr/>
          </p:nvSpPr>
          <p:spPr bwMode="auto">
            <a:xfrm>
              <a:off x="1632" y="720"/>
              <a:ext cx="170" cy="0"/>
            </a:xfrm>
            <a:prstGeom prst="line">
              <a:avLst/>
            </a:prstGeom>
            <a:noFill/>
            <a:ln w="9525">
              <a:solidFill>
                <a:schemeClr val="tx1"/>
              </a:solidFill>
              <a:round/>
              <a:headEnd/>
              <a:tailEnd/>
            </a:ln>
          </p:spPr>
          <p:txBody>
            <a:bodyPr/>
            <a:lstStyle/>
            <a:p>
              <a:endParaRPr lang="en-US"/>
            </a:p>
          </p:txBody>
        </p:sp>
        <p:sp>
          <p:nvSpPr>
            <p:cNvPr id="46134" name="Line 42"/>
            <p:cNvSpPr>
              <a:spLocks noChangeShapeType="1"/>
            </p:cNvSpPr>
            <p:nvPr/>
          </p:nvSpPr>
          <p:spPr bwMode="auto">
            <a:xfrm>
              <a:off x="1655" y="2454"/>
              <a:ext cx="170" cy="0"/>
            </a:xfrm>
            <a:prstGeom prst="line">
              <a:avLst/>
            </a:prstGeom>
            <a:noFill/>
            <a:ln w="9525">
              <a:solidFill>
                <a:schemeClr val="tx1"/>
              </a:solidFill>
              <a:round/>
              <a:headEnd/>
              <a:tailEnd/>
            </a:ln>
          </p:spPr>
          <p:txBody>
            <a:bodyPr/>
            <a:lstStyle/>
            <a:p>
              <a:endParaRPr lang="en-US"/>
            </a:p>
          </p:txBody>
        </p:sp>
        <p:sp>
          <p:nvSpPr>
            <p:cNvPr id="46135" name="Line 43"/>
            <p:cNvSpPr>
              <a:spLocks noChangeShapeType="1"/>
            </p:cNvSpPr>
            <p:nvPr/>
          </p:nvSpPr>
          <p:spPr bwMode="auto">
            <a:xfrm>
              <a:off x="1584" y="1872"/>
              <a:ext cx="170" cy="0"/>
            </a:xfrm>
            <a:prstGeom prst="line">
              <a:avLst/>
            </a:prstGeom>
            <a:noFill/>
            <a:ln w="9525">
              <a:solidFill>
                <a:schemeClr val="tx1"/>
              </a:solidFill>
              <a:round/>
              <a:headEnd/>
              <a:tailEnd/>
            </a:ln>
          </p:spPr>
          <p:txBody>
            <a:bodyPr/>
            <a:lstStyle/>
            <a:p>
              <a:endParaRPr lang="en-US"/>
            </a:p>
          </p:txBody>
        </p:sp>
      </p:grpSp>
      <p:sp>
        <p:nvSpPr>
          <p:cNvPr id="46105" name="Text Box 44"/>
          <p:cNvSpPr txBox="1">
            <a:spLocks noChangeArrowheads="1"/>
          </p:cNvSpPr>
          <p:nvPr/>
        </p:nvSpPr>
        <p:spPr bwMode="auto">
          <a:xfrm>
            <a:off x="1981200" y="914400"/>
            <a:ext cx="488950" cy="457200"/>
          </a:xfrm>
          <a:prstGeom prst="rect">
            <a:avLst/>
          </a:prstGeom>
          <a:noFill/>
          <a:ln w="9525">
            <a:noFill/>
            <a:miter lim="800000"/>
            <a:headEnd/>
            <a:tailEnd/>
          </a:ln>
        </p:spPr>
        <p:txBody>
          <a:bodyPr wrap="none">
            <a:spAutoFit/>
          </a:bodyPr>
          <a:lstStyle/>
          <a:p>
            <a:r>
              <a:rPr lang="en-US"/>
              <a:t>10</a:t>
            </a:r>
          </a:p>
        </p:txBody>
      </p:sp>
      <p:grpSp>
        <p:nvGrpSpPr>
          <p:cNvPr id="5" name="Group 45"/>
          <p:cNvGrpSpPr>
            <a:grpSpLocks/>
          </p:cNvGrpSpPr>
          <p:nvPr/>
        </p:nvGrpSpPr>
        <p:grpSpPr bwMode="auto">
          <a:xfrm>
            <a:off x="5410200" y="990600"/>
            <a:ext cx="1981200" cy="466725"/>
            <a:chOff x="3408" y="624"/>
            <a:chExt cx="1248" cy="294"/>
          </a:xfrm>
          <a:solidFill>
            <a:schemeClr val="accent4">
              <a:lumMod val="20000"/>
              <a:lumOff val="80000"/>
            </a:schemeClr>
          </a:solidFill>
        </p:grpSpPr>
        <p:sp>
          <p:nvSpPr>
            <p:cNvPr id="46125" name="Rectangle 46"/>
            <p:cNvSpPr>
              <a:spLocks noChangeArrowheads="1"/>
            </p:cNvSpPr>
            <p:nvPr/>
          </p:nvSpPr>
          <p:spPr bwMode="auto">
            <a:xfrm>
              <a:off x="3600" y="624"/>
              <a:ext cx="1056" cy="294"/>
            </a:xfrm>
            <a:prstGeom prst="rect">
              <a:avLst/>
            </a:prstGeom>
            <a:grpFill/>
            <a:ln w="9525">
              <a:solidFill>
                <a:schemeClr val="tx1"/>
              </a:solidFill>
              <a:miter lim="800000"/>
              <a:headEnd/>
              <a:tailEnd/>
            </a:ln>
          </p:spPr>
          <p:txBody>
            <a:bodyPr>
              <a:spAutoFit/>
            </a:bodyPr>
            <a:lstStyle/>
            <a:p>
              <a:r>
                <a:rPr lang="en-US"/>
                <a:t>Without C</a:t>
              </a:r>
              <a:r>
                <a:rPr lang="en-US" baseline="-25000"/>
                <a:t>f</a:t>
              </a:r>
              <a:endParaRPr lang="en-US"/>
            </a:p>
          </p:txBody>
        </p:sp>
        <p:sp>
          <p:nvSpPr>
            <p:cNvPr id="46126" name="Line 47"/>
            <p:cNvSpPr>
              <a:spLocks noChangeShapeType="1"/>
            </p:cNvSpPr>
            <p:nvPr/>
          </p:nvSpPr>
          <p:spPr bwMode="auto">
            <a:xfrm flipH="1">
              <a:off x="3408" y="768"/>
              <a:ext cx="192" cy="0"/>
            </a:xfrm>
            <a:prstGeom prst="line">
              <a:avLst/>
            </a:prstGeom>
            <a:grpFill/>
            <a:ln w="9525">
              <a:solidFill>
                <a:schemeClr val="tx1"/>
              </a:solidFill>
              <a:round/>
              <a:headEnd/>
              <a:tailEnd type="triangle" w="med" len="med"/>
            </a:ln>
          </p:spPr>
          <p:txBody>
            <a:bodyPr/>
            <a:lstStyle/>
            <a:p>
              <a:endParaRPr lang="en-US"/>
            </a:p>
          </p:txBody>
        </p:sp>
      </p:grpSp>
      <p:grpSp>
        <p:nvGrpSpPr>
          <p:cNvPr id="6" name="Group 48"/>
          <p:cNvGrpSpPr>
            <a:grpSpLocks/>
          </p:cNvGrpSpPr>
          <p:nvPr/>
        </p:nvGrpSpPr>
        <p:grpSpPr bwMode="auto">
          <a:xfrm>
            <a:off x="4648200" y="2286000"/>
            <a:ext cx="1295400" cy="847725"/>
            <a:chOff x="2928" y="1440"/>
            <a:chExt cx="816" cy="534"/>
          </a:xfrm>
          <a:solidFill>
            <a:schemeClr val="accent4">
              <a:lumMod val="20000"/>
              <a:lumOff val="80000"/>
            </a:schemeClr>
          </a:solidFill>
        </p:grpSpPr>
        <p:sp>
          <p:nvSpPr>
            <p:cNvPr id="46123" name="Rectangle 49"/>
            <p:cNvSpPr>
              <a:spLocks noChangeArrowheads="1"/>
            </p:cNvSpPr>
            <p:nvPr/>
          </p:nvSpPr>
          <p:spPr bwMode="auto">
            <a:xfrm>
              <a:off x="2976" y="1680"/>
              <a:ext cx="768" cy="294"/>
            </a:xfrm>
            <a:prstGeom prst="rect">
              <a:avLst/>
            </a:prstGeom>
            <a:grpFill/>
            <a:ln w="9525">
              <a:solidFill>
                <a:schemeClr val="tx1"/>
              </a:solidFill>
              <a:miter lim="800000"/>
              <a:headEnd/>
              <a:tailEnd/>
            </a:ln>
          </p:spPr>
          <p:txBody>
            <a:bodyPr>
              <a:spAutoFit/>
            </a:bodyPr>
            <a:lstStyle/>
            <a:p>
              <a:r>
                <a:rPr lang="en-US"/>
                <a:t>With C</a:t>
              </a:r>
              <a:r>
                <a:rPr lang="en-US" baseline="-25000"/>
                <a:t>f</a:t>
              </a:r>
              <a:endParaRPr lang="en-US"/>
            </a:p>
          </p:txBody>
        </p:sp>
        <p:sp>
          <p:nvSpPr>
            <p:cNvPr id="46124" name="Line 50"/>
            <p:cNvSpPr>
              <a:spLocks noChangeShapeType="1"/>
            </p:cNvSpPr>
            <p:nvPr/>
          </p:nvSpPr>
          <p:spPr bwMode="auto">
            <a:xfrm flipH="1" flipV="1">
              <a:off x="2928" y="1440"/>
              <a:ext cx="48" cy="240"/>
            </a:xfrm>
            <a:prstGeom prst="line">
              <a:avLst/>
            </a:prstGeom>
            <a:grpFill/>
            <a:ln w="9525">
              <a:solidFill>
                <a:schemeClr val="tx1"/>
              </a:solidFill>
              <a:round/>
              <a:headEnd/>
              <a:tailEnd type="triangle" w="med" len="med"/>
            </a:ln>
          </p:spPr>
          <p:txBody>
            <a:bodyPr/>
            <a:lstStyle/>
            <a:p>
              <a:endParaRPr lang="en-US"/>
            </a:p>
          </p:txBody>
        </p:sp>
      </p:grpSp>
      <p:grpSp>
        <p:nvGrpSpPr>
          <p:cNvPr id="7" name="Group 51"/>
          <p:cNvGrpSpPr>
            <a:grpSpLocks/>
          </p:cNvGrpSpPr>
          <p:nvPr/>
        </p:nvGrpSpPr>
        <p:grpSpPr bwMode="auto">
          <a:xfrm>
            <a:off x="4419600" y="5562600"/>
            <a:ext cx="1828800" cy="466725"/>
            <a:chOff x="2784" y="3504"/>
            <a:chExt cx="1152" cy="294"/>
          </a:xfrm>
          <a:solidFill>
            <a:schemeClr val="accent4">
              <a:lumMod val="20000"/>
              <a:lumOff val="80000"/>
            </a:schemeClr>
          </a:solidFill>
        </p:grpSpPr>
        <p:sp>
          <p:nvSpPr>
            <p:cNvPr id="46121" name="Rectangle 52"/>
            <p:cNvSpPr>
              <a:spLocks noChangeArrowheads="1"/>
            </p:cNvSpPr>
            <p:nvPr/>
          </p:nvSpPr>
          <p:spPr bwMode="auto">
            <a:xfrm>
              <a:off x="3168" y="3504"/>
              <a:ext cx="768" cy="294"/>
            </a:xfrm>
            <a:prstGeom prst="rect">
              <a:avLst/>
            </a:prstGeom>
            <a:grpFill/>
            <a:ln w="9525">
              <a:solidFill>
                <a:schemeClr val="tx1"/>
              </a:solidFill>
              <a:miter lim="800000"/>
              <a:headEnd/>
              <a:tailEnd/>
            </a:ln>
          </p:spPr>
          <p:txBody>
            <a:bodyPr>
              <a:spAutoFit/>
            </a:bodyPr>
            <a:lstStyle/>
            <a:p>
              <a:r>
                <a:rPr lang="en-US"/>
                <a:t>With C</a:t>
              </a:r>
              <a:r>
                <a:rPr lang="en-US" baseline="-25000"/>
                <a:t>f</a:t>
              </a:r>
              <a:endParaRPr lang="en-US"/>
            </a:p>
          </p:txBody>
        </p:sp>
        <p:sp>
          <p:nvSpPr>
            <p:cNvPr id="46122" name="Line 53"/>
            <p:cNvSpPr>
              <a:spLocks noChangeShapeType="1"/>
            </p:cNvSpPr>
            <p:nvPr/>
          </p:nvSpPr>
          <p:spPr bwMode="auto">
            <a:xfrm flipH="1">
              <a:off x="2784" y="3648"/>
              <a:ext cx="384" cy="0"/>
            </a:xfrm>
            <a:prstGeom prst="line">
              <a:avLst/>
            </a:prstGeom>
            <a:grpFill/>
            <a:ln w="9525">
              <a:solidFill>
                <a:schemeClr val="tx1"/>
              </a:solidFill>
              <a:round/>
              <a:headEnd/>
              <a:tailEnd type="triangle" w="med" len="med"/>
            </a:ln>
          </p:spPr>
          <p:txBody>
            <a:bodyPr/>
            <a:lstStyle/>
            <a:p>
              <a:endParaRPr lang="en-US"/>
            </a:p>
          </p:txBody>
        </p:sp>
      </p:grpSp>
      <p:grpSp>
        <p:nvGrpSpPr>
          <p:cNvPr id="8" name="Group 54"/>
          <p:cNvGrpSpPr>
            <a:grpSpLocks/>
          </p:cNvGrpSpPr>
          <p:nvPr/>
        </p:nvGrpSpPr>
        <p:grpSpPr bwMode="auto">
          <a:xfrm>
            <a:off x="2133600" y="4343400"/>
            <a:ext cx="4648200" cy="342900"/>
            <a:chOff x="1344" y="2736"/>
            <a:chExt cx="2928" cy="216"/>
          </a:xfrm>
        </p:grpSpPr>
        <p:sp>
          <p:nvSpPr>
            <p:cNvPr id="46119" name="AutoShape 55"/>
            <p:cNvSpPr>
              <a:spLocks/>
            </p:cNvSpPr>
            <p:nvPr/>
          </p:nvSpPr>
          <p:spPr bwMode="auto">
            <a:xfrm rot="5400000" flipV="1">
              <a:off x="1692" y="2436"/>
              <a:ext cx="168" cy="864"/>
            </a:xfrm>
            <a:prstGeom prst="leftBrace">
              <a:avLst>
                <a:gd name="adj1" fmla="val 42857"/>
                <a:gd name="adj2" fmla="val 50000"/>
              </a:avLst>
            </a:prstGeom>
            <a:noFill/>
            <a:ln w="9525">
              <a:solidFill>
                <a:schemeClr val="tx1"/>
              </a:solidFill>
              <a:round/>
              <a:headEnd/>
              <a:tailEnd/>
            </a:ln>
          </p:spPr>
          <p:txBody>
            <a:bodyPr wrap="none" anchor="ctr"/>
            <a:lstStyle/>
            <a:p>
              <a:endParaRPr lang="en-US"/>
            </a:p>
          </p:txBody>
        </p:sp>
        <p:sp>
          <p:nvSpPr>
            <p:cNvPr id="46120" name="AutoShape 56"/>
            <p:cNvSpPr>
              <a:spLocks/>
            </p:cNvSpPr>
            <p:nvPr/>
          </p:nvSpPr>
          <p:spPr bwMode="auto">
            <a:xfrm rot="5400000" flipV="1">
              <a:off x="3168" y="1824"/>
              <a:ext cx="192" cy="2016"/>
            </a:xfrm>
            <a:prstGeom prst="leftBrace">
              <a:avLst>
                <a:gd name="adj1" fmla="val 87500"/>
                <a:gd name="adj2" fmla="val 50000"/>
              </a:avLst>
            </a:prstGeom>
            <a:noFill/>
            <a:ln w="9525">
              <a:solidFill>
                <a:schemeClr val="tx1"/>
              </a:solidFill>
              <a:round/>
              <a:headEnd/>
              <a:tailEnd/>
            </a:ln>
          </p:spPr>
          <p:txBody>
            <a:bodyPr wrap="none" anchor="ctr"/>
            <a:lstStyle/>
            <a:p>
              <a:endParaRPr lang="en-US"/>
            </a:p>
          </p:txBody>
        </p:sp>
      </p:grpSp>
      <p:grpSp>
        <p:nvGrpSpPr>
          <p:cNvPr id="9" name="Group 57"/>
          <p:cNvGrpSpPr>
            <a:grpSpLocks/>
          </p:cNvGrpSpPr>
          <p:nvPr/>
        </p:nvGrpSpPr>
        <p:grpSpPr bwMode="auto">
          <a:xfrm>
            <a:off x="2057400" y="3886200"/>
            <a:ext cx="4724400" cy="571500"/>
            <a:chOff x="1296" y="2448"/>
            <a:chExt cx="2976" cy="360"/>
          </a:xfrm>
        </p:grpSpPr>
        <p:sp>
          <p:nvSpPr>
            <p:cNvPr id="46117" name="AutoShape 58"/>
            <p:cNvSpPr>
              <a:spLocks/>
            </p:cNvSpPr>
            <p:nvPr/>
          </p:nvSpPr>
          <p:spPr bwMode="auto">
            <a:xfrm rot="-5400000">
              <a:off x="1644" y="2292"/>
              <a:ext cx="168" cy="864"/>
            </a:xfrm>
            <a:prstGeom prst="leftBrace">
              <a:avLst>
                <a:gd name="adj1" fmla="val 42857"/>
                <a:gd name="adj2" fmla="val 50000"/>
              </a:avLst>
            </a:prstGeom>
            <a:noFill/>
            <a:ln w="9525">
              <a:solidFill>
                <a:schemeClr val="tx1"/>
              </a:solidFill>
              <a:round/>
              <a:headEnd/>
              <a:tailEnd/>
            </a:ln>
          </p:spPr>
          <p:txBody>
            <a:bodyPr wrap="none" anchor="ctr"/>
            <a:lstStyle/>
            <a:p>
              <a:endParaRPr lang="en-US"/>
            </a:p>
          </p:txBody>
        </p:sp>
        <p:sp>
          <p:nvSpPr>
            <p:cNvPr id="46118" name="AutoShape 59"/>
            <p:cNvSpPr>
              <a:spLocks/>
            </p:cNvSpPr>
            <p:nvPr/>
          </p:nvSpPr>
          <p:spPr bwMode="auto">
            <a:xfrm rot="-5400000">
              <a:off x="3084" y="1620"/>
              <a:ext cx="360" cy="2016"/>
            </a:xfrm>
            <a:prstGeom prst="leftBrace">
              <a:avLst>
                <a:gd name="adj1" fmla="val 46667"/>
                <a:gd name="adj2" fmla="val 50000"/>
              </a:avLst>
            </a:prstGeom>
            <a:noFill/>
            <a:ln w="9525">
              <a:solidFill>
                <a:schemeClr val="tx1"/>
              </a:solidFill>
              <a:round/>
              <a:headEnd/>
              <a:tailEnd/>
            </a:ln>
          </p:spPr>
          <p:txBody>
            <a:bodyPr wrap="none" anchor="ctr"/>
            <a:lstStyle/>
            <a:p>
              <a:endParaRPr lang="en-US"/>
            </a:p>
          </p:txBody>
        </p:sp>
      </p:grpSp>
      <p:grpSp>
        <p:nvGrpSpPr>
          <p:cNvPr id="10" name="Group 60"/>
          <p:cNvGrpSpPr>
            <a:grpSpLocks/>
          </p:cNvGrpSpPr>
          <p:nvPr/>
        </p:nvGrpSpPr>
        <p:grpSpPr bwMode="auto">
          <a:xfrm>
            <a:off x="304800" y="3505200"/>
            <a:ext cx="2362200" cy="914400"/>
            <a:chOff x="192" y="2208"/>
            <a:chExt cx="1488" cy="576"/>
          </a:xfrm>
          <a:solidFill>
            <a:schemeClr val="accent4">
              <a:lumMod val="20000"/>
              <a:lumOff val="80000"/>
            </a:schemeClr>
          </a:solidFill>
        </p:grpSpPr>
        <p:sp>
          <p:nvSpPr>
            <p:cNvPr id="46115" name="Rectangle 61"/>
            <p:cNvSpPr>
              <a:spLocks noChangeArrowheads="1"/>
            </p:cNvSpPr>
            <p:nvPr/>
          </p:nvSpPr>
          <p:spPr bwMode="auto">
            <a:xfrm>
              <a:off x="192" y="2208"/>
              <a:ext cx="1392" cy="294"/>
            </a:xfrm>
            <a:prstGeom prst="rect">
              <a:avLst/>
            </a:prstGeom>
            <a:grpFill/>
            <a:ln w="9525">
              <a:solidFill>
                <a:schemeClr val="tx1"/>
              </a:solidFill>
              <a:miter lim="800000"/>
              <a:headEnd/>
              <a:tailEnd/>
            </a:ln>
          </p:spPr>
          <p:txBody>
            <a:bodyPr>
              <a:spAutoFit/>
            </a:bodyPr>
            <a:lstStyle/>
            <a:p>
              <a:r>
                <a:rPr lang="en-US"/>
                <a:t>Differentiator </a:t>
              </a:r>
            </a:p>
          </p:txBody>
        </p:sp>
        <p:sp>
          <p:nvSpPr>
            <p:cNvPr id="46116" name="Line 62"/>
            <p:cNvSpPr>
              <a:spLocks noChangeShapeType="1"/>
            </p:cNvSpPr>
            <p:nvPr/>
          </p:nvSpPr>
          <p:spPr bwMode="auto">
            <a:xfrm>
              <a:off x="672" y="2496"/>
              <a:ext cx="1008" cy="288"/>
            </a:xfrm>
            <a:prstGeom prst="line">
              <a:avLst/>
            </a:prstGeom>
            <a:grpFill/>
            <a:ln w="9525">
              <a:solidFill>
                <a:schemeClr val="tx1"/>
              </a:solidFill>
              <a:round/>
              <a:headEnd/>
              <a:tailEnd type="triangle" w="med" len="med"/>
            </a:ln>
          </p:spPr>
          <p:txBody>
            <a:bodyPr/>
            <a:lstStyle/>
            <a:p>
              <a:endParaRPr lang="en-US"/>
            </a:p>
          </p:txBody>
        </p:sp>
      </p:grpSp>
      <p:grpSp>
        <p:nvGrpSpPr>
          <p:cNvPr id="11" name="Group 63"/>
          <p:cNvGrpSpPr>
            <a:grpSpLocks/>
          </p:cNvGrpSpPr>
          <p:nvPr/>
        </p:nvGrpSpPr>
        <p:grpSpPr bwMode="auto">
          <a:xfrm>
            <a:off x="5257800" y="3200400"/>
            <a:ext cx="3581400" cy="1143000"/>
            <a:chOff x="3312" y="2016"/>
            <a:chExt cx="2256" cy="720"/>
          </a:xfrm>
          <a:solidFill>
            <a:schemeClr val="accent4">
              <a:lumMod val="20000"/>
              <a:lumOff val="80000"/>
            </a:schemeClr>
          </a:solidFill>
        </p:grpSpPr>
        <p:sp>
          <p:nvSpPr>
            <p:cNvPr id="46113" name="Rectangle 64"/>
            <p:cNvSpPr>
              <a:spLocks noChangeArrowheads="1"/>
            </p:cNvSpPr>
            <p:nvPr/>
          </p:nvSpPr>
          <p:spPr bwMode="auto">
            <a:xfrm>
              <a:off x="4176" y="2016"/>
              <a:ext cx="1392" cy="294"/>
            </a:xfrm>
            <a:prstGeom prst="rect">
              <a:avLst/>
            </a:prstGeom>
            <a:grpFill/>
            <a:ln w="9525">
              <a:solidFill>
                <a:schemeClr val="tx1"/>
              </a:solidFill>
              <a:miter lim="800000"/>
              <a:headEnd/>
              <a:tailEnd/>
            </a:ln>
          </p:spPr>
          <p:txBody>
            <a:bodyPr>
              <a:spAutoFit/>
            </a:bodyPr>
            <a:lstStyle/>
            <a:p>
              <a:r>
                <a:rPr lang="en-US"/>
                <a:t>High-pass filter </a:t>
              </a:r>
            </a:p>
          </p:txBody>
        </p:sp>
        <p:sp>
          <p:nvSpPr>
            <p:cNvPr id="46114" name="Line 65"/>
            <p:cNvSpPr>
              <a:spLocks noChangeShapeType="1"/>
            </p:cNvSpPr>
            <p:nvPr/>
          </p:nvSpPr>
          <p:spPr bwMode="auto">
            <a:xfrm flipH="1">
              <a:off x="3312" y="2208"/>
              <a:ext cx="864" cy="528"/>
            </a:xfrm>
            <a:prstGeom prst="line">
              <a:avLst/>
            </a:prstGeom>
            <a:grpFill/>
            <a:ln w="9525">
              <a:solidFill>
                <a:schemeClr val="tx1"/>
              </a:solidFill>
              <a:round/>
              <a:headEnd/>
              <a:tailEnd type="triangle" w="med" len="med"/>
            </a:ln>
          </p:spPr>
          <p:txBody>
            <a:bodyPr/>
            <a:lstStyle/>
            <a:p>
              <a:endParaRPr lang="en-US"/>
            </a:p>
          </p:txBody>
        </p:sp>
      </p:grpSp>
      <p:sp>
        <p:nvSpPr>
          <p:cNvPr id="66" name="Rectangle 4"/>
          <p:cNvSpPr>
            <a:spLocks noChangeArrowheads="1"/>
          </p:cNvSpPr>
          <p:nvPr/>
        </p:nvSpPr>
        <p:spPr bwMode="auto">
          <a:xfrm>
            <a:off x="468313" y="75672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57350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6978"/>
                                        </p:tgtEl>
                                        <p:attrNameLst>
                                          <p:attrName>style.visibility</p:attrName>
                                        </p:attrNameLst>
                                      </p:cBhvr>
                                      <p:to>
                                        <p:strVal val="visible"/>
                                      </p:to>
                                    </p:set>
                                    <p:anim calcmode="lin" valueType="num">
                                      <p:cBhvr additive="base">
                                        <p:cTn id="7" dur="500" fill="hold"/>
                                        <p:tgtEl>
                                          <p:spTgt spid="126978"/>
                                        </p:tgtEl>
                                        <p:attrNameLst>
                                          <p:attrName>ppt_x</p:attrName>
                                        </p:attrNameLst>
                                      </p:cBhvr>
                                      <p:tavLst>
                                        <p:tav tm="0">
                                          <p:val>
                                            <p:strVal val="#ppt_x"/>
                                          </p:val>
                                        </p:tav>
                                        <p:tav tm="100000">
                                          <p:val>
                                            <p:strVal val="#ppt_x"/>
                                          </p:val>
                                        </p:tav>
                                      </p:tavLst>
                                    </p:anim>
                                    <p:anim calcmode="lin" valueType="num">
                                      <p:cBhvr additive="base">
                                        <p:cTn id="8" dur="500" fill="hold"/>
                                        <p:tgtEl>
                                          <p:spTgt spid="12697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6979"/>
                                        </p:tgtEl>
                                        <p:attrNameLst>
                                          <p:attrName>style.visibility</p:attrName>
                                        </p:attrNameLst>
                                      </p:cBhvr>
                                      <p:to>
                                        <p:strVal val="visible"/>
                                      </p:to>
                                    </p:set>
                                    <p:anim calcmode="lin" valueType="num">
                                      <p:cBhvr additive="base">
                                        <p:cTn id="13" dur="500" fill="hold"/>
                                        <p:tgtEl>
                                          <p:spTgt spid="126979"/>
                                        </p:tgtEl>
                                        <p:attrNameLst>
                                          <p:attrName>ppt_x</p:attrName>
                                        </p:attrNameLst>
                                      </p:cBhvr>
                                      <p:tavLst>
                                        <p:tav tm="0">
                                          <p:val>
                                            <p:strVal val="1+#ppt_w/2"/>
                                          </p:val>
                                        </p:tav>
                                        <p:tav tm="100000">
                                          <p:val>
                                            <p:strVal val="#ppt_x"/>
                                          </p:val>
                                        </p:tav>
                                      </p:tavLst>
                                    </p:anim>
                                    <p:anim calcmode="lin" valueType="num">
                                      <p:cBhvr additive="base">
                                        <p:cTn id="14" dur="500" fill="hold"/>
                                        <p:tgtEl>
                                          <p:spTgt spid="12697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p:stCondLst>
                        <p:cond delay="indefinite"/>
                      </p:stCondLst>
                      <p:childTnLst>
                        <p:par>
                          <p:cTn id="28" fill="hold">
                            <p:stCondLst>
                              <p:cond delay="0"/>
                            </p:stCondLst>
                            <p:childTnLst>
                              <p:par>
                                <p:cTn id="29" presetID="4" presetClass="entr" presetSubtype="32" fill="hold" grpId="0" nodeType="clickEffect">
                                  <p:stCondLst>
                                    <p:cond delay="0"/>
                                  </p:stCondLst>
                                  <p:childTnLst>
                                    <p:set>
                                      <p:cBhvr>
                                        <p:cTn id="30" dur="1" fill="hold">
                                          <p:stCondLst>
                                            <p:cond delay="0"/>
                                          </p:stCondLst>
                                        </p:cTn>
                                        <p:tgtEl>
                                          <p:spTgt spid="126980"/>
                                        </p:tgtEl>
                                        <p:attrNameLst>
                                          <p:attrName>style.visibility</p:attrName>
                                        </p:attrNameLst>
                                      </p:cBhvr>
                                      <p:to>
                                        <p:strVal val="visible"/>
                                      </p:to>
                                    </p:set>
                                    <p:animEffect transition="in" filter="box(out)">
                                      <p:cBhvr>
                                        <p:cTn id="31" dur="500"/>
                                        <p:tgtEl>
                                          <p:spTgt spid="126980"/>
                                        </p:tgtEl>
                                      </p:cBhvr>
                                    </p:animEffect>
                                  </p:childTnLst>
                                  <p:subTnLst>
                                    <p:audio>
                                      <p:cMediaNode>
                                        <p:cTn display="0" masterRel="sameClick">
                                          <p:stCondLst>
                                            <p:cond evt="begin" delay="0">
                                              <p:tn val="29"/>
                                            </p:cond>
                                          </p:stCondLst>
                                          <p:endCondLst>
                                            <p:cond evt="onStopAudio" delay="0">
                                              <p:tgtEl>
                                                <p:sldTgt/>
                                              </p:tgtEl>
                                            </p:cond>
                                          </p:endCondLst>
                                        </p:cTn>
                                        <p:tgtEl>
                                          <p:sndTgt r:embed="rId4" name="camera.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1+#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2" name="carbrake.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26999"/>
                                        </p:tgtEl>
                                        <p:attrNameLst>
                                          <p:attrName>style.visibility</p:attrName>
                                        </p:attrNameLst>
                                      </p:cBhvr>
                                      <p:to>
                                        <p:strVal val="visible"/>
                                      </p:to>
                                    </p:set>
                                    <p:anim calcmode="lin" valueType="num">
                                      <p:cBhvr additive="base">
                                        <p:cTn id="42" dur="500" fill="hold"/>
                                        <p:tgtEl>
                                          <p:spTgt spid="126999"/>
                                        </p:tgtEl>
                                        <p:attrNameLst>
                                          <p:attrName>ppt_x</p:attrName>
                                        </p:attrNameLst>
                                      </p:cBhvr>
                                      <p:tavLst>
                                        <p:tav tm="0">
                                          <p:val>
                                            <p:strVal val="0-#ppt_w/2"/>
                                          </p:val>
                                        </p:tav>
                                        <p:tav tm="100000">
                                          <p:val>
                                            <p:strVal val="#ppt_x"/>
                                          </p:val>
                                        </p:tav>
                                      </p:tavLst>
                                    </p:anim>
                                    <p:anim calcmode="lin" valueType="num">
                                      <p:cBhvr additive="base">
                                        <p:cTn id="43" dur="500" fill="hold"/>
                                        <p:tgtEl>
                                          <p:spTgt spid="12699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whoosh.wav"/>
                                        </p:tgtEl>
                                      </p:cMediaNode>
                                    </p:audio>
                                  </p:sub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27000"/>
                                        </p:tgtEl>
                                        <p:attrNameLst>
                                          <p:attrName>style.visibility</p:attrName>
                                        </p:attrNameLst>
                                      </p:cBhvr>
                                      <p:to>
                                        <p:strVal val="visible"/>
                                      </p:to>
                                    </p:set>
                                    <p:anim calcmode="lin" valueType="num">
                                      <p:cBhvr additive="base">
                                        <p:cTn id="48" dur="500" fill="hold"/>
                                        <p:tgtEl>
                                          <p:spTgt spid="127000"/>
                                        </p:tgtEl>
                                        <p:attrNameLst>
                                          <p:attrName>ppt_x</p:attrName>
                                        </p:attrNameLst>
                                      </p:cBhvr>
                                      <p:tavLst>
                                        <p:tav tm="0">
                                          <p:val>
                                            <p:strVal val="1+#ppt_w/2"/>
                                          </p:val>
                                        </p:tav>
                                        <p:tav tm="100000">
                                          <p:val>
                                            <p:strVal val="#ppt_x"/>
                                          </p:val>
                                        </p:tav>
                                      </p:tavLst>
                                    </p:anim>
                                    <p:anim calcmode="lin" valueType="num">
                                      <p:cBhvr additive="base">
                                        <p:cTn id="49" dur="500" fill="hold"/>
                                        <p:tgtEl>
                                          <p:spTgt spid="12700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2" name="carbrake.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2" fill="hold" nodeType="click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additive="base">
                                        <p:cTn id="54" dur="500" fill="hold"/>
                                        <p:tgtEl>
                                          <p:spTgt spid="7"/>
                                        </p:tgtEl>
                                        <p:attrNameLst>
                                          <p:attrName>ppt_x</p:attrName>
                                        </p:attrNameLst>
                                      </p:cBhvr>
                                      <p:tavLst>
                                        <p:tav tm="0">
                                          <p:val>
                                            <p:strVal val="1+#ppt_w/2"/>
                                          </p:val>
                                        </p:tav>
                                        <p:tav tm="100000">
                                          <p:val>
                                            <p:strVal val="#ppt_x"/>
                                          </p:val>
                                        </p:tav>
                                      </p:tavLst>
                                    </p:anim>
                                    <p:anim calcmode="lin" valueType="num">
                                      <p:cBhvr additive="base">
                                        <p:cTn id="55"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2" name="carbrake.wav"/>
                                        </p:tgtEl>
                                      </p:cMediaNode>
                                    </p:audio>
                                  </p:sub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additive="base">
                                        <p:cTn id="60" dur="500" fill="hold"/>
                                        <p:tgtEl>
                                          <p:spTgt spid="9"/>
                                        </p:tgtEl>
                                        <p:attrNameLst>
                                          <p:attrName>ppt_x</p:attrName>
                                        </p:attrNameLst>
                                      </p:cBhvr>
                                      <p:tavLst>
                                        <p:tav tm="0">
                                          <p:val>
                                            <p:strVal val="0-#ppt_w/2"/>
                                          </p:val>
                                        </p:tav>
                                        <p:tav tm="100000">
                                          <p:val>
                                            <p:strVal val="#ppt_x"/>
                                          </p:val>
                                        </p:tav>
                                      </p:tavLst>
                                    </p:anim>
                                    <p:anim calcmode="lin" valueType="num">
                                      <p:cBhvr additive="base">
                                        <p:cTn id="61"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8"/>
                                            </p:cond>
                                          </p:stCondLst>
                                          <p:endCondLst>
                                            <p:cond evt="onStopAudio" delay="0">
                                              <p:tgtEl>
                                                <p:sldTgt/>
                                              </p:tgtEl>
                                            </p:cond>
                                          </p:endCondLst>
                                        </p:cTn>
                                        <p:tgtEl>
                                          <p:sndTgt r:embed="rId3" name="whoosh.wav"/>
                                        </p:tgtEl>
                                      </p:cMediaNode>
                                    </p:audio>
                                  </p:sub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 calcmode="lin" valueType="num">
                                      <p:cBhvr additive="base">
                                        <p:cTn id="66" dur="500" fill="hold"/>
                                        <p:tgtEl>
                                          <p:spTgt spid="8"/>
                                        </p:tgtEl>
                                        <p:attrNameLst>
                                          <p:attrName>ppt_x</p:attrName>
                                        </p:attrNameLst>
                                      </p:cBhvr>
                                      <p:tavLst>
                                        <p:tav tm="0">
                                          <p:val>
                                            <p:strVal val="0-#ppt_w/2"/>
                                          </p:val>
                                        </p:tav>
                                        <p:tav tm="100000">
                                          <p:val>
                                            <p:strVal val="#ppt_x"/>
                                          </p:val>
                                        </p:tav>
                                      </p:tavLst>
                                    </p:anim>
                                    <p:anim calcmode="lin" valueType="num">
                                      <p:cBhvr additive="base">
                                        <p:cTn id="67"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4"/>
                                            </p:cond>
                                          </p:stCondLst>
                                          <p:endCondLst>
                                            <p:cond evt="onStopAudio" delay="0">
                                              <p:tgtEl>
                                                <p:sldTgt/>
                                              </p:tgtEl>
                                            </p:cond>
                                          </p:endCondLst>
                                        </p:cTn>
                                        <p:tgtEl>
                                          <p:sndTgt r:embed="rId3" name="whoosh.wav"/>
                                        </p:tgtEl>
                                      </p:cMediaNode>
                                    </p:audio>
                                  </p:subTnLst>
                                </p:cTn>
                              </p:par>
                            </p:childTnLst>
                          </p:cTn>
                        </p:par>
                      </p:childTnLst>
                    </p:cTn>
                  </p:par>
                  <p:par>
                    <p:cTn id="68" fill="hold">
                      <p:stCondLst>
                        <p:cond delay="indefinite"/>
                      </p:stCondLst>
                      <p:childTnLst>
                        <p:par>
                          <p:cTn id="69" fill="hold">
                            <p:stCondLst>
                              <p:cond delay="0"/>
                            </p:stCondLst>
                            <p:childTnLst>
                              <p:par>
                                <p:cTn id="70" presetID="2" presetClass="entr" presetSubtype="2" fill="hold" nodeType="click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additive="base">
                                        <p:cTn id="72" dur="500" fill="hold"/>
                                        <p:tgtEl>
                                          <p:spTgt spid="10"/>
                                        </p:tgtEl>
                                        <p:attrNameLst>
                                          <p:attrName>ppt_x</p:attrName>
                                        </p:attrNameLst>
                                      </p:cBhvr>
                                      <p:tavLst>
                                        <p:tav tm="0">
                                          <p:val>
                                            <p:strVal val="1+#ppt_w/2"/>
                                          </p:val>
                                        </p:tav>
                                        <p:tav tm="100000">
                                          <p:val>
                                            <p:strVal val="#ppt_x"/>
                                          </p:val>
                                        </p:tav>
                                      </p:tavLst>
                                    </p:anim>
                                    <p:anim calcmode="lin" valueType="num">
                                      <p:cBhvr additive="base">
                                        <p:cTn id="73"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2" name="carbrake.wav"/>
                                        </p:tgtEl>
                                      </p:cMediaNode>
                                    </p:audio>
                                  </p:subTnLst>
                                </p:cTn>
                              </p:par>
                            </p:childTnLst>
                          </p:cTn>
                        </p:par>
                      </p:childTnLst>
                    </p:cTn>
                  </p:par>
                  <p:par>
                    <p:cTn id="74" fill="hold">
                      <p:stCondLst>
                        <p:cond delay="indefinite"/>
                      </p:stCondLst>
                      <p:childTnLst>
                        <p:par>
                          <p:cTn id="75" fill="hold">
                            <p:stCondLst>
                              <p:cond delay="0"/>
                            </p:stCondLst>
                            <p:childTnLst>
                              <p:par>
                                <p:cTn id="76" presetID="2" presetClass="entr" presetSubtype="2" fill="hold" nodeType="clickEffect">
                                  <p:stCondLst>
                                    <p:cond delay="0"/>
                                  </p:stCondLst>
                                  <p:childTnLst>
                                    <p:set>
                                      <p:cBhvr>
                                        <p:cTn id="77" dur="1" fill="hold">
                                          <p:stCondLst>
                                            <p:cond delay="0"/>
                                          </p:stCondLst>
                                        </p:cTn>
                                        <p:tgtEl>
                                          <p:spTgt spid="11"/>
                                        </p:tgtEl>
                                        <p:attrNameLst>
                                          <p:attrName>style.visibility</p:attrName>
                                        </p:attrNameLst>
                                      </p:cBhvr>
                                      <p:to>
                                        <p:strVal val="visible"/>
                                      </p:to>
                                    </p:set>
                                    <p:anim calcmode="lin" valueType="num">
                                      <p:cBhvr additive="base">
                                        <p:cTn id="78" dur="500" fill="hold"/>
                                        <p:tgtEl>
                                          <p:spTgt spid="11"/>
                                        </p:tgtEl>
                                        <p:attrNameLst>
                                          <p:attrName>ppt_x</p:attrName>
                                        </p:attrNameLst>
                                      </p:cBhvr>
                                      <p:tavLst>
                                        <p:tav tm="0">
                                          <p:val>
                                            <p:strVal val="1+#ppt_w/2"/>
                                          </p:val>
                                        </p:tav>
                                        <p:tav tm="100000">
                                          <p:val>
                                            <p:strVal val="#ppt_x"/>
                                          </p:val>
                                        </p:tav>
                                      </p:tavLst>
                                    </p:anim>
                                    <p:anim calcmode="lin" valueType="num">
                                      <p:cBhvr additive="base">
                                        <p:cTn id="79"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utoUpdateAnimBg="0"/>
      <p:bldP spid="126979" grpId="0" animBg="1"/>
      <p:bldP spid="126980" grpId="0" animBg="1"/>
      <p:bldP spid="126999" grpId="0" animBg="1"/>
      <p:bldP spid="127000"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61</a:t>
            </a:fld>
            <a:endParaRPr lang="tr-TR"/>
          </a:p>
        </p:txBody>
      </p:sp>
      <p:sp>
        <p:nvSpPr>
          <p:cNvPr id="128002" name="Rectangle 2"/>
          <p:cNvSpPr>
            <a:spLocks noGrp="1" noChangeArrowheads="1"/>
          </p:cNvSpPr>
          <p:nvPr>
            <p:ph type="title"/>
          </p:nvPr>
        </p:nvSpPr>
        <p:spPr>
          <a:xfrm>
            <a:off x="457200" y="44624"/>
            <a:ext cx="8229600" cy="1143000"/>
          </a:xfrm>
        </p:spPr>
        <p:txBody>
          <a:bodyPr>
            <a:normAutofit/>
          </a:bodyPr>
          <a:lstStyle/>
          <a:p>
            <a:r>
              <a:rPr lang="en-US" dirty="0" smtClean="0"/>
              <a:t>Band-pass filter: circuit</a:t>
            </a:r>
          </a:p>
        </p:txBody>
      </p:sp>
      <p:sp>
        <p:nvSpPr>
          <p:cNvPr id="12293" name="Rectangle 3"/>
          <p:cNvSpPr>
            <a:spLocks noChangeArrowheads="1"/>
          </p:cNvSpPr>
          <p:nvPr/>
        </p:nvSpPr>
        <p:spPr bwMode="auto">
          <a:xfrm>
            <a:off x="2319338" y="2047875"/>
            <a:ext cx="9144000" cy="0"/>
          </a:xfrm>
          <a:prstGeom prst="rect">
            <a:avLst/>
          </a:prstGeom>
          <a:noFill/>
          <a:ln w="9525">
            <a:noFill/>
            <a:miter lim="800000"/>
            <a:headEnd/>
            <a:tailEnd/>
          </a:ln>
        </p:spPr>
        <p:txBody>
          <a:bodyPr>
            <a:spAutoFit/>
          </a:bodyPr>
          <a:lstStyle/>
          <a:p>
            <a:endParaRPr lang="en-US"/>
          </a:p>
        </p:txBody>
      </p:sp>
      <p:graphicFrame>
        <p:nvGraphicFramePr>
          <p:cNvPr id="151552" name="Object 0"/>
          <p:cNvGraphicFramePr>
            <a:graphicFrameLocks noChangeAspect="1"/>
          </p:cNvGraphicFramePr>
          <p:nvPr/>
        </p:nvGraphicFramePr>
        <p:xfrm>
          <a:off x="4343400" y="457200"/>
          <a:ext cx="4505325" cy="2762250"/>
        </p:xfrm>
        <a:graphic>
          <a:graphicData uri="http://schemas.openxmlformats.org/presentationml/2006/ole">
            <mc:AlternateContent xmlns:mc="http://schemas.openxmlformats.org/markup-compatibility/2006">
              <mc:Choice xmlns:v="urn:schemas-microsoft-com:vml" Requires="v">
                <p:oleObj spid="_x0000_s52260" r:id="rId6" imgW="4505325" imgH="2762250" progId="Word.Picture.8">
                  <p:embed/>
                </p:oleObj>
              </mc:Choice>
              <mc:Fallback>
                <p:oleObj r:id="rId6" imgW="4505325" imgH="2762250" progId="Word.Picture.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457200"/>
                        <a:ext cx="4505325" cy="2762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1553" name="Object 1"/>
          <p:cNvGraphicFramePr>
            <a:graphicFrameLocks noChangeAspect="1"/>
          </p:cNvGraphicFramePr>
          <p:nvPr/>
        </p:nvGraphicFramePr>
        <p:xfrm>
          <a:off x="533400" y="3636963"/>
          <a:ext cx="8229600" cy="3221037"/>
        </p:xfrm>
        <a:graphic>
          <a:graphicData uri="http://schemas.openxmlformats.org/presentationml/2006/ole">
            <mc:AlternateContent xmlns:mc="http://schemas.openxmlformats.org/markup-compatibility/2006">
              <mc:Choice xmlns:v="urn:schemas-microsoft-com:vml" Requires="v">
                <p:oleObj spid="_x0000_s52261" name="Equation" r:id="rId8" imgW="4394160" imgH="1726920" progId="Equation.3">
                  <p:embed/>
                </p:oleObj>
              </mc:Choice>
              <mc:Fallback>
                <p:oleObj name="Equation" r:id="rId8" imgW="4394160" imgH="172692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3636963"/>
                        <a:ext cx="8229600" cy="3221037"/>
                      </a:xfrm>
                      <a:prstGeom prst="rect">
                        <a:avLst/>
                      </a:prstGeom>
                      <a:solidFill>
                        <a:srgbClr val="CCFFCC"/>
                      </a:solidFill>
                    </p:spPr>
                  </p:pic>
                </p:oleObj>
              </mc:Fallback>
            </mc:AlternateContent>
          </a:graphicData>
        </a:graphic>
      </p:graphicFrame>
      <p:sp>
        <p:nvSpPr>
          <p:cNvPr id="128006" name="Text Box 6"/>
          <p:cNvSpPr txBox="1">
            <a:spLocks noChangeArrowheads="1"/>
          </p:cNvSpPr>
          <p:nvPr/>
        </p:nvSpPr>
        <p:spPr bwMode="auto">
          <a:xfrm>
            <a:off x="0" y="1905000"/>
            <a:ext cx="3887788" cy="457200"/>
          </a:xfrm>
          <a:prstGeom prst="rect">
            <a:avLst/>
          </a:prstGeom>
          <a:noFill/>
          <a:ln w="9525">
            <a:noFill/>
            <a:miter lim="800000"/>
            <a:headEnd/>
            <a:tailEnd/>
          </a:ln>
        </p:spPr>
        <p:txBody>
          <a:bodyPr wrap="none">
            <a:spAutoFit/>
          </a:bodyPr>
          <a:lstStyle/>
          <a:p>
            <a:r>
              <a:rPr lang="en-US"/>
              <a:t>Mid-band gain =G</a:t>
            </a:r>
            <a:r>
              <a:rPr lang="en-US" baseline="-25000"/>
              <a:t>MB</a:t>
            </a:r>
            <a:r>
              <a:rPr lang="en-US"/>
              <a:t> = - R</a:t>
            </a:r>
            <a:r>
              <a:rPr lang="en-US" baseline="-25000"/>
              <a:t>f</a:t>
            </a:r>
            <a:r>
              <a:rPr lang="en-US"/>
              <a:t>/R</a:t>
            </a:r>
            <a:r>
              <a:rPr lang="en-US" baseline="-25000"/>
              <a:t>i</a:t>
            </a:r>
            <a:endParaRPr lang="en-US"/>
          </a:p>
        </p:txBody>
      </p:sp>
      <p:sp>
        <p:nvSpPr>
          <p:cNvPr id="128007" name="Text Box 7"/>
          <p:cNvSpPr txBox="1">
            <a:spLocks noChangeArrowheads="1"/>
          </p:cNvSpPr>
          <p:nvPr/>
        </p:nvSpPr>
        <p:spPr bwMode="auto">
          <a:xfrm>
            <a:off x="0" y="2438400"/>
            <a:ext cx="4495800" cy="457200"/>
          </a:xfrm>
          <a:prstGeom prst="rect">
            <a:avLst/>
          </a:prstGeom>
          <a:noFill/>
          <a:ln w="9525">
            <a:noFill/>
            <a:miter lim="800000"/>
            <a:headEnd/>
            <a:tailEnd/>
          </a:ln>
        </p:spPr>
        <p:txBody>
          <a:bodyPr wrap="none">
            <a:spAutoFit/>
          </a:bodyPr>
          <a:lstStyle/>
          <a:p>
            <a:r>
              <a:rPr lang="en-US"/>
              <a:t>Time-constants: </a:t>
            </a:r>
            <a:r>
              <a:rPr lang="en-US">
                <a:sym typeface="Symbol" pitchFamily="18" charset="2"/>
              </a:rPr>
              <a:t></a:t>
            </a:r>
            <a:r>
              <a:rPr lang="en-US" baseline="-25000">
                <a:sym typeface="Symbol" pitchFamily="18" charset="2"/>
              </a:rPr>
              <a:t>I</a:t>
            </a:r>
            <a:r>
              <a:rPr lang="en-US">
                <a:sym typeface="Symbol" pitchFamily="18" charset="2"/>
              </a:rPr>
              <a:t>= R</a:t>
            </a:r>
            <a:r>
              <a:rPr lang="en-US" baseline="-25000">
                <a:sym typeface="Symbol" pitchFamily="18" charset="2"/>
              </a:rPr>
              <a:t>i</a:t>
            </a:r>
            <a:r>
              <a:rPr lang="en-US">
                <a:sym typeface="Symbol" pitchFamily="18" charset="2"/>
              </a:rPr>
              <a:t>C</a:t>
            </a:r>
            <a:r>
              <a:rPr lang="en-US" baseline="-25000">
                <a:sym typeface="Symbol" pitchFamily="18" charset="2"/>
              </a:rPr>
              <a:t>i</a:t>
            </a:r>
            <a:r>
              <a:rPr lang="en-US">
                <a:sym typeface="Symbol" pitchFamily="18" charset="2"/>
              </a:rPr>
              <a:t> ; </a:t>
            </a:r>
            <a:r>
              <a:rPr lang="en-US" baseline="-25000">
                <a:sym typeface="Symbol" pitchFamily="18" charset="2"/>
              </a:rPr>
              <a:t>f</a:t>
            </a:r>
            <a:r>
              <a:rPr lang="en-US">
                <a:sym typeface="Symbol" pitchFamily="18" charset="2"/>
              </a:rPr>
              <a:t> = R</a:t>
            </a:r>
            <a:r>
              <a:rPr lang="en-US" baseline="-25000">
                <a:sym typeface="Symbol" pitchFamily="18" charset="2"/>
              </a:rPr>
              <a:t>f</a:t>
            </a:r>
            <a:r>
              <a:rPr lang="en-US">
                <a:sym typeface="Symbol" pitchFamily="18" charset="2"/>
              </a:rPr>
              <a:t>C</a:t>
            </a:r>
            <a:r>
              <a:rPr lang="en-US" baseline="-25000">
                <a:sym typeface="Symbol" pitchFamily="18" charset="2"/>
              </a:rPr>
              <a:t>f</a:t>
            </a:r>
            <a:endParaRPr lang="en-US"/>
          </a:p>
        </p:txBody>
      </p:sp>
      <p:sp>
        <p:nvSpPr>
          <p:cNvPr id="128008" name="Text Box 8"/>
          <p:cNvSpPr txBox="1">
            <a:spLocks noChangeArrowheads="1"/>
          </p:cNvSpPr>
          <p:nvPr/>
        </p:nvSpPr>
        <p:spPr bwMode="auto">
          <a:xfrm>
            <a:off x="304800" y="2971800"/>
            <a:ext cx="5683250" cy="457200"/>
          </a:xfrm>
          <a:prstGeom prst="rect">
            <a:avLst/>
          </a:prstGeom>
          <a:noFill/>
          <a:ln w="9525">
            <a:noFill/>
            <a:miter lim="800000"/>
            <a:headEnd/>
            <a:tailEnd/>
          </a:ln>
        </p:spPr>
        <p:txBody>
          <a:bodyPr wrap="none">
            <a:spAutoFit/>
          </a:bodyPr>
          <a:lstStyle/>
          <a:p>
            <a:r>
              <a:rPr lang="en-US"/>
              <a:t>Critical frequencies: f</a:t>
            </a:r>
            <a:r>
              <a:rPr lang="en-US" baseline="-25000"/>
              <a:t>L</a:t>
            </a:r>
            <a:r>
              <a:rPr lang="en-US"/>
              <a:t> = 1/2</a:t>
            </a:r>
            <a:r>
              <a:rPr lang="en-US">
                <a:sym typeface="Symbol" pitchFamily="18" charset="2"/>
              </a:rPr>
              <a:t></a:t>
            </a:r>
            <a:r>
              <a:rPr lang="en-US" baseline="-25000">
                <a:sym typeface="Symbol" pitchFamily="18" charset="2"/>
              </a:rPr>
              <a:t>I</a:t>
            </a:r>
            <a:r>
              <a:rPr lang="en-US">
                <a:sym typeface="Symbol" pitchFamily="18" charset="2"/>
              </a:rPr>
              <a:t> ; </a:t>
            </a:r>
            <a:r>
              <a:rPr lang="en-US"/>
              <a:t>f</a:t>
            </a:r>
            <a:r>
              <a:rPr lang="en-US" baseline="-25000"/>
              <a:t>H</a:t>
            </a:r>
            <a:r>
              <a:rPr lang="en-US"/>
              <a:t> = 1/2</a:t>
            </a:r>
            <a:r>
              <a:rPr lang="en-US">
                <a:sym typeface="Symbol" pitchFamily="18" charset="2"/>
              </a:rPr>
              <a:t></a:t>
            </a:r>
            <a:r>
              <a:rPr lang="en-US" baseline="-25000">
                <a:sym typeface="Symbol" pitchFamily="18" charset="2"/>
              </a:rPr>
              <a:t>f</a:t>
            </a:r>
            <a:r>
              <a:rPr lang="en-US">
                <a:sym typeface="Symbol" pitchFamily="18" charset="2"/>
              </a:rPr>
              <a:t> </a:t>
            </a:r>
          </a:p>
        </p:txBody>
      </p:sp>
    </p:spTree>
    <p:extLst>
      <p:ext uri="{BB962C8B-B14F-4D97-AF65-F5344CB8AC3E}">
        <p14:creationId xmlns:p14="http://schemas.microsoft.com/office/powerpoint/2010/main" val="2310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8002"/>
                                        </p:tgtEl>
                                        <p:attrNameLst>
                                          <p:attrName>style.visibility</p:attrName>
                                        </p:attrNameLst>
                                      </p:cBhvr>
                                      <p:to>
                                        <p:strVal val="visible"/>
                                      </p:to>
                                    </p:set>
                                    <p:anim calcmode="lin" valueType="num">
                                      <p:cBhvr additive="base">
                                        <p:cTn id="7" dur="500" fill="hold"/>
                                        <p:tgtEl>
                                          <p:spTgt spid="128002"/>
                                        </p:tgtEl>
                                        <p:attrNameLst>
                                          <p:attrName>ppt_x</p:attrName>
                                        </p:attrNameLst>
                                      </p:cBhvr>
                                      <p:tavLst>
                                        <p:tav tm="0">
                                          <p:val>
                                            <p:strVal val="#ppt_x"/>
                                          </p:val>
                                        </p:tav>
                                        <p:tav tm="100000">
                                          <p:val>
                                            <p:strVal val="#ppt_x"/>
                                          </p:val>
                                        </p:tav>
                                      </p:tavLst>
                                    </p:anim>
                                    <p:anim calcmode="lin" valueType="num">
                                      <p:cBhvr additive="base">
                                        <p:cTn id="8" dur="500" fill="hold"/>
                                        <p:tgtEl>
                                          <p:spTgt spid="12800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51552"/>
                                        </p:tgtEl>
                                        <p:attrNameLst>
                                          <p:attrName>style.visibility</p:attrName>
                                        </p:attrNameLst>
                                      </p:cBhvr>
                                      <p:to>
                                        <p:strVal val="visible"/>
                                      </p:to>
                                    </p:set>
                                    <p:animEffect transition="in" filter="box(out)">
                                      <p:cBhvr>
                                        <p:cTn id="13" dur="500"/>
                                        <p:tgtEl>
                                          <p:spTgt spid="15155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51553"/>
                                        </p:tgtEl>
                                        <p:attrNameLst>
                                          <p:attrName>style.visibility</p:attrName>
                                        </p:attrNameLst>
                                      </p:cBhvr>
                                      <p:to>
                                        <p:strVal val="visible"/>
                                      </p:to>
                                    </p:set>
                                    <p:anim calcmode="lin" valueType="num">
                                      <p:cBhvr additive="base">
                                        <p:cTn id="18" dur="500" fill="hold"/>
                                        <p:tgtEl>
                                          <p:spTgt spid="151553"/>
                                        </p:tgtEl>
                                        <p:attrNameLst>
                                          <p:attrName>ppt_x</p:attrName>
                                        </p:attrNameLst>
                                      </p:cBhvr>
                                      <p:tavLst>
                                        <p:tav tm="0">
                                          <p:val>
                                            <p:strVal val="0-#ppt_w/2"/>
                                          </p:val>
                                        </p:tav>
                                        <p:tav tm="100000">
                                          <p:val>
                                            <p:strVal val="#ppt_x"/>
                                          </p:val>
                                        </p:tav>
                                      </p:tavLst>
                                    </p:anim>
                                    <p:anim calcmode="lin" valueType="num">
                                      <p:cBhvr additive="base">
                                        <p:cTn id="19" dur="500" fill="hold"/>
                                        <p:tgtEl>
                                          <p:spTgt spid="15155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28006">
                                            <p:txEl>
                                              <p:pRg st="0" end="0"/>
                                            </p:txEl>
                                          </p:spTgt>
                                        </p:tgtEl>
                                        <p:attrNameLst>
                                          <p:attrName>style.visibility</p:attrName>
                                        </p:attrNameLst>
                                      </p:cBhvr>
                                      <p:to>
                                        <p:strVal val="visible"/>
                                      </p:to>
                                    </p:set>
                                    <p:anim calcmode="lin" valueType="num">
                                      <p:cBhvr additive="base">
                                        <p:cTn id="24" dur="500" fill="hold"/>
                                        <p:tgtEl>
                                          <p:spTgt spid="12800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800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carbrak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28007">
                                            <p:txEl>
                                              <p:pRg st="0" end="0"/>
                                            </p:txEl>
                                          </p:spTgt>
                                        </p:tgtEl>
                                        <p:attrNameLst>
                                          <p:attrName>style.visibility</p:attrName>
                                        </p:attrNameLst>
                                      </p:cBhvr>
                                      <p:to>
                                        <p:strVal val="visible"/>
                                      </p:to>
                                    </p:set>
                                    <p:anim calcmode="lin" valueType="num">
                                      <p:cBhvr additive="base">
                                        <p:cTn id="30" dur="500" fill="hold"/>
                                        <p:tgtEl>
                                          <p:spTgt spid="128007">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80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5" name="carbrake.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28008">
                                            <p:txEl>
                                              <p:pRg st="0" end="0"/>
                                            </p:txEl>
                                          </p:spTgt>
                                        </p:tgtEl>
                                        <p:attrNameLst>
                                          <p:attrName>style.visibility</p:attrName>
                                        </p:attrNameLst>
                                      </p:cBhvr>
                                      <p:to>
                                        <p:strVal val="visible"/>
                                      </p:to>
                                    </p:set>
                                    <p:anim calcmode="lin" valueType="num">
                                      <p:cBhvr additive="base">
                                        <p:cTn id="36" dur="500" fill="hold"/>
                                        <p:tgtEl>
                                          <p:spTgt spid="128008">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2800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5"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autoUpdateAnimBg="0"/>
      <p:bldP spid="128006" grpId="0" build="p" autoUpdateAnimBg="0"/>
      <p:bldP spid="128007" grpId="0" build="p" autoUpdateAnimBg="0"/>
      <p:bldP spid="128008"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62</a:t>
            </a:fld>
            <a:endParaRPr lang="tr-TR"/>
          </a:p>
        </p:txBody>
      </p:sp>
      <p:sp>
        <p:nvSpPr>
          <p:cNvPr id="129026" name="Rectangle 2"/>
          <p:cNvSpPr>
            <a:spLocks noGrp="1" noChangeArrowheads="1"/>
          </p:cNvSpPr>
          <p:nvPr>
            <p:ph type="title"/>
          </p:nvPr>
        </p:nvSpPr>
        <p:spPr/>
        <p:txBody>
          <a:bodyPr>
            <a:normAutofit/>
          </a:bodyPr>
          <a:lstStyle/>
          <a:p>
            <a:r>
              <a:rPr lang="en-US" smtClean="0"/>
              <a:t>Band-pass filter: characteristics</a:t>
            </a:r>
          </a:p>
        </p:txBody>
      </p:sp>
      <p:sp>
        <p:nvSpPr>
          <p:cNvPr id="129027" name="Line 3"/>
          <p:cNvSpPr>
            <a:spLocks noChangeShapeType="1"/>
          </p:cNvSpPr>
          <p:nvPr/>
        </p:nvSpPr>
        <p:spPr bwMode="auto">
          <a:xfrm flipH="1">
            <a:off x="2790825" y="2282825"/>
            <a:ext cx="2209800" cy="2709863"/>
          </a:xfrm>
          <a:prstGeom prst="line">
            <a:avLst/>
          </a:prstGeom>
          <a:noFill/>
          <a:ln w="9525" cap="rnd">
            <a:solidFill>
              <a:schemeClr val="tx1"/>
            </a:solidFill>
            <a:prstDash val="sysDot"/>
            <a:round/>
            <a:headEnd/>
            <a:tailEnd/>
          </a:ln>
        </p:spPr>
        <p:txBody>
          <a:bodyPr/>
          <a:lstStyle/>
          <a:p>
            <a:endParaRPr lang="en-US"/>
          </a:p>
        </p:txBody>
      </p:sp>
      <p:grpSp>
        <p:nvGrpSpPr>
          <p:cNvPr id="47108" name="Group 4"/>
          <p:cNvGrpSpPr>
            <a:grpSpLocks/>
          </p:cNvGrpSpPr>
          <p:nvPr/>
        </p:nvGrpSpPr>
        <p:grpSpPr bwMode="auto">
          <a:xfrm>
            <a:off x="3024188" y="2141538"/>
            <a:ext cx="5465762" cy="3421062"/>
            <a:chOff x="3504" y="192"/>
            <a:chExt cx="2256" cy="1152"/>
          </a:xfrm>
        </p:grpSpPr>
        <p:sp>
          <p:nvSpPr>
            <p:cNvPr id="47126" name="Line 5"/>
            <p:cNvSpPr>
              <a:spLocks noChangeShapeType="1"/>
            </p:cNvSpPr>
            <p:nvPr/>
          </p:nvSpPr>
          <p:spPr bwMode="auto">
            <a:xfrm flipV="1">
              <a:off x="3600" y="192"/>
              <a:ext cx="0" cy="1152"/>
            </a:xfrm>
            <a:prstGeom prst="line">
              <a:avLst/>
            </a:prstGeom>
            <a:noFill/>
            <a:ln w="9525">
              <a:solidFill>
                <a:schemeClr val="tx1"/>
              </a:solidFill>
              <a:round/>
              <a:headEnd/>
              <a:tailEnd type="triangle" w="med" len="med"/>
            </a:ln>
          </p:spPr>
          <p:txBody>
            <a:bodyPr/>
            <a:lstStyle/>
            <a:p>
              <a:endParaRPr lang="en-US"/>
            </a:p>
          </p:txBody>
        </p:sp>
        <p:sp>
          <p:nvSpPr>
            <p:cNvPr id="47127" name="Line 6"/>
            <p:cNvSpPr>
              <a:spLocks noChangeShapeType="1"/>
            </p:cNvSpPr>
            <p:nvPr/>
          </p:nvSpPr>
          <p:spPr bwMode="auto">
            <a:xfrm>
              <a:off x="4080" y="240"/>
              <a:ext cx="0" cy="96"/>
            </a:xfrm>
            <a:prstGeom prst="line">
              <a:avLst/>
            </a:prstGeom>
            <a:noFill/>
            <a:ln w="9525">
              <a:solidFill>
                <a:schemeClr val="tx1"/>
              </a:solidFill>
              <a:round/>
              <a:headEnd/>
              <a:tailEnd/>
            </a:ln>
          </p:spPr>
          <p:txBody>
            <a:bodyPr/>
            <a:lstStyle/>
            <a:p>
              <a:endParaRPr lang="en-US"/>
            </a:p>
          </p:txBody>
        </p:sp>
        <p:sp>
          <p:nvSpPr>
            <p:cNvPr id="47128" name="Line 7"/>
            <p:cNvSpPr>
              <a:spLocks noChangeShapeType="1"/>
            </p:cNvSpPr>
            <p:nvPr/>
          </p:nvSpPr>
          <p:spPr bwMode="auto">
            <a:xfrm>
              <a:off x="4560" y="240"/>
              <a:ext cx="0" cy="96"/>
            </a:xfrm>
            <a:prstGeom prst="line">
              <a:avLst/>
            </a:prstGeom>
            <a:noFill/>
            <a:ln w="9525">
              <a:solidFill>
                <a:schemeClr val="tx1"/>
              </a:solidFill>
              <a:round/>
              <a:headEnd/>
              <a:tailEnd/>
            </a:ln>
          </p:spPr>
          <p:txBody>
            <a:bodyPr/>
            <a:lstStyle/>
            <a:p>
              <a:endParaRPr lang="en-US"/>
            </a:p>
          </p:txBody>
        </p:sp>
        <p:sp>
          <p:nvSpPr>
            <p:cNvPr id="47129" name="Line 8"/>
            <p:cNvSpPr>
              <a:spLocks noChangeShapeType="1"/>
            </p:cNvSpPr>
            <p:nvPr/>
          </p:nvSpPr>
          <p:spPr bwMode="auto">
            <a:xfrm>
              <a:off x="3504" y="288"/>
              <a:ext cx="2256" cy="0"/>
            </a:xfrm>
            <a:prstGeom prst="line">
              <a:avLst/>
            </a:prstGeom>
            <a:noFill/>
            <a:ln w="9525">
              <a:solidFill>
                <a:schemeClr val="tx1"/>
              </a:solidFill>
              <a:round/>
              <a:headEnd/>
              <a:tailEnd type="triangle" w="med" len="med"/>
            </a:ln>
          </p:spPr>
          <p:txBody>
            <a:bodyPr/>
            <a:lstStyle/>
            <a:p>
              <a:endParaRPr lang="en-US"/>
            </a:p>
          </p:txBody>
        </p:sp>
        <p:sp>
          <p:nvSpPr>
            <p:cNvPr id="47130" name="Line 9"/>
            <p:cNvSpPr>
              <a:spLocks noChangeShapeType="1"/>
            </p:cNvSpPr>
            <p:nvPr/>
          </p:nvSpPr>
          <p:spPr bwMode="auto">
            <a:xfrm>
              <a:off x="4992" y="240"/>
              <a:ext cx="0" cy="96"/>
            </a:xfrm>
            <a:prstGeom prst="line">
              <a:avLst/>
            </a:prstGeom>
            <a:noFill/>
            <a:ln w="9525">
              <a:solidFill>
                <a:schemeClr val="tx1"/>
              </a:solidFill>
              <a:round/>
              <a:headEnd/>
              <a:tailEnd/>
            </a:ln>
          </p:spPr>
          <p:txBody>
            <a:bodyPr/>
            <a:lstStyle/>
            <a:p>
              <a:endParaRPr lang="en-US"/>
            </a:p>
          </p:txBody>
        </p:sp>
        <p:sp>
          <p:nvSpPr>
            <p:cNvPr id="47131" name="Line 10"/>
            <p:cNvSpPr>
              <a:spLocks noChangeShapeType="1"/>
            </p:cNvSpPr>
            <p:nvPr/>
          </p:nvSpPr>
          <p:spPr bwMode="auto">
            <a:xfrm>
              <a:off x="5472" y="240"/>
              <a:ext cx="0" cy="96"/>
            </a:xfrm>
            <a:prstGeom prst="line">
              <a:avLst/>
            </a:prstGeom>
            <a:noFill/>
            <a:ln w="9525">
              <a:solidFill>
                <a:schemeClr val="tx1"/>
              </a:solidFill>
              <a:round/>
              <a:headEnd/>
              <a:tailEnd/>
            </a:ln>
          </p:spPr>
          <p:txBody>
            <a:bodyPr/>
            <a:lstStyle/>
            <a:p>
              <a:endParaRPr lang="en-US"/>
            </a:p>
          </p:txBody>
        </p:sp>
        <p:sp>
          <p:nvSpPr>
            <p:cNvPr id="47132" name="Line 11"/>
            <p:cNvSpPr>
              <a:spLocks noChangeShapeType="1"/>
            </p:cNvSpPr>
            <p:nvPr/>
          </p:nvSpPr>
          <p:spPr bwMode="auto">
            <a:xfrm>
              <a:off x="3552" y="768"/>
              <a:ext cx="144" cy="0"/>
            </a:xfrm>
            <a:prstGeom prst="line">
              <a:avLst/>
            </a:prstGeom>
            <a:noFill/>
            <a:ln w="9525">
              <a:solidFill>
                <a:schemeClr val="tx1"/>
              </a:solidFill>
              <a:round/>
              <a:headEnd/>
              <a:tailEnd/>
            </a:ln>
          </p:spPr>
          <p:txBody>
            <a:bodyPr/>
            <a:lstStyle/>
            <a:p>
              <a:endParaRPr lang="en-US"/>
            </a:p>
          </p:txBody>
        </p:sp>
        <p:sp>
          <p:nvSpPr>
            <p:cNvPr id="47133" name="Line 12"/>
            <p:cNvSpPr>
              <a:spLocks noChangeShapeType="1"/>
            </p:cNvSpPr>
            <p:nvPr/>
          </p:nvSpPr>
          <p:spPr bwMode="auto">
            <a:xfrm>
              <a:off x="3552" y="1200"/>
              <a:ext cx="144" cy="0"/>
            </a:xfrm>
            <a:prstGeom prst="line">
              <a:avLst/>
            </a:prstGeom>
            <a:noFill/>
            <a:ln w="9525">
              <a:solidFill>
                <a:schemeClr val="tx1"/>
              </a:solidFill>
              <a:round/>
              <a:headEnd/>
              <a:tailEnd/>
            </a:ln>
          </p:spPr>
          <p:txBody>
            <a:bodyPr/>
            <a:lstStyle/>
            <a:p>
              <a:endParaRPr lang="en-US"/>
            </a:p>
          </p:txBody>
        </p:sp>
      </p:grpSp>
      <p:sp>
        <p:nvSpPr>
          <p:cNvPr id="47109" name="Text Box 13"/>
          <p:cNvSpPr txBox="1">
            <a:spLocks noChangeArrowheads="1"/>
          </p:cNvSpPr>
          <p:nvPr/>
        </p:nvSpPr>
        <p:spPr bwMode="auto">
          <a:xfrm>
            <a:off x="2286000" y="1600200"/>
            <a:ext cx="1955800" cy="457200"/>
          </a:xfrm>
          <a:prstGeom prst="rect">
            <a:avLst/>
          </a:prstGeom>
          <a:noFill/>
          <a:ln w="9525">
            <a:noFill/>
            <a:miter lim="800000"/>
            <a:headEnd/>
            <a:tailEnd/>
          </a:ln>
        </p:spPr>
        <p:txBody>
          <a:bodyPr>
            <a:spAutoFit/>
          </a:bodyPr>
          <a:lstStyle/>
          <a:p>
            <a:r>
              <a:rPr lang="en-US"/>
              <a:t>Gain/G</a:t>
            </a:r>
            <a:r>
              <a:rPr lang="en-US" baseline="-25000"/>
              <a:t>H</a:t>
            </a:r>
            <a:r>
              <a:rPr lang="en-US"/>
              <a:t> </a:t>
            </a:r>
          </a:p>
        </p:txBody>
      </p:sp>
      <p:sp>
        <p:nvSpPr>
          <p:cNvPr id="47110" name="Text Box 14"/>
          <p:cNvSpPr txBox="1">
            <a:spLocks noChangeArrowheads="1"/>
          </p:cNvSpPr>
          <p:nvPr/>
        </p:nvSpPr>
        <p:spPr bwMode="auto">
          <a:xfrm>
            <a:off x="8001000" y="2514600"/>
            <a:ext cx="858838" cy="457200"/>
          </a:xfrm>
          <a:prstGeom prst="rect">
            <a:avLst/>
          </a:prstGeom>
          <a:noFill/>
          <a:ln w="9525">
            <a:noFill/>
            <a:miter lim="800000"/>
            <a:headEnd/>
            <a:tailEnd/>
          </a:ln>
        </p:spPr>
        <p:txBody>
          <a:bodyPr>
            <a:spAutoFit/>
          </a:bodyPr>
          <a:lstStyle/>
          <a:p>
            <a:r>
              <a:rPr lang="en-US"/>
              <a:t>f/f</a:t>
            </a:r>
            <a:r>
              <a:rPr lang="en-US" baseline="-25000"/>
              <a:t>c</a:t>
            </a:r>
            <a:endParaRPr lang="en-US"/>
          </a:p>
        </p:txBody>
      </p:sp>
      <p:sp>
        <p:nvSpPr>
          <p:cNvPr id="47111" name="Text Box 15"/>
          <p:cNvSpPr txBox="1">
            <a:spLocks noChangeArrowheads="1"/>
          </p:cNvSpPr>
          <p:nvPr/>
        </p:nvSpPr>
        <p:spPr bwMode="auto">
          <a:xfrm>
            <a:off x="4038600" y="1676400"/>
            <a:ext cx="565150" cy="457200"/>
          </a:xfrm>
          <a:prstGeom prst="rect">
            <a:avLst/>
          </a:prstGeom>
          <a:noFill/>
          <a:ln w="9525">
            <a:noFill/>
            <a:miter lim="800000"/>
            <a:headEnd/>
            <a:tailEnd/>
          </a:ln>
        </p:spPr>
        <p:txBody>
          <a:bodyPr wrap="none">
            <a:spAutoFit/>
          </a:bodyPr>
          <a:lstStyle/>
          <a:p>
            <a:r>
              <a:rPr lang="en-US"/>
              <a:t>0.1</a:t>
            </a:r>
          </a:p>
        </p:txBody>
      </p:sp>
      <p:sp>
        <p:nvSpPr>
          <p:cNvPr id="47112" name="Text Box 16"/>
          <p:cNvSpPr txBox="1">
            <a:spLocks noChangeArrowheads="1"/>
          </p:cNvSpPr>
          <p:nvPr/>
        </p:nvSpPr>
        <p:spPr bwMode="auto">
          <a:xfrm>
            <a:off x="5410200" y="1752600"/>
            <a:ext cx="336550" cy="457200"/>
          </a:xfrm>
          <a:prstGeom prst="rect">
            <a:avLst/>
          </a:prstGeom>
          <a:noFill/>
          <a:ln w="9525">
            <a:noFill/>
            <a:miter lim="800000"/>
            <a:headEnd/>
            <a:tailEnd/>
          </a:ln>
        </p:spPr>
        <p:txBody>
          <a:bodyPr wrap="none">
            <a:spAutoFit/>
          </a:bodyPr>
          <a:lstStyle/>
          <a:p>
            <a:r>
              <a:rPr lang="en-US"/>
              <a:t>1</a:t>
            </a:r>
          </a:p>
        </p:txBody>
      </p:sp>
      <p:sp>
        <p:nvSpPr>
          <p:cNvPr id="47113" name="Text Box 17"/>
          <p:cNvSpPr txBox="1">
            <a:spLocks noChangeArrowheads="1"/>
          </p:cNvSpPr>
          <p:nvPr/>
        </p:nvSpPr>
        <p:spPr bwMode="auto">
          <a:xfrm>
            <a:off x="6324600" y="1752600"/>
            <a:ext cx="488950" cy="457200"/>
          </a:xfrm>
          <a:prstGeom prst="rect">
            <a:avLst/>
          </a:prstGeom>
          <a:noFill/>
          <a:ln w="9525">
            <a:noFill/>
            <a:miter lim="800000"/>
            <a:headEnd/>
            <a:tailEnd/>
          </a:ln>
        </p:spPr>
        <p:txBody>
          <a:bodyPr wrap="none">
            <a:spAutoFit/>
          </a:bodyPr>
          <a:lstStyle/>
          <a:p>
            <a:r>
              <a:rPr lang="en-US"/>
              <a:t>10</a:t>
            </a:r>
          </a:p>
        </p:txBody>
      </p:sp>
      <p:sp>
        <p:nvSpPr>
          <p:cNvPr id="47114" name="Text Box 18"/>
          <p:cNvSpPr txBox="1">
            <a:spLocks noChangeArrowheads="1"/>
          </p:cNvSpPr>
          <p:nvPr/>
        </p:nvSpPr>
        <p:spPr bwMode="auto">
          <a:xfrm>
            <a:off x="7543800" y="1752600"/>
            <a:ext cx="641350" cy="457200"/>
          </a:xfrm>
          <a:prstGeom prst="rect">
            <a:avLst/>
          </a:prstGeom>
          <a:noFill/>
          <a:ln w="9525">
            <a:noFill/>
            <a:miter lim="800000"/>
            <a:headEnd/>
            <a:tailEnd/>
          </a:ln>
        </p:spPr>
        <p:txBody>
          <a:bodyPr wrap="none">
            <a:spAutoFit/>
          </a:bodyPr>
          <a:lstStyle/>
          <a:p>
            <a:r>
              <a:rPr lang="en-US"/>
              <a:t>100</a:t>
            </a:r>
          </a:p>
        </p:txBody>
      </p:sp>
      <p:sp>
        <p:nvSpPr>
          <p:cNvPr id="47115" name="Text Box 19"/>
          <p:cNvSpPr txBox="1">
            <a:spLocks noChangeArrowheads="1"/>
          </p:cNvSpPr>
          <p:nvPr/>
        </p:nvSpPr>
        <p:spPr bwMode="auto">
          <a:xfrm>
            <a:off x="2590800" y="3581400"/>
            <a:ext cx="565150" cy="457200"/>
          </a:xfrm>
          <a:prstGeom prst="rect">
            <a:avLst/>
          </a:prstGeom>
          <a:noFill/>
          <a:ln w="9525">
            <a:noFill/>
            <a:miter lim="800000"/>
            <a:headEnd/>
            <a:tailEnd/>
          </a:ln>
        </p:spPr>
        <p:txBody>
          <a:bodyPr wrap="none">
            <a:spAutoFit/>
          </a:bodyPr>
          <a:lstStyle/>
          <a:p>
            <a:r>
              <a:rPr lang="en-US"/>
              <a:t>0.1</a:t>
            </a:r>
          </a:p>
        </p:txBody>
      </p:sp>
      <p:sp>
        <p:nvSpPr>
          <p:cNvPr id="47116" name="Text Box 20"/>
          <p:cNvSpPr txBox="1">
            <a:spLocks noChangeArrowheads="1"/>
          </p:cNvSpPr>
          <p:nvPr/>
        </p:nvSpPr>
        <p:spPr bwMode="auto">
          <a:xfrm>
            <a:off x="2438400" y="4953000"/>
            <a:ext cx="717550" cy="457200"/>
          </a:xfrm>
          <a:prstGeom prst="rect">
            <a:avLst/>
          </a:prstGeom>
          <a:noFill/>
          <a:ln w="9525">
            <a:noFill/>
            <a:miter lim="800000"/>
            <a:headEnd/>
            <a:tailEnd/>
          </a:ln>
        </p:spPr>
        <p:txBody>
          <a:bodyPr wrap="none">
            <a:spAutoFit/>
          </a:bodyPr>
          <a:lstStyle/>
          <a:p>
            <a:r>
              <a:rPr lang="en-US"/>
              <a:t>0.01</a:t>
            </a:r>
          </a:p>
        </p:txBody>
      </p:sp>
      <p:sp>
        <p:nvSpPr>
          <p:cNvPr id="129045" name="Freeform 21"/>
          <p:cNvSpPr>
            <a:spLocks/>
          </p:cNvSpPr>
          <p:nvPr/>
        </p:nvSpPr>
        <p:spPr bwMode="auto">
          <a:xfrm flipH="1">
            <a:off x="2790825" y="2425700"/>
            <a:ext cx="4419600" cy="2614613"/>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sp>
        <p:nvSpPr>
          <p:cNvPr id="129046" name="Line 22"/>
          <p:cNvSpPr>
            <a:spLocks noChangeShapeType="1"/>
          </p:cNvSpPr>
          <p:nvPr/>
        </p:nvSpPr>
        <p:spPr bwMode="auto">
          <a:xfrm>
            <a:off x="6629400" y="2425700"/>
            <a:ext cx="2209800" cy="2709863"/>
          </a:xfrm>
          <a:prstGeom prst="line">
            <a:avLst/>
          </a:prstGeom>
          <a:noFill/>
          <a:ln w="9525" cap="rnd">
            <a:solidFill>
              <a:schemeClr val="tx1"/>
            </a:solidFill>
            <a:prstDash val="sysDot"/>
            <a:round/>
            <a:headEnd/>
            <a:tailEnd/>
          </a:ln>
        </p:spPr>
        <p:txBody>
          <a:bodyPr/>
          <a:lstStyle/>
          <a:p>
            <a:endParaRPr lang="en-US"/>
          </a:p>
        </p:txBody>
      </p:sp>
      <p:sp>
        <p:nvSpPr>
          <p:cNvPr id="129047" name="Freeform 23"/>
          <p:cNvSpPr>
            <a:spLocks/>
          </p:cNvSpPr>
          <p:nvPr/>
        </p:nvSpPr>
        <p:spPr bwMode="auto">
          <a:xfrm>
            <a:off x="4303713" y="2425700"/>
            <a:ext cx="4419600" cy="2614613"/>
          </a:xfrm>
          <a:custGeom>
            <a:avLst/>
            <a:gdLst>
              <a:gd name="T0" fmla="*/ 0 w 1824"/>
              <a:gd name="T1" fmla="*/ 16 h 880"/>
              <a:gd name="T2" fmla="*/ 480 w 1824"/>
              <a:gd name="T3" fmla="*/ 16 h 880"/>
              <a:gd name="T4" fmla="*/ 960 w 1824"/>
              <a:gd name="T5" fmla="*/ 112 h 880"/>
              <a:gd name="T6" fmla="*/ 1344 w 1824"/>
              <a:gd name="T7" fmla="*/ 400 h 880"/>
              <a:gd name="T8" fmla="*/ 1824 w 1824"/>
              <a:gd name="T9" fmla="*/ 880 h 880"/>
              <a:gd name="T10" fmla="*/ 0 60000 65536"/>
              <a:gd name="T11" fmla="*/ 0 60000 65536"/>
              <a:gd name="T12" fmla="*/ 0 60000 65536"/>
              <a:gd name="T13" fmla="*/ 0 60000 65536"/>
              <a:gd name="T14" fmla="*/ 0 60000 65536"/>
              <a:gd name="T15" fmla="*/ 0 w 1824"/>
              <a:gd name="T16" fmla="*/ 0 h 880"/>
              <a:gd name="T17" fmla="*/ 1824 w 1824"/>
              <a:gd name="T18" fmla="*/ 880 h 880"/>
            </a:gdLst>
            <a:ahLst/>
            <a:cxnLst>
              <a:cxn ang="T10">
                <a:pos x="T0" y="T1"/>
              </a:cxn>
              <a:cxn ang="T11">
                <a:pos x="T2" y="T3"/>
              </a:cxn>
              <a:cxn ang="T12">
                <a:pos x="T4" y="T5"/>
              </a:cxn>
              <a:cxn ang="T13">
                <a:pos x="T6" y="T7"/>
              </a:cxn>
              <a:cxn ang="T14">
                <a:pos x="T8" y="T9"/>
              </a:cxn>
            </a:cxnLst>
            <a:rect l="T15" t="T16" r="T17" b="T18"/>
            <a:pathLst>
              <a:path w="1824" h="880">
                <a:moveTo>
                  <a:pt x="0" y="16"/>
                </a:moveTo>
                <a:cubicBezTo>
                  <a:pt x="160" y="8"/>
                  <a:pt x="320" y="0"/>
                  <a:pt x="480" y="16"/>
                </a:cubicBezTo>
                <a:cubicBezTo>
                  <a:pt x="640" y="32"/>
                  <a:pt x="816" y="48"/>
                  <a:pt x="960" y="112"/>
                </a:cubicBezTo>
                <a:cubicBezTo>
                  <a:pt x="1104" y="176"/>
                  <a:pt x="1200" y="272"/>
                  <a:pt x="1344" y="400"/>
                </a:cubicBezTo>
                <a:cubicBezTo>
                  <a:pt x="1488" y="528"/>
                  <a:pt x="1656" y="704"/>
                  <a:pt x="1824" y="880"/>
                </a:cubicBezTo>
              </a:path>
            </a:pathLst>
          </a:custGeom>
          <a:noFill/>
          <a:ln w="9525">
            <a:solidFill>
              <a:schemeClr val="tx1"/>
            </a:solidFill>
            <a:round/>
            <a:headEnd/>
            <a:tailEnd/>
          </a:ln>
        </p:spPr>
        <p:txBody>
          <a:bodyPr/>
          <a:lstStyle/>
          <a:p>
            <a:endParaRPr lang="en-US"/>
          </a:p>
        </p:txBody>
      </p:sp>
      <p:grpSp>
        <p:nvGrpSpPr>
          <p:cNvPr id="3" name="Group 24"/>
          <p:cNvGrpSpPr>
            <a:grpSpLocks/>
          </p:cNvGrpSpPr>
          <p:nvPr/>
        </p:nvGrpSpPr>
        <p:grpSpPr bwMode="auto">
          <a:xfrm>
            <a:off x="6248400" y="3962400"/>
            <a:ext cx="1752600" cy="923925"/>
            <a:chOff x="3936" y="2496"/>
            <a:chExt cx="1104" cy="582"/>
          </a:xfrm>
        </p:grpSpPr>
        <p:sp>
          <p:nvSpPr>
            <p:cNvPr id="47124" name="Rectangle 25"/>
            <p:cNvSpPr>
              <a:spLocks noChangeArrowheads="1"/>
            </p:cNvSpPr>
            <p:nvPr/>
          </p:nvSpPr>
          <p:spPr bwMode="auto">
            <a:xfrm>
              <a:off x="3936" y="2784"/>
              <a:ext cx="1104" cy="294"/>
            </a:xfrm>
            <a:prstGeom prst="rect">
              <a:avLst/>
            </a:prstGeom>
            <a:solidFill>
              <a:schemeClr val="folHlink"/>
            </a:solidFill>
            <a:ln w="9525">
              <a:solidFill>
                <a:schemeClr val="tx1"/>
              </a:solidFill>
              <a:miter lim="800000"/>
              <a:headEnd/>
              <a:tailEnd/>
            </a:ln>
          </p:spPr>
          <p:txBody>
            <a:bodyPr>
              <a:spAutoFit/>
            </a:bodyPr>
            <a:lstStyle/>
            <a:p>
              <a:r>
                <a:rPr lang="en-US"/>
                <a:t>Slope = -1</a:t>
              </a:r>
            </a:p>
          </p:txBody>
        </p:sp>
        <p:sp>
          <p:nvSpPr>
            <p:cNvPr id="47125" name="Line 26"/>
            <p:cNvSpPr>
              <a:spLocks noChangeShapeType="1"/>
            </p:cNvSpPr>
            <p:nvPr/>
          </p:nvSpPr>
          <p:spPr bwMode="auto">
            <a:xfrm flipV="1">
              <a:off x="4560" y="2496"/>
              <a:ext cx="439" cy="270"/>
            </a:xfrm>
            <a:prstGeom prst="line">
              <a:avLst/>
            </a:prstGeom>
            <a:noFill/>
            <a:ln w="9525">
              <a:solidFill>
                <a:schemeClr val="tx1"/>
              </a:solidFill>
              <a:round/>
              <a:headEnd/>
              <a:tailEnd type="triangle" w="med" len="med"/>
            </a:ln>
          </p:spPr>
          <p:txBody>
            <a:bodyPr/>
            <a:lstStyle/>
            <a:p>
              <a:endParaRPr lang="en-US"/>
            </a:p>
          </p:txBody>
        </p:sp>
      </p:grpSp>
      <p:grpSp>
        <p:nvGrpSpPr>
          <p:cNvPr id="4" name="Group 27"/>
          <p:cNvGrpSpPr>
            <a:grpSpLocks/>
          </p:cNvGrpSpPr>
          <p:nvPr/>
        </p:nvGrpSpPr>
        <p:grpSpPr bwMode="auto">
          <a:xfrm>
            <a:off x="990600" y="4422775"/>
            <a:ext cx="2149475" cy="466725"/>
            <a:chOff x="624" y="2786"/>
            <a:chExt cx="1354" cy="294"/>
          </a:xfrm>
        </p:grpSpPr>
        <p:sp>
          <p:nvSpPr>
            <p:cNvPr id="47122" name="Rectangle 28"/>
            <p:cNvSpPr>
              <a:spLocks noChangeArrowheads="1"/>
            </p:cNvSpPr>
            <p:nvPr/>
          </p:nvSpPr>
          <p:spPr bwMode="auto">
            <a:xfrm>
              <a:off x="624" y="2786"/>
              <a:ext cx="988" cy="294"/>
            </a:xfrm>
            <a:prstGeom prst="rect">
              <a:avLst/>
            </a:prstGeom>
            <a:solidFill>
              <a:schemeClr val="folHlink"/>
            </a:solidFill>
            <a:ln w="9525">
              <a:solidFill>
                <a:schemeClr val="tx1"/>
              </a:solidFill>
              <a:miter lim="800000"/>
              <a:headEnd/>
              <a:tailEnd/>
            </a:ln>
          </p:spPr>
          <p:txBody>
            <a:bodyPr>
              <a:spAutoFit/>
            </a:bodyPr>
            <a:lstStyle/>
            <a:p>
              <a:r>
                <a:rPr lang="en-US"/>
                <a:t>Slope = +1</a:t>
              </a:r>
            </a:p>
          </p:txBody>
        </p:sp>
        <p:sp>
          <p:nvSpPr>
            <p:cNvPr id="47123" name="Line 29"/>
            <p:cNvSpPr>
              <a:spLocks noChangeShapeType="1"/>
            </p:cNvSpPr>
            <p:nvPr/>
          </p:nvSpPr>
          <p:spPr bwMode="auto">
            <a:xfrm flipV="1">
              <a:off x="1612" y="2875"/>
              <a:ext cx="366" cy="90"/>
            </a:xfrm>
            <a:prstGeom prst="line">
              <a:avLst/>
            </a:prstGeom>
            <a:noFill/>
            <a:ln w="9525">
              <a:solidFill>
                <a:schemeClr val="tx1"/>
              </a:solidFill>
              <a:round/>
              <a:headEnd/>
              <a:tailEnd type="triangle" w="med" len="med"/>
            </a:ln>
          </p:spPr>
          <p:txBody>
            <a:bodyPr/>
            <a:lstStyle/>
            <a:p>
              <a:endParaRPr lang="en-US"/>
            </a:p>
          </p:txBody>
        </p:sp>
      </p:grpSp>
    </p:spTree>
    <p:extLst>
      <p:ext uri="{BB962C8B-B14F-4D97-AF65-F5344CB8AC3E}">
        <p14:creationId xmlns:p14="http://schemas.microsoft.com/office/powerpoint/2010/main" val="163938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9026"/>
                                        </p:tgtEl>
                                        <p:attrNameLst>
                                          <p:attrName>style.visibility</p:attrName>
                                        </p:attrNameLst>
                                      </p:cBhvr>
                                      <p:to>
                                        <p:strVal val="visible"/>
                                      </p:to>
                                    </p:set>
                                    <p:anim calcmode="lin" valueType="num">
                                      <p:cBhvr additive="base">
                                        <p:cTn id="7" dur="500" fill="hold"/>
                                        <p:tgtEl>
                                          <p:spTgt spid="129026"/>
                                        </p:tgtEl>
                                        <p:attrNameLst>
                                          <p:attrName>ppt_x</p:attrName>
                                        </p:attrNameLst>
                                      </p:cBhvr>
                                      <p:tavLst>
                                        <p:tav tm="0">
                                          <p:val>
                                            <p:strVal val="#ppt_x"/>
                                          </p:val>
                                        </p:tav>
                                        <p:tav tm="100000">
                                          <p:val>
                                            <p:strVal val="#ppt_x"/>
                                          </p:val>
                                        </p:tav>
                                      </p:tavLst>
                                    </p:anim>
                                    <p:anim calcmode="lin" valueType="num">
                                      <p:cBhvr additive="base">
                                        <p:cTn id="8" dur="500" fill="hold"/>
                                        <p:tgtEl>
                                          <p:spTgt spid="1290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9027"/>
                                        </p:tgtEl>
                                        <p:attrNameLst>
                                          <p:attrName>style.visibility</p:attrName>
                                        </p:attrNameLst>
                                      </p:cBhvr>
                                      <p:to>
                                        <p:strVal val="visible"/>
                                      </p:to>
                                    </p:set>
                                    <p:anim calcmode="lin" valueType="num">
                                      <p:cBhvr additive="base">
                                        <p:cTn id="13" dur="500" fill="hold"/>
                                        <p:tgtEl>
                                          <p:spTgt spid="129027"/>
                                        </p:tgtEl>
                                        <p:attrNameLst>
                                          <p:attrName>ppt_x</p:attrName>
                                        </p:attrNameLst>
                                      </p:cBhvr>
                                      <p:tavLst>
                                        <p:tav tm="0">
                                          <p:val>
                                            <p:strVal val="0-#ppt_w/2"/>
                                          </p:val>
                                        </p:tav>
                                        <p:tav tm="100000">
                                          <p:val>
                                            <p:strVal val="#ppt_x"/>
                                          </p:val>
                                        </p:tav>
                                      </p:tavLst>
                                    </p:anim>
                                    <p:anim calcmode="lin" valueType="num">
                                      <p:cBhvr additive="base">
                                        <p:cTn id="14" dur="500" fill="hold"/>
                                        <p:tgtEl>
                                          <p:spTgt spid="12902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9046"/>
                                        </p:tgtEl>
                                        <p:attrNameLst>
                                          <p:attrName>style.visibility</p:attrName>
                                        </p:attrNameLst>
                                      </p:cBhvr>
                                      <p:to>
                                        <p:strVal val="visible"/>
                                      </p:to>
                                    </p:set>
                                    <p:anim calcmode="lin" valueType="num">
                                      <p:cBhvr additive="base">
                                        <p:cTn id="25" dur="500" fill="hold"/>
                                        <p:tgtEl>
                                          <p:spTgt spid="129046"/>
                                        </p:tgtEl>
                                        <p:attrNameLst>
                                          <p:attrName>ppt_x</p:attrName>
                                        </p:attrNameLst>
                                      </p:cBhvr>
                                      <p:tavLst>
                                        <p:tav tm="0">
                                          <p:val>
                                            <p:strVal val="0-#ppt_w/2"/>
                                          </p:val>
                                        </p:tav>
                                        <p:tav tm="100000">
                                          <p:val>
                                            <p:strVal val="#ppt_x"/>
                                          </p:val>
                                        </p:tav>
                                      </p:tavLst>
                                    </p:anim>
                                    <p:anim calcmode="lin" valueType="num">
                                      <p:cBhvr additive="base">
                                        <p:cTn id="26" dur="500" fill="hold"/>
                                        <p:tgtEl>
                                          <p:spTgt spid="1290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1+#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carbrake.wav"/>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129045"/>
                                        </p:tgtEl>
                                        <p:attrNameLst>
                                          <p:attrName>style.visibility</p:attrName>
                                        </p:attrNameLst>
                                      </p:cBhvr>
                                      <p:to>
                                        <p:strVal val="visible"/>
                                      </p:to>
                                    </p:set>
                                    <p:animEffect transition="in" filter="box(out)">
                                      <p:cBhvr>
                                        <p:cTn id="37" dur="500"/>
                                        <p:tgtEl>
                                          <p:spTgt spid="129045"/>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29047"/>
                                        </p:tgtEl>
                                        <p:attrNameLst>
                                          <p:attrName>style.visibility</p:attrName>
                                        </p:attrNameLst>
                                      </p:cBhvr>
                                      <p:to>
                                        <p:strVal val="visible"/>
                                      </p:to>
                                    </p:set>
                                    <p:animEffect transition="in" filter="box(out)">
                                      <p:cBhvr>
                                        <p:cTn id="42" dur="500"/>
                                        <p:tgtEl>
                                          <p:spTgt spid="129047"/>
                                        </p:tgtEl>
                                      </p:cBhvr>
                                    </p:animEffect>
                                  </p:childTnLst>
                                  <p:subTnLst>
                                    <p:audio>
                                      <p:cMediaNode>
                                        <p:cTn display="0" masterRel="sameClick">
                                          <p:stCondLst>
                                            <p:cond evt="begin" delay="0">
                                              <p:tn val="4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utoUpdateAnimBg="0"/>
      <p:bldP spid="129027" grpId="0" animBg="1"/>
      <p:bldP spid="129045" grpId="0" animBg="1"/>
      <p:bldP spid="129046" grpId="0" animBg="1"/>
      <p:bldP spid="12904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33" name="Line 21"/>
          <p:cNvSpPr>
            <a:spLocks noChangeShapeType="1"/>
          </p:cNvSpPr>
          <p:nvPr/>
        </p:nvSpPr>
        <p:spPr bwMode="auto">
          <a:xfrm>
            <a:off x="5162550" y="38385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350" name="Line 38"/>
          <p:cNvSpPr>
            <a:spLocks noChangeShapeType="1"/>
          </p:cNvSpPr>
          <p:nvPr/>
        </p:nvSpPr>
        <p:spPr bwMode="auto">
          <a:xfrm>
            <a:off x="3248025" y="37242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364" name="Line 52"/>
          <p:cNvSpPr>
            <a:spLocks noChangeShapeType="1"/>
          </p:cNvSpPr>
          <p:nvPr/>
        </p:nvSpPr>
        <p:spPr bwMode="auto">
          <a:xfrm>
            <a:off x="5162550" y="24161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379" name="Line 67"/>
          <p:cNvSpPr>
            <a:spLocks noChangeShapeType="1"/>
          </p:cNvSpPr>
          <p:nvPr/>
        </p:nvSpPr>
        <p:spPr bwMode="auto">
          <a:xfrm>
            <a:off x="3248025" y="23018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394" name="Line 82"/>
          <p:cNvSpPr>
            <a:spLocks noChangeShapeType="1"/>
          </p:cNvSpPr>
          <p:nvPr/>
        </p:nvSpPr>
        <p:spPr bwMode="auto">
          <a:xfrm>
            <a:off x="5162550" y="11842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412" name="Line 100"/>
          <p:cNvSpPr>
            <a:spLocks noChangeShapeType="1"/>
          </p:cNvSpPr>
          <p:nvPr/>
        </p:nvSpPr>
        <p:spPr bwMode="auto">
          <a:xfrm>
            <a:off x="3489325" y="1069975"/>
            <a:ext cx="1588"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1317" name="Freeform 5"/>
          <p:cNvSpPr>
            <a:spLocks noChangeAspect="1"/>
          </p:cNvSpPr>
          <p:nvPr/>
        </p:nvSpPr>
        <p:spPr bwMode="auto">
          <a:xfrm>
            <a:off x="5999163" y="4748213"/>
            <a:ext cx="876300" cy="771525"/>
          </a:xfrm>
          <a:custGeom>
            <a:avLst/>
            <a:gdLst>
              <a:gd name="T0" fmla="*/ 432 w 432"/>
              <a:gd name="T1" fmla="*/ 190 h 380"/>
              <a:gd name="T2" fmla="*/ 432 w 432"/>
              <a:gd name="T3" fmla="*/ 190 h 380"/>
              <a:gd name="T4" fmla="*/ 0 w 432"/>
              <a:gd name="T5" fmla="*/ 0 h 380"/>
              <a:gd name="T6" fmla="*/ 0 w 432"/>
              <a:gd name="T7" fmla="*/ 380 h 380"/>
              <a:gd name="T8" fmla="*/ 432 w 432"/>
              <a:gd name="T9" fmla="*/ 190 h 380"/>
            </a:gdLst>
            <a:ahLst/>
            <a:cxnLst>
              <a:cxn ang="0">
                <a:pos x="T0" y="T1"/>
              </a:cxn>
              <a:cxn ang="0">
                <a:pos x="T2" y="T3"/>
              </a:cxn>
              <a:cxn ang="0">
                <a:pos x="T4" y="T5"/>
              </a:cxn>
              <a:cxn ang="0">
                <a:pos x="T6" y="T7"/>
              </a:cxn>
              <a:cxn ang="0">
                <a:pos x="T8" y="T9"/>
              </a:cxn>
            </a:cxnLst>
            <a:rect l="0" t="0" r="r" b="b"/>
            <a:pathLst>
              <a:path w="432" h="380">
                <a:moveTo>
                  <a:pt x="432" y="190"/>
                </a:moveTo>
                <a:lnTo>
                  <a:pt x="432" y="190"/>
                </a:lnTo>
                <a:lnTo>
                  <a:pt x="0" y="0"/>
                </a:lnTo>
                <a:lnTo>
                  <a:pt x="0" y="380"/>
                </a:lnTo>
                <a:lnTo>
                  <a:pt x="432" y="190"/>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18" name="Line 6"/>
          <p:cNvSpPr>
            <a:spLocks noChangeAspect="1" noChangeShapeType="1"/>
          </p:cNvSpPr>
          <p:nvPr/>
        </p:nvSpPr>
        <p:spPr bwMode="auto">
          <a:xfrm>
            <a:off x="6875463" y="5133975"/>
            <a:ext cx="515937"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19" name="Freeform 7"/>
          <p:cNvSpPr>
            <a:spLocks noChangeAspect="1"/>
          </p:cNvSpPr>
          <p:nvPr/>
        </p:nvSpPr>
        <p:spPr bwMode="auto">
          <a:xfrm>
            <a:off x="6481763" y="4329113"/>
            <a:ext cx="658812" cy="801687"/>
          </a:xfrm>
          <a:custGeom>
            <a:avLst/>
            <a:gdLst>
              <a:gd name="T0" fmla="*/ 0 w 324"/>
              <a:gd name="T1" fmla="*/ 0 h 394"/>
              <a:gd name="T2" fmla="*/ 324 w 324"/>
              <a:gd name="T3" fmla="*/ 0 h 394"/>
              <a:gd name="T4" fmla="*/ 324 w 324"/>
              <a:gd name="T5" fmla="*/ 394 h 394"/>
            </a:gdLst>
            <a:ahLst/>
            <a:cxnLst>
              <a:cxn ang="0">
                <a:pos x="T0" y="T1"/>
              </a:cxn>
              <a:cxn ang="0">
                <a:pos x="T2" y="T3"/>
              </a:cxn>
              <a:cxn ang="0">
                <a:pos x="T4" y="T5"/>
              </a:cxn>
            </a:cxnLst>
            <a:rect l="0" t="0" r="r" b="b"/>
            <a:pathLst>
              <a:path w="324" h="394">
                <a:moveTo>
                  <a:pt x="0" y="0"/>
                </a:moveTo>
                <a:lnTo>
                  <a:pt x="324" y="0"/>
                </a:lnTo>
                <a:lnTo>
                  <a:pt x="324" y="394"/>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0" name="Freeform 8"/>
          <p:cNvSpPr>
            <a:spLocks noChangeAspect="1"/>
          </p:cNvSpPr>
          <p:nvPr/>
        </p:nvSpPr>
        <p:spPr bwMode="auto">
          <a:xfrm>
            <a:off x="5780088" y="4329113"/>
            <a:ext cx="649287" cy="658812"/>
          </a:xfrm>
          <a:custGeom>
            <a:avLst/>
            <a:gdLst>
              <a:gd name="T0" fmla="*/ 0 w 320"/>
              <a:gd name="T1" fmla="*/ 324 h 324"/>
              <a:gd name="T2" fmla="*/ 0 w 320"/>
              <a:gd name="T3" fmla="*/ 0 h 324"/>
              <a:gd name="T4" fmla="*/ 320 w 320"/>
              <a:gd name="T5" fmla="*/ 0 h 324"/>
            </a:gdLst>
            <a:ahLst/>
            <a:cxnLst>
              <a:cxn ang="0">
                <a:pos x="T0" y="T1"/>
              </a:cxn>
              <a:cxn ang="0">
                <a:pos x="T2" y="T3"/>
              </a:cxn>
              <a:cxn ang="0">
                <a:pos x="T4" y="T5"/>
              </a:cxn>
            </a:cxnLst>
            <a:rect l="0" t="0" r="r" b="b"/>
            <a:pathLst>
              <a:path w="320" h="324">
                <a:moveTo>
                  <a:pt x="0" y="324"/>
                </a:moveTo>
                <a:lnTo>
                  <a:pt x="0" y="0"/>
                </a:lnTo>
                <a:lnTo>
                  <a:pt x="32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1" name="Freeform 9"/>
          <p:cNvSpPr>
            <a:spLocks noChangeAspect="1"/>
          </p:cNvSpPr>
          <p:nvPr/>
        </p:nvSpPr>
        <p:spPr bwMode="auto">
          <a:xfrm>
            <a:off x="5780088" y="5297488"/>
            <a:ext cx="219075" cy="284162"/>
          </a:xfrm>
          <a:custGeom>
            <a:avLst/>
            <a:gdLst>
              <a:gd name="T0" fmla="*/ 108 w 108"/>
              <a:gd name="T1" fmla="*/ 0 h 140"/>
              <a:gd name="T2" fmla="*/ 0 w 108"/>
              <a:gd name="T3" fmla="*/ 0 h 140"/>
              <a:gd name="T4" fmla="*/ 0 w 108"/>
              <a:gd name="T5" fmla="*/ 140 h 140"/>
            </a:gdLst>
            <a:ahLst/>
            <a:cxnLst>
              <a:cxn ang="0">
                <a:pos x="T0" y="T1"/>
              </a:cxn>
              <a:cxn ang="0">
                <a:pos x="T2" y="T3"/>
              </a:cxn>
              <a:cxn ang="0">
                <a:pos x="T4" y="T5"/>
              </a:cxn>
            </a:cxnLst>
            <a:rect l="0" t="0" r="r" b="b"/>
            <a:pathLst>
              <a:path w="108" h="140">
                <a:moveTo>
                  <a:pt x="108" y="0"/>
                </a:moveTo>
                <a:lnTo>
                  <a:pt x="0" y="0"/>
                </a:lnTo>
                <a:lnTo>
                  <a:pt x="0" y="14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2" name="Freeform 10"/>
          <p:cNvSpPr>
            <a:spLocks noChangeAspect="1"/>
          </p:cNvSpPr>
          <p:nvPr/>
        </p:nvSpPr>
        <p:spPr bwMode="auto">
          <a:xfrm>
            <a:off x="5246688" y="4943475"/>
            <a:ext cx="752475" cy="85725"/>
          </a:xfrm>
          <a:custGeom>
            <a:avLst/>
            <a:gdLst>
              <a:gd name="T0" fmla="*/ 0 w 370"/>
              <a:gd name="T1" fmla="*/ 22 h 42"/>
              <a:gd name="T2" fmla="*/ 82 w 370"/>
              <a:gd name="T3" fmla="*/ 22 h 42"/>
              <a:gd name="T4" fmla="*/ 92 w 370"/>
              <a:gd name="T5" fmla="*/ 42 h 42"/>
              <a:gd name="T6" fmla="*/ 112 w 370"/>
              <a:gd name="T7" fmla="*/ 0 h 42"/>
              <a:gd name="T8" fmla="*/ 134 w 370"/>
              <a:gd name="T9" fmla="*/ 42 h 42"/>
              <a:gd name="T10" fmla="*/ 154 w 370"/>
              <a:gd name="T11" fmla="*/ 0 h 42"/>
              <a:gd name="T12" fmla="*/ 176 w 370"/>
              <a:gd name="T13" fmla="*/ 42 h 42"/>
              <a:gd name="T14" fmla="*/ 196 w 370"/>
              <a:gd name="T15" fmla="*/ 0 h 42"/>
              <a:gd name="T16" fmla="*/ 208 w 370"/>
              <a:gd name="T17" fmla="*/ 22 h 42"/>
              <a:gd name="T18" fmla="*/ 370 w 370"/>
              <a:gd name="T19"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42">
                <a:moveTo>
                  <a:pt x="0" y="22"/>
                </a:moveTo>
                <a:lnTo>
                  <a:pt x="82" y="22"/>
                </a:lnTo>
                <a:lnTo>
                  <a:pt x="92" y="42"/>
                </a:lnTo>
                <a:lnTo>
                  <a:pt x="112" y="0"/>
                </a:lnTo>
                <a:lnTo>
                  <a:pt x="134" y="42"/>
                </a:lnTo>
                <a:lnTo>
                  <a:pt x="154" y="0"/>
                </a:lnTo>
                <a:lnTo>
                  <a:pt x="176" y="42"/>
                </a:lnTo>
                <a:lnTo>
                  <a:pt x="196" y="0"/>
                </a:lnTo>
                <a:lnTo>
                  <a:pt x="208" y="22"/>
                </a:lnTo>
                <a:lnTo>
                  <a:pt x="370" y="2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3" name="Line 11"/>
          <p:cNvSpPr>
            <a:spLocks noChangeAspect="1" noChangeShapeType="1"/>
          </p:cNvSpPr>
          <p:nvPr/>
        </p:nvSpPr>
        <p:spPr bwMode="auto">
          <a:xfrm>
            <a:off x="4954588" y="4987925"/>
            <a:ext cx="239712"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24" name="Freeform 12"/>
          <p:cNvSpPr>
            <a:spLocks noChangeAspect="1"/>
          </p:cNvSpPr>
          <p:nvPr/>
        </p:nvSpPr>
        <p:spPr bwMode="auto">
          <a:xfrm>
            <a:off x="5780088" y="4537075"/>
            <a:ext cx="1360487" cy="85725"/>
          </a:xfrm>
          <a:custGeom>
            <a:avLst/>
            <a:gdLst>
              <a:gd name="T0" fmla="*/ 0 w 670"/>
              <a:gd name="T1" fmla="*/ 22 h 42"/>
              <a:gd name="T2" fmla="*/ 276 w 670"/>
              <a:gd name="T3" fmla="*/ 22 h 42"/>
              <a:gd name="T4" fmla="*/ 288 w 670"/>
              <a:gd name="T5" fmla="*/ 42 h 42"/>
              <a:gd name="T6" fmla="*/ 308 w 670"/>
              <a:gd name="T7" fmla="*/ 0 h 42"/>
              <a:gd name="T8" fmla="*/ 330 w 670"/>
              <a:gd name="T9" fmla="*/ 42 h 42"/>
              <a:gd name="T10" fmla="*/ 350 w 670"/>
              <a:gd name="T11" fmla="*/ 0 h 42"/>
              <a:gd name="T12" fmla="*/ 372 w 670"/>
              <a:gd name="T13" fmla="*/ 42 h 42"/>
              <a:gd name="T14" fmla="*/ 392 w 670"/>
              <a:gd name="T15" fmla="*/ 0 h 42"/>
              <a:gd name="T16" fmla="*/ 402 w 670"/>
              <a:gd name="T17" fmla="*/ 22 h 42"/>
              <a:gd name="T18" fmla="*/ 670 w 670"/>
              <a:gd name="T19"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0" h="42">
                <a:moveTo>
                  <a:pt x="0" y="22"/>
                </a:moveTo>
                <a:lnTo>
                  <a:pt x="276" y="22"/>
                </a:lnTo>
                <a:lnTo>
                  <a:pt x="288" y="42"/>
                </a:lnTo>
                <a:lnTo>
                  <a:pt x="308" y="0"/>
                </a:lnTo>
                <a:lnTo>
                  <a:pt x="330" y="42"/>
                </a:lnTo>
                <a:lnTo>
                  <a:pt x="350" y="0"/>
                </a:lnTo>
                <a:lnTo>
                  <a:pt x="372" y="42"/>
                </a:lnTo>
                <a:lnTo>
                  <a:pt x="392" y="0"/>
                </a:lnTo>
                <a:lnTo>
                  <a:pt x="402" y="22"/>
                </a:lnTo>
                <a:lnTo>
                  <a:pt x="670" y="2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5" name="Freeform 13"/>
          <p:cNvSpPr>
            <a:spLocks noChangeAspect="1"/>
          </p:cNvSpPr>
          <p:nvPr/>
        </p:nvSpPr>
        <p:spPr bwMode="auto">
          <a:xfrm>
            <a:off x="5246688" y="4902200"/>
            <a:ext cx="20637" cy="174625"/>
          </a:xfrm>
          <a:custGeom>
            <a:avLst/>
            <a:gdLst>
              <a:gd name="T0" fmla="*/ 10 w 10"/>
              <a:gd name="T1" fmla="*/ 0 h 86"/>
              <a:gd name="T2" fmla="*/ 10 w 10"/>
              <a:gd name="T3" fmla="*/ 0 h 86"/>
              <a:gd name="T4" fmla="*/ 6 w 10"/>
              <a:gd name="T5" fmla="*/ 8 h 86"/>
              <a:gd name="T6" fmla="*/ 2 w 10"/>
              <a:gd name="T7" fmla="*/ 20 h 86"/>
              <a:gd name="T8" fmla="*/ 0 w 10"/>
              <a:gd name="T9" fmla="*/ 30 h 86"/>
              <a:gd name="T10" fmla="*/ 0 w 10"/>
              <a:gd name="T11" fmla="*/ 42 h 86"/>
              <a:gd name="T12" fmla="*/ 0 w 10"/>
              <a:gd name="T13" fmla="*/ 42 h 86"/>
              <a:gd name="T14" fmla="*/ 0 w 10"/>
              <a:gd name="T15" fmla="*/ 54 h 86"/>
              <a:gd name="T16" fmla="*/ 2 w 10"/>
              <a:gd name="T17" fmla="*/ 66 h 86"/>
              <a:gd name="T18" fmla="*/ 6 w 10"/>
              <a:gd name="T19" fmla="*/ 76 h 86"/>
              <a:gd name="T20" fmla="*/ 10 w 10"/>
              <a:gd name="T2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6">
                <a:moveTo>
                  <a:pt x="10" y="0"/>
                </a:moveTo>
                <a:lnTo>
                  <a:pt x="10" y="0"/>
                </a:lnTo>
                <a:lnTo>
                  <a:pt x="6" y="8"/>
                </a:lnTo>
                <a:lnTo>
                  <a:pt x="2" y="20"/>
                </a:lnTo>
                <a:lnTo>
                  <a:pt x="0" y="30"/>
                </a:lnTo>
                <a:lnTo>
                  <a:pt x="0" y="42"/>
                </a:lnTo>
                <a:lnTo>
                  <a:pt x="0" y="42"/>
                </a:lnTo>
                <a:lnTo>
                  <a:pt x="0" y="54"/>
                </a:lnTo>
                <a:lnTo>
                  <a:pt x="2" y="66"/>
                </a:lnTo>
                <a:lnTo>
                  <a:pt x="6" y="76"/>
                </a:lnTo>
                <a:lnTo>
                  <a:pt x="10" y="8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6" name="Line 14"/>
          <p:cNvSpPr>
            <a:spLocks noChangeAspect="1" noChangeShapeType="1"/>
          </p:cNvSpPr>
          <p:nvPr/>
        </p:nvSpPr>
        <p:spPr bwMode="auto">
          <a:xfrm flipV="1">
            <a:off x="5194300" y="4902200"/>
            <a:ext cx="1588" cy="1746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27" name="Freeform 15"/>
          <p:cNvSpPr>
            <a:spLocks noChangeAspect="1"/>
          </p:cNvSpPr>
          <p:nvPr/>
        </p:nvSpPr>
        <p:spPr bwMode="auto">
          <a:xfrm>
            <a:off x="6481763" y="4244975"/>
            <a:ext cx="20637" cy="174625"/>
          </a:xfrm>
          <a:custGeom>
            <a:avLst/>
            <a:gdLst>
              <a:gd name="T0" fmla="*/ 10 w 10"/>
              <a:gd name="T1" fmla="*/ 0 h 86"/>
              <a:gd name="T2" fmla="*/ 10 w 10"/>
              <a:gd name="T3" fmla="*/ 0 h 86"/>
              <a:gd name="T4" fmla="*/ 6 w 10"/>
              <a:gd name="T5" fmla="*/ 8 h 86"/>
              <a:gd name="T6" fmla="*/ 2 w 10"/>
              <a:gd name="T7" fmla="*/ 20 h 86"/>
              <a:gd name="T8" fmla="*/ 0 w 10"/>
              <a:gd name="T9" fmla="*/ 30 h 86"/>
              <a:gd name="T10" fmla="*/ 0 w 10"/>
              <a:gd name="T11" fmla="*/ 42 h 86"/>
              <a:gd name="T12" fmla="*/ 0 w 10"/>
              <a:gd name="T13" fmla="*/ 42 h 86"/>
              <a:gd name="T14" fmla="*/ 0 w 10"/>
              <a:gd name="T15" fmla="*/ 54 h 86"/>
              <a:gd name="T16" fmla="*/ 2 w 10"/>
              <a:gd name="T17" fmla="*/ 66 h 86"/>
              <a:gd name="T18" fmla="*/ 6 w 10"/>
              <a:gd name="T19" fmla="*/ 76 h 86"/>
              <a:gd name="T20" fmla="*/ 10 w 10"/>
              <a:gd name="T2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6">
                <a:moveTo>
                  <a:pt x="10" y="0"/>
                </a:moveTo>
                <a:lnTo>
                  <a:pt x="10" y="0"/>
                </a:lnTo>
                <a:lnTo>
                  <a:pt x="6" y="8"/>
                </a:lnTo>
                <a:lnTo>
                  <a:pt x="2" y="20"/>
                </a:lnTo>
                <a:lnTo>
                  <a:pt x="0" y="30"/>
                </a:lnTo>
                <a:lnTo>
                  <a:pt x="0" y="42"/>
                </a:lnTo>
                <a:lnTo>
                  <a:pt x="0" y="42"/>
                </a:lnTo>
                <a:lnTo>
                  <a:pt x="0" y="54"/>
                </a:lnTo>
                <a:lnTo>
                  <a:pt x="2" y="66"/>
                </a:lnTo>
                <a:lnTo>
                  <a:pt x="6" y="76"/>
                </a:lnTo>
                <a:lnTo>
                  <a:pt x="10" y="8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28" name="Line 16"/>
          <p:cNvSpPr>
            <a:spLocks noChangeAspect="1" noChangeShapeType="1"/>
          </p:cNvSpPr>
          <p:nvPr/>
        </p:nvSpPr>
        <p:spPr bwMode="auto">
          <a:xfrm flipV="1">
            <a:off x="6429375" y="4244975"/>
            <a:ext cx="1588" cy="1746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29" name="Line 17"/>
          <p:cNvSpPr>
            <a:spLocks noChangeAspect="1" noChangeShapeType="1"/>
          </p:cNvSpPr>
          <p:nvPr/>
        </p:nvSpPr>
        <p:spPr bwMode="auto">
          <a:xfrm flipH="1">
            <a:off x="5681663" y="5581650"/>
            <a:ext cx="195262"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30" name="Line 18"/>
          <p:cNvSpPr>
            <a:spLocks noChangeAspect="1" noChangeShapeType="1"/>
          </p:cNvSpPr>
          <p:nvPr/>
        </p:nvSpPr>
        <p:spPr bwMode="auto">
          <a:xfrm flipH="1">
            <a:off x="5718175" y="5629275"/>
            <a:ext cx="122238"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31" name="Line 19"/>
          <p:cNvSpPr>
            <a:spLocks noChangeAspect="1" noChangeShapeType="1"/>
          </p:cNvSpPr>
          <p:nvPr/>
        </p:nvSpPr>
        <p:spPr bwMode="auto">
          <a:xfrm flipH="1">
            <a:off x="5743575" y="5678488"/>
            <a:ext cx="73025" cy="158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32" name="Freeform 20"/>
          <p:cNvSpPr>
            <a:spLocks noChangeAspect="1"/>
          </p:cNvSpPr>
          <p:nvPr/>
        </p:nvSpPr>
        <p:spPr bwMode="auto">
          <a:xfrm>
            <a:off x="7375525" y="5105400"/>
            <a:ext cx="57150" cy="57150"/>
          </a:xfrm>
          <a:custGeom>
            <a:avLst/>
            <a:gdLst>
              <a:gd name="T0" fmla="*/ 14 w 28"/>
              <a:gd name="T1" fmla="*/ 28 h 28"/>
              <a:gd name="T2" fmla="*/ 14 w 28"/>
              <a:gd name="T3" fmla="*/ 28 h 28"/>
              <a:gd name="T4" fmla="*/ 20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6" y="20"/>
                </a:lnTo>
                <a:lnTo>
                  <a:pt x="28" y="14"/>
                </a:lnTo>
                <a:lnTo>
                  <a:pt x="28" y="14"/>
                </a:lnTo>
                <a:lnTo>
                  <a:pt x="26" y="8"/>
                </a:lnTo>
                <a:lnTo>
                  <a:pt x="24" y="4"/>
                </a:lnTo>
                <a:lnTo>
                  <a:pt x="20" y="2"/>
                </a:lnTo>
                <a:lnTo>
                  <a:pt x="14" y="0"/>
                </a:lnTo>
                <a:lnTo>
                  <a:pt x="14" y="0"/>
                </a:lnTo>
                <a:lnTo>
                  <a:pt x="8" y="2"/>
                </a:lnTo>
                <a:lnTo>
                  <a:pt x="4" y="4"/>
                </a:lnTo>
                <a:lnTo>
                  <a:pt x="2" y="8"/>
                </a:lnTo>
                <a:lnTo>
                  <a:pt x="0" y="14"/>
                </a:lnTo>
                <a:lnTo>
                  <a:pt x="0" y="14"/>
                </a:lnTo>
                <a:lnTo>
                  <a:pt x="2"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334" name="Line 22"/>
          <p:cNvSpPr>
            <a:spLocks noChangeAspect="1" noChangeShapeType="1"/>
          </p:cNvSpPr>
          <p:nvPr/>
        </p:nvSpPr>
        <p:spPr bwMode="auto">
          <a:xfrm>
            <a:off x="7404100" y="5133975"/>
            <a:ext cx="1588"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37" name="Rectangle 25"/>
          <p:cNvSpPr>
            <a:spLocks noChangeAspect="1" noChangeArrowheads="1"/>
          </p:cNvSpPr>
          <p:nvPr/>
        </p:nvSpPr>
        <p:spPr bwMode="auto">
          <a:xfrm>
            <a:off x="6064250" y="5276850"/>
            <a:ext cx="100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a:t>
            </a:r>
          </a:p>
        </p:txBody>
      </p:sp>
      <p:sp>
        <p:nvSpPr>
          <p:cNvPr id="141338" name="Rectangle 26"/>
          <p:cNvSpPr>
            <a:spLocks noChangeAspect="1" noChangeArrowheads="1"/>
          </p:cNvSpPr>
          <p:nvPr/>
        </p:nvSpPr>
        <p:spPr bwMode="auto">
          <a:xfrm>
            <a:off x="6067425" y="4826000"/>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Symbol" pitchFamily="18" charset="2"/>
                <a:cs typeface="+mn-cs"/>
              </a:rPr>
              <a:t>-</a:t>
            </a:r>
          </a:p>
        </p:txBody>
      </p:sp>
      <p:sp>
        <p:nvSpPr>
          <p:cNvPr id="141345" name="Rectangle 33"/>
          <p:cNvSpPr>
            <a:spLocks noChangeAspect="1" noChangeArrowheads="1"/>
          </p:cNvSpPr>
          <p:nvPr/>
        </p:nvSpPr>
        <p:spPr bwMode="auto">
          <a:xfrm>
            <a:off x="4748213" y="4921250"/>
            <a:ext cx="1349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i</a:t>
            </a:r>
          </a:p>
        </p:txBody>
      </p:sp>
      <p:sp>
        <p:nvSpPr>
          <p:cNvPr id="141347" name="Rectangle 35"/>
          <p:cNvSpPr>
            <a:spLocks noChangeAspect="1" noChangeArrowheads="1"/>
          </p:cNvSpPr>
          <p:nvPr/>
        </p:nvSpPr>
        <p:spPr bwMode="auto">
          <a:xfrm>
            <a:off x="7469188" y="5057775"/>
            <a:ext cx="1603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o</a:t>
            </a:r>
            <a:endParaRPr lang="en-US" sz="1400" smtClean="0">
              <a:solidFill>
                <a:srgbClr val="000000"/>
              </a:solidFill>
              <a:cs typeface="+mn-cs"/>
            </a:endParaRPr>
          </a:p>
        </p:txBody>
      </p:sp>
      <p:sp>
        <p:nvSpPr>
          <p:cNvPr id="141349" name="Freeform 37"/>
          <p:cNvSpPr>
            <a:spLocks noChangeAspect="1"/>
          </p:cNvSpPr>
          <p:nvPr/>
        </p:nvSpPr>
        <p:spPr bwMode="auto">
          <a:xfrm>
            <a:off x="4926013" y="4959350"/>
            <a:ext cx="57150" cy="57150"/>
          </a:xfrm>
          <a:custGeom>
            <a:avLst/>
            <a:gdLst>
              <a:gd name="T0" fmla="*/ 14 w 28"/>
              <a:gd name="T1" fmla="*/ 28 h 28"/>
              <a:gd name="T2" fmla="*/ 14 w 28"/>
              <a:gd name="T3" fmla="*/ 28 h 28"/>
              <a:gd name="T4" fmla="*/ 18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4" y="24"/>
                </a:lnTo>
                <a:lnTo>
                  <a:pt x="26" y="20"/>
                </a:lnTo>
                <a:lnTo>
                  <a:pt x="28" y="14"/>
                </a:lnTo>
                <a:lnTo>
                  <a:pt x="28" y="14"/>
                </a:lnTo>
                <a:lnTo>
                  <a:pt x="26" y="8"/>
                </a:lnTo>
                <a:lnTo>
                  <a:pt x="24" y="4"/>
                </a:lnTo>
                <a:lnTo>
                  <a:pt x="18" y="2"/>
                </a:lnTo>
                <a:lnTo>
                  <a:pt x="14" y="0"/>
                </a:lnTo>
                <a:lnTo>
                  <a:pt x="14" y="0"/>
                </a:lnTo>
                <a:lnTo>
                  <a:pt x="8" y="2"/>
                </a:lnTo>
                <a:lnTo>
                  <a:pt x="4" y="4"/>
                </a:lnTo>
                <a:lnTo>
                  <a:pt x="0" y="8"/>
                </a:lnTo>
                <a:lnTo>
                  <a:pt x="0" y="14"/>
                </a:lnTo>
                <a:lnTo>
                  <a:pt x="0" y="14"/>
                </a:lnTo>
                <a:lnTo>
                  <a:pt x="0"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351" name="Line 39"/>
          <p:cNvSpPr>
            <a:spLocks noChangeAspect="1" noChangeShapeType="1"/>
          </p:cNvSpPr>
          <p:nvPr/>
        </p:nvSpPr>
        <p:spPr bwMode="auto">
          <a:xfrm>
            <a:off x="4954588" y="4987925"/>
            <a:ext cx="3175"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52" name="Freeform 40"/>
          <p:cNvSpPr>
            <a:spLocks noChangeAspect="1"/>
          </p:cNvSpPr>
          <p:nvPr/>
        </p:nvSpPr>
        <p:spPr bwMode="auto">
          <a:xfrm>
            <a:off x="5999163" y="2927350"/>
            <a:ext cx="876300" cy="773113"/>
          </a:xfrm>
          <a:custGeom>
            <a:avLst/>
            <a:gdLst>
              <a:gd name="T0" fmla="*/ 432 w 432"/>
              <a:gd name="T1" fmla="*/ 190 h 380"/>
              <a:gd name="T2" fmla="*/ 432 w 432"/>
              <a:gd name="T3" fmla="*/ 190 h 380"/>
              <a:gd name="T4" fmla="*/ 0 w 432"/>
              <a:gd name="T5" fmla="*/ 0 h 380"/>
              <a:gd name="T6" fmla="*/ 0 w 432"/>
              <a:gd name="T7" fmla="*/ 380 h 380"/>
              <a:gd name="T8" fmla="*/ 432 w 432"/>
              <a:gd name="T9" fmla="*/ 190 h 380"/>
            </a:gdLst>
            <a:ahLst/>
            <a:cxnLst>
              <a:cxn ang="0">
                <a:pos x="T0" y="T1"/>
              </a:cxn>
              <a:cxn ang="0">
                <a:pos x="T2" y="T3"/>
              </a:cxn>
              <a:cxn ang="0">
                <a:pos x="T4" y="T5"/>
              </a:cxn>
              <a:cxn ang="0">
                <a:pos x="T6" y="T7"/>
              </a:cxn>
              <a:cxn ang="0">
                <a:pos x="T8" y="T9"/>
              </a:cxn>
            </a:cxnLst>
            <a:rect l="0" t="0" r="r" b="b"/>
            <a:pathLst>
              <a:path w="432" h="380">
                <a:moveTo>
                  <a:pt x="432" y="190"/>
                </a:moveTo>
                <a:lnTo>
                  <a:pt x="432" y="190"/>
                </a:lnTo>
                <a:lnTo>
                  <a:pt x="0" y="0"/>
                </a:lnTo>
                <a:lnTo>
                  <a:pt x="0" y="380"/>
                </a:lnTo>
                <a:lnTo>
                  <a:pt x="432" y="190"/>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53" name="Line 41"/>
          <p:cNvSpPr>
            <a:spLocks noChangeAspect="1" noChangeShapeType="1"/>
          </p:cNvSpPr>
          <p:nvPr/>
        </p:nvSpPr>
        <p:spPr bwMode="auto">
          <a:xfrm>
            <a:off x="6875463" y="3313113"/>
            <a:ext cx="515937"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54" name="Freeform 42"/>
          <p:cNvSpPr>
            <a:spLocks noChangeAspect="1"/>
          </p:cNvSpPr>
          <p:nvPr/>
        </p:nvSpPr>
        <p:spPr bwMode="auto">
          <a:xfrm>
            <a:off x="5780088" y="3476625"/>
            <a:ext cx="219075" cy="284163"/>
          </a:xfrm>
          <a:custGeom>
            <a:avLst/>
            <a:gdLst>
              <a:gd name="T0" fmla="*/ 108 w 108"/>
              <a:gd name="T1" fmla="*/ 0 h 140"/>
              <a:gd name="T2" fmla="*/ 0 w 108"/>
              <a:gd name="T3" fmla="*/ 0 h 140"/>
              <a:gd name="T4" fmla="*/ 0 w 108"/>
              <a:gd name="T5" fmla="*/ 140 h 140"/>
            </a:gdLst>
            <a:ahLst/>
            <a:cxnLst>
              <a:cxn ang="0">
                <a:pos x="T0" y="T1"/>
              </a:cxn>
              <a:cxn ang="0">
                <a:pos x="T2" y="T3"/>
              </a:cxn>
              <a:cxn ang="0">
                <a:pos x="T4" y="T5"/>
              </a:cxn>
            </a:cxnLst>
            <a:rect l="0" t="0" r="r" b="b"/>
            <a:pathLst>
              <a:path w="108" h="140">
                <a:moveTo>
                  <a:pt x="108" y="0"/>
                </a:moveTo>
                <a:lnTo>
                  <a:pt x="0" y="0"/>
                </a:lnTo>
                <a:lnTo>
                  <a:pt x="0" y="14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55" name="Freeform 43"/>
          <p:cNvSpPr>
            <a:spLocks noChangeAspect="1"/>
          </p:cNvSpPr>
          <p:nvPr/>
        </p:nvSpPr>
        <p:spPr bwMode="auto">
          <a:xfrm>
            <a:off x="5246688" y="3122613"/>
            <a:ext cx="752475" cy="85725"/>
          </a:xfrm>
          <a:custGeom>
            <a:avLst/>
            <a:gdLst>
              <a:gd name="T0" fmla="*/ 0 w 370"/>
              <a:gd name="T1" fmla="*/ 22 h 42"/>
              <a:gd name="T2" fmla="*/ 82 w 370"/>
              <a:gd name="T3" fmla="*/ 22 h 42"/>
              <a:gd name="T4" fmla="*/ 92 w 370"/>
              <a:gd name="T5" fmla="*/ 42 h 42"/>
              <a:gd name="T6" fmla="*/ 112 w 370"/>
              <a:gd name="T7" fmla="*/ 0 h 42"/>
              <a:gd name="T8" fmla="*/ 134 w 370"/>
              <a:gd name="T9" fmla="*/ 42 h 42"/>
              <a:gd name="T10" fmla="*/ 154 w 370"/>
              <a:gd name="T11" fmla="*/ 0 h 42"/>
              <a:gd name="T12" fmla="*/ 176 w 370"/>
              <a:gd name="T13" fmla="*/ 42 h 42"/>
              <a:gd name="T14" fmla="*/ 196 w 370"/>
              <a:gd name="T15" fmla="*/ 0 h 42"/>
              <a:gd name="T16" fmla="*/ 208 w 370"/>
              <a:gd name="T17" fmla="*/ 22 h 42"/>
              <a:gd name="T18" fmla="*/ 370 w 370"/>
              <a:gd name="T19"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42">
                <a:moveTo>
                  <a:pt x="0" y="22"/>
                </a:moveTo>
                <a:lnTo>
                  <a:pt x="82" y="22"/>
                </a:lnTo>
                <a:lnTo>
                  <a:pt x="92" y="42"/>
                </a:lnTo>
                <a:lnTo>
                  <a:pt x="112" y="0"/>
                </a:lnTo>
                <a:lnTo>
                  <a:pt x="134" y="42"/>
                </a:lnTo>
                <a:lnTo>
                  <a:pt x="154" y="0"/>
                </a:lnTo>
                <a:lnTo>
                  <a:pt x="176" y="42"/>
                </a:lnTo>
                <a:lnTo>
                  <a:pt x="196" y="0"/>
                </a:lnTo>
                <a:lnTo>
                  <a:pt x="208" y="22"/>
                </a:lnTo>
                <a:lnTo>
                  <a:pt x="370" y="2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56" name="Line 44"/>
          <p:cNvSpPr>
            <a:spLocks noChangeAspect="1" noChangeShapeType="1"/>
          </p:cNvSpPr>
          <p:nvPr/>
        </p:nvSpPr>
        <p:spPr bwMode="auto">
          <a:xfrm>
            <a:off x="4954588" y="3167063"/>
            <a:ext cx="239712"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57" name="Freeform 45"/>
          <p:cNvSpPr>
            <a:spLocks noChangeAspect="1"/>
          </p:cNvSpPr>
          <p:nvPr/>
        </p:nvSpPr>
        <p:spPr bwMode="auto">
          <a:xfrm>
            <a:off x="5780088" y="2716213"/>
            <a:ext cx="1360487" cy="596900"/>
          </a:xfrm>
          <a:custGeom>
            <a:avLst/>
            <a:gdLst>
              <a:gd name="T0" fmla="*/ 0 w 670"/>
              <a:gd name="T1" fmla="*/ 222 h 294"/>
              <a:gd name="T2" fmla="*/ 0 w 670"/>
              <a:gd name="T3" fmla="*/ 22 h 294"/>
              <a:gd name="T4" fmla="*/ 276 w 670"/>
              <a:gd name="T5" fmla="*/ 22 h 294"/>
              <a:gd name="T6" fmla="*/ 288 w 670"/>
              <a:gd name="T7" fmla="*/ 42 h 294"/>
              <a:gd name="T8" fmla="*/ 308 w 670"/>
              <a:gd name="T9" fmla="*/ 0 h 294"/>
              <a:gd name="T10" fmla="*/ 330 w 670"/>
              <a:gd name="T11" fmla="*/ 42 h 294"/>
              <a:gd name="T12" fmla="*/ 350 w 670"/>
              <a:gd name="T13" fmla="*/ 0 h 294"/>
              <a:gd name="T14" fmla="*/ 372 w 670"/>
              <a:gd name="T15" fmla="*/ 42 h 294"/>
              <a:gd name="T16" fmla="*/ 392 w 670"/>
              <a:gd name="T17" fmla="*/ 0 h 294"/>
              <a:gd name="T18" fmla="*/ 402 w 670"/>
              <a:gd name="T19" fmla="*/ 22 h 294"/>
              <a:gd name="T20" fmla="*/ 670 w 670"/>
              <a:gd name="T21" fmla="*/ 22 h 294"/>
              <a:gd name="T22" fmla="*/ 670 w 670"/>
              <a:gd name="T23"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0" h="294">
                <a:moveTo>
                  <a:pt x="0" y="222"/>
                </a:moveTo>
                <a:lnTo>
                  <a:pt x="0" y="22"/>
                </a:lnTo>
                <a:lnTo>
                  <a:pt x="276" y="22"/>
                </a:lnTo>
                <a:lnTo>
                  <a:pt x="288" y="42"/>
                </a:lnTo>
                <a:lnTo>
                  <a:pt x="308" y="0"/>
                </a:lnTo>
                <a:lnTo>
                  <a:pt x="330" y="42"/>
                </a:lnTo>
                <a:lnTo>
                  <a:pt x="350" y="0"/>
                </a:lnTo>
                <a:lnTo>
                  <a:pt x="372" y="42"/>
                </a:lnTo>
                <a:lnTo>
                  <a:pt x="392" y="0"/>
                </a:lnTo>
                <a:lnTo>
                  <a:pt x="402" y="22"/>
                </a:lnTo>
                <a:lnTo>
                  <a:pt x="670" y="22"/>
                </a:lnTo>
                <a:lnTo>
                  <a:pt x="670" y="294"/>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58" name="Freeform 46"/>
          <p:cNvSpPr>
            <a:spLocks noChangeAspect="1"/>
          </p:cNvSpPr>
          <p:nvPr/>
        </p:nvSpPr>
        <p:spPr bwMode="auto">
          <a:xfrm>
            <a:off x="5246688" y="3082925"/>
            <a:ext cx="20637" cy="174625"/>
          </a:xfrm>
          <a:custGeom>
            <a:avLst/>
            <a:gdLst>
              <a:gd name="T0" fmla="*/ 10 w 10"/>
              <a:gd name="T1" fmla="*/ 0 h 86"/>
              <a:gd name="T2" fmla="*/ 10 w 10"/>
              <a:gd name="T3" fmla="*/ 0 h 86"/>
              <a:gd name="T4" fmla="*/ 6 w 10"/>
              <a:gd name="T5" fmla="*/ 8 h 86"/>
              <a:gd name="T6" fmla="*/ 2 w 10"/>
              <a:gd name="T7" fmla="*/ 20 h 86"/>
              <a:gd name="T8" fmla="*/ 0 w 10"/>
              <a:gd name="T9" fmla="*/ 30 h 86"/>
              <a:gd name="T10" fmla="*/ 0 w 10"/>
              <a:gd name="T11" fmla="*/ 42 h 86"/>
              <a:gd name="T12" fmla="*/ 0 w 10"/>
              <a:gd name="T13" fmla="*/ 42 h 86"/>
              <a:gd name="T14" fmla="*/ 0 w 10"/>
              <a:gd name="T15" fmla="*/ 54 h 86"/>
              <a:gd name="T16" fmla="*/ 2 w 10"/>
              <a:gd name="T17" fmla="*/ 66 h 86"/>
              <a:gd name="T18" fmla="*/ 6 w 10"/>
              <a:gd name="T19" fmla="*/ 76 h 86"/>
              <a:gd name="T20" fmla="*/ 10 w 10"/>
              <a:gd name="T2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6">
                <a:moveTo>
                  <a:pt x="10" y="0"/>
                </a:moveTo>
                <a:lnTo>
                  <a:pt x="10" y="0"/>
                </a:lnTo>
                <a:lnTo>
                  <a:pt x="6" y="8"/>
                </a:lnTo>
                <a:lnTo>
                  <a:pt x="2" y="20"/>
                </a:lnTo>
                <a:lnTo>
                  <a:pt x="0" y="30"/>
                </a:lnTo>
                <a:lnTo>
                  <a:pt x="0" y="42"/>
                </a:lnTo>
                <a:lnTo>
                  <a:pt x="0" y="42"/>
                </a:lnTo>
                <a:lnTo>
                  <a:pt x="0" y="54"/>
                </a:lnTo>
                <a:lnTo>
                  <a:pt x="2" y="66"/>
                </a:lnTo>
                <a:lnTo>
                  <a:pt x="6" y="76"/>
                </a:lnTo>
                <a:lnTo>
                  <a:pt x="10" y="8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59" name="Line 47"/>
          <p:cNvSpPr>
            <a:spLocks noChangeAspect="1" noChangeShapeType="1"/>
          </p:cNvSpPr>
          <p:nvPr/>
        </p:nvSpPr>
        <p:spPr bwMode="auto">
          <a:xfrm flipV="1">
            <a:off x="5194300" y="3082925"/>
            <a:ext cx="1588" cy="1746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60" name="Line 48"/>
          <p:cNvSpPr>
            <a:spLocks noChangeAspect="1" noChangeShapeType="1"/>
          </p:cNvSpPr>
          <p:nvPr/>
        </p:nvSpPr>
        <p:spPr bwMode="auto">
          <a:xfrm flipH="1">
            <a:off x="5681663" y="3760788"/>
            <a:ext cx="195262" cy="158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61" name="Line 49"/>
          <p:cNvSpPr>
            <a:spLocks noChangeAspect="1" noChangeShapeType="1"/>
          </p:cNvSpPr>
          <p:nvPr/>
        </p:nvSpPr>
        <p:spPr bwMode="auto">
          <a:xfrm flipH="1">
            <a:off x="5718175" y="3810000"/>
            <a:ext cx="122238"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62" name="Line 50"/>
          <p:cNvSpPr>
            <a:spLocks noChangeAspect="1" noChangeShapeType="1"/>
          </p:cNvSpPr>
          <p:nvPr/>
        </p:nvSpPr>
        <p:spPr bwMode="auto">
          <a:xfrm flipH="1">
            <a:off x="5743575" y="3857625"/>
            <a:ext cx="730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63" name="Freeform 51"/>
          <p:cNvSpPr>
            <a:spLocks noChangeAspect="1"/>
          </p:cNvSpPr>
          <p:nvPr/>
        </p:nvSpPr>
        <p:spPr bwMode="auto">
          <a:xfrm>
            <a:off x="7375525" y="3286125"/>
            <a:ext cx="57150" cy="55563"/>
          </a:xfrm>
          <a:custGeom>
            <a:avLst/>
            <a:gdLst>
              <a:gd name="T0" fmla="*/ 14 w 28"/>
              <a:gd name="T1" fmla="*/ 28 h 28"/>
              <a:gd name="T2" fmla="*/ 14 w 28"/>
              <a:gd name="T3" fmla="*/ 28 h 28"/>
              <a:gd name="T4" fmla="*/ 20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6" y="20"/>
                </a:lnTo>
                <a:lnTo>
                  <a:pt x="28" y="14"/>
                </a:lnTo>
                <a:lnTo>
                  <a:pt x="28" y="14"/>
                </a:lnTo>
                <a:lnTo>
                  <a:pt x="26" y="8"/>
                </a:lnTo>
                <a:lnTo>
                  <a:pt x="24" y="4"/>
                </a:lnTo>
                <a:lnTo>
                  <a:pt x="20" y="2"/>
                </a:lnTo>
                <a:lnTo>
                  <a:pt x="14" y="0"/>
                </a:lnTo>
                <a:lnTo>
                  <a:pt x="14" y="0"/>
                </a:lnTo>
                <a:lnTo>
                  <a:pt x="8" y="2"/>
                </a:lnTo>
                <a:lnTo>
                  <a:pt x="4" y="4"/>
                </a:lnTo>
                <a:lnTo>
                  <a:pt x="2" y="8"/>
                </a:lnTo>
                <a:lnTo>
                  <a:pt x="0" y="14"/>
                </a:lnTo>
                <a:lnTo>
                  <a:pt x="0" y="14"/>
                </a:lnTo>
                <a:lnTo>
                  <a:pt x="2"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365" name="Line 53"/>
          <p:cNvSpPr>
            <a:spLocks noChangeAspect="1" noChangeShapeType="1"/>
          </p:cNvSpPr>
          <p:nvPr/>
        </p:nvSpPr>
        <p:spPr bwMode="auto">
          <a:xfrm>
            <a:off x="7404100" y="3313113"/>
            <a:ext cx="1588"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66" name="Rectangle 54"/>
          <p:cNvSpPr>
            <a:spLocks noChangeAspect="1" noChangeArrowheads="1"/>
          </p:cNvSpPr>
          <p:nvPr/>
        </p:nvSpPr>
        <p:spPr bwMode="auto">
          <a:xfrm>
            <a:off x="5173663" y="2895600"/>
            <a:ext cx="1508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C</a:t>
            </a:r>
            <a:r>
              <a:rPr lang="en-US" sz="1400" baseline="-25000" smtClean="0">
                <a:solidFill>
                  <a:srgbClr val="000000"/>
                </a:solidFill>
                <a:cs typeface="+mn-cs"/>
              </a:rPr>
              <a:t>i</a:t>
            </a:r>
          </a:p>
        </p:txBody>
      </p:sp>
      <p:sp>
        <p:nvSpPr>
          <p:cNvPr id="141368" name="Rectangle 56"/>
          <p:cNvSpPr>
            <a:spLocks noChangeAspect="1" noChangeArrowheads="1"/>
          </p:cNvSpPr>
          <p:nvPr/>
        </p:nvSpPr>
        <p:spPr bwMode="auto">
          <a:xfrm>
            <a:off x="6064250" y="3455988"/>
            <a:ext cx="100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a:t>
            </a:r>
          </a:p>
        </p:txBody>
      </p:sp>
      <p:sp>
        <p:nvSpPr>
          <p:cNvPr id="141369" name="Rectangle 57"/>
          <p:cNvSpPr>
            <a:spLocks noChangeAspect="1" noChangeArrowheads="1"/>
          </p:cNvSpPr>
          <p:nvPr/>
        </p:nvSpPr>
        <p:spPr bwMode="auto">
          <a:xfrm>
            <a:off x="6067425" y="3005138"/>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Symbol" pitchFamily="18" charset="2"/>
                <a:cs typeface="+mn-cs"/>
              </a:rPr>
              <a:t>-</a:t>
            </a:r>
          </a:p>
        </p:txBody>
      </p:sp>
      <p:sp>
        <p:nvSpPr>
          <p:cNvPr id="141370" name="Rectangle 58"/>
          <p:cNvSpPr>
            <a:spLocks noChangeAspect="1" noChangeArrowheads="1"/>
          </p:cNvSpPr>
          <p:nvPr/>
        </p:nvSpPr>
        <p:spPr bwMode="auto">
          <a:xfrm>
            <a:off x="5500688" y="2903538"/>
            <a:ext cx="139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i</a:t>
            </a:r>
          </a:p>
        </p:txBody>
      </p:sp>
      <p:sp>
        <p:nvSpPr>
          <p:cNvPr id="141374" name="Rectangle 62"/>
          <p:cNvSpPr>
            <a:spLocks noChangeAspect="1" noChangeArrowheads="1"/>
          </p:cNvSpPr>
          <p:nvPr/>
        </p:nvSpPr>
        <p:spPr bwMode="auto">
          <a:xfrm>
            <a:off x="4773613" y="3076575"/>
            <a:ext cx="1349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i</a:t>
            </a:r>
          </a:p>
        </p:txBody>
      </p:sp>
      <p:sp>
        <p:nvSpPr>
          <p:cNvPr id="141376" name="Rectangle 64"/>
          <p:cNvSpPr>
            <a:spLocks noChangeAspect="1" noChangeArrowheads="1"/>
          </p:cNvSpPr>
          <p:nvPr/>
        </p:nvSpPr>
        <p:spPr bwMode="auto">
          <a:xfrm>
            <a:off x="7469188" y="3236913"/>
            <a:ext cx="1603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o</a:t>
            </a:r>
          </a:p>
        </p:txBody>
      </p:sp>
      <p:sp>
        <p:nvSpPr>
          <p:cNvPr id="141378" name="Freeform 66"/>
          <p:cNvSpPr>
            <a:spLocks noChangeAspect="1"/>
          </p:cNvSpPr>
          <p:nvPr/>
        </p:nvSpPr>
        <p:spPr bwMode="auto">
          <a:xfrm>
            <a:off x="4926013" y="3138488"/>
            <a:ext cx="57150" cy="57150"/>
          </a:xfrm>
          <a:custGeom>
            <a:avLst/>
            <a:gdLst>
              <a:gd name="T0" fmla="*/ 14 w 28"/>
              <a:gd name="T1" fmla="*/ 28 h 28"/>
              <a:gd name="T2" fmla="*/ 14 w 28"/>
              <a:gd name="T3" fmla="*/ 28 h 28"/>
              <a:gd name="T4" fmla="*/ 18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4" y="24"/>
                </a:lnTo>
                <a:lnTo>
                  <a:pt x="26" y="20"/>
                </a:lnTo>
                <a:lnTo>
                  <a:pt x="28" y="14"/>
                </a:lnTo>
                <a:lnTo>
                  <a:pt x="28" y="14"/>
                </a:lnTo>
                <a:lnTo>
                  <a:pt x="26" y="8"/>
                </a:lnTo>
                <a:lnTo>
                  <a:pt x="24" y="4"/>
                </a:lnTo>
                <a:lnTo>
                  <a:pt x="18" y="2"/>
                </a:lnTo>
                <a:lnTo>
                  <a:pt x="14" y="0"/>
                </a:lnTo>
                <a:lnTo>
                  <a:pt x="14" y="0"/>
                </a:lnTo>
                <a:lnTo>
                  <a:pt x="8" y="2"/>
                </a:lnTo>
                <a:lnTo>
                  <a:pt x="4" y="4"/>
                </a:lnTo>
                <a:lnTo>
                  <a:pt x="0" y="8"/>
                </a:lnTo>
                <a:lnTo>
                  <a:pt x="0" y="14"/>
                </a:lnTo>
                <a:lnTo>
                  <a:pt x="0" y="14"/>
                </a:lnTo>
                <a:lnTo>
                  <a:pt x="0"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380" name="Line 68"/>
          <p:cNvSpPr>
            <a:spLocks noChangeAspect="1" noChangeShapeType="1"/>
          </p:cNvSpPr>
          <p:nvPr/>
        </p:nvSpPr>
        <p:spPr bwMode="auto">
          <a:xfrm>
            <a:off x="4954588" y="3167063"/>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81" name="Freeform 69"/>
          <p:cNvSpPr>
            <a:spLocks noChangeAspect="1"/>
          </p:cNvSpPr>
          <p:nvPr/>
        </p:nvSpPr>
        <p:spPr bwMode="auto">
          <a:xfrm>
            <a:off x="5999163" y="1350963"/>
            <a:ext cx="876300" cy="771525"/>
          </a:xfrm>
          <a:custGeom>
            <a:avLst/>
            <a:gdLst>
              <a:gd name="T0" fmla="*/ 432 w 432"/>
              <a:gd name="T1" fmla="*/ 190 h 380"/>
              <a:gd name="T2" fmla="*/ 432 w 432"/>
              <a:gd name="T3" fmla="*/ 190 h 380"/>
              <a:gd name="T4" fmla="*/ 0 w 432"/>
              <a:gd name="T5" fmla="*/ 0 h 380"/>
              <a:gd name="T6" fmla="*/ 0 w 432"/>
              <a:gd name="T7" fmla="*/ 380 h 380"/>
              <a:gd name="T8" fmla="*/ 432 w 432"/>
              <a:gd name="T9" fmla="*/ 190 h 380"/>
            </a:gdLst>
            <a:ahLst/>
            <a:cxnLst>
              <a:cxn ang="0">
                <a:pos x="T0" y="T1"/>
              </a:cxn>
              <a:cxn ang="0">
                <a:pos x="T2" y="T3"/>
              </a:cxn>
              <a:cxn ang="0">
                <a:pos x="T4" y="T5"/>
              </a:cxn>
              <a:cxn ang="0">
                <a:pos x="T6" y="T7"/>
              </a:cxn>
              <a:cxn ang="0">
                <a:pos x="T8" y="T9"/>
              </a:cxn>
            </a:cxnLst>
            <a:rect l="0" t="0" r="r" b="b"/>
            <a:pathLst>
              <a:path w="432" h="380">
                <a:moveTo>
                  <a:pt x="432" y="190"/>
                </a:moveTo>
                <a:lnTo>
                  <a:pt x="432" y="190"/>
                </a:lnTo>
                <a:lnTo>
                  <a:pt x="0" y="0"/>
                </a:lnTo>
                <a:lnTo>
                  <a:pt x="0" y="380"/>
                </a:lnTo>
                <a:lnTo>
                  <a:pt x="432" y="190"/>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2" name="Line 70"/>
          <p:cNvSpPr>
            <a:spLocks noChangeAspect="1" noChangeShapeType="1"/>
          </p:cNvSpPr>
          <p:nvPr/>
        </p:nvSpPr>
        <p:spPr bwMode="auto">
          <a:xfrm>
            <a:off x="6875463" y="1736725"/>
            <a:ext cx="515937"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83" name="Freeform 71"/>
          <p:cNvSpPr>
            <a:spLocks noChangeAspect="1"/>
          </p:cNvSpPr>
          <p:nvPr/>
        </p:nvSpPr>
        <p:spPr bwMode="auto">
          <a:xfrm>
            <a:off x="6481763" y="933450"/>
            <a:ext cx="658812" cy="800100"/>
          </a:xfrm>
          <a:custGeom>
            <a:avLst/>
            <a:gdLst>
              <a:gd name="T0" fmla="*/ 0 w 324"/>
              <a:gd name="T1" fmla="*/ 0 h 394"/>
              <a:gd name="T2" fmla="*/ 324 w 324"/>
              <a:gd name="T3" fmla="*/ 0 h 394"/>
              <a:gd name="T4" fmla="*/ 324 w 324"/>
              <a:gd name="T5" fmla="*/ 394 h 394"/>
            </a:gdLst>
            <a:ahLst/>
            <a:cxnLst>
              <a:cxn ang="0">
                <a:pos x="T0" y="T1"/>
              </a:cxn>
              <a:cxn ang="0">
                <a:pos x="T2" y="T3"/>
              </a:cxn>
              <a:cxn ang="0">
                <a:pos x="T4" y="T5"/>
              </a:cxn>
            </a:cxnLst>
            <a:rect l="0" t="0" r="r" b="b"/>
            <a:pathLst>
              <a:path w="324" h="394">
                <a:moveTo>
                  <a:pt x="0" y="0"/>
                </a:moveTo>
                <a:lnTo>
                  <a:pt x="324" y="0"/>
                </a:lnTo>
                <a:lnTo>
                  <a:pt x="324" y="394"/>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4" name="Freeform 72"/>
          <p:cNvSpPr>
            <a:spLocks noChangeAspect="1"/>
          </p:cNvSpPr>
          <p:nvPr/>
        </p:nvSpPr>
        <p:spPr bwMode="auto">
          <a:xfrm>
            <a:off x="5780088" y="933450"/>
            <a:ext cx="649287" cy="657225"/>
          </a:xfrm>
          <a:custGeom>
            <a:avLst/>
            <a:gdLst>
              <a:gd name="T0" fmla="*/ 0 w 320"/>
              <a:gd name="T1" fmla="*/ 324 h 324"/>
              <a:gd name="T2" fmla="*/ 0 w 320"/>
              <a:gd name="T3" fmla="*/ 0 h 324"/>
              <a:gd name="T4" fmla="*/ 320 w 320"/>
              <a:gd name="T5" fmla="*/ 0 h 324"/>
            </a:gdLst>
            <a:ahLst/>
            <a:cxnLst>
              <a:cxn ang="0">
                <a:pos x="T0" y="T1"/>
              </a:cxn>
              <a:cxn ang="0">
                <a:pos x="T2" y="T3"/>
              </a:cxn>
              <a:cxn ang="0">
                <a:pos x="T4" y="T5"/>
              </a:cxn>
            </a:cxnLst>
            <a:rect l="0" t="0" r="r" b="b"/>
            <a:pathLst>
              <a:path w="320" h="324">
                <a:moveTo>
                  <a:pt x="0" y="324"/>
                </a:moveTo>
                <a:lnTo>
                  <a:pt x="0" y="0"/>
                </a:lnTo>
                <a:lnTo>
                  <a:pt x="32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5" name="Freeform 73"/>
          <p:cNvSpPr>
            <a:spLocks noChangeAspect="1"/>
          </p:cNvSpPr>
          <p:nvPr/>
        </p:nvSpPr>
        <p:spPr bwMode="auto">
          <a:xfrm>
            <a:off x="5780088" y="1900238"/>
            <a:ext cx="219075" cy="284162"/>
          </a:xfrm>
          <a:custGeom>
            <a:avLst/>
            <a:gdLst>
              <a:gd name="T0" fmla="*/ 108 w 108"/>
              <a:gd name="T1" fmla="*/ 0 h 140"/>
              <a:gd name="T2" fmla="*/ 0 w 108"/>
              <a:gd name="T3" fmla="*/ 0 h 140"/>
              <a:gd name="T4" fmla="*/ 0 w 108"/>
              <a:gd name="T5" fmla="*/ 140 h 140"/>
            </a:gdLst>
            <a:ahLst/>
            <a:cxnLst>
              <a:cxn ang="0">
                <a:pos x="T0" y="T1"/>
              </a:cxn>
              <a:cxn ang="0">
                <a:pos x="T2" y="T3"/>
              </a:cxn>
              <a:cxn ang="0">
                <a:pos x="T4" y="T5"/>
              </a:cxn>
            </a:cxnLst>
            <a:rect l="0" t="0" r="r" b="b"/>
            <a:pathLst>
              <a:path w="108" h="140">
                <a:moveTo>
                  <a:pt x="108" y="0"/>
                </a:moveTo>
                <a:lnTo>
                  <a:pt x="0" y="0"/>
                </a:lnTo>
                <a:lnTo>
                  <a:pt x="0" y="14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6" name="Freeform 74"/>
          <p:cNvSpPr>
            <a:spLocks noChangeAspect="1"/>
          </p:cNvSpPr>
          <p:nvPr/>
        </p:nvSpPr>
        <p:spPr bwMode="auto">
          <a:xfrm>
            <a:off x="5264150" y="1546225"/>
            <a:ext cx="735013" cy="85725"/>
          </a:xfrm>
          <a:custGeom>
            <a:avLst/>
            <a:gdLst>
              <a:gd name="T0" fmla="*/ 0 w 362"/>
              <a:gd name="T1" fmla="*/ 22 h 42"/>
              <a:gd name="T2" fmla="*/ 74 w 362"/>
              <a:gd name="T3" fmla="*/ 22 h 42"/>
              <a:gd name="T4" fmla="*/ 84 w 362"/>
              <a:gd name="T5" fmla="*/ 42 h 42"/>
              <a:gd name="T6" fmla="*/ 104 w 362"/>
              <a:gd name="T7" fmla="*/ 0 h 42"/>
              <a:gd name="T8" fmla="*/ 126 w 362"/>
              <a:gd name="T9" fmla="*/ 42 h 42"/>
              <a:gd name="T10" fmla="*/ 146 w 362"/>
              <a:gd name="T11" fmla="*/ 0 h 42"/>
              <a:gd name="T12" fmla="*/ 168 w 362"/>
              <a:gd name="T13" fmla="*/ 42 h 42"/>
              <a:gd name="T14" fmla="*/ 188 w 362"/>
              <a:gd name="T15" fmla="*/ 0 h 42"/>
              <a:gd name="T16" fmla="*/ 200 w 362"/>
              <a:gd name="T17" fmla="*/ 22 h 42"/>
              <a:gd name="T18" fmla="*/ 362 w 362"/>
              <a:gd name="T19"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42">
                <a:moveTo>
                  <a:pt x="0" y="22"/>
                </a:moveTo>
                <a:lnTo>
                  <a:pt x="74" y="22"/>
                </a:lnTo>
                <a:lnTo>
                  <a:pt x="84" y="42"/>
                </a:lnTo>
                <a:lnTo>
                  <a:pt x="104" y="0"/>
                </a:lnTo>
                <a:lnTo>
                  <a:pt x="126" y="42"/>
                </a:lnTo>
                <a:lnTo>
                  <a:pt x="146" y="0"/>
                </a:lnTo>
                <a:lnTo>
                  <a:pt x="168" y="42"/>
                </a:lnTo>
                <a:lnTo>
                  <a:pt x="188" y="0"/>
                </a:lnTo>
                <a:lnTo>
                  <a:pt x="200" y="22"/>
                </a:lnTo>
                <a:lnTo>
                  <a:pt x="362" y="2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7" name="Freeform 75"/>
          <p:cNvSpPr>
            <a:spLocks noChangeAspect="1"/>
          </p:cNvSpPr>
          <p:nvPr/>
        </p:nvSpPr>
        <p:spPr bwMode="auto">
          <a:xfrm>
            <a:off x="5780088" y="1139825"/>
            <a:ext cx="1360487" cy="85725"/>
          </a:xfrm>
          <a:custGeom>
            <a:avLst/>
            <a:gdLst>
              <a:gd name="T0" fmla="*/ 0 w 670"/>
              <a:gd name="T1" fmla="*/ 22 h 42"/>
              <a:gd name="T2" fmla="*/ 276 w 670"/>
              <a:gd name="T3" fmla="*/ 22 h 42"/>
              <a:gd name="T4" fmla="*/ 288 w 670"/>
              <a:gd name="T5" fmla="*/ 42 h 42"/>
              <a:gd name="T6" fmla="*/ 308 w 670"/>
              <a:gd name="T7" fmla="*/ 0 h 42"/>
              <a:gd name="T8" fmla="*/ 330 w 670"/>
              <a:gd name="T9" fmla="*/ 42 h 42"/>
              <a:gd name="T10" fmla="*/ 350 w 670"/>
              <a:gd name="T11" fmla="*/ 0 h 42"/>
              <a:gd name="T12" fmla="*/ 372 w 670"/>
              <a:gd name="T13" fmla="*/ 42 h 42"/>
              <a:gd name="T14" fmla="*/ 392 w 670"/>
              <a:gd name="T15" fmla="*/ 0 h 42"/>
              <a:gd name="T16" fmla="*/ 402 w 670"/>
              <a:gd name="T17" fmla="*/ 22 h 42"/>
              <a:gd name="T18" fmla="*/ 670 w 670"/>
              <a:gd name="T19"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0" h="42">
                <a:moveTo>
                  <a:pt x="0" y="22"/>
                </a:moveTo>
                <a:lnTo>
                  <a:pt x="276" y="22"/>
                </a:lnTo>
                <a:lnTo>
                  <a:pt x="288" y="42"/>
                </a:lnTo>
                <a:lnTo>
                  <a:pt x="308" y="0"/>
                </a:lnTo>
                <a:lnTo>
                  <a:pt x="330" y="42"/>
                </a:lnTo>
                <a:lnTo>
                  <a:pt x="350" y="0"/>
                </a:lnTo>
                <a:lnTo>
                  <a:pt x="372" y="42"/>
                </a:lnTo>
                <a:lnTo>
                  <a:pt x="392" y="0"/>
                </a:lnTo>
                <a:lnTo>
                  <a:pt x="402" y="22"/>
                </a:lnTo>
                <a:lnTo>
                  <a:pt x="670" y="2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8" name="Freeform 76"/>
          <p:cNvSpPr>
            <a:spLocks noChangeAspect="1"/>
          </p:cNvSpPr>
          <p:nvPr/>
        </p:nvSpPr>
        <p:spPr bwMode="auto">
          <a:xfrm>
            <a:off x="6481763" y="847725"/>
            <a:ext cx="20637" cy="174625"/>
          </a:xfrm>
          <a:custGeom>
            <a:avLst/>
            <a:gdLst>
              <a:gd name="T0" fmla="*/ 10 w 10"/>
              <a:gd name="T1" fmla="*/ 0 h 86"/>
              <a:gd name="T2" fmla="*/ 10 w 10"/>
              <a:gd name="T3" fmla="*/ 0 h 86"/>
              <a:gd name="T4" fmla="*/ 6 w 10"/>
              <a:gd name="T5" fmla="*/ 8 h 86"/>
              <a:gd name="T6" fmla="*/ 2 w 10"/>
              <a:gd name="T7" fmla="*/ 20 h 86"/>
              <a:gd name="T8" fmla="*/ 0 w 10"/>
              <a:gd name="T9" fmla="*/ 30 h 86"/>
              <a:gd name="T10" fmla="*/ 0 w 10"/>
              <a:gd name="T11" fmla="*/ 42 h 86"/>
              <a:gd name="T12" fmla="*/ 0 w 10"/>
              <a:gd name="T13" fmla="*/ 42 h 86"/>
              <a:gd name="T14" fmla="*/ 0 w 10"/>
              <a:gd name="T15" fmla="*/ 54 h 86"/>
              <a:gd name="T16" fmla="*/ 2 w 10"/>
              <a:gd name="T17" fmla="*/ 66 h 86"/>
              <a:gd name="T18" fmla="*/ 6 w 10"/>
              <a:gd name="T19" fmla="*/ 76 h 86"/>
              <a:gd name="T20" fmla="*/ 10 w 10"/>
              <a:gd name="T2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6">
                <a:moveTo>
                  <a:pt x="10" y="0"/>
                </a:moveTo>
                <a:lnTo>
                  <a:pt x="10" y="0"/>
                </a:lnTo>
                <a:lnTo>
                  <a:pt x="6" y="8"/>
                </a:lnTo>
                <a:lnTo>
                  <a:pt x="2" y="20"/>
                </a:lnTo>
                <a:lnTo>
                  <a:pt x="0" y="30"/>
                </a:lnTo>
                <a:lnTo>
                  <a:pt x="0" y="42"/>
                </a:lnTo>
                <a:lnTo>
                  <a:pt x="0" y="42"/>
                </a:lnTo>
                <a:lnTo>
                  <a:pt x="0" y="54"/>
                </a:lnTo>
                <a:lnTo>
                  <a:pt x="2" y="66"/>
                </a:lnTo>
                <a:lnTo>
                  <a:pt x="6" y="76"/>
                </a:lnTo>
                <a:lnTo>
                  <a:pt x="10" y="8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1389" name="Line 77"/>
          <p:cNvSpPr>
            <a:spLocks noChangeAspect="1" noChangeShapeType="1"/>
          </p:cNvSpPr>
          <p:nvPr/>
        </p:nvSpPr>
        <p:spPr bwMode="auto">
          <a:xfrm flipV="1">
            <a:off x="6429375" y="847725"/>
            <a:ext cx="1588" cy="17462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90" name="Line 78"/>
          <p:cNvSpPr>
            <a:spLocks noChangeAspect="1" noChangeShapeType="1"/>
          </p:cNvSpPr>
          <p:nvPr/>
        </p:nvSpPr>
        <p:spPr bwMode="auto">
          <a:xfrm flipH="1">
            <a:off x="5681663" y="2184400"/>
            <a:ext cx="195262" cy="1588"/>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91" name="Line 79"/>
          <p:cNvSpPr>
            <a:spLocks noChangeAspect="1" noChangeShapeType="1"/>
          </p:cNvSpPr>
          <p:nvPr/>
        </p:nvSpPr>
        <p:spPr bwMode="auto">
          <a:xfrm flipH="1">
            <a:off x="5718175" y="2233613"/>
            <a:ext cx="122238" cy="158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92" name="Line 80"/>
          <p:cNvSpPr>
            <a:spLocks noChangeAspect="1" noChangeShapeType="1"/>
          </p:cNvSpPr>
          <p:nvPr/>
        </p:nvSpPr>
        <p:spPr bwMode="auto">
          <a:xfrm flipH="1">
            <a:off x="5743575" y="2281238"/>
            <a:ext cx="730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93" name="Freeform 81"/>
          <p:cNvSpPr>
            <a:spLocks noChangeAspect="1"/>
          </p:cNvSpPr>
          <p:nvPr/>
        </p:nvSpPr>
        <p:spPr bwMode="auto">
          <a:xfrm>
            <a:off x="7375525" y="1708150"/>
            <a:ext cx="57150" cy="57150"/>
          </a:xfrm>
          <a:custGeom>
            <a:avLst/>
            <a:gdLst>
              <a:gd name="T0" fmla="*/ 14 w 28"/>
              <a:gd name="T1" fmla="*/ 28 h 28"/>
              <a:gd name="T2" fmla="*/ 14 w 28"/>
              <a:gd name="T3" fmla="*/ 28 h 28"/>
              <a:gd name="T4" fmla="*/ 20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6"/>
                </a:lnTo>
                <a:lnTo>
                  <a:pt x="24" y="24"/>
                </a:lnTo>
                <a:lnTo>
                  <a:pt x="26" y="20"/>
                </a:lnTo>
                <a:lnTo>
                  <a:pt x="28" y="14"/>
                </a:lnTo>
                <a:lnTo>
                  <a:pt x="28" y="14"/>
                </a:lnTo>
                <a:lnTo>
                  <a:pt x="26" y="8"/>
                </a:lnTo>
                <a:lnTo>
                  <a:pt x="24" y="4"/>
                </a:lnTo>
                <a:lnTo>
                  <a:pt x="20" y="2"/>
                </a:lnTo>
                <a:lnTo>
                  <a:pt x="14" y="0"/>
                </a:lnTo>
                <a:lnTo>
                  <a:pt x="14" y="0"/>
                </a:lnTo>
                <a:lnTo>
                  <a:pt x="8" y="2"/>
                </a:lnTo>
                <a:lnTo>
                  <a:pt x="4" y="4"/>
                </a:lnTo>
                <a:lnTo>
                  <a:pt x="2" y="8"/>
                </a:lnTo>
                <a:lnTo>
                  <a:pt x="0" y="14"/>
                </a:lnTo>
                <a:lnTo>
                  <a:pt x="0" y="14"/>
                </a:lnTo>
                <a:lnTo>
                  <a:pt x="2"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395" name="Line 83"/>
          <p:cNvSpPr>
            <a:spLocks noChangeAspect="1" noChangeShapeType="1"/>
          </p:cNvSpPr>
          <p:nvPr/>
        </p:nvSpPr>
        <p:spPr bwMode="auto">
          <a:xfrm>
            <a:off x="7404100" y="1736725"/>
            <a:ext cx="1588"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396" name="Rectangle 84"/>
          <p:cNvSpPr>
            <a:spLocks noChangeAspect="1" noChangeArrowheads="1"/>
          </p:cNvSpPr>
          <p:nvPr/>
        </p:nvSpPr>
        <p:spPr bwMode="auto">
          <a:xfrm>
            <a:off x="6064250" y="1879600"/>
            <a:ext cx="1000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a:t>
            </a:r>
          </a:p>
        </p:txBody>
      </p:sp>
      <p:sp>
        <p:nvSpPr>
          <p:cNvPr id="141397" name="Rectangle 85"/>
          <p:cNvSpPr>
            <a:spLocks noChangeAspect="1" noChangeArrowheads="1"/>
          </p:cNvSpPr>
          <p:nvPr/>
        </p:nvSpPr>
        <p:spPr bwMode="auto">
          <a:xfrm>
            <a:off x="6067425" y="1428750"/>
            <a:ext cx="968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Symbol" pitchFamily="18" charset="2"/>
                <a:cs typeface="+mn-cs"/>
              </a:rPr>
              <a:t>-</a:t>
            </a:r>
          </a:p>
        </p:txBody>
      </p:sp>
      <p:sp>
        <p:nvSpPr>
          <p:cNvPr id="141398" name="Rectangle 86"/>
          <p:cNvSpPr>
            <a:spLocks noChangeAspect="1" noChangeArrowheads="1"/>
          </p:cNvSpPr>
          <p:nvPr/>
        </p:nvSpPr>
        <p:spPr bwMode="auto">
          <a:xfrm>
            <a:off x="5486400" y="1295400"/>
            <a:ext cx="139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i</a:t>
            </a:r>
          </a:p>
        </p:txBody>
      </p:sp>
      <p:sp>
        <p:nvSpPr>
          <p:cNvPr id="141400" name="Rectangle 88"/>
          <p:cNvSpPr>
            <a:spLocks noChangeAspect="1" noChangeArrowheads="1"/>
          </p:cNvSpPr>
          <p:nvPr/>
        </p:nvSpPr>
        <p:spPr bwMode="auto">
          <a:xfrm>
            <a:off x="6408738" y="1246188"/>
            <a:ext cx="1460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f</a:t>
            </a:r>
          </a:p>
        </p:txBody>
      </p:sp>
      <p:sp>
        <p:nvSpPr>
          <p:cNvPr id="141402" name="Rectangle 90"/>
          <p:cNvSpPr>
            <a:spLocks noChangeAspect="1" noChangeArrowheads="1"/>
          </p:cNvSpPr>
          <p:nvPr/>
        </p:nvSpPr>
        <p:spPr bwMode="auto">
          <a:xfrm>
            <a:off x="4800600" y="2176463"/>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(a)</a:t>
            </a:r>
          </a:p>
        </p:txBody>
      </p:sp>
      <p:sp>
        <p:nvSpPr>
          <p:cNvPr id="141403" name="Rectangle 91"/>
          <p:cNvSpPr>
            <a:spLocks noChangeAspect="1" noChangeArrowheads="1"/>
          </p:cNvSpPr>
          <p:nvPr/>
        </p:nvSpPr>
        <p:spPr bwMode="auto">
          <a:xfrm>
            <a:off x="4800600" y="3833813"/>
            <a:ext cx="2063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(b)</a:t>
            </a:r>
          </a:p>
        </p:txBody>
      </p:sp>
      <p:sp>
        <p:nvSpPr>
          <p:cNvPr id="141404" name="Rectangle 92"/>
          <p:cNvSpPr>
            <a:spLocks noChangeAspect="1" noChangeArrowheads="1"/>
          </p:cNvSpPr>
          <p:nvPr/>
        </p:nvSpPr>
        <p:spPr bwMode="auto">
          <a:xfrm>
            <a:off x="4800600" y="5654675"/>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cs typeface="+mn-cs"/>
              </a:rPr>
              <a:t>(c)</a:t>
            </a:r>
          </a:p>
        </p:txBody>
      </p:sp>
      <p:sp>
        <p:nvSpPr>
          <p:cNvPr id="141405" name="Rectangle 93"/>
          <p:cNvSpPr>
            <a:spLocks noChangeAspect="1" noChangeArrowheads="1"/>
          </p:cNvSpPr>
          <p:nvPr/>
        </p:nvSpPr>
        <p:spPr bwMode="auto">
          <a:xfrm>
            <a:off x="6553200" y="685800"/>
            <a:ext cx="1571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C</a:t>
            </a:r>
            <a:r>
              <a:rPr lang="en-US" sz="1400" baseline="-25000" smtClean="0">
                <a:solidFill>
                  <a:srgbClr val="000000"/>
                </a:solidFill>
                <a:cs typeface="+mn-cs"/>
              </a:rPr>
              <a:t>f</a:t>
            </a:r>
          </a:p>
        </p:txBody>
      </p:sp>
      <p:sp>
        <p:nvSpPr>
          <p:cNvPr id="141407" name="Rectangle 95"/>
          <p:cNvSpPr>
            <a:spLocks noChangeAspect="1" noChangeArrowheads="1"/>
          </p:cNvSpPr>
          <p:nvPr/>
        </p:nvSpPr>
        <p:spPr bwMode="auto">
          <a:xfrm>
            <a:off x="5029200" y="1447800"/>
            <a:ext cx="1349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i</a:t>
            </a:r>
          </a:p>
        </p:txBody>
      </p:sp>
      <p:sp>
        <p:nvSpPr>
          <p:cNvPr id="141409" name="Rectangle 97"/>
          <p:cNvSpPr>
            <a:spLocks noChangeAspect="1" noChangeArrowheads="1"/>
          </p:cNvSpPr>
          <p:nvPr/>
        </p:nvSpPr>
        <p:spPr bwMode="auto">
          <a:xfrm>
            <a:off x="7469188" y="1660525"/>
            <a:ext cx="1603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latin typeface="Symbol" pitchFamily="18" charset="2"/>
                <a:cs typeface="+mn-cs"/>
              </a:rPr>
              <a:t>u</a:t>
            </a:r>
            <a:r>
              <a:rPr lang="en-US" sz="1400" baseline="-25000" smtClean="0">
                <a:solidFill>
                  <a:srgbClr val="000000"/>
                </a:solidFill>
                <a:cs typeface="+mn-cs"/>
              </a:rPr>
              <a:t>o</a:t>
            </a:r>
          </a:p>
        </p:txBody>
      </p:sp>
      <p:sp>
        <p:nvSpPr>
          <p:cNvPr id="141411" name="Freeform 99"/>
          <p:cNvSpPr>
            <a:spLocks noChangeAspect="1"/>
          </p:cNvSpPr>
          <p:nvPr/>
        </p:nvSpPr>
        <p:spPr bwMode="auto">
          <a:xfrm>
            <a:off x="5235575" y="1562100"/>
            <a:ext cx="57150" cy="57150"/>
          </a:xfrm>
          <a:custGeom>
            <a:avLst/>
            <a:gdLst>
              <a:gd name="T0" fmla="*/ 14 w 28"/>
              <a:gd name="T1" fmla="*/ 28 h 28"/>
              <a:gd name="T2" fmla="*/ 14 w 28"/>
              <a:gd name="T3" fmla="*/ 28 h 28"/>
              <a:gd name="T4" fmla="*/ 18 w 28"/>
              <a:gd name="T5" fmla="*/ 26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18 w 28"/>
              <a:gd name="T19" fmla="*/ 2 h 28"/>
              <a:gd name="T20" fmla="*/ 14 w 28"/>
              <a:gd name="T21" fmla="*/ 0 h 28"/>
              <a:gd name="T22" fmla="*/ 14 w 28"/>
              <a:gd name="T23" fmla="*/ 0 h 28"/>
              <a:gd name="T24" fmla="*/ 8 w 28"/>
              <a:gd name="T25" fmla="*/ 2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6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6"/>
                </a:lnTo>
                <a:lnTo>
                  <a:pt x="24" y="24"/>
                </a:lnTo>
                <a:lnTo>
                  <a:pt x="26" y="20"/>
                </a:lnTo>
                <a:lnTo>
                  <a:pt x="28" y="14"/>
                </a:lnTo>
                <a:lnTo>
                  <a:pt x="28" y="14"/>
                </a:lnTo>
                <a:lnTo>
                  <a:pt x="26" y="8"/>
                </a:lnTo>
                <a:lnTo>
                  <a:pt x="24" y="4"/>
                </a:lnTo>
                <a:lnTo>
                  <a:pt x="18" y="2"/>
                </a:lnTo>
                <a:lnTo>
                  <a:pt x="14" y="0"/>
                </a:lnTo>
                <a:lnTo>
                  <a:pt x="14" y="0"/>
                </a:lnTo>
                <a:lnTo>
                  <a:pt x="8" y="2"/>
                </a:lnTo>
                <a:lnTo>
                  <a:pt x="4" y="4"/>
                </a:lnTo>
                <a:lnTo>
                  <a:pt x="0" y="8"/>
                </a:lnTo>
                <a:lnTo>
                  <a:pt x="0" y="14"/>
                </a:lnTo>
                <a:lnTo>
                  <a:pt x="0" y="14"/>
                </a:lnTo>
                <a:lnTo>
                  <a:pt x="0" y="20"/>
                </a:lnTo>
                <a:lnTo>
                  <a:pt x="4" y="24"/>
                </a:lnTo>
                <a:lnTo>
                  <a:pt x="8" y="26"/>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1413" name="Line 101"/>
          <p:cNvSpPr>
            <a:spLocks noChangeAspect="1" noChangeShapeType="1"/>
          </p:cNvSpPr>
          <p:nvPr/>
        </p:nvSpPr>
        <p:spPr bwMode="auto">
          <a:xfrm>
            <a:off x="5264150" y="1590675"/>
            <a:ext cx="1588" cy="15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1415" name="Rectangle 103"/>
          <p:cNvSpPr>
            <a:spLocks noChangeArrowheads="1"/>
          </p:cNvSpPr>
          <p:nvPr/>
        </p:nvSpPr>
        <p:spPr bwMode="auto">
          <a:xfrm>
            <a:off x="6353175" y="6264275"/>
            <a:ext cx="1682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smtClean="0">
                <a:solidFill>
                  <a:srgbClr val="000000"/>
                </a:solidFill>
                <a:latin typeface="Helvetica" pitchFamily="34" charset="0"/>
                <a:cs typeface="+mn-cs"/>
              </a:rPr>
              <a:t>JH</a:t>
            </a:r>
            <a:endParaRPr lang="en-US" smtClean="0">
              <a:solidFill>
                <a:srgbClr val="000000"/>
              </a:solidFill>
              <a:cs typeface="+mn-cs"/>
            </a:endParaRPr>
          </a:p>
        </p:txBody>
      </p:sp>
      <p:sp>
        <p:nvSpPr>
          <p:cNvPr id="141417" name="Rectangle 105"/>
          <p:cNvSpPr>
            <a:spLocks noChangeAspect="1" noChangeArrowheads="1"/>
          </p:cNvSpPr>
          <p:nvPr/>
        </p:nvSpPr>
        <p:spPr bwMode="auto">
          <a:xfrm>
            <a:off x="6356350" y="2851150"/>
            <a:ext cx="1460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f</a:t>
            </a:r>
          </a:p>
        </p:txBody>
      </p:sp>
      <p:sp>
        <p:nvSpPr>
          <p:cNvPr id="141418" name="Rectangle 106"/>
          <p:cNvSpPr>
            <a:spLocks noChangeAspect="1" noChangeArrowheads="1"/>
          </p:cNvSpPr>
          <p:nvPr/>
        </p:nvSpPr>
        <p:spPr bwMode="auto">
          <a:xfrm>
            <a:off x="6553200" y="4038600"/>
            <a:ext cx="1571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C</a:t>
            </a:r>
            <a:r>
              <a:rPr lang="en-US" sz="1400" baseline="-25000" smtClean="0">
                <a:solidFill>
                  <a:srgbClr val="000000"/>
                </a:solidFill>
                <a:cs typeface="+mn-cs"/>
              </a:rPr>
              <a:t>f</a:t>
            </a:r>
          </a:p>
        </p:txBody>
      </p:sp>
      <p:sp>
        <p:nvSpPr>
          <p:cNvPr id="141419" name="Rectangle 107"/>
          <p:cNvSpPr>
            <a:spLocks noChangeAspect="1" noChangeArrowheads="1"/>
          </p:cNvSpPr>
          <p:nvPr/>
        </p:nvSpPr>
        <p:spPr bwMode="auto">
          <a:xfrm>
            <a:off x="6324600" y="4648200"/>
            <a:ext cx="1460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f</a:t>
            </a:r>
          </a:p>
        </p:txBody>
      </p:sp>
      <p:sp>
        <p:nvSpPr>
          <p:cNvPr id="141420" name="Rectangle 108"/>
          <p:cNvSpPr>
            <a:spLocks noChangeAspect="1" noChangeArrowheads="1"/>
          </p:cNvSpPr>
          <p:nvPr/>
        </p:nvSpPr>
        <p:spPr bwMode="auto">
          <a:xfrm>
            <a:off x="5145088" y="4638675"/>
            <a:ext cx="1508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C</a:t>
            </a:r>
            <a:r>
              <a:rPr lang="en-US" sz="1400" baseline="-25000" smtClean="0">
                <a:solidFill>
                  <a:srgbClr val="000000"/>
                </a:solidFill>
                <a:cs typeface="+mn-cs"/>
              </a:rPr>
              <a:t>i</a:t>
            </a:r>
          </a:p>
        </p:txBody>
      </p:sp>
      <p:sp>
        <p:nvSpPr>
          <p:cNvPr id="141421" name="Rectangle 109"/>
          <p:cNvSpPr>
            <a:spLocks noChangeAspect="1" noChangeArrowheads="1"/>
          </p:cNvSpPr>
          <p:nvPr/>
        </p:nvSpPr>
        <p:spPr bwMode="auto">
          <a:xfrm>
            <a:off x="5472113" y="4722813"/>
            <a:ext cx="139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i="1" smtClean="0">
                <a:solidFill>
                  <a:srgbClr val="000000"/>
                </a:solidFill>
                <a:cs typeface="+mn-cs"/>
              </a:rPr>
              <a:t>R</a:t>
            </a:r>
            <a:r>
              <a:rPr lang="en-US" sz="1400" baseline="-25000" smtClean="0">
                <a:solidFill>
                  <a:srgbClr val="000000"/>
                </a:solidFill>
                <a:cs typeface="+mn-cs"/>
              </a:rPr>
              <a:t>i</a:t>
            </a:r>
          </a:p>
        </p:txBody>
      </p:sp>
      <p:sp>
        <p:nvSpPr>
          <p:cNvPr id="3" name="Metin kutusu 2"/>
          <p:cNvSpPr txBox="1"/>
          <p:nvPr/>
        </p:nvSpPr>
        <p:spPr>
          <a:xfrm>
            <a:off x="669701" y="1071563"/>
            <a:ext cx="3631843" cy="4154984"/>
          </a:xfrm>
          <a:prstGeom prst="rect">
            <a:avLst/>
          </a:prstGeom>
          <a:noFill/>
        </p:spPr>
        <p:txBody>
          <a:bodyPr wrap="square" rtlCol="0">
            <a:spAutoFit/>
          </a:bodyPr>
          <a:lstStyle/>
          <a:p>
            <a:r>
              <a:rPr lang="en-US" b="1" dirty="0">
                <a:ea typeface="MS Mincho" pitchFamily="49" charset="-128"/>
              </a:rPr>
              <a:t>Active filters</a:t>
            </a:r>
            <a:r>
              <a:rPr lang="en-US" dirty="0">
                <a:ea typeface="MS Mincho" pitchFamily="49" charset="-128"/>
              </a:rPr>
              <a:t>  </a:t>
            </a:r>
            <a:endParaRPr lang="tr-TR" dirty="0" smtClean="0">
              <a:ea typeface="MS Mincho" pitchFamily="49" charset="-128"/>
            </a:endParaRPr>
          </a:p>
          <a:p>
            <a:pPr marL="457200" indent="-457200">
              <a:buAutoNum type="alphaLcParenBoth"/>
            </a:pPr>
            <a:r>
              <a:rPr lang="en-US" dirty="0" smtClean="0">
                <a:ea typeface="MS Mincho" pitchFamily="49" charset="-128"/>
              </a:rPr>
              <a:t>A </a:t>
            </a:r>
            <a:r>
              <a:rPr lang="en-US" dirty="0">
                <a:ea typeface="MS Mincho" pitchFamily="49" charset="-128"/>
              </a:rPr>
              <a:t>low-pass filter attenuates high frequencies </a:t>
            </a:r>
            <a:endParaRPr lang="tr-TR" dirty="0" smtClean="0">
              <a:ea typeface="MS Mincho" pitchFamily="49" charset="-128"/>
            </a:endParaRPr>
          </a:p>
          <a:p>
            <a:pPr marL="457200" indent="-457200">
              <a:buAutoNum type="alphaLcParenBoth"/>
            </a:pPr>
            <a:r>
              <a:rPr lang="en-US" dirty="0" smtClean="0">
                <a:ea typeface="MS Mincho" pitchFamily="49" charset="-128"/>
              </a:rPr>
              <a:t>A </a:t>
            </a:r>
            <a:r>
              <a:rPr lang="en-US" dirty="0">
                <a:ea typeface="MS Mincho" pitchFamily="49" charset="-128"/>
              </a:rPr>
              <a:t>high-pass filter attenuates low frequencies and blocks dc</a:t>
            </a:r>
            <a:r>
              <a:rPr lang="en-US" dirty="0" smtClean="0">
                <a:ea typeface="MS Mincho" pitchFamily="49" charset="-128"/>
              </a:rPr>
              <a:t>.</a:t>
            </a:r>
            <a:endParaRPr lang="tr-TR" dirty="0" smtClean="0">
              <a:ea typeface="MS Mincho" pitchFamily="49" charset="-128"/>
            </a:endParaRPr>
          </a:p>
          <a:p>
            <a:pPr marL="457200" indent="-457200">
              <a:buAutoNum type="alphaLcParenBoth"/>
            </a:pPr>
            <a:r>
              <a:rPr lang="en-US" dirty="0" smtClean="0">
                <a:ea typeface="MS Mincho" pitchFamily="49" charset="-128"/>
              </a:rPr>
              <a:t> A band</a:t>
            </a:r>
            <a:r>
              <a:rPr lang="tr-TR" dirty="0" smtClean="0">
                <a:ea typeface="MS Mincho" pitchFamily="49" charset="-128"/>
              </a:rPr>
              <a:t>-</a:t>
            </a:r>
            <a:r>
              <a:rPr lang="en-US" dirty="0" smtClean="0">
                <a:ea typeface="MS Mincho" pitchFamily="49" charset="-128"/>
              </a:rPr>
              <a:t>pass </a:t>
            </a:r>
            <a:r>
              <a:rPr lang="en-US" dirty="0">
                <a:ea typeface="MS Mincho" pitchFamily="49" charset="-128"/>
              </a:rPr>
              <a:t>filter attenuates both low and high frequencies.</a:t>
            </a:r>
            <a:endParaRPr lang="tr-TR" dirty="0"/>
          </a:p>
        </p:txBody>
      </p:sp>
      <p:sp>
        <p:nvSpPr>
          <p:cNvPr id="2" name="Slayt Numarası Yer Tutucusu 1"/>
          <p:cNvSpPr>
            <a:spLocks noGrp="1"/>
          </p:cNvSpPr>
          <p:nvPr>
            <p:ph type="sldNum" sz="quarter" idx="12"/>
          </p:nvPr>
        </p:nvSpPr>
        <p:spPr/>
        <p:txBody>
          <a:bodyPr/>
          <a:lstStyle/>
          <a:p>
            <a:fld id="{94F95399-64A8-43B0-A5C5-2D48ACAF8409}" type="slidenum">
              <a:rPr lang="tr-TR" smtClean="0"/>
              <a:t>63</a:t>
            </a:fld>
            <a:endParaRPr lang="tr-TR"/>
          </a:p>
        </p:txBody>
      </p:sp>
    </p:spTree>
    <p:extLst>
      <p:ext uri="{BB962C8B-B14F-4D97-AF65-F5344CB8AC3E}">
        <p14:creationId xmlns:p14="http://schemas.microsoft.com/office/powerpoint/2010/main" val="33527340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64</a:t>
            </a:fld>
            <a:endParaRPr lang="tr-TR"/>
          </a:p>
        </p:txBody>
      </p:sp>
      <p:sp>
        <p:nvSpPr>
          <p:cNvPr id="13315" name="Rectangle 2"/>
          <p:cNvSpPr>
            <a:spLocks noGrp="1" noChangeArrowheads="1"/>
          </p:cNvSpPr>
          <p:nvPr>
            <p:ph type="title"/>
          </p:nvPr>
        </p:nvSpPr>
        <p:spPr/>
        <p:txBody>
          <a:bodyPr>
            <a:normAutofit fontScale="90000"/>
          </a:bodyPr>
          <a:lstStyle/>
          <a:p>
            <a:r>
              <a:rPr lang="en-US" smtClean="0"/>
              <a:t>Band-pass filter (non-inverting)</a:t>
            </a:r>
          </a:p>
        </p:txBody>
      </p:sp>
      <p:graphicFrame>
        <p:nvGraphicFramePr>
          <p:cNvPr id="13314" name="Object 3"/>
          <p:cNvGraphicFramePr>
            <a:graphicFrameLocks noChangeAspect="1"/>
          </p:cNvGraphicFramePr>
          <p:nvPr/>
        </p:nvGraphicFramePr>
        <p:xfrm>
          <a:off x="1214438" y="1328738"/>
          <a:ext cx="5567362" cy="5291137"/>
        </p:xfrm>
        <a:graphic>
          <a:graphicData uri="http://schemas.openxmlformats.org/presentationml/2006/ole">
            <mc:AlternateContent xmlns:mc="http://schemas.openxmlformats.org/markup-compatibility/2006">
              <mc:Choice xmlns:v="urn:schemas-microsoft-com:vml" Requires="v">
                <p:oleObj spid="_x0000_s53267" name="Drawing" r:id="rId3" imgW="6715080" imgH="6381720" progId="WPDraw30.Drawing">
                  <p:embed/>
                </p:oleObj>
              </mc:Choice>
              <mc:Fallback>
                <p:oleObj name="Drawing" r:id="rId3" imgW="6715080" imgH="638172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4438" y="1328738"/>
                        <a:ext cx="5567362" cy="5291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351700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65</a:t>
            </a:fld>
            <a:endParaRPr lang="tr-TR"/>
          </a:p>
        </p:txBody>
      </p:sp>
      <p:sp>
        <p:nvSpPr>
          <p:cNvPr id="14339" name="Rectangle 2"/>
          <p:cNvSpPr>
            <a:spLocks noGrp="1" noChangeArrowheads="1"/>
          </p:cNvSpPr>
          <p:nvPr>
            <p:ph type="title"/>
          </p:nvPr>
        </p:nvSpPr>
        <p:spPr>
          <a:xfrm>
            <a:off x="539552" y="9645"/>
            <a:ext cx="8229600" cy="1143000"/>
          </a:xfrm>
        </p:spPr>
        <p:txBody>
          <a:bodyPr/>
          <a:lstStyle/>
          <a:p>
            <a:r>
              <a:rPr lang="en-US" dirty="0" smtClean="0"/>
              <a:t>Frequency response of </a:t>
            </a:r>
            <a:r>
              <a:rPr lang="en-US" dirty="0" err="1" smtClean="0"/>
              <a:t>bpf</a:t>
            </a:r>
            <a:endParaRPr lang="en-US" dirty="0" smtClean="0"/>
          </a:p>
        </p:txBody>
      </p:sp>
      <p:graphicFrame>
        <p:nvGraphicFramePr>
          <p:cNvPr id="14338" name="Object 0"/>
          <p:cNvGraphicFramePr>
            <a:graphicFrameLocks noChangeAspect="1"/>
          </p:cNvGraphicFramePr>
          <p:nvPr>
            <p:extLst>
              <p:ext uri="{D42A27DB-BD31-4B8C-83A1-F6EECF244321}">
                <p14:modId xmlns:p14="http://schemas.microsoft.com/office/powerpoint/2010/main" val="334144708"/>
              </p:ext>
            </p:extLst>
          </p:nvPr>
        </p:nvGraphicFramePr>
        <p:xfrm>
          <a:off x="838200" y="973410"/>
          <a:ext cx="7439025" cy="5695950"/>
        </p:xfrm>
        <a:graphic>
          <a:graphicData uri="http://schemas.openxmlformats.org/presentationml/2006/ole">
            <mc:AlternateContent xmlns:mc="http://schemas.openxmlformats.org/markup-compatibility/2006">
              <mc:Choice xmlns:v="urn:schemas-microsoft-com:vml" Requires="v">
                <p:oleObj spid="_x0000_s54291" name="Drawing" r:id="rId3" imgW="7439040" imgH="5695920" progId="WPDraw30.Drawing">
                  <p:embed/>
                </p:oleObj>
              </mc:Choice>
              <mc:Fallback>
                <p:oleObj name="Drawing" r:id="rId3" imgW="7439040" imgH="569592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973410"/>
                        <a:ext cx="7439025" cy="569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880328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66</a:t>
            </a:fld>
            <a:endParaRPr lang="tr-TR"/>
          </a:p>
        </p:txBody>
      </p:sp>
      <p:sp>
        <p:nvSpPr>
          <p:cNvPr id="48130" name="Rectangle 2"/>
          <p:cNvSpPr>
            <a:spLocks noGrp="1" noChangeArrowheads="1"/>
          </p:cNvSpPr>
          <p:nvPr>
            <p:ph type="title"/>
          </p:nvPr>
        </p:nvSpPr>
        <p:spPr/>
        <p:txBody>
          <a:bodyPr/>
          <a:lstStyle/>
          <a:p>
            <a:r>
              <a:rPr lang="en-US" smtClean="0"/>
              <a:t>BPF with bias compensation</a:t>
            </a:r>
          </a:p>
        </p:txBody>
      </p:sp>
      <p:grpSp>
        <p:nvGrpSpPr>
          <p:cNvPr id="48131" name="Group 95"/>
          <p:cNvGrpSpPr>
            <a:grpSpLocks noChangeAspect="1"/>
          </p:cNvGrpSpPr>
          <p:nvPr/>
        </p:nvGrpSpPr>
        <p:grpSpPr bwMode="auto">
          <a:xfrm>
            <a:off x="1323975" y="1533525"/>
            <a:ext cx="5845175" cy="5065713"/>
            <a:chOff x="609" y="579"/>
            <a:chExt cx="4090" cy="3545"/>
          </a:xfrm>
        </p:grpSpPr>
        <p:sp>
          <p:nvSpPr>
            <p:cNvPr id="48132" name="Line 4"/>
            <p:cNvSpPr>
              <a:spLocks noChangeAspect="1" noChangeShapeType="1"/>
            </p:cNvSpPr>
            <p:nvPr/>
          </p:nvSpPr>
          <p:spPr bwMode="auto">
            <a:xfrm>
              <a:off x="1432" y="2880"/>
              <a:ext cx="1214" cy="1"/>
            </a:xfrm>
            <a:prstGeom prst="line">
              <a:avLst/>
            </a:prstGeom>
            <a:noFill/>
            <a:ln w="8001">
              <a:solidFill>
                <a:schemeClr val="tx1"/>
              </a:solidFill>
              <a:round/>
              <a:headEnd/>
              <a:tailEnd/>
            </a:ln>
          </p:spPr>
          <p:txBody>
            <a:bodyPr/>
            <a:lstStyle/>
            <a:p>
              <a:endParaRPr lang="en-US"/>
            </a:p>
          </p:txBody>
        </p:sp>
        <p:sp>
          <p:nvSpPr>
            <p:cNvPr id="48133" name="Rectangle 5"/>
            <p:cNvSpPr>
              <a:spLocks noChangeAspect="1" noChangeArrowheads="1"/>
            </p:cNvSpPr>
            <p:nvPr/>
          </p:nvSpPr>
          <p:spPr bwMode="auto">
            <a:xfrm>
              <a:off x="2646" y="1692"/>
              <a:ext cx="5" cy="1431"/>
            </a:xfrm>
            <a:prstGeom prst="rect">
              <a:avLst/>
            </a:prstGeom>
            <a:noFill/>
            <a:ln w="8001">
              <a:solidFill>
                <a:schemeClr val="tx1"/>
              </a:solidFill>
              <a:miter lim="800000"/>
              <a:headEnd/>
              <a:tailEnd/>
            </a:ln>
          </p:spPr>
          <p:txBody>
            <a:bodyPr/>
            <a:lstStyle/>
            <a:p>
              <a:endParaRPr lang="en-US"/>
            </a:p>
          </p:txBody>
        </p:sp>
        <p:sp>
          <p:nvSpPr>
            <p:cNvPr id="48134" name="Line 6"/>
            <p:cNvSpPr>
              <a:spLocks noChangeAspect="1" noChangeShapeType="1"/>
            </p:cNvSpPr>
            <p:nvPr/>
          </p:nvSpPr>
          <p:spPr bwMode="auto">
            <a:xfrm flipH="1">
              <a:off x="2646" y="2405"/>
              <a:ext cx="1426" cy="713"/>
            </a:xfrm>
            <a:prstGeom prst="line">
              <a:avLst/>
            </a:prstGeom>
            <a:noFill/>
            <a:ln w="8001">
              <a:solidFill>
                <a:schemeClr val="tx1"/>
              </a:solidFill>
              <a:round/>
              <a:headEnd/>
              <a:tailEnd/>
            </a:ln>
          </p:spPr>
          <p:txBody>
            <a:bodyPr/>
            <a:lstStyle/>
            <a:p>
              <a:endParaRPr lang="en-US"/>
            </a:p>
          </p:txBody>
        </p:sp>
        <p:sp>
          <p:nvSpPr>
            <p:cNvPr id="48135" name="Line 7"/>
            <p:cNvSpPr>
              <a:spLocks noChangeAspect="1" noChangeShapeType="1"/>
            </p:cNvSpPr>
            <p:nvPr/>
          </p:nvSpPr>
          <p:spPr bwMode="auto">
            <a:xfrm flipH="1" flipV="1">
              <a:off x="2646" y="1692"/>
              <a:ext cx="1426" cy="713"/>
            </a:xfrm>
            <a:prstGeom prst="line">
              <a:avLst/>
            </a:prstGeom>
            <a:noFill/>
            <a:ln w="8001">
              <a:solidFill>
                <a:schemeClr val="tx1"/>
              </a:solidFill>
              <a:round/>
              <a:headEnd/>
              <a:tailEnd/>
            </a:ln>
          </p:spPr>
          <p:txBody>
            <a:bodyPr/>
            <a:lstStyle/>
            <a:p>
              <a:endParaRPr lang="en-US"/>
            </a:p>
          </p:txBody>
        </p:sp>
        <p:sp>
          <p:nvSpPr>
            <p:cNvPr id="48136" name="Line 8"/>
            <p:cNvSpPr>
              <a:spLocks noChangeAspect="1" noChangeShapeType="1"/>
            </p:cNvSpPr>
            <p:nvPr/>
          </p:nvSpPr>
          <p:spPr bwMode="auto">
            <a:xfrm>
              <a:off x="4072" y="2405"/>
              <a:ext cx="475" cy="1"/>
            </a:xfrm>
            <a:prstGeom prst="line">
              <a:avLst/>
            </a:prstGeom>
            <a:noFill/>
            <a:ln w="8001">
              <a:solidFill>
                <a:schemeClr val="tx1"/>
              </a:solidFill>
              <a:round/>
              <a:headEnd/>
              <a:tailEnd/>
            </a:ln>
          </p:spPr>
          <p:txBody>
            <a:bodyPr/>
            <a:lstStyle/>
            <a:p>
              <a:endParaRPr lang="en-US"/>
            </a:p>
          </p:txBody>
        </p:sp>
        <p:sp>
          <p:nvSpPr>
            <p:cNvPr id="48137" name="Line 9"/>
            <p:cNvSpPr>
              <a:spLocks noChangeAspect="1" noChangeShapeType="1"/>
            </p:cNvSpPr>
            <p:nvPr/>
          </p:nvSpPr>
          <p:spPr bwMode="auto">
            <a:xfrm>
              <a:off x="2765" y="1951"/>
              <a:ext cx="162" cy="1"/>
            </a:xfrm>
            <a:prstGeom prst="line">
              <a:avLst/>
            </a:prstGeom>
            <a:noFill/>
            <a:ln w="8001">
              <a:solidFill>
                <a:schemeClr val="tx1"/>
              </a:solidFill>
              <a:round/>
              <a:headEnd/>
              <a:tailEnd/>
            </a:ln>
          </p:spPr>
          <p:txBody>
            <a:bodyPr/>
            <a:lstStyle/>
            <a:p>
              <a:endParaRPr lang="en-US"/>
            </a:p>
          </p:txBody>
        </p:sp>
        <p:sp>
          <p:nvSpPr>
            <p:cNvPr id="48138" name="Line 10"/>
            <p:cNvSpPr>
              <a:spLocks noChangeAspect="1" noChangeShapeType="1"/>
            </p:cNvSpPr>
            <p:nvPr/>
          </p:nvSpPr>
          <p:spPr bwMode="auto">
            <a:xfrm>
              <a:off x="809" y="1913"/>
              <a:ext cx="189" cy="1"/>
            </a:xfrm>
            <a:prstGeom prst="line">
              <a:avLst/>
            </a:prstGeom>
            <a:noFill/>
            <a:ln w="8001">
              <a:solidFill>
                <a:schemeClr val="tx1"/>
              </a:solidFill>
              <a:round/>
              <a:headEnd/>
              <a:tailEnd/>
            </a:ln>
          </p:spPr>
          <p:txBody>
            <a:bodyPr/>
            <a:lstStyle/>
            <a:p>
              <a:endParaRPr lang="en-US"/>
            </a:p>
          </p:txBody>
        </p:sp>
        <p:sp>
          <p:nvSpPr>
            <p:cNvPr id="48139" name="Line 11"/>
            <p:cNvSpPr>
              <a:spLocks noChangeAspect="1" noChangeShapeType="1"/>
            </p:cNvSpPr>
            <p:nvPr/>
          </p:nvSpPr>
          <p:spPr bwMode="auto">
            <a:xfrm flipV="1">
              <a:off x="998" y="1816"/>
              <a:ext cx="49" cy="97"/>
            </a:xfrm>
            <a:prstGeom prst="line">
              <a:avLst/>
            </a:prstGeom>
            <a:noFill/>
            <a:ln w="8001">
              <a:solidFill>
                <a:schemeClr val="tx1"/>
              </a:solidFill>
              <a:round/>
              <a:headEnd/>
              <a:tailEnd/>
            </a:ln>
          </p:spPr>
          <p:txBody>
            <a:bodyPr/>
            <a:lstStyle/>
            <a:p>
              <a:endParaRPr lang="en-US"/>
            </a:p>
          </p:txBody>
        </p:sp>
        <p:sp>
          <p:nvSpPr>
            <p:cNvPr id="48140" name="Line 12"/>
            <p:cNvSpPr>
              <a:spLocks noChangeAspect="1" noChangeShapeType="1"/>
            </p:cNvSpPr>
            <p:nvPr/>
          </p:nvSpPr>
          <p:spPr bwMode="auto">
            <a:xfrm>
              <a:off x="1047" y="1816"/>
              <a:ext cx="91" cy="194"/>
            </a:xfrm>
            <a:prstGeom prst="line">
              <a:avLst/>
            </a:prstGeom>
            <a:noFill/>
            <a:ln w="8001">
              <a:solidFill>
                <a:schemeClr val="tx1"/>
              </a:solidFill>
              <a:round/>
              <a:headEnd/>
              <a:tailEnd/>
            </a:ln>
          </p:spPr>
          <p:txBody>
            <a:bodyPr/>
            <a:lstStyle/>
            <a:p>
              <a:endParaRPr lang="en-US"/>
            </a:p>
          </p:txBody>
        </p:sp>
        <p:sp>
          <p:nvSpPr>
            <p:cNvPr id="48141" name="Line 13"/>
            <p:cNvSpPr>
              <a:spLocks noChangeAspect="1" noChangeShapeType="1"/>
            </p:cNvSpPr>
            <p:nvPr/>
          </p:nvSpPr>
          <p:spPr bwMode="auto">
            <a:xfrm flipV="1">
              <a:off x="1138" y="1816"/>
              <a:ext cx="98" cy="194"/>
            </a:xfrm>
            <a:prstGeom prst="line">
              <a:avLst/>
            </a:prstGeom>
            <a:noFill/>
            <a:ln w="8001">
              <a:solidFill>
                <a:schemeClr val="tx1"/>
              </a:solidFill>
              <a:round/>
              <a:headEnd/>
              <a:tailEnd/>
            </a:ln>
          </p:spPr>
          <p:txBody>
            <a:bodyPr/>
            <a:lstStyle/>
            <a:p>
              <a:endParaRPr lang="en-US"/>
            </a:p>
          </p:txBody>
        </p:sp>
        <p:sp>
          <p:nvSpPr>
            <p:cNvPr id="48142" name="Line 14"/>
            <p:cNvSpPr>
              <a:spLocks noChangeAspect="1" noChangeShapeType="1"/>
            </p:cNvSpPr>
            <p:nvPr/>
          </p:nvSpPr>
          <p:spPr bwMode="auto">
            <a:xfrm>
              <a:off x="1236" y="1816"/>
              <a:ext cx="92" cy="194"/>
            </a:xfrm>
            <a:prstGeom prst="line">
              <a:avLst/>
            </a:prstGeom>
            <a:noFill/>
            <a:ln w="8001">
              <a:solidFill>
                <a:schemeClr val="tx1"/>
              </a:solidFill>
              <a:round/>
              <a:headEnd/>
              <a:tailEnd/>
            </a:ln>
          </p:spPr>
          <p:txBody>
            <a:bodyPr/>
            <a:lstStyle/>
            <a:p>
              <a:endParaRPr lang="en-US"/>
            </a:p>
          </p:txBody>
        </p:sp>
        <p:sp>
          <p:nvSpPr>
            <p:cNvPr id="48143" name="Line 15"/>
            <p:cNvSpPr>
              <a:spLocks noChangeAspect="1" noChangeShapeType="1"/>
            </p:cNvSpPr>
            <p:nvPr/>
          </p:nvSpPr>
          <p:spPr bwMode="auto">
            <a:xfrm flipV="1">
              <a:off x="1328" y="1816"/>
              <a:ext cx="97" cy="194"/>
            </a:xfrm>
            <a:prstGeom prst="line">
              <a:avLst/>
            </a:prstGeom>
            <a:noFill/>
            <a:ln w="8001">
              <a:solidFill>
                <a:schemeClr val="tx1"/>
              </a:solidFill>
              <a:round/>
              <a:headEnd/>
              <a:tailEnd/>
            </a:ln>
          </p:spPr>
          <p:txBody>
            <a:bodyPr/>
            <a:lstStyle/>
            <a:p>
              <a:endParaRPr lang="en-US"/>
            </a:p>
          </p:txBody>
        </p:sp>
        <p:sp>
          <p:nvSpPr>
            <p:cNvPr id="48144" name="Line 16"/>
            <p:cNvSpPr>
              <a:spLocks noChangeAspect="1" noChangeShapeType="1"/>
            </p:cNvSpPr>
            <p:nvPr/>
          </p:nvSpPr>
          <p:spPr bwMode="auto">
            <a:xfrm>
              <a:off x="1425" y="1816"/>
              <a:ext cx="97" cy="194"/>
            </a:xfrm>
            <a:prstGeom prst="line">
              <a:avLst/>
            </a:prstGeom>
            <a:noFill/>
            <a:ln w="8001">
              <a:solidFill>
                <a:schemeClr val="tx1"/>
              </a:solidFill>
              <a:round/>
              <a:headEnd/>
              <a:tailEnd/>
            </a:ln>
          </p:spPr>
          <p:txBody>
            <a:bodyPr/>
            <a:lstStyle/>
            <a:p>
              <a:endParaRPr lang="en-US"/>
            </a:p>
          </p:txBody>
        </p:sp>
        <p:sp>
          <p:nvSpPr>
            <p:cNvPr id="48145" name="Line 17"/>
            <p:cNvSpPr>
              <a:spLocks noChangeAspect="1" noChangeShapeType="1"/>
            </p:cNvSpPr>
            <p:nvPr/>
          </p:nvSpPr>
          <p:spPr bwMode="auto">
            <a:xfrm flipV="1">
              <a:off x="1522" y="1913"/>
              <a:ext cx="43" cy="97"/>
            </a:xfrm>
            <a:prstGeom prst="line">
              <a:avLst/>
            </a:prstGeom>
            <a:noFill/>
            <a:ln w="8001">
              <a:solidFill>
                <a:schemeClr val="tx1"/>
              </a:solidFill>
              <a:round/>
              <a:headEnd/>
              <a:tailEnd/>
            </a:ln>
          </p:spPr>
          <p:txBody>
            <a:bodyPr/>
            <a:lstStyle/>
            <a:p>
              <a:endParaRPr lang="en-US"/>
            </a:p>
          </p:txBody>
        </p:sp>
        <p:sp>
          <p:nvSpPr>
            <p:cNvPr id="48146" name="Line 18"/>
            <p:cNvSpPr>
              <a:spLocks noChangeAspect="1" noChangeShapeType="1"/>
            </p:cNvSpPr>
            <p:nvPr/>
          </p:nvSpPr>
          <p:spPr bwMode="auto">
            <a:xfrm>
              <a:off x="1565" y="1913"/>
              <a:ext cx="393" cy="1"/>
            </a:xfrm>
            <a:prstGeom prst="line">
              <a:avLst/>
            </a:prstGeom>
            <a:noFill/>
            <a:ln w="8001">
              <a:solidFill>
                <a:schemeClr val="tx1"/>
              </a:solidFill>
              <a:round/>
              <a:headEnd/>
              <a:tailEnd/>
            </a:ln>
          </p:spPr>
          <p:txBody>
            <a:bodyPr/>
            <a:lstStyle/>
            <a:p>
              <a:endParaRPr lang="en-US"/>
            </a:p>
          </p:txBody>
        </p:sp>
        <p:sp>
          <p:nvSpPr>
            <p:cNvPr id="48147" name="Line 19"/>
            <p:cNvSpPr>
              <a:spLocks noChangeAspect="1" noChangeShapeType="1"/>
            </p:cNvSpPr>
            <p:nvPr/>
          </p:nvSpPr>
          <p:spPr bwMode="auto">
            <a:xfrm>
              <a:off x="809" y="1935"/>
              <a:ext cx="1" cy="173"/>
            </a:xfrm>
            <a:prstGeom prst="line">
              <a:avLst/>
            </a:prstGeom>
            <a:noFill/>
            <a:ln w="8001">
              <a:solidFill>
                <a:schemeClr val="tx1"/>
              </a:solidFill>
              <a:round/>
              <a:headEnd/>
              <a:tailEnd/>
            </a:ln>
          </p:spPr>
          <p:txBody>
            <a:bodyPr/>
            <a:lstStyle/>
            <a:p>
              <a:endParaRPr lang="en-US"/>
            </a:p>
          </p:txBody>
        </p:sp>
        <p:sp>
          <p:nvSpPr>
            <p:cNvPr id="48148" name="Line 20"/>
            <p:cNvSpPr>
              <a:spLocks noChangeAspect="1" noChangeShapeType="1"/>
            </p:cNvSpPr>
            <p:nvPr/>
          </p:nvSpPr>
          <p:spPr bwMode="auto">
            <a:xfrm>
              <a:off x="809" y="1913"/>
              <a:ext cx="1" cy="173"/>
            </a:xfrm>
            <a:prstGeom prst="line">
              <a:avLst/>
            </a:prstGeom>
            <a:noFill/>
            <a:ln w="8001">
              <a:solidFill>
                <a:schemeClr val="tx1"/>
              </a:solidFill>
              <a:round/>
              <a:headEnd/>
              <a:tailEnd/>
            </a:ln>
          </p:spPr>
          <p:txBody>
            <a:bodyPr/>
            <a:lstStyle/>
            <a:p>
              <a:endParaRPr lang="en-US"/>
            </a:p>
          </p:txBody>
        </p:sp>
        <p:sp>
          <p:nvSpPr>
            <p:cNvPr id="48149" name="Line 22"/>
            <p:cNvSpPr>
              <a:spLocks noChangeAspect="1" noChangeShapeType="1"/>
            </p:cNvSpPr>
            <p:nvPr/>
          </p:nvSpPr>
          <p:spPr bwMode="auto">
            <a:xfrm flipV="1">
              <a:off x="1949" y="1805"/>
              <a:ext cx="48" cy="92"/>
            </a:xfrm>
            <a:prstGeom prst="line">
              <a:avLst/>
            </a:prstGeom>
            <a:noFill/>
            <a:ln w="8001">
              <a:solidFill>
                <a:schemeClr val="tx1"/>
              </a:solidFill>
              <a:round/>
              <a:headEnd/>
              <a:tailEnd/>
            </a:ln>
          </p:spPr>
          <p:txBody>
            <a:bodyPr/>
            <a:lstStyle/>
            <a:p>
              <a:endParaRPr lang="en-US"/>
            </a:p>
          </p:txBody>
        </p:sp>
        <p:sp>
          <p:nvSpPr>
            <p:cNvPr id="48150" name="Line 23"/>
            <p:cNvSpPr>
              <a:spLocks noChangeAspect="1" noChangeShapeType="1"/>
            </p:cNvSpPr>
            <p:nvPr/>
          </p:nvSpPr>
          <p:spPr bwMode="auto">
            <a:xfrm>
              <a:off x="1997" y="1805"/>
              <a:ext cx="92" cy="189"/>
            </a:xfrm>
            <a:prstGeom prst="line">
              <a:avLst/>
            </a:prstGeom>
            <a:noFill/>
            <a:ln w="8001">
              <a:solidFill>
                <a:schemeClr val="tx1"/>
              </a:solidFill>
              <a:round/>
              <a:headEnd/>
              <a:tailEnd/>
            </a:ln>
          </p:spPr>
          <p:txBody>
            <a:bodyPr/>
            <a:lstStyle/>
            <a:p>
              <a:endParaRPr lang="en-US"/>
            </a:p>
          </p:txBody>
        </p:sp>
        <p:sp>
          <p:nvSpPr>
            <p:cNvPr id="48151" name="Line 24"/>
            <p:cNvSpPr>
              <a:spLocks noChangeAspect="1" noChangeShapeType="1"/>
            </p:cNvSpPr>
            <p:nvPr/>
          </p:nvSpPr>
          <p:spPr bwMode="auto">
            <a:xfrm flipV="1">
              <a:off x="2089" y="1805"/>
              <a:ext cx="97" cy="189"/>
            </a:xfrm>
            <a:prstGeom prst="line">
              <a:avLst/>
            </a:prstGeom>
            <a:noFill/>
            <a:ln w="8001">
              <a:solidFill>
                <a:schemeClr val="tx1"/>
              </a:solidFill>
              <a:round/>
              <a:headEnd/>
              <a:tailEnd/>
            </a:ln>
          </p:spPr>
          <p:txBody>
            <a:bodyPr/>
            <a:lstStyle/>
            <a:p>
              <a:endParaRPr lang="en-US"/>
            </a:p>
          </p:txBody>
        </p:sp>
        <p:sp>
          <p:nvSpPr>
            <p:cNvPr id="48152" name="Line 25"/>
            <p:cNvSpPr>
              <a:spLocks noChangeAspect="1" noChangeShapeType="1"/>
            </p:cNvSpPr>
            <p:nvPr/>
          </p:nvSpPr>
          <p:spPr bwMode="auto">
            <a:xfrm>
              <a:off x="2186" y="1805"/>
              <a:ext cx="92" cy="189"/>
            </a:xfrm>
            <a:prstGeom prst="line">
              <a:avLst/>
            </a:prstGeom>
            <a:noFill/>
            <a:ln w="8001">
              <a:solidFill>
                <a:schemeClr val="tx1"/>
              </a:solidFill>
              <a:round/>
              <a:headEnd/>
              <a:tailEnd/>
            </a:ln>
          </p:spPr>
          <p:txBody>
            <a:bodyPr/>
            <a:lstStyle/>
            <a:p>
              <a:endParaRPr lang="en-US"/>
            </a:p>
          </p:txBody>
        </p:sp>
        <p:sp>
          <p:nvSpPr>
            <p:cNvPr id="48153" name="Line 26"/>
            <p:cNvSpPr>
              <a:spLocks noChangeAspect="1" noChangeShapeType="1"/>
            </p:cNvSpPr>
            <p:nvPr/>
          </p:nvSpPr>
          <p:spPr bwMode="auto">
            <a:xfrm flipV="1">
              <a:off x="2278" y="1805"/>
              <a:ext cx="98" cy="189"/>
            </a:xfrm>
            <a:prstGeom prst="line">
              <a:avLst/>
            </a:prstGeom>
            <a:noFill/>
            <a:ln w="8001">
              <a:solidFill>
                <a:schemeClr val="tx1"/>
              </a:solidFill>
              <a:round/>
              <a:headEnd/>
              <a:tailEnd/>
            </a:ln>
          </p:spPr>
          <p:txBody>
            <a:bodyPr/>
            <a:lstStyle/>
            <a:p>
              <a:endParaRPr lang="en-US"/>
            </a:p>
          </p:txBody>
        </p:sp>
        <p:sp>
          <p:nvSpPr>
            <p:cNvPr id="48154" name="Line 27"/>
            <p:cNvSpPr>
              <a:spLocks noChangeAspect="1" noChangeShapeType="1"/>
            </p:cNvSpPr>
            <p:nvPr/>
          </p:nvSpPr>
          <p:spPr bwMode="auto">
            <a:xfrm>
              <a:off x="2376" y="1805"/>
              <a:ext cx="97" cy="189"/>
            </a:xfrm>
            <a:prstGeom prst="line">
              <a:avLst/>
            </a:prstGeom>
            <a:noFill/>
            <a:ln w="8001">
              <a:solidFill>
                <a:schemeClr val="tx1"/>
              </a:solidFill>
              <a:round/>
              <a:headEnd/>
              <a:tailEnd/>
            </a:ln>
          </p:spPr>
          <p:txBody>
            <a:bodyPr/>
            <a:lstStyle/>
            <a:p>
              <a:endParaRPr lang="en-US"/>
            </a:p>
          </p:txBody>
        </p:sp>
        <p:sp>
          <p:nvSpPr>
            <p:cNvPr id="48155" name="Line 28"/>
            <p:cNvSpPr>
              <a:spLocks noChangeAspect="1" noChangeShapeType="1"/>
            </p:cNvSpPr>
            <p:nvPr/>
          </p:nvSpPr>
          <p:spPr bwMode="auto">
            <a:xfrm flipV="1">
              <a:off x="2473" y="1897"/>
              <a:ext cx="43" cy="97"/>
            </a:xfrm>
            <a:prstGeom prst="line">
              <a:avLst/>
            </a:prstGeom>
            <a:noFill/>
            <a:ln w="8001">
              <a:solidFill>
                <a:schemeClr val="tx1"/>
              </a:solidFill>
              <a:round/>
              <a:headEnd/>
              <a:tailEnd/>
            </a:ln>
          </p:spPr>
          <p:txBody>
            <a:bodyPr/>
            <a:lstStyle/>
            <a:p>
              <a:endParaRPr lang="en-US"/>
            </a:p>
          </p:txBody>
        </p:sp>
        <p:sp>
          <p:nvSpPr>
            <p:cNvPr id="48156" name="Freeform 30"/>
            <p:cNvSpPr>
              <a:spLocks noChangeAspect="1"/>
            </p:cNvSpPr>
            <p:nvPr/>
          </p:nvSpPr>
          <p:spPr bwMode="auto">
            <a:xfrm>
              <a:off x="1084" y="2848"/>
              <a:ext cx="98" cy="92"/>
            </a:xfrm>
            <a:custGeom>
              <a:avLst/>
              <a:gdLst>
                <a:gd name="T0" fmla="*/ 0 w 98"/>
                <a:gd name="T1" fmla="*/ 43 h 92"/>
                <a:gd name="T2" fmla="*/ 6 w 98"/>
                <a:gd name="T3" fmla="*/ 27 h 92"/>
                <a:gd name="T4" fmla="*/ 27 w 98"/>
                <a:gd name="T5" fmla="*/ 5 h 92"/>
                <a:gd name="T6" fmla="*/ 49 w 98"/>
                <a:gd name="T7" fmla="*/ 0 h 92"/>
                <a:gd name="T8" fmla="*/ 71 w 98"/>
                <a:gd name="T9" fmla="*/ 5 h 92"/>
                <a:gd name="T10" fmla="*/ 92 w 98"/>
                <a:gd name="T11" fmla="*/ 27 h 92"/>
                <a:gd name="T12" fmla="*/ 98 w 98"/>
                <a:gd name="T13" fmla="*/ 43 h 92"/>
                <a:gd name="T14" fmla="*/ 92 w 98"/>
                <a:gd name="T15" fmla="*/ 65 h 92"/>
                <a:gd name="T16" fmla="*/ 71 w 98"/>
                <a:gd name="T17" fmla="*/ 86 h 92"/>
                <a:gd name="T18" fmla="*/ 49 w 98"/>
                <a:gd name="T19" fmla="*/ 92 h 92"/>
                <a:gd name="T20" fmla="*/ 27 w 98"/>
                <a:gd name="T21" fmla="*/ 86 h 92"/>
                <a:gd name="T22" fmla="*/ 6 w 98"/>
                <a:gd name="T23" fmla="*/ 65 h 92"/>
                <a:gd name="T24" fmla="*/ 0 w 98"/>
                <a:gd name="T25" fmla="*/ 43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8"/>
                <a:gd name="T40" fmla="*/ 0 h 92"/>
                <a:gd name="T41" fmla="*/ 98 w 98"/>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8" h="92">
                  <a:moveTo>
                    <a:pt x="0" y="43"/>
                  </a:moveTo>
                  <a:lnTo>
                    <a:pt x="6" y="27"/>
                  </a:lnTo>
                  <a:lnTo>
                    <a:pt x="27" y="5"/>
                  </a:lnTo>
                  <a:lnTo>
                    <a:pt x="49" y="0"/>
                  </a:lnTo>
                  <a:lnTo>
                    <a:pt x="71" y="5"/>
                  </a:lnTo>
                  <a:lnTo>
                    <a:pt x="92" y="27"/>
                  </a:lnTo>
                  <a:lnTo>
                    <a:pt x="98" y="43"/>
                  </a:lnTo>
                  <a:lnTo>
                    <a:pt x="92" y="65"/>
                  </a:lnTo>
                  <a:lnTo>
                    <a:pt x="71" y="86"/>
                  </a:lnTo>
                  <a:lnTo>
                    <a:pt x="49" y="92"/>
                  </a:lnTo>
                  <a:lnTo>
                    <a:pt x="27" y="86"/>
                  </a:lnTo>
                  <a:lnTo>
                    <a:pt x="6" y="65"/>
                  </a:lnTo>
                  <a:lnTo>
                    <a:pt x="0" y="43"/>
                  </a:lnTo>
                </a:path>
              </a:pathLst>
            </a:custGeom>
            <a:noFill/>
            <a:ln w="8001">
              <a:solidFill>
                <a:schemeClr val="tx1"/>
              </a:solidFill>
              <a:prstDash val="solid"/>
              <a:round/>
              <a:headEnd/>
              <a:tailEnd/>
            </a:ln>
          </p:spPr>
          <p:txBody>
            <a:bodyPr/>
            <a:lstStyle/>
            <a:p>
              <a:endParaRPr lang="en-US"/>
            </a:p>
          </p:txBody>
        </p:sp>
        <p:sp>
          <p:nvSpPr>
            <p:cNvPr id="48157" name="Line 31"/>
            <p:cNvSpPr>
              <a:spLocks noChangeAspect="1" noChangeShapeType="1"/>
            </p:cNvSpPr>
            <p:nvPr/>
          </p:nvSpPr>
          <p:spPr bwMode="auto">
            <a:xfrm>
              <a:off x="2170" y="2880"/>
              <a:ext cx="1" cy="189"/>
            </a:xfrm>
            <a:prstGeom prst="line">
              <a:avLst/>
            </a:prstGeom>
            <a:noFill/>
            <a:ln w="8001">
              <a:solidFill>
                <a:schemeClr val="tx1"/>
              </a:solidFill>
              <a:round/>
              <a:headEnd/>
              <a:tailEnd/>
            </a:ln>
          </p:spPr>
          <p:txBody>
            <a:bodyPr/>
            <a:lstStyle/>
            <a:p>
              <a:endParaRPr lang="en-US"/>
            </a:p>
          </p:txBody>
        </p:sp>
        <p:sp>
          <p:nvSpPr>
            <p:cNvPr id="48158" name="Line 32"/>
            <p:cNvSpPr>
              <a:spLocks noChangeAspect="1" noChangeShapeType="1"/>
            </p:cNvSpPr>
            <p:nvPr/>
          </p:nvSpPr>
          <p:spPr bwMode="auto">
            <a:xfrm>
              <a:off x="2170" y="3069"/>
              <a:ext cx="92" cy="49"/>
            </a:xfrm>
            <a:prstGeom prst="line">
              <a:avLst/>
            </a:prstGeom>
            <a:noFill/>
            <a:ln w="8001">
              <a:solidFill>
                <a:schemeClr val="tx1"/>
              </a:solidFill>
              <a:round/>
              <a:headEnd/>
              <a:tailEnd/>
            </a:ln>
          </p:spPr>
          <p:txBody>
            <a:bodyPr/>
            <a:lstStyle/>
            <a:p>
              <a:endParaRPr lang="en-US"/>
            </a:p>
          </p:txBody>
        </p:sp>
        <p:sp>
          <p:nvSpPr>
            <p:cNvPr id="48159" name="Line 33"/>
            <p:cNvSpPr>
              <a:spLocks noChangeAspect="1" noChangeShapeType="1"/>
            </p:cNvSpPr>
            <p:nvPr/>
          </p:nvSpPr>
          <p:spPr bwMode="auto">
            <a:xfrm flipH="1">
              <a:off x="2073" y="3118"/>
              <a:ext cx="189" cy="92"/>
            </a:xfrm>
            <a:prstGeom prst="line">
              <a:avLst/>
            </a:prstGeom>
            <a:noFill/>
            <a:ln w="8001">
              <a:solidFill>
                <a:schemeClr val="tx1"/>
              </a:solidFill>
              <a:round/>
              <a:headEnd/>
              <a:tailEnd/>
            </a:ln>
          </p:spPr>
          <p:txBody>
            <a:bodyPr/>
            <a:lstStyle/>
            <a:p>
              <a:endParaRPr lang="en-US"/>
            </a:p>
          </p:txBody>
        </p:sp>
        <p:sp>
          <p:nvSpPr>
            <p:cNvPr id="48160" name="Line 34"/>
            <p:cNvSpPr>
              <a:spLocks noChangeAspect="1" noChangeShapeType="1"/>
            </p:cNvSpPr>
            <p:nvPr/>
          </p:nvSpPr>
          <p:spPr bwMode="auto">
            <a:xfrm>
              <a:off x="2073" y="3210"/>
              <a:ext cx="189" cy="97"/>
            </a:xfrm>
            <a:prstGeom prst="line">
              <a:avLst/>
            </a:prstGeom>
            <a:noFill/>
            <a:ln w="8001">
              <a:solidFill>
                <a:schemeClr val="tx1"/>
              </a:solidFill>
              <a:round/>
              <a:headEnd/>
              <a:tailEnd/>
            </a:ln>
          </p:spPr>
          <p:txBody>
            <a:bodyPr/>
            <a:lstStyle/>
            <a:p>
              <a:endParaRPr lang="en-US"/>
            </a:p>
          </p:txBody>
        </p:sp>
        <p:sp>
          <p:nvSpPr>
            <p:cNvPr id="48161" name="Line 35"/>
            <p:cNvSpPr>
              <a:spLocks noChangeAspect="1" noChangeShapeType="1"/>
            </p:cNvSpPr>
            <p:nvPr/>
          </p:nvSpPr>
          <p:spPr bwMode="auto">
            <a:xfrm flipH="1">
              <a:off x="2073" y="3307"/>
              <a:ext cx="189" cy="92"/>
            </a:xfrm>
            <a:prstGeom prst="line">
              <a:avLst/>
            </a:prstGeom>
            <a:noFill/>
            <a:ln w="8001">
              <a:solidFill>
                <a:schemeClr val="tx1"/>
              </a:solidFill>
              <a:round/>
              <a:headEnd/>
              <a:tailEnd/>
            </a:ln>
          </p:spPr>
          <p:txBody>
            <a:bodyPr/>
            <a:lstStyle/>
            <a:p>
              <a:endParaRPr lang="en-US"/>
            </a:p>
          </p:txBody>
        </p:sp>
        <p:sp>
          <p:nvSpPr>
            <p:cNvPr id="48162" name="Line 36"/>
            <p:cNvSpPr>
              <a:spLocks noChangeAspect="1" noChangeShapeType="1"/>
            </p:cNvSpPr>
            <p:nvPr/>
          </p:nvSpPr>
          <p:spPr bwMode="auto">
            <a:xfrm>
              <a:off x="2073" y="3399"/>
              <a:ext cx="189" cy="97"/>
            </a:xfrm>
            <a:prstGeom prst="line">
              <a:avLst/>
            </a:prstGeom>
            <a:noFill/>
            <a:ln w="8001">
              <a:solidFill>
                <a:schemeClr val="tx1"/>
              </a:solidFill>
              <a:round/>
              <a:headEnd/>
              <a:tailEnd/>
            </a:ln>
          </p:spPr>
          <p:txBody>
            <a:bodyPr/>
            <a:lstStyle/>
            <a:p>
              <a:endParaRPr lang="en-US"/>
            </a:p>
          </p:txBody>
        </p:sp>
        <p:sp>
          <p:nvSpPr>
            <p:cNvPr id="48163" name="Line 37"/>
            <p:cNvSpPr>
              <a:spLocks noChangeAspect="1" noChangeShapeType="1"/>
            </p:cNvSpPr>
            <p:nvPr/>
          </p:nvSpPr>
          <p:spPr bwMode="auto">
            <a:xfrm flipH="1">
              <a:off x="2073" y="3496"/>
              <a:ext cx="189" cy="97"/>
            </a:xfrm>
            <a:prstGeom prst="line">
              <a:avLst/>
            </a:prstGeom>
            <a:noFill/>
            <a:ln w="8001">
              <a:solidFill>
                <a:schemeClr val="tx1"/>
              </a:solidFill>
              <a:round/>
              <a:headEnd/>
              <a:tailEnd/>
            </a:ln>
          </p:spPr>
          <p:txBody>
            <a:bodyPr/>
            <a:lstStyle/>
            <a:p>
              <a:endParaRPr lang="en-US"/>
            </a:p>
          </p:txBody>
        </p:sp>
        <p:sp>
          <p:nvSpPr>
            <p:cNvPr id="48164" name="Line 38"/>
            <p:cNvSpPr>
              <a:spLocks noChangeAspect="1" noChangeShapeType="1"/>
            </p:cNvSpPr>
            <p:nvPr/>
          </p:nvSpPr>
          <p:spPr bwMode="auto">
            <a:xfrm>
              <a:off x="2073" y="3593"/>
              <a:ext cx="97" cy="43"/>
            </a:xfrm>
            <a:prstGeom prst="line">
              <a:avLst/>
            </a:prstGeom>
            <a:noFill/>
            <a:ln w="8001">
              <a:solidFill>
                <a:schemeClr val="tx1"/>
              </a:solidFill>
              <a:round/>
              <a:headEnd/>
              <a:tailEnd/>
            </a:ln>
          </p:spPr>
          <p:txBody>
            <a:bodyPr/>
            <a:lstStyle/>
            <a:p>
              <a:endParaRPr lang="en-US"/>
            </a:p>
          </p:txBody>
        </p:sp>
        <p:sp>
          <p:nvSpPr>
            <p:cNvPr id="48165" name="Line 39"/>
            <p:cNvSpPr>
              <a:spLocks noChangeAspect="1" noChangeShapeType="1"/>
            </p:cNvSpPr>
            <p:nvPr/>
          </p:nvSpPr>
          <p:spPr bwMode="auto">
            <a:xfrm>
              <a:off x="2170" y="3636"/>
              <a:ext cx="1" cy="402"/>
            </a:xfrm>
            <a:prstGeom prst="line">
              <a:avLst/>
            </a:prstGeom>
            <a:noFill/>
            <a:ln w="8001">
              <a:solidFill>
                <a:schemeClr val="tx1"/>
              </a:solidFill>
              <a:round/>
              <a:headEnd/>
              <a:tailEnd/>
            </a:ln>
          </p:spPr>
          <p:txBody>
            <a:bodyPr/>
            <a:lstStyle/>
            <a:p>
              <a:endParaRPr lang="en-US"/>
            </a:p>
          </p:txBody>
        </p:sp>
        <p:sp>
          <p:nvSpPr>
            <p:cNvPr id="48166" name="Line 42"/>
            <p:cNvSpPr>
              <a:spLocks noChangeAspect="1" noChangeShapeType="1"/>
            </p:cNvSpPr>
            <p:nvPr/>
          </p:nvSpPr>
          <p:spPr bwMode="auto">
            <a:xfrm flipV="1">
              <a:off x="1760" y="1346"/>
              <a:ext cx="1" cy="567"/>
            </a:xfrm>
            <a:prstGeom prst="line">
              <a:avLst/>
            </a:prstGeom>
            <a:noFill/>
            <a:ln w="8001">
              <a:solidFill>
                <a:schemeClr val="tx1"/>
              </a:solidFill>
              <a:round/>
              <a:headEnd/>
              <a:tailEnd/>
            </a:ln>
          </p:spPr>
          <p:txBody>
            <a:bodyPr/>
            <a:lstStyle/>
            <a:p>
              <a:endParaRPr lang="en-US"/>
            </a:p>
          </p:txBody>
        </p:sp>
        <p:sp>
          <p:nvSpPr>
            <p:cNvPr id="48167" name="Line 43"/>
            <p:cNvSpPr>
              <a:spLocks noChangeAspect="1" noChangeShapeType="1"/>
            </p:cNvSpPr>
            <p:nvPr/>
          </p:nvSpPr>
          <p:spPr bwMode="auto">
            <a:xfrm flipV="1">
              <a:off x="1760" y="773"/>
              <a:ext cx="1" cy="573"/>
            </a:xfrm>
            <a:prstGeom prst="line">
              <a:avLst/>
            </a:prstGeom>
            <a:noFill/>
            <a:ln w="8001">
              <a:solidFill>
                <a:schemeClr val="tx1"/>
              </a:solidFill>
              <a:round/>
              <a:headEnd/>
              <a:tailEnd/>
            </a:ln>
          </p:spPr>
          <p:txBody>
            <a:bodyPr/>
            <a:lstStyle/>
            <a:p>
              <a:endParaRPr lang="en-US"/>
            </a:p>
          </p:txBody>
        </p:sp>
        <p:sp>
          <p:nvSpPr>
            <p:cNvPr id="48168" name="Line 46"/>
            <p:cNvSpPr>
              <a:spLocks noChangeAspect="1" noChangeShapeType="1"/>
            </p:cNvSpPr>
            <p:nvPr/>
          </p:nvSpPr>
          <p:spPr bwMode="auto">
            <a:xfrm flipV="1">
              <a:off x="2835" y="1265"/>
              <a:ext cx="48" cy="92"/>
            </a:xfrm>
            <a:prstGeom prst="line">
              <a:avLst/>
            </a:prstGeom>
            <a:noFill/>
            <a:ln w="8001">
              <a:solidFill>
                <a:schemeClr val="tx1"/>
              </a:solidFill>
              <a:round/>
              <a:headEnd/>
              <a:tailEnd/>
            </a:ln>
          </p:spPr>
          <p:txBody>
            <a:bodyPr/>
            <a:lstStyle/>
            <a:p>
              <a:endParaRPr lang="en-US"/>
            </a:p>
          </p:txBody>
        </p:sp>
        <p:sp>
          <p:nvSpPr>
            <p:cNvPr id="48169" name="Line 47"/>
            <p:cNvSpPr>
              <a:spLocks noChangeAspect="1" noChangeShapeType="1"/>
            </p:cNvSpPr>
            <p:nvPr/>
          </p:nvSpPr>
          <p:spPr bwMode="auto">
            <a:xfrm>
              <a:off x="2883" y="1265"/>
              <a:ext cx="92" cy="189"/>
            </a:xfrm>
            <a:prstGeom prst="line">
              <a:avLst/>
            </a:prstGeom>
            <a:noFill/>
            <a:ln w="8001">
              <a:solidFill>
                <a:schemeClr val="tx1"/>
              </a:solidFill>
              <a:round/>
              <a:headEnd/>
              <a:tailEnd/>
            </a:ln>
          </p:spPr>
          <p:txBody>
            <a:bodyPr/>
            <a:lstStyle/>
            <a:p>
              <a:endParaRPr lang="en-US"/>
            </a:p>
          </p:txBody>
        </p:sp>
        <p:sp>
          <p:nvSpPr>
            <p:cNvPr id="48170" name="Line 48"/>
            <p:cNvSpPr>
              <a:spLocks noChangeAspect="1" noChangeShapeType="1"/>
            </p:cNvSpPr>
            <p:nvPr/>
          </p:nvSpPr>
          <p:spPr bwMode="auto">
            <a:xfrm flipV="1">
              <a:off x="2975" y="1265"/>
              <a:ext cx="97" cy="189"/>
            </a:xfrm>
            <a:prstGeom prst="line">
              <a:avLst/>
            </a:prstGeom>
            <a:noFill/>
            <a:ln w="8001">
              <a:solidFill>
                <a:schemeClr val="tx1"/>
              </a:solidFill>
              <a:round/>
              <a:headEnd/>
              <a:tailEnd/>
            </a:ln>
          </p:spPr>
          <p:txBody>
            <a:bodyPr/>
            <a:lstStyle/>
            <a:p>
              <a:endParaRPr lang="en-US"/>
            </a:p>
          </p:txBody>
        </p:sp>
        <p:sp>
          <p:nvSpPr>
            <p:cNvPr id="48171" name="Line 49"/>
            <p:cNvSpPr>
              <a:spLocks noChangeAspect="1" noChangeShapeType="1"/>
            </p:cNvSpPr>
            <p:nvPr/>
          </p:nvSpPr>
          <p:spPr bwMode="auto">
            <a:xfrm>
              <a:off x="3072" y="1265"/>
              <a:ext cx="98" cy="189"/>
            </a:xfrm>
            <a:prstGeom prst="line">
              <a:avLst/>
            </a:prstGeom>
            <a:noFill/>
            <a:ln w="8001">
              <a:solidFill>
                <a:schemeClr val="tx1"/>
              </a:solidFill>
              <a:round/>
              <a:headEnd/>
              <a:tailEnd/>
            </a:ln>
          </p:spPr>
          <p:txBody>
            <a:bodyPr/>
            <a:lstStyle/>
            <a:p>
              <a:endParaRPr lang="en-US"/>
            </a:p>
          </p:txBody>
        </p:sp>
        <p:sp>
          <p:nvSpPr>
            <p:cNvPr id="48172" name="Line 50"/>
            <p:cNvSpPr>
              <a:spLocks noChangeAspect="1" noChangeShapeType="1"/>
            </p:cNvSpPr>
            <p:nvPr/>
          </p:nvSpPr>
          <p:spPr bwMode="auto">
            <a:xfrm flipV="1">
              <a:off x="3170" y="1265"/>
              <a:ext cx="92" cy="189"/>
            </a:xfrm>
            <a:prstGeom prst="line">
              <a:avLst/>
            </a:prstGeom>
            <a:noFill/>
            <a:ln w="8001">
              <a:solidFill>
                <a:schemeClr val="tx1"/>
              </a:solidFill>
              <a:round/>
              <a:headEnd/>
              <a:tailEnd/>
            </a:ln>
          </p:spPr>
          <p:txBody>
            <a:bodyPr/>
            <a:lstStyle/>
            <a:p>
              <a:endParaRPr lang="en-US"/>
            </a:p>
          </p:txBody>
        </p:sp>
        <p:sp>
          <p:nvSpPr>
            <p:cNvPr id="48173" name="Line 51"/>
            <p:cNvSpPr>
              <a:spLocks noChangeAspect="1" noChangeShapeType="1"/>
            </p:cNvSpPr>
            <p:nvPr/>
          </p:nvSpPr>
          <p:spPr bwMode="auto">
            <a:xfrm>
              <a:off x="3262" y="1265"/>
              <a:ext cx="97" cy="189"/>
            </a:xfrm>
            <a:prstGeom prst="line">
              <a:avLst/>
            </a:prstGeom>
            <a:noFill/>
            <a:ln w="8001">
              <a:solidFill>
                <a:schemeClr val="tx1"/>
              </a:solidFill>
              <a:round/>
              <a:headEnd/>
              <a:tailEnd/>
            </a:ln>
          </p:spPr>
          <p:txBody>
            <a:bodyPr/>
            <a:lstStyle/>
            <a:p>
              <a:endParaRPr lang="en-US"/>
            </a:p>
          </p:txBody>
        </p:sp>
        <p:sp>
          <p:nvSpPr>
            <p:cNvPr id="48174" name="Line 52"/>
            <p:cNvSpPr>
              <a:spLocks noChangeAspect="1" noChangeShapeType="1"/>
            </p:cNvSpPr>
            <p:nvPr/>
          </p:nvSpPr>
          <p:spPr bwMode="auto">
            <a:xfrm flipV="1">
              <a:off x="3359" y="1357"/>
              <a:ext cx="48" cy="97"/>
            </a:xfrm>
            <a:prstGeom prst="line">
              <a:avLst/>
            </a:prstGeom>
            <a:noFill/>
            <a:ln w="8001">
              <a:solidFill>
                <a:schemeClr val="tx1"/>
              </a:solidFill>
              <a:round/>
              <a:headEnd/>
              <a:tailEnd/>
            </a:ln>
          </p:spPr>
          <p:txBody>
            <a:bodyPr/>
            <a:lstStyle/>
            <a:p>
              <a:endParaRPr lang="en-US"/>
            </a:p>
          </p:txBody>
        </p:sp>
        <p:sp>
          <p:nvSpPr>
            <p:cNvPr id="48175" name="Line 53"/>
            <p:cNvSpPr>
              <a:spLocks noChangeAspect="1" noChangeShapeType="1"/>
            </p:cNvSpPr>
            <p:nvPr/>
          </p:nvSpPr>
          <p:spPr bwMode="auto">
            <a:xfrm>
              <a:off x="3407" y="1357"/>
              <a:ext cx="847" cy="1"/>
            </a:xfrm>
            <a:prstGeom prst="line">
              <a:avLst/>
            </a:prstGeom>
            <a:noFill/>
            <a:ln w="8001">
              <a:solidFill>
                <a:schemeClr val="tx1"/>
              </a:solidFill>
              <a:round/>
              <a:headEnd/>
              <a:tailEnd/>
            </a:ln>
          </p:spPr>
          <p:txBody>
            <a:bodyPr/>
            <a:lstStyle/>
            <a:p>
              <a:endParaRPr lang="en-US"/>
            </a:p>
          </p:txBody>
        </p:sp>
        <p:sp>
          <p:nvSpPr>
            <p:cNvPr id="48176" name="Line 54"/>
            <p:cNvSpPr>
              <a:spLocks noChangeAspect="1" noChangeShapeType="1"/>
            </p:cNvSpPr>
            <p:nvPr/>
          </p:nvSpPr>
          <p:spPr bwMode="auto">
            <a:xfrm flipH="1" flipV="1">
              <a:off x="4253" y="790"/>
              <a:ext cx="8" cy="1615"/>
            </a:xfrm>
            <a:prstGeom prst="line">
              <a:avLst/>
            </a:prstGeom>
            <a:noFill/>
            <a:ln w="8001">
              <a:solidFill>
                <a:schemeClr val="tx1"/>
              </a:solidFill>
              <a:round/>
              <a:headEnd/>
              <a:tailEnd/>
            </a:ln>
          </p:spPr>
          <p:txBody>
            <a:bodyPr/>
            <a:lstStyle/>
            <a:p>
              <a:endParaRPr lang="en-US"/>
            </a:p>
          </p:txBody>
        </p:sp>
        <p:sp>
          <p:nvSpPr>
            <p:cNvPr id="48177" name="Line 56"/>
            <p:cNvSpPr>
              <a:spLocks noChangeAspect="1" noChangeShapeType="1"/>
            </p:cNvSpPr>
            <p:nvPr/>
          </p:nvSpPr>
          <p:spPr bwMode="auto">
            <a:xfrm flipH="1">
              <a:off x="3147" y="790"/>
              <a:ext cx="1114" cy="1"/>
            </a:xfrm>
            <a:prstGeom prst="line">
              <a:avLst/>
            </a:prstGeom>
            <a:noFill/>
            <a:ln w="8001">
              <a:solidFill>
                <a:schemeClr val="tx1"/>
              </a:solidFill>
              <a:round/>
              <a:headEnd/>
              <a:tailEnd/>
            </a:ln>
          </p:spPr>
          <p:txBody>
            <a:bodyPr/>
            <a:lstStyle/>
            <a:p>
              <a:endParaRPr lang="en-US"/>
            </a:p>
          </p:txBody>
        </p:sp>
        <p:sp>
          <p:nvSpPr>
            <p:cNvPr id="48178" name="Freeform 58"/>
            <p:cNvSpPr>
              <a:spLocks noChangeAspect="1"/>
            </p:cNvSpPr>
            <p:nvPr/>
          </p:nvSpPr>
          <p:spPr bwMode="auto">
            <a:xfrm>
              <a:off x="4499" y="2356"/>
              <a:ext cx="92" cy="92"/>
            </a:xfrm>
            <a:custGeom>
              <a:avLst/>
              <a:gdLst>
                <a:gd name="T0" fmla="*/ 0 w 92"/>
                <a:gd name="T1" fmla="*/ 49 h 92"/>
                <a:gd name="T2" fmla="*/ 5 w 92"/>
                <a:gd name="T3" fmla="*/ 27 h 92"/>
                <a:gd name="T4" fmla="*/ 27 w 92"/>
                <a:gd name="T5" fmla="*/ 6 h 92"/>
                <a:gd name="T6" fmla="*/ 48 w 92"/>
                <a:gd name="T7" fmla="*/ 0 h 92"/>
                <a:gd name="T8" fmla="*/ 65 w 92"/>
                <a:gd name="T9" fmla="*/ 6 h 92"/>
                <a:gd name="T10" fmla="*/ 81 w 92"/>
                <a:gd name="T11" fmla="*/ 16 h 92"/>
                <a:gd name="T12" fmla="*/ 86 w 92"/>
                <a:gd name="T13" fmla="*/ 27 h 92"/>
                <a:gd name="T14" fmla="*/ 92 w 92"/>
                <a:gd name="T15" fmla="*/ 49 h 92"/>
                <a:gd name="T16" fmla="*/ 81 w 92"/>
                <a:gd name="T17" fmla="*/ 81 h 92"/>
                <a:gd name="T18" fmla="*/ 48 w 92"/>
                <a:gd name="T19" fmla="*/ 92 h 92"/>
                <a:gd name="T20" fmla="*/ 27 w 92"/>
                <a:gd name="T21" fmla="*/ 87 h 92"/>
                <a:gd name="T22" fmla="*/ 16 w 92"/>
                <a:gd name="T23" fmla="*/ 81 h 92"/>
                <a:gd name="T24" fmla="*/ 5 w 92"/>
                <a:gd name="T25" fmla="*/ 65 h 92"/>
                <a:gd name="T26" fmla="*/ 0 w 92"/>
                <a:gd name="T27" fmla="*/ 49 h 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92"/>
                <a:gd name="T44" fmla="*/ 92 w 92"/>
                <a:gd name="T45" fmla="*/ 92 h 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92">
                  <a:moveTo>
                    <a:pt x="0" y="49"/>
                  </a:moveTo>
                  <a:lnTo>
                    <a:pt x="5" y="27"/>
                  </a:lnTo>
                  <a:lnTo>
                    <a:pt x="27" y="6"/>
                  </a:lnTo>
                  <a:lnTo>
                    <a:pt x="48" y="0"/>
                  </a:lnTo>
                  <a:lnTo>
                    <a:pt x="65" y="6"/>
                  </a:lnTo>
                  <a:lnTo>
                    <a:pt x="81" y="16"/>
                  </a:lnTo>
                  <a:lnTo>
                    <a:pt x="86" y="27"/>
                  </a:lnTo>
                  <a:lnTo>
                    <a:pt x="92" y="49"/>
                  </a:lnTo>
                  <a:lnTo>
                    <a:pt x="81" y="81"/>
                  </a:lnTo>
                  <a:lnTo>
                    <a:pt x="48" y="92"/>
                  </a:lnTo>
                  <a:lnTo>
                    <a:pt x="27" y="87"/>
                  </a:lnTo>
                  <a:lnTo>
                    <a:pt x="16" y="81"/>
                  </a:lnTo>
                  <a:lnTo>
                    <a:pt x="5" y="65"/>
                  </a:lnTo>
                  <a:lnTo>
                    <a:pt x="0" y="49"/>
                  </a:lnTo>
                </a:path>
              </a:pathLst>
            </a:custGeom>
            <a:noFill/>
            <a:ln w="8001">
              <a:solidFill>
                <a:schemeClr val="tx1"/>
              </a:solidFill>
              <a:prstDash val="solid"/>
              <a:round/>
              <a:headEnd/>
              <a:tailEnd/>
            </a:ln>
          </p:spPr>
          <p:txBody>
            <a:bodyPr/>
            <a:lstStyle/>
            <a:p>
              <a:endParaRPr lang="en-US"/>
            </a:p>
          </p:txBody>
        </p:sp>
        <p:sp>
          <p:nvSpPr>
            <p:cNvPr id="48179" name="Freeform 59"/>
            <p:cNvSpPr>
              <a:spLocks noChangeAspect="1"/>
            </p:cNvSpPr>
            <p:nvPr/>
          </p:nvSpPr>
          <p:spPr bwMode="auto">
            <a:xfrm>
              <a:off x="4499" y="3118"/>
              <a:ext cx="92" cy="92"/>
            </a:xfrm>
            <a:custGeom>
              <a:avLst/>
              <a:gdLst>
                <a:gd name="T0" fmla="*/ 0 w 92"/>
                <a:gd name="T1" fmla="*/ 48 h 92"/>
                <a:gd name="T2" fmla="*/ 5 w 92"/>
                <a:gd name="T3" fmla="*/ 27 h 92"/>
                <a:gd name="T4" fmla="*/ 27 w 92"/>
                <a:gd name="T5" fmla="*/ 5 h 92"/>
                <a:gd name="T6" fmla="*/ 48 w 92"/>
                <a:gd name="T7" fmla="*/ 0 h 92"/>
                <a:gd name="T8" fmla="*/ 65 w 92"/>
                <a:gd name="T9" fmla="*/ 5 h 92"/>
                <a:gd name="T10" fmla="*/ 81 w 92"/>
                <a:gd name="T11" fmla="*/ 16 h 92"/>
                <a:gd name="T12" fmla="*/ 86 w 92"/>
                <a:gd name="T13" fmla="*/ 27 h 92"/>
                <a:gd name="T14" fmla="*/ 92 w 92"/>
                <a:gd name="T15" fmla="*/ 48 h 92"/>
                <a:gd name="T16" fmla="*/ 81 w 92"/>
                <a:gd name="T17" fmla="*/ 81 h 92"/>
                <a:gd name="T18" fmla="*/ 48 w 92"/>
                <a:gd name="T19" fmla="*/ 92 h 92"/>
                <a:gd name="T20" fmla="*/ 27 w 92"/>
                <a:gd name="T21" fmla="*/ 86 h 92"/>
                <a:gd name="T22" fmla="*/ 16 w 92"/>
                <a:gd name="T23" fmla="*/ 81 h 92"/>
                <a:gd name="T24" fmla="*/ 5 w 92"/>
                <a:gd name="T25" fmla="*/ 65 h 92"/>
                <a:gd name="T26" fmla="*/ 0 w 92"/>
                <a:gd name="T27" fmla="*/ 48 h 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92"/>
                <a:gd name="T44" fmla="*/ 92 w 92"/>
                <a:gd name="T45" fmla="*/ 92 h 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92">
                  <a:moveTo>
                    <a:pt x="0" y="48"/>
                  </a:moveTo>
                  <a:lnTo>
                    <a:pt x="5" y="27"/>
                  </a:lnTo>
                  <a:lnTo>
                    <a:pt x="27" y="5"/>
                  </a:lnTo>
                  <a:lnTo>
                    <a:pt x="48" y="0"/>
                  </a:lnTo>
                  <a:lnTo>
                    <a:pt x="65" y="5"/>
                  </a:lnTo>
                  <a:lnTo>
                    <a:pt x="81" y="16"/>
                  </a:lnTo>
                  <a:lnTo>
                    <a:pt x="86" y="27"/>
                  </a:lnTo>
                  <a:lnTo>
                    <a:pt x="92" y="48"/>
                  </a:lnTo>
                  <a:lnTo>
                    <a:pt x="81" y="81"/>
                  </a:lnTo>
                  <a:lnTo>
                    <a:pt x="48" y="92"/>
                  </a:lnTo>
                  <a:lnTo>
                    <a:pt x="27" y="86"/>
                  </a:lnTo>
                  <a:lnTo>
                    <a:pt x="16" y="81"/>
                  </a:lnTo>
                  <a:lnTo>
                    <a:pt x="5" y="65"/>
                  </a:lnTo>
                  <a:lnTo>
                    <a:pt x="0" y="48"/>
                  </a:lnTo>
                </a:path>
              </a:pathLst>
            </a:custGeom>
            <a:noFill/>
            <a:ln w="8001">
              <a:solidFill>
                <a:schemeClr val="tx1"/>
              </a:solidFill>
              <a:prstDash val="solid"/>
              <a:round/>
              <a:headEnd/>
              <a:tailEnd/>
            </a:ln>
          </p:spPr>
          <p:txBody>
            <a:bodyPr/>
            <a:lstStyle/>
            <a:p>
              <a:endParaRPr lang="en-US"/>
            </a:p>
          </p:txBody>
        </p:sp>
        <p:sp>
          <p:nvSpPr>
            <p:cNvPr id="48180" name="Line 60"/>
            <p:cNvSpPr>
              <a:spLocks noChangeAspect="1" noChangeShapeType="1"/>
            </p:cNvSpPr>
            <p:nvPr/>
          </p:nvSpPr>
          <p:spPr bwMode="auto">
            <a:xfrm>
              <a:off x="4547" y="3188"/>
              <a:ext cx="1" cy="173"/>
            </a:xfrm>
            <a:prstGeom prst="line">
              <a:avLst/>
            </a:prstGeom>
            <a:noFill/>
            <a:ln w="8001">
              <a:solidFill>
                <a:schemeClr val="tx1"/>
              </a:solidFill>
              <a:round/>
              <a:headEnd/>
              <a:tailEnd/>
            </a:ln>
          </p:spPr>
          <p:txBody>
            <a:bodyPr/>
            <a:lstStyle/>
            <a:p>
              <a:endParaRPr lang="en-US"/>
            </a:p>
          </p:txBody>
        </p:sp>
        <p:sp>
          <p:nvSpPr>
            <p:cNvPr id="48181" name="Line 61"/>
            <p:cNvSpPr>
              <a:spLocks noChangeAspect="1" noChangeShapeType="1"/>
            </p:cNvSpPr>
            <p:nvPr/>
          </p:nvSpPr>
          <p:spPr bwMode="auto">
            <a:xfrm>
              <a:off x="4547" y="3166"/>
              <a:ext cx="1" cy="173"/>
            </a:xfrm>
            <a:prstGeom prst="line">
              <a:avLst/>
            </a:prstGeom>
            <a:noFill/>
            <a:ln w="8001">
              <a:solidFill>
                <a:schemeClr val="tx1"/>
              </a:solidFill>
              <a:round/>
              <a:headEnd/>
              <a:tailEnd/>
            </a:ln>
          </p:spPr>
          <p:txBody>
            <a:bodyPr/>
            <a:lstStyle/>
            <a:p>
              <a:endParaRPr lang="en-US"/>
            </a:p>
          </p:txBody>
        </p:sp>
        <p:sp>
          <p:nvSpPr>
            <p:cNvPr id="48182" name="Freeform 64"/>
            <p:cNvSpPr>
              <a:spLocks noChangeAspect="1"/>
            </p:cNvSpPr>
            <p:nvPr/>
          </p:nvSpPr>
          <p:spPr bwMode="auto">
            <a:xfrm>
              <a:off x="3013" y="579"/>
              <a:ext cx="86" cy="421"/>
            </a:xfrm>
            <a:custGeom>
              <a:avLst/>
              <a:gdLst>
                <a:gd name="T0" fmla="*/ 0 w 86"/>
                <a:gd name="T1" fmla="*/ 0 h 421"/>
                <a:gd name="T2" fmla="*/ 38 w 86"/>
                <a:gd name="T3" fmla="*/ 43 h 421"/>
                <a:gd name="T4" fmla="*/ 65 w 86"/>
                <a:gd name="T5" fmla="*/ 92 h 421"/>
                <a:gd name="T6" fmla="*/ 81 w 86"/>
                <a:gd name="T7" fmla="*/ 151 h 421"/>
                <a:gd name="T8" fmla="*/ 86 w 86"/>
                <a:gd name="T9" fmla="*/ 211 h 421"/>
                <a:gd name="T10" fmla="*/ 81 w 86"/>
                <a:gd name="T11" fmla="*/ 265 h 421"/>
                <a:gd name="T12" fmla="*/ 65 w 86"/>
                <a:gd name="T13" fmla="*/ 324 h 421"/>
                <a:gd name="T14" fmla="*/ 38 w 86"/>
                <a:gd name="T15" fmla="*/ 373 h 421"/>
                <a:gd name="T16" fmla="*/ 0 w 86"/>
                <a:gd name="T17" fmla="*/ 421 h 4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
                <a:gd name="T28" fmla="*/ 0 h 421"/>
                <a:gd name="T29" fmla="*/ 86 w 86"/>
                <a:gd name="T30" fmla="*/ 421 h 4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 h="421">
                  <a:moveTo>
                    <a:pt x="0" y="0"/>
                  </a:moveTo>
                  <a:lnTo>
                    <a:pt x="38" y="43"/>
                  </a:lnTo>
                  <a:lnTo>
                    <a:pt x="65" y="92"/>
                  </a:lnTo>
                  <a:lnTo>
                    <a:pt x="81" y="151"/>
                  </a:lnTo>
                  <a:lnTo>
                    <a:pt x="86" y="211"/>
                  </a:lnTo>
                  <a:lnTo>
                    <a:pt x="81" y="265"/>
                  </a:lnTo>
                  <a:lnTo>
                    <a:pt x="65" y="324"/>
                  </a:lnTo>
                  <a:lnTo>
                    <a:pt x="38" y="373"/>
                  </a:lnTo>
                  <a:lnTo>
                    <a:pt x="0" y="421"/>
                  </a:lnTo>
                </a:path>
              </a:pathLst>
            </a:custGeom>
            <a:noFill/>
            <a:ln w="8001">
              <a:solidFill>
                <a:schemeClr val="tx1"/>
              </a:solidFill>
              <a:prstDash val="solid"/>
              <a:round/>
              <a:headEnd/>
              <a:tailEnd/>
            </a:ln>
          </p:spPr>
          <p:txBody>
            <a:bodyPr/>
            <a:lstStyle/>
            <a:p>
              <a:endParaRPr lang="en-US"/>
            </a:p>
          </p:txBody>
        </p:sp>
        <p:sp>
          <p:nvSpPr>
            <p:cNvPr id="48183" name="Line 65"/>
            <p:cNvSpPr>
              <a:spLocks noChangeAspect="1" noChangeShapeType="1"/>
            </p:cNvSpPr>
            <p:nvPr/>
          </p:nvSpPr>
          <p:spPr bwMode="auto">
            <a:xfrm flipV="1">
              <a:off x="3170" y="579"/>
              <a:ext cx="1" cy="421"/>
            </a:xfrm>
            <a:prstGeom prst="line">
              <a:avLst/>
            </a:prstGeom>
            <a:noFill/>
            <a:ln w="8001">
              <a:solidFill>
                <a:schemeClr val="tx1"/>
              </a:solidFill>
              <a:round/>
              <a:headEnd/>
              <a:tailEnd/>
            </a:ln>
          </p:spPr>
          <p:txBody>
            <a:bodyPr/>
            <a:lstStyle/>
            <a:p>
              <a:endParaRPr lang="en-US"/>
            </a:p>
          </p:txBody>
        </p:sp>
        <p:sp>
          <p:nvSpPr>
            <p:cNvPr id="48184" name="Freeform 67"/>
            <p:cNvSpPr>
              <a:spLocks noChangeAspect="1"/>
            </p:cNvSpPr>
            <p:nvPr/>
          </p:nvSpPr>
          <p:spPr bwMode="auto">
            <a:xfrm>
              <a:off x="1284" y="2675"/>
              <a:ext cx="87" cy="421"/>
            </a:xfrm>
            <a:custGeom>
              <a:avLst/>
              <a:gdLst>
                <a:gd name="T0" fmla="*/ 0 w 87"/>
                <a:gd name="T1" fmla="*/ 0 h 421"/>
                <a:gd name="T2" fmla="*/ 38 w 87"/>
                <a:gd name="T3" fmla="*/ 43 h 421"/>
                <a:gd name="T4" fmla="*/ 65 w 87"/>
                <a:gd name="T5" fmla="*/ 97 h 421"/>
                <a:gd name="T6" fmla="*/ 81 w 87"/>
                <a:gd name="T7" fmla="*/ 151 h 421"/>
                <a:gd name="T8" fmla="*/ 87 w 87"/>
                <a:gd name="T9" fmla="*/ 211 h 421"/>
                <a:gd name="T10" fmla="*/ 81 w 87"/>
                <a:gd name="T11" fmla="*/ 270 h 421"/>
                <a:gd name="T12" fmla="*/ 65 w 87"/>
                <a:gd name="T13" fmla="*/ 324 h 421"/>
                <a:gd name="T14" fmla="*/ 38 w 87"/>
                <a:gd name="T15" fmla="*/ 378 h 421"/>
                <a:gd name="T16" fmla="*/ 0 w 87"/>
                <a:gd name="T17" fmla="*/ 421 h 4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
                <a:gd name="T28" fmla="*/ 0 h 421"/>
                <a:gd name="T29" fmla="*/ 87 w 87"/>
                <a:gd name="T30" fmla="*/ 421 h 4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 h="421">
                  <a:moveTo>
                    <a:pt x="0" y="0"/>
                  </a:moveTo>
                  <a:lnTo>
                    <a:pt x="38" y="43"/>
                  </a:lnTo>
                  <a:lnTo>
                    <a:pt x="65" y="97"/>
                  </a:lnTo>
                  <a:lnTo>
                    <a:pt x="81" y="151"/>
                  </a:lnTo>
                  <a:lnTo>
                    <a:pt x="87" y="211"/>
                  </a:lnTo>
                  <a:lnTo>
                    <a:pt x="81" y="270"/>
                  </a:lnTo>
                  <a:lnTo>
                    <a:pt x="65" y="324"/>
                  </a:lnTo>
                  <a:lnTo>
                    <a:pt x="38" y="378"/>
                  </a:lnTo>
                  <a:lnTo>
                    <a:pt x="0" y="421"/>
                  </a:lnTo>
                </a:path>
              </a:pathLst>
            </a:custGeom>
            <a:noFill/>
            <a:ln w="8001">
              <a:solidFill>
                <a:schemeClr val="tx1"/>
              </a:solidFill>
              <a:prstDash val="solid"/>
              <a:round/>
              <a:headEnd/>
              <a:tailEnd/>
            </a:ln>
          </p:spPr>
          <p:txBody>
            <a:bodyPr/>
            <a:lstStyle/>
            <a:p>
              <a:endParaRPr lang="en-US"/>
            </a:p>
          </p:txBody>
        </p:sp>
        <p:sp>
          <p:nvSpPr>
            <p:cNvPr id="48185" name="Line 68"/>
            <p:cNvSpPr>
              <a:spLocks noChangeAspect="1" noChangeShapeType="1"/>
            </p:cNvSpPr>
            <p:nvPr/>
          </p:nvSpPr>
          <p:spPr bwMode="auto">
            <a:xfrm flipV="1">
              <a:off x="1441" y="2675"/>
              <a:ext cx="1" cy="421"/>
            </a:xfrm>
            <a:prstGeom prst="line">
              <a:avLst/>
            </a:prstGeom>
            <a:noFill/>
            <a:ln w="8001">
              <a:solidFill>
                <a:schemeClr val="tx1"/>
              </a:solidFill>
              <a:round/>
              <a:headEnd/>
              <a:tailEnd/>
            </a:ln>
          </p:spPr>
          <p:txBody>
            <a:bodyPr/>
            <a:lstStyle/>
            <a:p>
              <a:endParaRPr lang="en-US"/>
            </a:p>
          </p:txBody>
        </p:sp>
        <p:sp>
          <p:nvSpPr>
            <p:cNvPr id="48186" name="Line 70"/>
            <p:cNvSpPr>
              <a:spLocks noChangeAspect="1" noChangeShapeType="1"/>
            </p:cNvSpPr>
            <p:nvPr/>
          </p:nvSpPr>
          <p:spPr bwMode="auto">
            <a:xfrm flipH="1">
              <a:off x="1165" y="2880"/>
              <a:ext cx="184" cy="1"/>
            </a:xfrm>
            <a:prstGeom prst="line">
              <a:avLst/>
            </a:prstGeom>
            <a:noFill/>
            <a:ln w="8001">
              <a:solidFill>
                <a:schemeClr val="tx1"/>
              </a:solidFill>
              <a:round/>
              <a:headEnd/>
              <a:tailEnd/>
            </a:ln>
          </p:spPr>
          <p:txBody>
            <a:bodyPr/>
            <a:lstStyle/>
            <a:p>
              <a:endParaRPr lang="en-US"/>
            </a:p>
          </p:txBody>
        </p:sp>
        <p:sp>
          <p:nvSpPr>
            <p:cNvPr id="48187" name="Freeform 71"/>
            <p:cNvSpPr>
              <a:spLocks noChangeAspect="1" noEditPoints="1"/>
            </p:cNvSpPr>
            <p:nvPr/>
          </p:nvSpPr>
          <p:spPr bwMode="auto">
            <a:xfrm>
              <a:off x="841" y="2686"/>
              <a:ext cx="168" cy="146"/>
            </a:xfrm>
            <a:custGeom>
              <a:avLst/>
              <a:gdLst>
                <a:gd name="T0" fmla="*/ 54 w 168"/>
                <a:gd name="T1" fmla="*/ 146 h 146"/>
                <a:gd name="T2" fmla="*/ 0 w 168"/>
                <a:gd name="T3" fmla="*/ 0 h 146"/>
                <a:gd name="T4" fmla="*/ 17 w 168"/>
                <a:gd name="T5" fmla="*/ 0 h 146"/>
                <a:gd name="T6" fmla="*/ 60 w 168"/>
                <a:gd name="T7" fmla="*/ 108 h 146"/>
                <a:gd name="T8" fmla="*/ 65 w 168"/>
                <a:gd name="T9" fmla="*/ 119 h 146"/>
                <a:gd name="T10" fmla="*/ 65 w 168"/>
                <a:gd name="T11" fmla="*/ 129 h 146"/>
                <a:gd name="T12" fmla="*/ 71 w 168"/>
                <a:gd name="T13" fmla="*/ 119 h 146"/>
                <a:gd name="T14" fmla="*/ 71 w 168"/>
                <a:gd name="T15" fmla="*/ 108 h 146"/>
                <a:gd name="T16" fmla="*/ 114 w 168"/>
                <a:gd name="T17" fmla="*/ 0 h 146"/>
                <a:gd name="T18" fmla="*/ 135 w 168"/>
                <a:gd name="T19" fmla="*/ 0 h 146"/>
                <a:gd name="T20" fmla="*/ 76 w 168"/>
                <a:gd name="T21" fmla="*/ 146 h 146"/>
                <a:gd name="T22" fmla="*/ 54 w 168"/>
                <a:gd name="T23" fmla="*/ 146 h 146"/>
                <a:gd name="T24" fmla="*/ 152 w 168"/>
                <a:gd name="T25" fmla="*/ 21 h 146"/>
                <a:gd name="T26" fmla="*/ 152 w 168"/>
                <a:gd name="T27" fmla="*/ 0 h 146"/>
                <a:gd name="T28" fmla="*/ 168 w 168"/>
                <a:gd name="T29" fmla="*/ 0 h 146"/>
                <a:gd name="T30" fmla="*/ 168 w 168"/>
                <a:gd name="T31" fmla="*/ 21 h 146"/>
                <a:gd name="T32" fmla="*/ 152 w 168"/>
                <a:gd name="T33" fmla="*/ 21 h 146"/>
                <a:gd name="T34" fmla="*/ 152 w 168"/>
                <a:gd name="T35" fmla="*/ 146 h 146"/>
                <a:gd name="T36" fmla="*/ 152 w 168"/>
                <a:gd name="T37" fmla="*/ 38 h 146"/>
                <a:gd name="T38" fmla="*/ 168 w 168"/>
                <a:gd name="T39" fmla="*/ 38 h 146"/>
                <a:gd name="T40" fmla="*/ 168 w 168"/>
                <a:gd name="T41" fmla="*/ 146 h 146"/>
                <a:gd name="T42" fmla="*/ 152 w 168"/>
                <a:gd name="T43" fmla="*/ 146 h 1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8"/>
                <a:gd name="T67" fmla="*/ 0 h 146"/>
                <a:gd name="T68" fmla="*/ 168 w 168"/>
                <a:gd name="T69" fmla="*/ 146 h 1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8" h="146">
                  <a:moveTo>
                    <a:pt x="54" y="146"/>
                  </a:moveTo>
                  <a:lnTo>
                    <a:pt x="0" y="0"/>
                  </a:lnTo>
                  <a:lnTo>
                    <a:pt x="17" y="0"/>
                  </a:lnTo>
                  <a:lnTo>
                    <a:pt x="60" y="108"/>
                  </a:lnTo>
                  <a:lnTo>
                    <a:pt x="65" y="119"/>
                  </a:lnTo>
                  <a:lnTo>
                    <a:pt x="65" y="129"/>
                  </a:lnTo>
                  <a:lnTo>
                    <a:pt x="71" y="119"/>
                  </a:lnTo>
                  <a:lnTo>
                    <a:pt x="71" y="108"/>
                  </a:lnTo>
                  <a:lnTo>
                    <a:pt x="114" y="0"/>
                  </a:lnTo>
                  <a:lnTo>
                    <a:pt x="135" y="0"/>
                  </a:lnTo>
                  <a:lnTo>
                    <a:pt x="76" y="146"/>
                  </a:lnTo>
                  <a:lnTo>
                    <a:pt x="54" y="146"/>
                  </a:lnTo>
                  <a:close/>
                  <a:moveTo>
                    <a:pt x="152" y="21"/>
                  </a:moveTo>
                  <a:lnTo>
                    <a:pt x="152" y="0"/>
                  </a:lnTo>
                  <a:lnTo>
                    <a:pt x="168" y="0"/>
                  </a:lnTo>
                  <a:lnTo>
                    <a:pt x="168" y="21"/>
                  </a:lnTo>
                  <a:lnTo>
                    <a:pt x="152" y="21"/>
                  </a:lnTo>
                  <a:close/>
                  <a:moveTo>
                    <a:pt x="152" y="146"/>
                  </a:moveTo>
                  <a:lnTo>
                    <a:pt x="152" y="38"/>
                  </a:lnTo>
                  <a:lnTo>
                    <a:pt x="168" y="38"/>
                  </a:lnTo>
                  <a:lnTo>
                    <a:pt x="168" y="146"/>
                  </a:lnTo>
                  <a:lnTo>
                    <a:pt x="152" y="146"/>
                  </a:lnTo>
                  <a:close/>
                </a:path>
              </a:pathLst>
            </a:custGeom>
            <a:solidFill>
              <a:srgbClr val="000000"/>
            </a:solidFill>
            <a:ln w="8001">
              <a:solidFill>
                <a:schemeClr val="tx1"/>
              </a:solidFill>
              <a:prstDash val="solid"/>
              <a:round/>
              <a:headEnd/>
              <a:tailEnd/>
            </a:ln>
          </p:spPr>
          <p:txBody>
            <a:bodyPr/>
            <a:lstStyle/>
            <a:p>
              <a:endParaRPr lang="en-US"/>
            </a:p>
          </p:txBody>
        </p:sp>
        <p:sp>
          <p:nvSpPr>
            <p:cNvPr id="48188" name="Freeform 72"/>
            <p:cNvSpPr>
              <a:spLocks noChangeAspect="1" noEditPoints="1"/>
            </p:cNvSpPr>
            <p:nvPr/>
          </p:nvSpPr>
          <p:spPr bwMode="auto">
            <a:xfrm>
              <a:off x="4358" y="2659"/>
              <a:ext cx="243" cy="146"/>
            </a:xfrm>
            <a:custGeom>
              <a:avLst/>
              <a:gdLst>
                <a:gd name="T0" fmla="*/ 54 w 243"/>
                <a:gd name="T1" fmla="*/ 146 h 146"/>
                <a:gd name="T2" fmla="*/ 0 w 243"/>
                <a:gd name="T3" fmla="*/ 0 h 146"/>
                <a:gd name="T4" fmla="*/ 22 w 243"/>
                <a:gd name="T5" fmla="*/ 0 h 146"/>
                <a:gd name="T6" fmla="*/ 60 w 243"/>
                <a:gd name="T7" fmla="*/ 102 h 146"/>
                <a:gd name="T8" fmla="*/ 65 w 243"/>
                <a:gd name="T9" fmla="*/ 119 h 146"/>
                <a:gd name="T10" fmla="*/ 65 w 243"/>
                <a:gd name="T11" fmla="*/ 129 h 146"/>
                <a:gd name="T12" fmla="*/ 70 w 243"/>
                <a:gd name="T13" fmla="*/ 119 h 146"/>
                <a:gd name="T14" fmla="*/ 76 w 243"/>
                <a:gd name="T15" fmla="*/ 102 h 146"/>
                <a:gd name="T16" fmla="*/ 114 w 243"/>
                <a:gd name="T17" fmla="*/ 0 h 146"/>
                <a:gd name="T18" fmla="*/ 135 w 243"/>
                <a:gd name="T19" fmla="*/ 0 h 146"/>
                <a:gd name="T20" fmla="*/ 76 w 243"/>
                <a:gd name="T21" fmla="*/ 146 h 146"/>
                <a:gd name="T22" fmla="*/ 54 w 243"/>
                <a:gd name="T23" fmla="*/ 146 h 146"/>
                <a:gd name="T24" fmla="*/ 146 w 243"/>
                <a:gd name="T25" fmla="*/ 92 h 146"/>
                <a:gd name="T26" fmla="*/ 152 w 243"/>
                <a:gd name="T27" fmla="*/ 65 h 146"/>
                <a:gd name="T28" fmla="*/ 162 w 243"/>
                <a:gd name="T29" fmla="*/ 48 h 146"/>
                <a:gd name="T30" fmla="*/ 195 w 243"/>
                <a:gd name="T31" fmla="*/ 38 h 146"/>
                <a:gd name="T32" fmla="*/ 216 w 243"/>
                <a:gd name="T33" fmla="*/ 43 h 146"/>
                <a:gd name="T34" fmla="*/ 233 w 243"/>
                <a:gd name="T35" fmla="*/ 48 h 146"/>
                <a:gd name="T36" fmla="*/ 243 w 243"/>
                <a:gd name="T37" fmla="*/ 70 h 146"/>
                <a:gd name="T38" fmla="*/ 243 w 243"/>
                <a:gd name="T39" fmla="*/ 108 h 146"/>
                <a:gd name="T40" fmla="*/ 238 w 243"/>
                <a:gd name="T41" fmla="*/ 124 h 146"/>
                <a:gd name="T42" fmla="*/ 233 w 243"/>
                <a:gd name="T43" fmla="*/ 135 h 146"/>
                <a:gd name="T44" fmla="*/ 211 w 243"/>
                <a:gd name="T45" fmla="*/ 146 h 146"/>
                <a:gd name="T46" fmla="*/ 195 w 243"/>
                <a:gd name="T47" fmla="*/ 146 h 146"/>
                <a:gd name="T48" fmla="*/ 173 w 243"/>
                <a:gd name="T49" fmla="*/ 140 h 146"/>
                <a:gd name="T50" fmla="*/ 157 w 243"/>
                <a:gd name="T51" fmla="*/ 135 h 146"/>
                <a:gd name="T52" fmla="*/ 146 w 243"/>
                <a:gd name="T53" fmla="*/ 92 h 146"/>
                <a:gd name="T54" fmla="*/ 146 w 243"/>
                <a:gd name="T55" fmla="*/ 92 h 146"/>
                <a:gd name="T56" fmla="*/ 146 w 243"/>
                <a:gd name="T57" fmla="*/ 92 h 146"/>
                <a:gd name="T58" fmla="*/ 162 w 243"/>
                <a:gd name="T59" fmla="*/ 92 h 146"/>
                <a:gd name="T60" fmla="*/ 168 w 243"/>
                <a:gd name="T61" fmla="*/ 113 h 146"/>
                <a:gd name="T62" fmla="*/ 173 w 243"/>
                <a:gd name="T63" fmla="*/ 124 h 146"/>
                <a:gd name="T64" fmla="*/ 195 w 243"/>
                <a:gd name="T65" fmla="*/ 135 h 146"/>
                <a:gd name="T66" fmla="*/ 216 w 243"/>
                <a:gd name="T67" fmla="*/ 124 h 146"/>
                <a:gd name="T68" fmla="*/ 227 w 243"/>
                <a:gd name="T69" fmla="*/ 113 h 146"/>
                <a:gd name="T70" fmla="*/ 227 w 243"/>
                <a:gd name="T71" fmla="*/ 75 h 146"/>
                <a:gd name="T72" fmla="*/ 216 w 243"/>
                <a:gd name="T73" fmla="*/ 59 h 146"/>
                <a:gd name="T74" fmla="*/ 195 w 243"/>
                <a:gd name="T75" fmla="*/ 48 h 146"/>
                <a:gd name="T76" fmla="*/ 173 w 243"/>
                <a:gd name="T77" fmla="*/ 59 h 146"/>
                <a:gd name="T78" fmla="*/ 162 w 243"/>
                <a:gd name="T79" fmla="*/ 92 h 146"/>
                <a:gd name="T80" fmla="*/ 162 w 243"/>
                <a:gd name="T81" fmla="*/ 92 h 146"/>
                <a:gd name="T82" fmla="*/ 162 w 243"/>
                <a:gd name="T83" fmla="*/ 92 h 1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3"/>
                <a:gd name="T127" fmla="*/ 0 h 146"/>
                <a:gd name="T128" fmla="*/ 243 w 243"/>
                <a:gd name="T129" fmla="*/ 146 h 14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3" h="146">
                  <a:moveTo>
                    <a:pt x="54" y="146"/>
                  </a:moveTo>
                  <a:lnTo>
                    <a:pt x="0" y="0"/>
                  </a:lnTo>
                  <a:lnTo>
                    <a:pt x="22" y="0"/>
                  </a:lnTo>
                  <a:lnTo>
                    <a:pt x="60" y="102"/>
                  </a:lnTo>
                  <a:lnTo>
                    <a:pt x="65" y="119"/>
                  </a:lnTo>
                  <a:lnTo>
                    <a:pt x="65" y="129"/>
                  </a:lnTo>
                  <a:lnTo>
                    <a:pt x="70" y="119"/>
                  </a:lnTo>
                  <a:lnTo>
                    <a:pt x="76" y="102"/>
                  </a:lnTo>
                  <a:lnTo>
                    <a:pt x="114" y="0"/>
                  </a:lnTo>
                  <a:lnTo>
                    <a:pt x="135" y="0"/>
                  </a:lnTo>
                  <a:lnTo>
                    <a:pt x="76" y="146"/>
                  </a:lnTo>
                  <a:lnTo>
                    <a:pt x="54" y="146"/>
                  </a:lnTo>
                  <a:close/>
                  <a:moveTo>
                    <a:pt x="146" y="92"/>
                  </a:moveTo>
                  <a:lnTo>
                    <a:pt x="152" y="65"/>
                  </a:lnTo>
                  <a:lnTo>
                    <a:pt x="162" y="48"/>
                  </a:lnTo>
                  <a:lnTo>
                    <a:pt x="195" y="38"/>
                  </a:lnTo>
                  <a:lnTo>
                    <a:pt x="216" y="43"/>
                  </a:lnTo>
                  <a:lnTo>
                    <a:pt x="233" y="48"/>
                  </a:lnTo>
                  <a:lnTo>
                    <a:pt x="243" y="70"/>
                  </a:lnTo>
                  <a:lnTo>
                    <a:pt x="243" y="108"/>
                  </a:lnTo>
                  <a:lnTo>
                    <a:pt x="238" y="124"/>
                  </a:lnTo>
                  <a:lnTo>
                    <a:pt x="233" y="135"/>
                  </a:lnTo>
                  <a:lnTo>
                    <a:pt x="211" y="146"/>
                  </a:lnTo>
                  <a:lnTo>
                    <a:pt x="195" y="146"/>
                  </a:lnTo>
                  <a:lnTo>
                    <a:pt x="173" y="140"/>
                  </a:lnTo>
                  <a:lnTo>
                    <a:pt x="157" y="135"/>
                  </a:lnTo>
                  <a:lnTo>
                    <a:pt x="146" y="92"/>
                  </a:lnTo>
                  <a:close/>
                  <a:moveTo>
                    <a:pt x="146" y="92"/>
                  </a:moveTo>
                  <a:lnTo>
                    <a:pt x="146" y="92"/>
                  </a:lnTo>
                  <a:close/>
                  <a:moveTo>
                    <a:pt x="162" y="92"/>
                  </a:moveTo>
                  <a:lnTo>
                    <a:pt x="168" y="113"/>
                  </a:lnTo>
                  <a:lnTo>
                    <a:pt x="173" y="124"/>
                  </a:lnTo>
                  <a:lnTo>
                    <a:pt x="195" y="135"/>
                  </a:lnTo>
                  <a:lnTo>
                    <a:pt x="216" y="124"/>
                  </a:lnTo>
                  <a:lnTo>
                    <a:pt x="227" y="113"/>
                  </a:lnTo>
                  <a:lnTo>
                    <a:pt x="227" y="75"/>
                  </a:lnTo>
                  <a:lnTo>
                    <a:pt x="216" y="59"/>
                  </a:lnTo>
                  <a:lnTo>
                    <a:pt x="195" y="48"/>
                  </a:lnTo>
                  <a:lnTo>
                    <a:pt x="173" y="59"/>
                  </a:lnTo>
                  <a:lnTo>
                    <a:pt x="162" y="92"/>
                  </a:lnTo>
                  <a:close/>
                  <a:moveTo>
                    <a:pt x="162" y="92"/>
                  </a:moveTo>
                  <a:lnTo>
                    <a:pt x="162" y="92"/>
                  </a:lnTo>
                  <a:close/>
                </a:path>
              </a:pathLst>
            </a:custGeom>
            <a:solidFill>
              <a:srgbClr val="000000"/>
            </a:solidFill>
            <a:ln w="8001">
              <a:solidFill>
                <a:schemeClr val="tx1"/>
              </a:solidFill>
              <a:prstDash val="solid"/>
              <a:round/>
              <a:headEnd/>
              <a:tailEnd/>
            </a:ln>
          </p:spPr>
          <p:txBody>
            <a:bodyPr/>
            <a:lstStyle/>
            <a:p>
              <a:endParaRPr lang="en-US"/>
            </a:p>
          </p:txBody>
        </p:sp>
        <p:sp>
          <p:nvSpPr>
            <p:cNvPr id="48189" name="Freeform 73"/>
            <p:cNvSpPr>
              <a:spLocks noChangeAspect="1" noEditPoints="1"/>
            </p:cNvSpPr>
            <p:nvPr/>
          </p:nvSpPr>
          <p:spPr bwMode="auto">
            <a:xfrm>
              <a:off x="1025" y="1481"/>
              <a:ext cx="729" cy="146"/>
            </a:xfrm>
            <a:custGeom>
              <a:avLst/>
              <a:gdLst>
                <a:gd name="T0" fmla="*/ 97 w 729"/>
                <a:gd name="T1" fmla="*/ 0 h 146"/>
                <a:gd name="T2" fmla="*/ 119 w 729"/>
                <a:gd name="T3" fmla="*/ 38 h 146"/>
                <a:gd name="T4" fmla="*/ 97 w 729"/>
                <a:gd name="T5" fmla="*/ 76 h 146"/>
                <a:gd name="T6" fmla="*/ 86 w 729"/>
                <a:gd name="T7" fmla="*/ 87 h 146"/>
                <a:gd name="T8" fmla="*/ 130 w 729"/>
                <a:gd name="T9" fmla="*/ 146 h 146"/>
                <a:gd name="T10" fmla="*/ 70 w 729"/>
                <a:gd name="T11" fmla="*/ 97 h 146"/>
                <a:gd name="T12" fmla="*/ 16 w 729"/>
                <a:gd name="T13" fmla="*/ 81 h 146"/>
                <a:gd name="T14" fmla="*/ 16 w 729"/>
                <a:gd name="T15" fmla="*/ 65 h 146"/>
                <a:gd name="T16" fmla="*/ 86 w 729"/>
                <a:gd name="T17" fmla="*/ 60 h 146"/>
                <a:gd name="T18" fmla="*/ 92 w 729"/>
                <a:gd name="T19" fmla="*/ 22 h 146"/>
                <a:gd name="T20" fmla="*/ 16 w 729"/>
                <a:gd name="T21" fmla="*/ 65 h 146"/>
                <a:gd name="T22" fmla="*/ 200 w 729"/>
                <a:gd name="T23" fmla="*/ 146 h 146"/>
                <a:gd name="T24" fmla="*/ 140 w 729"/>
                <a:gd name="T25" fmla="*/ 119 h 146"/>
                <a:gd name="T26" fmla="*/ 157 w 729"/>
                <a:gd name="T27" fmla="*/ 92 h 146"/>
                <a:gd name="T28" fmla="*/ 184 w 729"/>
                <a:gd name="T29" fmla="*/ 87 h 146"/>
                <a:gd name="T30" fmla="*/ 216 w 729"/>
                <a:gd name="T31" fmla="*/ 65 h 146"/>
                <a:gd name="T32" fmla="*/ 173 w 729"/>
                <a:gd name="T33" fmla="*/ 54 h 146"/>
                <a:gd name="T34" fmla="*/ 146 w 729"/>
                <a:gd name="T35" fmla="*/ 70 h 146"/>
                <a:gd name="T36" fmla="*/ 162 w 729"/>
                <a:gd name="T37" fmla="*/ 43 h 146"/>
                <a:gd name="T38" fmla="*/ 232 w 729"/>
                <a:gd name="T39" fmla="*/ 54 h 146"/>
                <a:gd name="T40" fmla="*/ 238 w 729"/>
                <a:gd name="T41" fmla="*/ 146 h 146"/>
                <a:gd name="T42" fmla="*/ 216 w 729"/>
                <a:gd name="T43" fmla="*/ 135 h 146"/>
                <a:gd name="T44" fmla="*/ 216 w 729"/>
                <a:gd name="T45" fmla="*/ 92 h 146"/>
                <a:gd name="T46" fmla="*/ 178 w 729"/>
                <a:gd name="T47" fmla="*/ 103 h 146"/>
                <a:gd name="T48" fmla="*/ 162 w 729"/>
                <a:gd name="T49" fmla="*/ 108 h 146"/>
                <a:gd name="T50" fmla="*/ 194 w 729"/>
                <a:gd name="T51" fmla="*/ 135 h 146"/>
                <a:gd name="T52" fmla="*/ 216 w 729"/>
                <a:gd name="T53" fmla="*/ 92 h 146"/>
                <a:gd name="T54" fmla="*/ 259 w 729"/>
                <a:gd name="T55" fmla="*/ 43 h 146"/>
                <a:gd name="T56" fmla="*/ 357 w 729"/>
                <a:gd name="T57" fmla="*/ 103 h 146"/>
                <a:gd name="T58" fmla="*/ 357 w 729"/>
                <a:gd name="T59" fmla="*/ 87 h 146"/>
                <a:gd name="T60" fmla="*/ 427 w 729"/>
                <a:gd name="T61" fmla="*/ 146 h 146"/>
                <a:gd name="T62" fmla="*/ 389 w 729"/>
                <a:gd name="T63" fmla="*/ 54 h 146"/>
                <a:gd name="T64" fmla="*/ 416 w 729"/>
                <a:gd name="T65" fmla="*/ 16 h 146"/>
                <a:gd name="T66" fmla="*/ 443 w 729"/>
                <a:gd name="T67" fmla="*/ 0 h 146"/>
                <a:gd name="T68" fmla="*/ 492 w 729"/>
                <a:gd name="T69" fmla="*/ 33 h 146"/>
                <a:gd name="T70" fmla="*/ 524 w 729"/>
                <a:gd name="T71" fmla="*/ 0 h 146"/>
                <a:gd name="T72" fmla="*/ 583 w 729"/>
                <a:gd name="T73" fmla="*/ 38 h 146"/>
                <a:gd name="T74" fmla="*/ 562 w 729"/>
                <a:gd name="T75" fmla="*/ 141 h 146"/>
                <a:gd name="T76" fmla="*/ 502 w 729"/>
                <a:gd name="T77" fmla="*/ 135 h 146"/>
                <a:gd name="T78" fmla="*/ 492 w 729"/>
                <a:gd name="T79" fmla="*/ 76 h 146"/>
                <a:gd name="T80" fmla="*/ 508 w 729"/>
                <a:gd name="T81" fmla="*/ 103 h 146"/>
                <a:gd name="T82" fmla="*/ 535 w 729"/>
                <a:gd name="T83" fmla="*/ 135 h 146"/>
                <a:gd name="T84" fmla="*/ 567 w 729"/>
                <a:gd name="T85" fmla="*/ 76 h 146"/>
                <a:gd name="T86" fmla="*/ 546 w 729"/>
                <a:gd name="T87" fmla="*/ 16 h 146"/>
                <a:gd name="T88" fmla="*/ 519 w 729"/>
                <a:gd name="T89" fmla="*/ 22 h 146"/>
                <a:gd name="T90" fmla="*/ 508 w 729"/>
                <a:gd name="T91" fmla="*/ 76 h 146"/>
                <a:gd name="T92" fmla="*/ 610 w 729"/>
                <a:gd name="T93" fmla="*/ 0 h 146"/>
                <a:gd name="T94" fmla="*/ 702 w 729"/>
                <a:gd name="T95" fmla="*/ 0 h 146"/>
                <a:gd name="T96" fmla="*/ 729 w 729"/>
                <a:gd name="T97" fmla="*/ 146 h 146"/>
                <a:gd name="T98" fmla="*/ 627 w 729"/>
                <a:gd name="T99" fmla="*/ 97 h 14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29"/>
                <a:gd name="T151" fmla="*/ 0 h 146"/>
                <a:gd name="T152" fmla="*/ 729 w 729"/>
                <a:gd name="T153" fmla="*/ 146 h 14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29" h="146">
                  <a:moveTo>
                    <a:pt x="0" y="146"/>
                  </a:moveTo>
                  <a:lnTo>
                    <a:pt x="0" y="0"/>
                  </a:lnTo>
                  <a:lnTo>
                    <a:pt x="97" y="0"/>
                  </a:lnTo>
                  <a:lnTo>
                    <a:pt x="113" y="16"/>
                  </a:lnTo>
                  <a:lnTo>
                    <a:pt x="119" y="27"/>
                  </a:lnTo>
                  <a:lnTo>
                    <a:pt x="119" y="38"/>
                  </a:lnTo>
                  <a:lnTo>
                    <a:pt x="113" y="54"/>
                  </a:lnTo>
                  <a:lnTo>
                    <a:pt x="108" y="65"/>
                  </a:lnTo>
                  <a:lnTo>
                    <a:pt x="97" y="76"/>
                  </a:lnTo>
                  <a:lnTo>
                    <a:pt x="76" y="81"/>
                  </a:lnTo>
                  <a:lnTo>
                    <a:pt x="81" y="87"/>
                  </a:lnTo>
                  <a:lnTo>
                    <a:pt x="86" y="87"/>
                  </a:lnTo>
                  <a:lnTo>
                    <a:pt x="97" y="97"/>
                  </a:lnTo>
                  <a:lnTo>
                    <a:pt x="103" y="108"/>
                  </a:lnTo>
                  <a:lnTo>
                    <a:pt x="130" y="146"/>
                  </a:lnTo>
                  <a:lnTo>
                    <a:pt x="103" y="146"/>
                  </a:lnTo>
                  <a:lnTo>
                    <a:pt x="81" y="103"/>
                  </a:lnTo>
                  <a:lnTo>
                    <a:pt x="70" y="97"/>
                  </a:lnTo>
                  <a:lnTo>
                    <a:pt x="59" y="87"/>
                  </a:lnTo>
                  <a:lnTo>
                    <a:pt x="59" y="81"/>
                  </a:lnTo>
                  <a:lnTo>
                    <a:pt x="16" y="81"/>
                  </a:lnTo>
                  <a:lnTo>
                    <a:pt x="16" y="146"/>
                  </a:lnTo>
                  <a:lnTo>
                    <a:pt x="0" y="146"/>
                  </a:lnTo>
                  <a:close/>
                  <a:moveTo>
                    <a:pt x="16" y="65"/>
                  </a:moveTo>
                  <a:lnTo>
                    <a:pt x="70" y="65"/>
                  </a:lnTo>
                  <a:lnTo>
                    <a:pt x="81" y="60"/>
                  </a:lnTo>
                  <a:lnTo>
                    <a:pt x="86" y="60"/>
                  </a:lnTo>
                  <a:lnTo>
                    <a:pt x="97" y="49"/>
                  </a:lnTo>
                  <a:lnTo>
                    <a:pt x="97" y="33"/>
                  </a:lnTo>
                  <a:lnTo>
                    <a:pt x="92" y="22"/>
                  </a:lnTo>
                  <a:lnTo>
                    <a:pt x="81" y="16"/>
                  </a:lnTo>
                  <a:lnTo>
                    <a:pt x="16" y="16"/>
                  </a:lnTo>
                  <a:lnTo>
                    <a:pt x="16" y="65"/>
                  </a:lnTo>
                  <a:close/>
                  <a:moveTo>
                    <a:pt x="216" y="135"/>
                  </a:moveTo>
                  <a:lnTo>
                    <a:pt x="211" y="141"/>
                  </a:lnTo>
                  <a:lnTo>
                    <a:pt x="200" y="146"/>
                  </a:lnTo>
                  <a:lnTo>
                    <a:pt x="162" y="146"/>
                  </a:lnTo>
                  <a:lnTo>
                    <a:pt x="151" y="141"/>
                  </a:lnTo>
                  <a:lnTo>
                    <a:pt x="140" y="119"/>
                  </a:lnTo>
                  <a:lnTo>
                    <a:pt x="140" y="114"/>
                  </a:lnTo>
                  <a:lnTo>
                    <a:pt x="146" y="103"/>
                  </a:lnTo>
                  <a:lnTo>
                    <a:pt x="157" y="92"/>
                  </a:lnTo>
                  <a:lnTo>
                    <a:pt x="162" y="92"/>
                  </a:lnTo>
                  <a:lnTo>
                    <a:pt x="167" y="87"/>
                  </a:lnTo>
                  <a:lnTo>
                    <a:pt x="184" y="87"/>
                  </a:lnTo>
                  <a:lnTo>
                    <a:pt x="205" y="81"/>
                  </a:lnTo>
                  <a:lnTo>
                    <a:pt x="216" y="81"/>
                  </a:lnTo>
                  <a:lnTo>
                    <a:pt x="216" y="65"/>
                  </a:lnTo>
                  <a:lnTo>
                    <a:pt x="211" y="60"/>
                  </a:lnTo>
                  <a:lnTo>
                    <a:pt x="200" y="54"/>
                  </a:lnTo>
                  <a:lnTo>
                    <a:pt x="173" y="54"/>
                  </a:lnTo>
                  <a:lnTo>
                    <a:pt x="167" y="65"/>
                  </a:lnTo>
                  <a:lnTo>
                    <a:pt x="162" y="70"/>
                  </a:lnTo>
                  <a:lnTo>
                    <a:pt x="146" y="70"/>
                  </a:lnTo>
                  <a:lnTo>
                    <a:pt x="151" y="60"/>
                  </a:lnTo>
                  <a:lnTo>
                    <a:pt x="151" y="49"/>
                  </a:lnTo>
                  <a:lnTo>
                    <a:pt x="162" y="43"/>
                  </a:lnTo>
                  <a:lnTo>
                    <a:pt x="167" y="38"/>
                  </a:lnTo>
                  <a:lnTo>
                    <a:pt x="216" y="38"/>
                  </a:lnTo>
                  <a:lnTo>
                    <a:pt x="232" y="54"/>
                  </a:lnTo>
                  <a:lnTo>
                    <a:pt x="232" y="124"/>
                  </a:lnTo>
                  <a:lnTo>
                    <a:pt x="238" y="135"/>
                  </a:lnTo>
                  <a:lnTo>
                    <a:pt x="238" y="146"/>
                  </a:lnTo>
                  <a:lnTo>
                    <a:pt x="221" y="146"/>
                  </a:lnTo>
                  <a:lnTo>
                    <a:pt x="221" y="141"/>
                  </a:lnTo>
                  <a:lnTo>
                    <a:pt x="216" y="135"/>
                  </a:lnTo>
                  <a:close/>
                  <a:moveTo>
                    <a:pt x="216" y="135"/>
                  </a:moveTo>
                  <a:lnTo>
                    <a:pt x="216" y="135"/>
                  </a:lnTo>
                  <a:close/>
                  <a:moveTo>
                    <a:pt x="216" y="92"/>
                  </a:moveTo>
                  <a:lnTo>
                    <a:pt x="205" y="97"/>
                  </a:lnTo>
                  <a:lnTo>
                    <a:pt x="184" y="97"/>
                  </a:lnTo>
                  <a:lnTo>
                    <a:pt x="178" y="103"/>
                  </a:lnTo>
                  <a:lnTo>
                    <a:pt x="173" y="103"/>
                  </a:lnTo>
                  <a:lnTo>
                    <a:pt x="167" y="108"/>
                  </a:lnTo>
                  <a:lnTo>
                    <a:pt x="162" y="108"/>
                  </a:lnTo>
                  <a:lnTo>
                    <a:pt x="162" y="124"/>
                  </a:lnTo>
                  <a:lnTo>
                    <a:pt x="173" y="135"/>
                  </a:lnTo>
                  <a:lnTo>
                    <a:pt x="194" y="135"/>
                  </a:lnTo>
                  <a:lnTo>
                    <a:pt x="211" y="119"/>
                  </a:lnTo>
                  <a:lnTo>
                    <a:pt x="216" y="108"/>
                  </a:lnTo>
                  <a:lnTo>
                    <a:pt x="216" y="92"/>
                  </a:lnTo>
                  <a:close/>
                  <a:moveTo>
                    <a:pt x="357" y="60"/>
                  </a:moveTo>
                  <a:lnTo>
                    <a:pt x="259" y="60"/>
                  </a:lnTo>
                  <a:lnTo>
                    <a:pt x="259" y="43"/>
                  </a:lnTo>
                  <a:lnTo>
                    <a:pt x="357" y="43"/>
                  </a:lnTo>
                  <a:lnTo>
                    <a:pt x="357" y="60"/>
                  </a:lnTo>
                  <a:close/>
                  <a:moveTo>
                    <a:pt x="357" y="103"/>
                  </a:moveTo>
                  <a:lnTo>
                    <a:pt x="259" y="103"/>
                  </a:lnTo>
                  <a:lnTo>
                    <a:pt x="259" y="87"/>
                  </a:lnTo>
                  <a:lnTo>
                    <a:pt x="357" y="87"/>
                  </a:lnTo>
                  <a:lnTo>
                    <a:pt x="357" y="103"/>
                  </a:lnTo>
                  <a:close/>
                  <a:moveTo>
                    <a:pt x="443" y="146"/>
                  </a:moveTo>
                  <a:lnTo>
                    <a:pt x="427" y="146"/>
                  </a:lnTo>
                  <a:lnTo>
                    <a:pt x="427" y="33"/>
                  </a:lnTo>
                  <a:lnTo>
                    <a:pt x="421" y="38"/>
                  </a:lnTo>
                  <a:lnTo>
                    <a:pt x="389" y="54"/>
                  </a:lnTo>
                  <a:lnTo>
                    <a:pt x="389" y="33"/>
                  </a:lnTo>
                  <a:lnTo>
                    <a:pt x="405" y="27"/>
                  </a:lnTo>
                  <a:lnTo>
                    <a:pt x="416" y="16"/>
                  </a:lnTo>
                  <a:lnTo>
                    <a:pt x="427" y="11"/>
                  </a:lnTo>
                  <a:lnTo>
                    <a:pt x="432" y="0"/>
                  </a:lnTo>
                  <a:lnTo>
                    <a:pt x="443" y="0"/>
                  </a:lnTo>
                  <a:lnTo>
                    <a:pt x="443" y="146"/>
                  </a:lnTo>
                  <a:close/>
                  <a:moveTo>
                    <a:pt x="492" y="76"/>
                  </a:moveTo>
                  <a:lnTo>
                    <a:pt x="492" y="33"/>
                  </a:lnTo>
                  <a:lnTo>
                    <a:pt x="502" y="16"/>
                  </a:lnTo>
                  <a:lnTo>
                    <a:pt x="508" y="6"/>
                  </a:lnTo>
                  <a:lnTo>
                    <a:pt x="524" y="0"/>
                  </a:lnTo>
                  <a:lnTo>
                    <a:pt x="556" y="0"/>
                  </a:lnTo>
                  <a:lnTo>
                    <a:pt x="573" y="16"/>
                  </a:lnTo>
                  <a:lnTo>
                    <a:pt x="583" y="38"/>
                  </a:lnTo>
                  <a:lnTo>
                    <a:pt x="583" y="97"/>
                  </a:lnTo>
                  <a:lnTo>
                    <a:pt x="573" y="130"/>
                  </a:lnTo>
                  <a:lnTo>
                    <a:pt x="562" y="141"/>
                  </a:lnTo>
                  <a:lnTo>
                    <a:pt x="551" y="146"/>
                  </a:lnTo>
                  <a:lnTo>
                    <a:pt x="535" y="146"/>
                  </a:lnTo>
                  <a:lnTo>
                    <a:pt x="502" y="135"/>
                  </a:lnTo>
                  <a:lnTo>
                    <a:pt x="492" y="108"/>
                  </a:lnTo>
                  <a:lnTo>
                    <a:pt x="492" y="76"/>
                  </a:lnTo>
                  <a:close/>
                  <a:moveTo>
                    <a:pt x="492" y="76"/>
                  </a:moveTo>
                  <a:lnTo>
                    <a:pt x="492" y="76"/>
                  </a:lnTo>
                  <a:close/>
                  <a:moveTo>
                    <a:pt x="508" y="76"/>
                  </a:moveTo>
                  <a:lnTo>
                    <a:pt x="508" y="103"/>
                  </a:lnTo>
                  <a:lnTo>
                    <a:pt x="519" y="124"/>
                  </a:lnTo>
                  <a:lnTo>
                    <a:pt x="529" y="130"/>
                  </a:lnTo>
                  <a:lnTo>
                    <a:pt x="535" y="135"/>
                  </a:lnTo>
                  <a:lnTo>
                    <a:pt x="556" y="124"/>
                  </a:lnTo>
                  <a:lnTo>
                    <a:pt x="562" y="103"/>
                  </a:lnTo>
                  <a:lnTo>
                    <a:pt x="567" y="76"/>
                  </a:lnTo>
                  <a:lnTo>
                    <a:pt x="567" y="60"/>
                  </a:lnTo>
                  <a:lnTo>
                    <a:pt x="556" y="27"/>
                  </a:lnTo>
                  <a:lnTo>
                    <a:pt x="546" y="16"/>
                  </a:lnTo>
                  <a:lnTo>
                    <a:pt x="535" y="11"/>
                  </a:lnTo>
                  <a:lnTo>
                    <a:pt x="529" y="16"/>
                  </a:lnTo>
                  <a:lnTo>
                    <a:pt x="519" y="22"/>
                  </a:lnTo>
                  <a:lnTo>
                    <a:pt x="508" y="43"/>
                  </a:lnTo>
                  <a:lnTo>
                    <a:pt x="508" y="76"/>
                  </a:lnTo>
                  <a:close/>
                  <a:moveTo>
                    <a:pt x="508" y="76"/>
                  </a:moveTo>
                  <a:lnTo>
                    <a:pt x="508" y="76"/>
                  </a:lnTo>
                  <a:close/>
                  <a:moveTo>
                    <a:pt x="610" y="146"/>
                  </a:moveTo>
                  <a:lnTo>
                    <a:pt x="610" y="0"/>
                  </a:lnTo>
                  <a:lnTo>
                    <a:pt x="627" y="0"/>
                  </a:lnTo>
                  <a:lnTo>
                    <a:pt x="627" y="70"/>
                  </a:lnTo>
                  <a:lnTo>
                    <a:pt x="702" y="0"/>
                  </a:lnTo>
                  <a:lnTo>
                    <a:pt x="729" y="0"/>
                  </a:lnTo>
                  <a:lnTo>
                    <a:pt x="664" y="60"/>
                  </a:lnTo>
                  <a:lnTo>
                    <a:pt x="729" y="146"/>
                  </a:lnTo>
                  <a:lnTo>
                    <a:pt x="708" y="146"/>
                  </a:lnTo>
                  <a:lnTo>
                    <a:pt x="654" y="70"/>
                  </a:lnTo>
                  <a:lnTo>
                    <a:pt x="627" y="97"/>
                  </a:lnTo>
                  <a:lnTo>
                    <a:pt x="627" y="146"/>
                  </a:lnTo>
                  <a:lnTo>
                    <a:pt x="610" y="146"/>
                  </a:lnTo>
                  <a:close/>
                </a:path>
              </a:pathLst>
            </a:custGeom>
            <a:solidFill>
              <a:srgbClr val="000000"/>
            </a:solidFill>
            <a:ln w="8001">
              <a:solidFill>
                <a:schemeClr val="tx1"/>
              </a:solidFill>
              <a:prstDash val="solid"/>
              <a:round/>
              <a:headEnd/>
              <a:tailEnd/>
            </a:ln>
          </p:spPr>
          <p:txBody>
            <a:bodyPr/>
            <a:lstStyle/>
            <a:p>
              <a:endParaRPr lang="en-US"/>
            </a:p>
          </p:txBody>
        </p:sp>
        <p:sp>
          <p:nvSpPr>
            <p:cNvPr id="48190" name="Freeform 74"/>
            <p:cNvSpPr>
              <a:spLocks noChangeAspect="1" noEditPoints="1"/>
            </p:cNvSpPr>
            <p:nvPr/>
          </p:nvSpPr>
          <p:spPr bwMode="auto">
            <a:xfrm>
              <a:off x="2981" y="1546"/>
              <a:ext cx="794" cy="157"/>
            </a:xfrm>
            <a:custGeom>
              <a:avLst/>
              <a:gdLst>
                <a:gd name="T0" fmla="*/ 97 w 794"/>
                <a:gd name="T1" fmla="*/ 5 h 157"/>
                <a:gd name="T2" fmla="*/ 118 w 794"/>
                <a:gd name="T3" fmla="*/ 43 h 157"/>
                <a:gd name="T4" fmla="*/ 97 w 794"/>
                <a:gd name="T5" fmla="*/ 81 h 157"/>
                <a:gd name="T6" fmla="*/ 91 w 794"/>
                <a:gd name="T7" fmla="*/ 92 h 157"/>
                <a:gd name="T8" fmla="*/ 129 w 794"/>
                <a:gd name="T9" fmla="*/ 151 h 157"/>
                <a:gd name="T10" fmla="*/ 81 w 794"/>
                <a:gd name="T11" fmla="*/ 113 h 157"/>
                <a:gd name="T12" fmla="*/ 21 w 794"/>
                <a:gd name="T13" fmla="*/ 86 h 157"/>
                <a:gd name="T14" fmla="*/ 21 w 794"/>
                <a:gd name="T15" fmla="*/ 70 h 157"/>
                <a:gd name="T16" fmla="*/ 91 w 794"/>
                <a:gd name="T17" fmla="*/ 65 h 157"/>
                <a:gd name="T18" fmla="*/ 91 w 794"/>
                <a:gd name="T19" fmla="*/ 27 h 157"/>
                <a:gd name="T20" fmla="*/ 21 w 794"/>
                <a:gd name="T21" fmla="*/ 70 h 157"/>
                <a:gd name="T22" fmla="*/ 140 w 794"/>
                <a:gd name="T23" fmla="*/ 59 h 157"/>
                <a:gd name="T24" fmla="*/ 156 w 794"/>
                <a:gd name="T25" fmla="*/ 16 h 157"/>
                <a:gd name="T26" fmla="*/ 173 w 794"/>
                <a:gd name="T27" fmla="*/ 5 h 157"/>
                <a:gd name="T28" fmla="*/ 200 w 794"/>
                <a:gd name="T29" fmla="*/ 5 h 157"/>
                <a:gd name="T30" fmla="*/ 189 w 794"/>
                <a:gd name="T31" fmla="*/ 16 h 157"/>
                <a:gd name="T32" fmla="*/ 173 w 794"/>
                <a:gd name="T33" fmla="*/ 43 h 157"/>
                <a:gd name="T34" fmla="*/ 173 w 794"/>
                <a:gd name="T35" fmla="*/ 59 h 157"/>
                <a:gd name="T36" fmla="*/ 302 w 794"/>
                <a:gd name="T37" fmla="*/ 65 h 157"/>
                <a:gd name="T38" fmla="*/ 302 w 794"/>
                <a:gd name="T39" fmla="*/ 49 h 157"/>
                <a:gd name="T40" fmla="*/ 205 w 794"/>
                <a:gd name="T41" fmla="*/ 108 h 157"/>
                <a:gd name="T42" fmla="*/ 302 w 794"/>
                <a:gd name="T43" fmla="*/ 108 h 157"/>
                <a:gd name="T44" fmla="*/ 318 w 794"/>
                <a:gd name="T45" fmla="*/ 151 h 157"/>
                <a:gd name="T46" fmla="*/ 335 w 794"/>
                <a:gd name="T47" fmla="*/ 119 h 157"/>
                <a:gd name="T48" fmla="*/ 394 w 794"/>
                <a:gd name="T49" fmla="*/ 65 h 157"/>
                <a:gd name="T50" fmla="*/ 394 w 794"/>
                <a:gd name="T51" fmla="*/ 27 h 157"/>
                <a:gd name="T52" fmla="*/ 345 w 794"/>
                <a:gd name="T53" fmla="*/ 38 h 157"/>
                <a:gd name="T54" fmla="*/ 329 w 794"/>
                <a:gd name="T55" fmla="*/ 27 h 157"/>
                <a:gd name="T56" fmla="*/ 416 w 794"/>
                <a:gd name="T57" fmla="*/ 27 h 157"/>
                <a:gd name="T58" fmla="*/ 416 w 794"/>
                <a:gd name="T59" fmla="*/ 59 h 157"/>
                <a:gd name="T60" fmla="*/ 372 w 794"/>
                <a:gd name="T61" fmla="*/ 108 h 157"/>
                <a:gd name="T62" fmla="*/ 351 w 794"/>
                <a:gd name="T63" fmla="*/ 130 h 157"/>
                <a:gd name="T64" fmla="*/ 534 w 794"/>
                <a:gd name="T65" fmla="*/ 135 h 157"/>
                <a:gd name="T66" fmla="*/ 437 w 794"/>
                <a:gd name="T67" fmla="*/ 146 h 157"/>
                <a:gd name="T68" fmla="*/ 470 w 794"/>
                <a:gd name="T69" fmla="*/ 97 h 157"/>
                <a:gd name="T70" fmla="*/ 513 w 794"/>
                <a:gd name="T71" fmla="*/ 54 h 157"/>
                <a:gd name="T72" fmla="*/ 486 w 794"/>
                <a:gd name="T73" fmla="*/ 16 h 157"/>
                <a:gd name="T74" fmla="*/ 459 w 794"/>
                <a:gd name="T75" fmla="*/ 49 h 157"/>
                <a:gd name="T76" fmla="*/ 464 w 794"/>
                <a:gd name="T77" fmla="*/ 5 h 157"/>
                <a:gd name="T78" fmla="*/ 534 w 794"/>
                <a:gd name="T79" fmla="*/ 43 h 157"/>
                <a:gd name="T80" fmla="*/ 518 w 794"/>
                <a:gd name="T81" fmla="*/ 81 h 157"/>
                <a:gd name="T82" fmla="*/ 475 w 794"/>
                <a:gd name="T83" fmla="*/ 119 h 157"/>
                <a:gd name="T84" fmla="*/ 459 w 794"/>
                <a:gd name="T85" fmla="*/ 135 h 157"/>
                <a:gd name="T86" fmla="*/ 551 w 794"/>
                <a:gd name="T87" fmla="*/ 54 h 157"/>
                <a:gd name="T88" fmla="*/ 583 w 794"/>
                <a:gd name="T89" fmla="*/ 5 h 157"/>
                <a:gd name="T90" fmla="*/ 632 w 794"/>
                <a:gd name="T91" fmla="*/ 22 h 157"/>
                <a:gd name="T92" fmla="*/ 648 w 794"/>
                <a:gd name="T93" fmla="*/ 103 h 157"/>
                <a:gd name="T94" fmla="*/ 616 w 794"/>
                <a:gd name="T95" fmla="*/ 151 h 157"/>
                <a:gd name="T96" fmla="*/ 567 w 794"/>
                <a:gd name="T97" fmla="*/ 140 h 157"/>
                <a:gd name="T98" fmla="*/ 551 w 794"/>
                <a:gd name="T99" fmla="*/ 81 h 157"/>
                <a:gd name="T100" fmla="*/ 572 w 794"/>
                <a:gd name="T101" fmla="*/ 108 h 157"/>
                <a:gd name="T102" fmla="*/ 621 w 794"/>
                <a:gd name="T103" fmla="*/ 130 h 157"/>
                <a:gd name="T104" fmla="*/ 610 w 794"/>
                <a:gd name="T105" fmla="*/ 22 h 157"/>
                <a:gd name="T106" fmla="*/ 572 w 794"/>
                <a:gd name="T107" fmla="*/ 49 h 157"/>
                <a:gd name="T108" fmla="*/ 567 w 794"/>
                <a:gd name="T109" fmla="*/ 81 h 157"/>
                <a:gd name="T110" fmla="*/ 691 w 794"/>
                <a:gd name="T111" fmla="*/ 5 h 157"/>
                <a:gd name="T112" fmla="*/ 788 w 794"/>
                <a:gd name="T113" fmla="*/ 5 h 157"/>
                <a:gd name="T114" fmla="*/ 767 w 794"/>
                <a:gd name="T115" fmla="*/ 151 h 157"/>
                <a:gd name="T116" fmla="*/ 691 w 794"/>
                <a:gd name="T117" fmla="*/ 151 h 1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94"/>
                <a:gd name="T178" fmla="*/ 0 h 157"/>
                <a:gd name="T179" fmla="*/ 794 w 794"/>
                <a:gd name="T180" fmla="*/ 157 h 1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94" h="157">
                  <a:moveTo>
                    <a:pt x="0" y="151"/>
                  </a:moveTo>
                  <a:lnTo>
                    <a:pt x="0" y="5"/>
                  </a:lnTo>
                  <a:lnTo>
                    <a:pt x="97" y="5"/>
                  </a:lnTo>
                  <a:lnTo>
                    <a:pt x="113" y="22"/>
                  </a:lnTo>
                  <a:lnTo>
                    <a:pt x="118" y="32"/>
                  </a:lnTo>
                  <a:lnTo>
                    <a:pt x="118" y="43"/>
                  </a:lnTo>
                  <a:lnTo>
                    <a:pt x="113" y="59"/>
                  </a:lnTo>
                  <a:lnTo>
                    <a:pt x="108" y="70"/>
                  </a:lnTo>
                  <a:lnTo>
                    <a:pt x="97" y="81"/>
                  </a:lnTo>
                  <a:lnTo>
                    <a:pt x="75" y="86"/>
                  </a:lnTo>
                  <a:lnTo>
                    <a:pt x="86" y="92"/>
                  </a:lnTo>
                  <a:lnTo>
                    <a:pt x="91" y="92"/>
                  </a:lnTo>
                  <a:lnTo>
                    <a:pt x="102" y="103"/>
                  </a:lnTo>
                  <a:lnTo>
                    <a:pt x="108" y="113"/>
                  </a:lnTo>
                  <a:lnTo>
                    <a:pt x="129" y="151"/>
                  </a:lnTo>
                  <a:lnTo>
                    <a:pt x="108" y="151"/>
                  </a:lnTo>
                  <a:lnTo>
                    <a:pt x="86" y="119"/>
                  </a:lnTo>
                  <a:lnTo>
                    <a:pt x="81" y="113"/>
                  </a:lnTo>
                  <a:lnTo>
                    <a:pt x="75" y="103"/>
                  </a:lnTo>
                  <a:lnTo>
                    <a:pt x="59" y="86"/>
                  </a:lnTo>
                  <a:lnTo>
                    <a:pt x="21" y="86"/>
                  </a:lnTo>
                  <a:lnTo>
                    <a:pt x="21" y="151"/>
                  </a:lnTo>
                  <a:lnTo>
                    <a:pt x="0" y="151"/>
                  </a:lnTo>
                  <a:close/>
                  <a:moveTo>
                    <a:pt x="21" y="70"/>
                  </a:moveTo>
                  <a:lnTo>
                    <a:pt x="75" y="70"/>
                  </a:lnTo>
                  <a:lnTo>
                    <a:pt x="86" y="65"/>
                  </a:lnTo>
                  <a:lnTo>
                    <a:pt x="91" y="65"/>
                  </a:lnTo>
                  <a:lnTo>
                    <a:pt x="97" y="59"/>
                  </a:lnTo>
                  <a:lnTo>
                    <a:pt x="97" y="38"/>
                  </a:lnTo>
                  <a:lnTo>
                    <a:pt x="91" y="27"/>
                  </a:lnTo>
                  <a:lnTo>
                    <a:pt x="81" y="22"/>
                  </a:lnTo>
                  <a:lnTo>
                    <a:pt x="21" y="22"/>
                  </a:lnTo>
                  <a:lnTo>
                    <a:pt x="21" y="70"/>
                  </a:lnTo>
                  <a:close/>
                  <a:moveTo>
                    <a:pt x="156" y="151"/>
                  </a:moveTo>
                  <a:lnTo>
                    <a:pt x="156" y="59"/>
                  </a:lnTo>
                  <a:lnTo>
                    <a:pt x="140" y="59"/>
                  </a:lnTo>
                  <a:lnTo>
                    <a:pt x="140" y="43"/>
                  </a:lnTo>
                  <a:lnTo>
                    <a:pt x="156" y="43"/>
                  </a:lnTo>
                  <a:lnTo>
                    <a:pt x="156" y="16"/>
                  </a:lnTo>
                  <a:lnTo>
                    <a:pt x="162" y="11"/>
                  </a:lnTo>
                  <a:lnTo>
                    <a:pt x="162" y="5"/>
                  </a:lnTo>
                  <a:lnTo>
                    <a:pt x="173" y="5"/>
                  </a:lnTo>
                  <a:lnTo>
                    <a:pt x="183" y="0"/>
                  </a:lnTo>
                  <a:lnTo>
                    <a:pt x="194" y="0"/>
                  </a:lnTo>
                  <a:lnTo>
                    <a:pt x="200" y="5"/>
                  </a:lnTo>
                  <a:lnTo>
                    <a:pt x="200" y="22"/>
                  </a:lnTo>
                  <a:lnTo>
                    <a:pt x="194" y="16"/>
                  </a:lnTo>
                  <a:lnTo>
                    <a:pt x="189" y="16"/>
                  </a:lnTo>
                  <a:lnTo>
                    <a:pt x="183" y="22"/>
                  </a:lnTo>
                  <a:lnTo>
                    <a:pt x="173" y="22"/>
                  </a:lnTo>
                  <a:lnTo>
                    <a:pt x="173" y="43"/>
                  </a:lnTo>
                  <a:lnTo>
                    <a:pt x="194" y="43"/>
                  </a:lnTo>
                  <a:lnTo>
                    <a:pt x="194" y="59"/>
                  </a:lnTo>
                  <a:lnTo>
                    <a:pt x="173" y="59"/>
                  </a:lnTo>
                  <a:lnTo>
                    <a:pt x="173" y="151"/>
                  </a:lnTo>
                  <a:lnTo>
                    <a:pt x="156" y="151"/>
                  </a:lnTo>
                  <a:close/>
                  <a:moveTo>
                    <a:pt x="302" y="65"/>
                  </a:moveTo>
                  <a:lnTo>
                    <a:pt x="205" y="65"/>
                  </a:lnTo>
                  <a:lnTo>
                    <a:pt x="205" y="49"/>
                  </a:lnTo>
                  <a:lnTo>
                    <a:pt x="302" y="49"/>
                  </a:lnTo>
                  <a:lnTo>
                    <a:pt x="302" y="65"/>
                  </a:lnTo>
                  <a:close/>
                  <a:moveTo>
                    <a:pt x="302" y="108"/>
                  </a:moveTo>
                  <a:lnTo>
                    <a:pt x="205" y="108"/>
                  </a:lnTo>
                  <a:lnTo>
                    <a:pt x="205" y="92"/>
                  </a:lnTo>
                  <a:lnTo>
                    <a:pt x="302" y="92"/>
                  </a:lnTo>
                  <a:lnTo>
                    <a:pt x="302" y="108"/>
                  </a:lnTo>
                  <a:close/>
                  <a:moveTo>
                    <a:pt x="421" y="135"/>
                  </a:moveTo>
                  <a:lnTo>
                    <a:pt x="421" y="151"/>
                  </a:lnTo>
                  <a:lnTo>
                    <a:pt x="318" y="151"/>
                  </a:lnTo>
                  <a:lnTo>
                    <a:pt x="324" y="146"/>
                  </a:lnTo>
                  <a:lnTo>
                    <a:pt x="324" y="140"/>
                  </a:lnTo>
                  <a:lnTo>
                    <a:pt x="335" y="119"/>
                  </a:lnTo>
                  <a:lnTo>
                    <a:pt x="356" y="97"/>
                  </a:lnTo>
                  <a:lnTo>
                    <a:pt x="378" y="81"/>
                  </a:lnTo>
                  <a:lnTo>
                    <a:pt x="394" y="65"/>
                  </a:lnTo>
                  <a:lnTo>
                    <a:pt x="399" y="54"/>
                  </a:lnTo>
                  <a:lnTo>
                    <a:pt x="399" y="38"/>
                  </a:lnTo>
                  <a:lnTo>
                    <a:pt x="394" y="27"/>
                  </a:lnTo>
                  <a:lnTo>
                    <a:pt x="372" y="16"/>
                  </a:lnTo>
                  <a:lnTo>
                    <a:pt x="351" y="27"/>
                  </a:lnTo>
                  <a:lnTo>
                    <a:pt x="345" y="38"/>
                  </a:lnTo>
                  <a:lnTo>
                    <a:pt x="345" y="49"/>
                  </a:lnTo>
                  <a:lnTo>
                    <a:pt x="324" y="49"/>
                  </a:lnTo>
                  <a:lnTo>
                    <a:pt x="329" y="27"/>
                  </a:lnTo>
                  <a:lnTo>
                    <a:pt x="351" y="5"/>
                  </a:lnTo>
                  <a:lnTo>
                    <a:pt x="394" y="5"/>
                  </a:lnTo>
                  <a:lnTo>
                    <a:pt x="416" y="27"/>
                  </a:lnTo>
                  <a:lnTo>
                    <a:pt x="421" y="43"/>
                  </a:lnTo>
                  <a:lnTo>
                    <a:pt x="421" y="54"/>
                  </a:lnTo>
                  <a:lnTo>
                    <a:pt x="416" y="59"/>
                  </a:lnTo>
                  <a:lnTo>
                    <a:pt x="405" y="81"/>
                  </a:lnTo>
                  <a:lnTo>
                    <a:pt x="394" y="92"/>
                  </a:lnTo>
                  <a:lnTo>
                    <a:pt x="372" y="108"/>
                  </a:lnTo>
                  <a:lnTo>
                    <a:pt x="362" y="119"/>
                  </a:lnTo>
                  <a:lnTo>
                    <a:pt x="351" y="124"/>
                  </a:lnTo>
                  <a:lnTo>
                    <a:pt x="351" y="130"/>
                  </a:lnTo>
                  <a:lnTo>
                    <a:pt x="345" y="135"/>
                  </a:lnTo>
                  <a:lnTo>
                    <a:pt x="421" y="135"/>
                  </a:lnTo>
                  <a:close/>
                  <a:moveTo>
                    <a:pt x="534" y="135"/>
                  </a:moveTo>
                  <a:lnTo>
                    <a:pt x="534" y="151"/>
                  </a:lnTo>
                  <a:lnTo>
                    <a:pt x="432" y="151"/>
                  </a:lnTo>
                  <a:lnTo>
                    <a:pt x="437" y="146"/>
                  </a:lnTo>
                  <a:lnTo>
                    <a:pt x="437" y="140"/>
                  </a:lnTo>
                  <a:lnTo>
                    <a:pt x="448" y="119"/>
                  </a:lnTo>
                  <a:lnTo>
                    <a:pt x="470" y="97"/>
                  </a:lnTo>
                  <a:lnTo>
                    <a:pt x="491" y="81"/>
                  </a:lnTo>
                  <a:lnTo>
                    <a:pt x="507" y="65"/>
                  </a:lnTo>
                  <a:lnTo>
                    <a:pt x="513" y="54"/>
                  </a:lnTo>
                  <a:lnTo>
                    <a:pt x="513" y="38"/>
                  </a:lnTo>
                  <a:lnTo>
                    <a:pt x="507" y="27"/>
                  </a:lnTo>
                  <a:lnTo>
                    <a:pt x="486" y="16"/>
                  </a:lnTo>
                  <a:lnTo>
                    <a:pt x="464" y="27"/>
                  </a:lnTo>
                  <a:lnTo>
                    <a:pt x="459" y="38"/>
                  </a:lnTo>
                  <a:lnTo>
                    <a:pt x="459" y="49"/>
                  </a:lnTo>
                  <a:lnTo>
                    <a:pt x="437" y="49"/>
                  </a:lnTo>
                  <a:lnTo>
                    <a:pt x="443" y="27"/>
                  </a:lnTo>
                  <a:lnTo>
                    <a:pt x="464" y="5"/>
                  </a:lnTo>
                  <a:lnTo>
                    <a:pt x="507" y="5"/>
                  </a:lnTo>
                  <a:lnTo>
                    <a:pt x="529" y="27"/>
                  </a:lnTo>
                  <a:lnTo>
                    <a:pt x="534" y="43"/>
                  </a:lnTo>
                  <a:lnTo>
                    <a:pt x="534" y="54"/>
                  </a:lnTo>
                  <a:lnTo>
                    <a:pt x="529" y="59"/>
                  </a:lnTo>
                  <a:lnTo>
                    <a:pt x="518" y="81"/>
                  </a:lnTo>
                  <a:lnTo>
                    <a:pt x="507" y="92"/>
                  </a:lnTo>
                  <a:lnTo>
                    <a:pt x="486" y="108"/>
                  </a:lnTo>
                  <a:lnTo>
                    <a:pt x="475" y="119"/>
                  </a:lnTo>
                  <a:lnTo>
                    <a:pt x="464" y="124"/>
                  </a:lnTo>
                  <a:lnTo>
                    <a:pt x="464" y="130"/>
                  </a:lnTo>
                  <a:lnTo>
                    <a:pt x="459" y="135"/>
                  </a:lnTo>
                  <a:lnTo>
                    <a:pt x="534" y="135"/>
                  </a:lnTo>
                  <a:close/>
                  <a:moveTo>
                    <a:pt x="551" y="81"/>
                  </a:moveTo>
                  <a:lnTo>
                    <a:pt x="551" y="54"/>
                  </a:lnTo>
                  <a:lnTo>
                    <a:pt x="561" y="22"/>
                  </a:lnTo>
                  <a:lnTo>
                    <a:pt x="572" y="11"/>
                  </a:lnTo>
                  <a:lnTo>
                    <a:pt x="583" y="5"/>
                  </a:lnTo>
                  <a:lnTo>
                    <a:pt x="621" y="5"/>
                  </a:lnTo>
                  <a:lnTo>
                    <a:pt x="626" y="16"/>
                  </a:lnTo>
                  <a:lnTo>
                    <a:pt x="632" y="22"/>
                  </a:lnTo>
                  <a:lnTo>
                    <a:pt x="643" y="43"/>
                  </a:lnTo>
                  <a:lnTo>
                    <a:pt x="648" y="59"/>
                  </a:lnTo>
                  <a:lnTo>
                    <a:pt x="648" y="103"/>
                  </a:lnTo>
                  <a:lnTo>
                    <a:pt x="637" y="135"/>
                  </a:lnTo>
                  <a:lnTo>
                    <a:pt x="626" y="146"/>
                  </a:lnTo>
                  <a:lnTo>
                    <a:pt x="616" y="151"/>
                  </a:lnTo>
                  <a:lnTo>
                    <a:pt x="599" y="157"/>
                  </a:lnTo>
                  <a:lnTo>
                    <a:pt x="578" y="151"/>
                  </a:lnTo>
                  <a:lnTo>
                    <a:pt x="567" y="140"/>
                  </a:lnTo>
                  <a:lnTo>
                    <a:pt x="556" y="119"/>
                  </a:lnTo>
                  <a:lnTo>
                    <a:pt x="551" y="81"/>
                  </a:lnTo>
                  <a:close/>
                  <a:moveTo>
                    <a:pt x="551" y="81"/>
                  </a:moveTo>
                  <a:lnTo>
                    <a:pt x="551" y="81"/>
                  </a:lnTo>
                  <a:close/>
                  <a:moveTo>
                    <a:pt x="567" y="81"/>
                  </a:moveTo>
                  <a:lnTo>
                    <a:pt x="572" y="108"/>
                  </a:lnTo>
                  <a:lnTo>
                    <a:pt x="578" y="130"/>
                  </a:lnTo>
                  <a:lnTo>
                    <a:pt x="599" y="140"/>
                  </a:lnTo>
                  <a:lnTo>
                    <a:pt x="621" y="130"/>
                  </a:lnTo>
                  <a:lnTo>
                    <a:pt x="626" y="108"/>
                  </a:lnTo>
                  <a:lnTo>
                    <a:pt x="626" y="38"/>
                  </a:lnTo>
                  <a:lnTo>
                    <a:pt x="610" y="22"/>
                  </a:lnTo>
                  <a:lnTo>
                    <a:pt x="599" y="16"/>
                  </a:lnTo>
                  <a:lnTo>
                    <a:pt x="578" y="27"/>
                  </a:lnTo>
                  <a:lnTo>
                    <a:pt x="572" y="49"/>
                  </a:lnTo>
                  <a:lnTo>
                    <a:pt x="567" y="81"/>
                  </a:lnTo>
                  <a:close/>
                  <a:moveTo>
                    <a:pt x="567" y="81"/>
                  </a:moveTo>
                  <a:lnTo>
                    <a:pt x="567" y="81"/>
                  </a:lnTo>
                  <a:close/>
                  <a:moveTo>
                    <a:pt x="670" y="151"/>
                  </a:moveTo>
                  <a:lnTo>
                    <a:pt x="670" y="5"/>
                  </a:lnTo>
                  <a:lnTo>
                    <a:pt x="691" y="5"/>
                  </a:lnTo>
                  <a:lnTo>
                    <a:pt x="691" y="76"/>
                  </a:lnTo>
                  <a:lnTo>
                    <a:pt x="761" y="5"/>
                  </a:lnTo>
                  <a:lnTo>
                    <a:pt x="788" y="5"/>
                  </a:lnTo>
                  <a:lnTo>
                    <a:pt x="729" y="65"/>
                  </a:lnTo>
                  <a:lnTo>
                    <a:pt x="794" y="151"/>
                  </a:lnTo>
                  <a:lnTo>
                    <a:pt x="767" y="151"/>
                  </a:lnTo>
                  <a:lnTo>
                    <a:pt x="713" y="76"/>
                  </a:lnTo>
                  <a:lnTo>
                    <a:pt x="691" y="103"/>
                  </a:lnTo>
                  <a:lnTo>
                    <a:pt x="691" y="151"/>
                  </a:lnTo>
                  <a:lnTo>
                    <a:pt x="670" y="151"/>
                  </a:lnTo>
                  <a:close/>
                </a:path>
              </a:pathLst>
            </a:custGeom>
            <a:solidFill>
              <a:srgbClr val="000000"/>
            </a:solidFill>
            <a:ln w="8001">
              <a:solidFill>
                <a:schemeClr val="tx1"/>
              </a:solidFill>
              <a:prstDash val="solid"/>
              <a:round/>
              <a:headEnd/>
              <a:tailEnd/>
            </a:ln>
          </p:spPr>
          <p:txBody>
            <a:bodyPr/>
            <a:lstStyle/>
            <a:p>
              <a:endParaRPr lang="en-US"/>
            </a:p>
          </p:txBody>
        </p:sp>
        <p:sp>
          <p:nvSpPr>
            <p:cNvPr id="48191" name="Freeform 75"/>
            <p:cNvSpPr>
              <a:spLocks noChangeAspect="1" noEditPoints="1"/>
            </p:cNvSpPr>
            <p:nvPr/>
          </p:nvSpPr>
          <p:spPr bwMode="auto">
            <a:xfrm>
              <a:off x="1749" y="2086"/>
              <a:ext cx="843" cy="151"/>
            </a:xfrm>
            <a:custGeom>
              <a:avLst/>
              <a:gdLst>
                <a:gd name="T0" fmla="*/ 108 w 843"/>
                <a:gd name="T1" fmla="*/ 22 h 151"/>
                <a:gd name="T2" fmla="*/ 97 w 843"/>
                <a:gd name="T3" fmla="*/ 81 h 151"/>
                <a:gd name="T4" fmla="*/ 103 w 843"/>
                <a:gd name="T5" fmla="*/ 114 h 151"/>
                <a:gd name="T6" fmla="*/ 70 w 843"/>
                <a:gd name="T7" fmla="*/ 97 h 151"/>
                <a:gd name="T8" fmla="*/ 16 w 843"/>
                <a:gd name="T9" fmla="*/ 87 h 151"/>
                <a:gd name="T10" fmla="*/ 70 w 843"/>
                <a:gd name="T11" fmla="*/ 70 h 151"/>
                <a:gd name="T12" fmla="*/ 92 w 843"/>
                <a:gd name="T13" fmla="*/ 27 h 151"/>
                <a:gd name="T14" fmla="*/ 238 w 843"/>
                <a:gd name="T15" fmla="*/ 135 h 151"/>
                <a:gd name="T16" fmla="*/ 151 w 843"/>
                <a:gd name="T17" fmla="*/ 119 h 151"/>
                <a:gd name="T18" fmla="*/ 216 w 843"/>
                <a:gd name="T19" fmla="*/ 33 h 151"/>
                <a:gd name="T20" fmla="*/ 167 w 843"/>
                <a:gd name="T21" fmla="*/ 38 h 151"/>
                <a:gd name="T22" fmla="*/ 189 w 843"/>
                <a:gd name="T23" fmla="*/ 0 h 151"/>
                <a:gd name="T24" fmla="*/ 238 w 843"/>
                <a:gd name="T25" fmla="*/ 43 h 151"/>
                <a:gd name="T26" fmla="*/ 211 w 843"/>
                <a:gd name="T27" fmla="*/ 92 h 151"/>
                <a:gd name="T28" fmla="*/ 238 w 843"/>
                <a:gd name="T29" fmla="*/ 135 h 151"/>
                <a:gd name="T30" fmla="*/ 356 w 843"/>
                <a:gd name="T31" fmla="*/ 49 h 151"/>
                <a:gd name="T32" fmla="*/ 259 w 843"/>
                <a:gd name="T33" fmla="*/ 92 h 151"/>
                <a:gd name="T34" fmla="*/ 383 w 843"/>
                <a:gd name="T35" fmla="*/ 60 h 151"/>
                <a:gd name="T36" fmla="*/ 394 w 843"/>
                <a:gd name="T37" fmla="*/ 11 h 151"/>
                <a:gd name="T38" fmla="*/ 454 w 843"/>
                <a:gd name="T39" fmla="*/ 16 h 151"/>
                <a:gd name="T40" fmla="*/ 454 w 843"/>
                <a:gd name="T41" fmla="*/ 65 h 151"/>
                <a:gd name="T42" fmla="*/ 470 w 843"/>
                <a:gd name="T43" fmla="*/ 97 h 151"/>
                <a:gd name="T44" fmla="*/ 405 w 843"/>
                <a:gd name="T45" fmla="*/ 151 h 151"/>
                <a:gd name="T46" fmla="*/ 383 w 843"/>
                <a:gd name="T47" fmla="*/ 87 h 151"/>
                <a:gd name="T48" fmla="*/ 405 w 843"/>
                <a:gd name="T49" fmla="*/ 70 h 151"/>
                <a:gd name="T50" fmla="*/ 416 w 843"/>
                <a:gd name="T51" fmla="*/ 65 h 151"/>
                <a:gd name="T52" fmla="*/ 448 w 843"/>
                <a:gd name="T53" fmla="*/ 33 h 151"/>
                <a:gd name="T54" fmla="*/ 416 w 843"/>
                <a:gd name="T55" fmla="*/ 22 h 151"/>
                <a:gd name="T56" fmla="*/ 400 w 843"/>
                <a:gd name="T57" fmla="*/ 38 h 151"/>
                <a:gd name="T58" fmla="*/ 405 w 843"/>
                <a:gd name="T59" fmla="*/ 130 h 151"/>
                <a:gd name="T60" fmla="*/ 443 w 843"/>
                <a:gd name="T61" fmla="*/ 130 h 151"/>
                <a:gd name="T62" fmla="*/ 410 w 843"/>
                <a:gd name="T63" fmla="*/ 81 h 151"/>
                <a:gd name="T64" fmla="*/ 394 w 843"/>
                <a:gd name="T65" fmla="*/ 108 h 151"/>
                <a:gd name="T66" fmla="*/ 486 w 843"/>
                <a:gd name="T67" fmla="*/ 151 h 151"/>
                <a:gd name="T68" fmla="*/ 556 w 843"/>
                <a:gd name="T69" fmla="*/ 65 h 151"/>
                <a:gd name="T70" fmla="*/ 535 w 843"/>
                <a:gd name="T71" fmla="*/ 16 h 151"/>
                <a:gd name="T72" fmla="*/ 492 w 843"/>
                <a:gd name="T73" fmla="*/ 43 h 151"/>
                <a:gd name="T74" fmla="*/ 556 w 843"/>
                <a:gd name="T75" fmla="*/ 6 h 151"/>
                <a:gd name="T76" fmla="*/ 583 w 843"/>
                <a:gd name="T77" fmla="*/ 54 h 151"/>
                <a:gd name="T78" fmla="*/ 540 w 843"/>
                <a:gd name="T79" fmla="*/ 103 h 151"/>
                <a:gd name="T80" fmla="*/ 600 w 843"/>
                <a:gd name="T81" fmla="*/ 81 h 151"/>
                <a:gd name="T82" fmla="*/ 621 w 843"/>
                <a:gd name="T83" fmla="*/ 11 h 151"/>
                <a:gd name="T84" fmla="*/ 670 w 843"/>
                <a:gd name="T85" fmla="*/ 6 h 151"/>
                <a:gd name="T86" fmla="*/ 686 w 843"/>
                <a:gd name="T87" fmla="*/ 135 h 151"/>
                <a:gd name="T88" fmla="*/ 616 w 843"/>
                <a:gd name="T89" fmla="*/ 141 h 151"/>
                <a:gd name="T90" fmla="*/ 600 w 843"/>
                <a:gd name="T91" fmla="*/ 81 h 151"/>
                <a:gd name="T92" fmla="*/ 637 w 843"/>
                <a:gd name="T93" fmla="*/ 135 h 151"/>
                <a:gd name="T94" fmla="*/ 675 w 843"/>
                <a:gd name="T95" fmla="*/ 108 h 151"/>
                <a:gd name="T96" fmla="*/ 648 w 843"/>
                <a:gd name="T97" fmla="*/ 16 h 151"/>
                <a:gd name="T98" fmla="*/ 621 w 843"/>
                <a:gd name="T99" fmla="*/ 81 h 151"/>
                <a:gd name="T100" fmla="*/ 724 w 843"/>
                <a:gd name="T101" fmla="*/ 6 h 151"/>
                <a:gd name="T102" fmla="*/ 843 w 843"/>
                <a:gd name="T103" fmla="*/ 6 h 151"/>
                <a:gd name="T104" fmla="*/ 767 w 843"/>
                <a:gd name="T105" fmla="*/ 76 h 1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43"/>
                <a:gd name="T160" fmla="*/ 0 h 151"/>
                <a:gd name="T161" fmla="*/ 843 w 843"/>
                <a:gd name="T162" fmla="*/ 151 h 15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43" h="151">
                  <a:moveTo>
                    <a:pt x="0" y="151"/>
                  </a:moveTo>
                  <a:lnTo>
                    <a:pt x="0" y="6"/>
                  </a:lnTo>
                  <a:lnTo>
                    <a:pt x="92" y="6"/>
                  </a:lnTo>
                  <a:lnTo>
                    <a:pt x="108" y="22"/>
                  </a:lnTo>
                  <a:lnTo>
                    <a:pt x="119" y="43"/>
                  </a:lnTo>
                  <a:lnTo>
                    <a:pt x="113" y="60"/>
                  </a:lnTo>
                  <a:lnTo>
                    <a:pt x="108" y="70"/>
                  </a:lnTo>
                  <a:lnTo>
                    <a:pt x="97" y="81"/>
                  </a:lnTo>
                  <a:lnTo>
                    <a:pt x="76" y="87"/>
                  </a:lnTo>
                  <a:lnTo>
                    <a:pt x="81" y="87"/>
                  </a:lnTo>
                  <a:lnTo>
                    <a:pt x="97" y="103"/>
                  </a:lnTo>
                  <a:lnTo>
                    <a:pt x="103" y="114"/>
                  </a:lnTo>
                  <a:lnTo>
                    <a:pt x="130" y="151"/>
                  </a:lnTo>
                  <a:lnTo>
                    <a:pt x="103" y="151"/>
                  </a:lnTo>
                  <a:lnTo>
                    <a:pt x="81" y="108"/>
                  </a:lnTo>
                  <a:lnTo>
                    <a:pt x="70" y="97"/>
                  </a:lnTo>
                  <a:lnTo>
                    <a:pt x="65" y="97"/>
                  </a:lnTo>
                  <a:lnTo>
                    <a:pt x="59" y="92"/>
                  </a:lnTo>
                  <a:lnTo>
                    <a:pt x="59" y="87"/>
                  </a:lnTo>
                  <a:lnTo>
                    <a:pt x="16" y="87"/>
                  </a:lnTo>
                  <a:lnTo>
                    <a:pt x="16" y="151"/>
                  </a:lnTo>
                  <a:lnTo>
                    <a:pt x="0" y="151"/>
                  </a:lnTo>
                  <a:close/>
                  <a:moveTo>
                    <a:pt x="16" y="70"/>
                  </a:moveTo>
                  <a:lnTo>
                    <a:pt x="70" y="70"/>
                  </a:lnTo>
                  <a:lnTo>
                    <a:pt x="81" y="65"/>
                  </a:lnTo>
                  <a:lnTo>
                    <a:pt x="97" y="49"/>
                  </a:lnTo>
                  <a:lnTo>
                    <a:pt x="97" y="38"/>
                  </a:lnTo>
                  <a:lnTo>
                    <a:pt x="92" y="27"/>
                  </a:lnTo>
                  <a:lnTo>
                    <a:pt x="81" y="22"/>
                  </a:lnTo>
                  <a:lnTo>
                    <a:pt x="16" y="22"/>
                  </a:lnTo>
                  <a:lnTo>
                    <a:pt x="16" y="70"/>
                  </a:lnTo>
                  <a:close/>
                  <a:moveTo>
                    <a:pt x="238" y="135"/>
                  </a:moveTo>
                  <a:lnTo>
                    <a:pt x="238" y="151"/>
                  </a:lnTo>
                  <a:lnTo>
                    <a:pt x="140" y="151"/>
                  </a:lnTo>
                  <a:lnTo>
                    <a:pt x="140" y="141"/>
                  </a:lnTo>
                  <a:lnTo>
                    <a:pt x="151" y="119"/>
                  </a:lnTo>
                  <a:lnTo>
                    <a:pt x="167" y="108"/>
                  </a:lnTo>
                  <a:lnTo>
                    <a:pt x="211" y="65"/>
                  </a:lnTo>
                  <a:lnTo>
                    <a:pt x="221" y="43"/>
                  </a:lnTo>
                  <a:lnTo>
                    <a:pt x="216" y="33"/>
                  </a:lnTo>
                  <a:lnTo>
                    <a:pt x="211" y="27"/>
                  </a:lnTo>
                  <a:lnTo>
                    <a:pt x="189" y="16"/>
                  </a:lnTo>
                  <a:lnTo>
                    <a:pt x="167" y="27"/>
                  </a:lnTo>
                  <a:lnTo>
                    <a:pt x="167" y="38"/>
                  </a:lnTo>
                  <a:lnTo>
                    <a:pt x="162" y="49"/>
                  </a:lnTo>
                  <a:lnTo>
                    <a:pt x="146" y="43"/>
                  </a:lnTo>
                  <a:lnTo>
                    <a:pt x="157" y="11"/>
                  </a:lnTo>
                  <a:lnTo>
                    <a:pt x="189" y="0"/>
                  </a:lnTo>
                  <a:lnTo>
                    <a:pt x="211" y="6"/>
                  </a:lnTo>
                  <a:lnTo>
                    <a:pt x="227" y="16"/>
                  </a:lnTo>
                  <a:lnTo>
                    <a:pt x="232" y="27"/>
                  </a:lnTo>
                  <a:lnTo>
                    <a:pt x="238" y="43"/>
                  </a:lnTo>
                  <a:lnTo>
                    <a:pt x="238" y="54"/>
                  </a:lnTo>
                  <a:lnTo>
                    <a:pt x="232" y="60"/>
                  </a:lnTo>
                  <a:lnTo>
                    <a:pt x="221" y="81"/>
                  </a:lnTo>
                  <a:lnTo>
                    <a:pt x="211" y="92"/>
                  </a:lnTo>
                  <a:lnTo>
                    <a:pt x="194" y="103"/>
                  </a:lnTo>
                  <a:lnTo>
                    <a:pt x="167" y="130"/>
                  </a:lnTo>
                  <a:lnTo>
                    <a:pt x="167" y="135"/>
                  </a:lnTo>
                  <a:lnTo>
                    <a:pt x="238" y="135"/>
                  </a:lnTo>
                  <a:close/>
                  <a:moveTo>
                    <a:pt x="356" y="65"/>
                  </a:moveTo>
                  <a:lnTo>
                    <a:pt x="259" y="65"/>
                  </a:lnTo>
                  <a:lnTo>
                    <a:pt x="259" y="49"/>
                  </a:lnTo>
                  <a:lnTo>
                    <a:pt x="356" y="49"/>
                  </a:lnTo>
                  <a:lnTo>
                    <a:pt x="356" y="65"/>
                  </a:lnTo>
                  <a:close/>
                  <a:moveTo>
                    <a:pt x="356" y="108"/>
                  </a:moveTo>
                  <a:lnTo>
                    <a:pt x="259" y="108"/>
                  </a:lnTo>
                  <a:lnTo>
                    <a:pt x="259" y="92"/>
                  </a:lnTo>
                  <a:lnTo>
                    <a:pt x="356" y="92"/>
                  </a:lnTo>
                  <a:lnTo>
                    <a:pt x="356" y="108"/>
                  </a:lnTo>
                  <a:close/>
                  <a:moveTo>
                    <a:pt x="405" y="70"/>
                  </a:moveTo>
                  <a:lnTo>
                    <a:pt x="383" y="60"/>
                  </a:lnTo>
                  <a:lnTo>
                    <a:pt x="383" y="54"/>
                  </a:lnTo>
                  <a:lnTo>
                    <a:pt x="378" y="43"/>
                  </a:lnTo>
                  <a:lnTo>
                    <a:pt x="383" y="27"/>
                  </a:lnTo>
                  <a:lnTo>
                    <a:pt x="394" y="11"/>
                  </a:lnTo>
                  <a:lnTo>
                    <a:pt x="405" y="6"/>
                  </a:lnTo>
                  <a:lnTo>
                    <a:pt x="421" y="0"/>
                  </a:lnTo>
                  <a:lnTo>
                    <a:pt x="443" y="6"/>
                  </a:lnTo>
                  <a:lnTo>
                    <a:pt x="454" y="16"/>
                  </a:lnTo>
                  <a:lnTo>
                    <a:pt x="459" y="27"/>
                  </a:lnTo>
                  <a:lnTo>
                    <a:pt x="465" y="43"/>
                  </a:lnTo>
                  <a:lnTo>
                    <a:pt x="465" y="54"/>
                  </a:lnTo>
                  <a:lnTo>
                    <a:pt x="454" y="65"/>
                  </a:lnTo>
                  <a:lnTo>
                    <a:pt x="443" y="70"/>
                  </a:lnTo>
                  <a:lnTo>
                    <a:pt x="454" y="81"/>
                  </a:lnTo>
                  <a:lnTo>
                    <a:pt x="465" y="87"/>
                  </a:lnTo>
                  <a:lnTo>
                    <a:pt x="470" y="97"/>
                  </a:lnTo>
                  <a:lnTo>
                    <a:pt x="470" y="124"/>
                  </a:lnTo>
                  <a:lnTo>
                    <a:pt x="459" y="141"/>
                  </a:lnTo>
                  <a:lnTo>
                    <a:pt x="443" y="151"/>
                  </a:lnTo>
                  <a:lnTo>
                    <a:pt x="405" y="151"/>
                  </a:lnTo>
                  <a:lnTo>
                    <a:pt x="389" y="141"/>
                  </a:lnTo>
                  <a:lnTo>
                    <a:pt x="378" y="124"/>
                  </a:lnTo>
                  <a:lnTo>
                    <a:pt x="373" y="108"/>
                  </a:lnTo>
                  <a:lnTo>
                    <a:pt x="383" y="87"/>
                  </a:lnTo>
                  <a:lnTo>
                    <a:pt x="394" y="76"/>
                  </a:lnTo>
                  <a:lnTo>
                    <a:pt x="405" y="70"/>
                  </a:lnTo>
                  <a:close/>
                  <a:moveTo>
                    <a:pt x="405" y="70"/>
                  </a:moveTo>
                  <a:lnTo>
                    <a:pt x="405" y="70"/>
                  </a:lnTo>
                  <a:close/>
                  <a:moveTo>
                    <a:pt x="400" y="38"/>
                  </a:moveTo>
                  <a:lnTo>
                    <a:pt x="400" y="49"/>
                  </a:lnTo>
                  <a:lnTo>
                    <a:pt x="405" y="60"/>
                  </a:lnTo>
                  <a:lnTo>
                    <a:pt x="416" y="65"/>
                  </a:lnTo>
                  <a:lnTo>
                    <a:pt x="432" y="65"/>
                  </a:lnTo>
                  <a:lnTo>
                    <a:pt x="443" y="60"/>
                  </a:lnTo>
                  <a:lnTo>
                    <a:pt x="448" y="54"/>
                  </a:lnTo>
                  <a:lnTo>
                    <a:pt x="448" y="33"/>
                  </a:lnTo>
                  <a:lnTo>
                    <a:pt x="443" y="22"/>
                  </a:lnTo>
                  <a:lnTo>
                    <a:pt x="432" y="22"/>
                  </a:lnTo>
                  <a:lnTo>
                    <a:pt x="421" y="16"/>
                  </a:lnTo>
                  <a:lnTo>
                    <a:pt x="416" y="22"/>
                  </a:lnTo>
                  <a:lnTo>
                    <a:pt x="405" y="22"/>
                  </a:lnTo>
                  <a:lnTo>
                    <a:pt x="400" y="33"/>
                  </a:lnTo>
                  <a:lnTo>
                    <a:pt x="400" y="38"/>
                  </a:lnTo>
                  <a:close/>
                  <a:moveTo>
                    <a:pt x="400" y="38"/>
                  </a:moveTo>
                  <a:lnTo>
                    <a:pt x="400" y="38"/>
                  </a:lnTo>
                  <a:close/>
                  <a:moveTo>
                    <a:pt x="394" y="108"/>
                  </a:moveTo>
                  <a:lnTo>
                    <a:pt x="394" y="119"/>
                  </a:lnTo>
                  <a:lnTo>
                    <a:pt x="405" y="130"/>
                  </a:lnTo>
                  <a:lnTo>
                    <a:pt x="405" y="135"/>
                  </a:lnTo>
                  <a:lnTo>
                    <a:pt x="416" y="141"/>
                  </a:lnTo>
                  <a:lnTo>
                    <a:pt x="421" y="141"/>
                  </a:lnTo>
                  <a:lnTo>
                    <a:pt x="443" y="130"/>
                  </a:lnTo>
                  <a:lnTo>
                    <a:pt x="454" y="108"/>
                  </a:lnTo>
                  <a:lnTo>
                    <a:pt x="443" y="87"/>
                  </a:lnTo>
                  <a:lnTo>
                    <a:pt x="432" y="81"/>
                  </a:lnTo>
                  <a:lnTo>
                    <a:pt x="410" y="81"/>
                  </a:lnTo>
                  <a:lnTo>
                    <a:pt x="400" y="87"/>
                  </a:lnTo>
                  <a:lnTo>
                    <a:pt x="394" y="97"/>
                  </a:lnTo>
                  <a:lnTo>
                    <a:pt x="394" y="108"/>
                  </a:lnTo>
                  <a:close/>
                  <a:moveTo>
                    <a:pt x="394" y="108"/>
                  </a:moveTo>
                  <a:lnTo>
                    <a:pt x="394" y="108"/>
                  </a:lnTo>
                  <a:close/>
                  <a:moveTo>
                    <a:pt x="583" y="135"/>
                  </a:moveTo>
                  <a:lnTo>
                    <a:pt x="583" y="151"/>
                  </a:lnTo>
                  <a:lnTo>
                    <a:pt x="486" y="151"/>
                  </a:lnTo>
                  <a:lnTo>
                    <a:pt x="486" y="141"/>
                  </a:lnTo>
                  <a:lnTo>
                    <a:pt x="497" y="130"/>
                  </a:lnTo>
                  <a:lnTo>
                    <a:pt x="502" y="119"/>
                  </a:lnTo>
                  <a:lnTo>
                    <a:pt x="556" y="65"/>
                  </a:lnTo>
                  <a:lnTo>
                    <a:pt x="567" y="43"/>
                  </a:lnTo>
                  <a:lnTo>
                    <a:pt x="562" y="33"/>
                  </a:lnTo>
                  <a:lnTo>
                    <a:pt x="556" y="27"/>
                  </a:lnTo>
                  <a:lnTo>
                    <a:pt x="535" y="16"/>
                  </a:lnTo>
                  <a:lnTo>
                    <a:pt x="524" y="22"/>
                  </a:lnTo>
                  <a:lnTo>
                    <a:pt x="519" y="27"/>
                  </a:lnTo>
                  <a:lnTo>
                    <a:pt x="508" y="49"/>
                  </a:lnTo>
                  <a:lnTo>
                    <a:pt x="492" y="43"/>
                  </a:lnTo>
                  <a:lnTo>
                    <a:pt x="502" y="11"/>
                  </a:lnTo>
                  <a:lnTo>
                    <a:pt x="519" y="6"/>
                  </a:lnTo>
                  <a:lnTo>
                    <a:pt x="540" y="0"/>
                  </a:lnTo>
                  <a:lnTo>
                    <a:pt x="556" y="6"/>
                  </a:lnTo>
                  <a:lnTo>
                    <a:pt x="573" y="16"/>
                  </a:lnTo>
                  <a:lnTo>
                    <a:pt x="578" y="27"/>
                  </a:lnTo>
                  <a:lnTo>
                    <a:pt x="583" y="43"/>
                  </a:lnTo>
                  <a:lnTo>
                    <a:pt x="583" y="54"/>
                  </a:lnTo>
                  <a:lnTo>
                    <a:pt x="578" y="60"/>
                  </a:lnTo>
                  <a:lnTo>
                    <a:pt x="567" y="81"/>
                  </a:lnTo>
                  <a:lnTo>
                    <a:pt x="556" y="92"/>
                  </a:lnTo>
                  <a:lnTo>
                    <a:pt x="540" y="103"/>
                  </a:lnTo>
                  <a:lnTo>
                    <a:pt x="513" y="130"/>
                  </a:lnTo>
                  <a:lnTo>
                    <a:pt x="513" y="135"/>
                  </a:lnTo>
                  <a:lnTo>
                    <a:pt x="583" y="135"/>
                  </a:lnTo>
                  <a:close/>
                  <a:moveTo>
                    <a:pt x="600" y="81"/>
                  </a:moveTo>
                  <a:lnTo>
                    <a:pt x="605" y="54"/>
                  </a:lnTo>
                  <a:lnTo>
                    <a:pt x="605" y="38"/>
                  </a:lnTo>
                  <a:lnTo>
                    <a:pt x="616" y="22"/>
                  </a:lnTo>
                  <a:lnTo>
                    <a:pt x="621" y="11"/>
                  </a:lnTo>
                  <a:lnTo>
                    <a:pt x="637" y="6"/>
                  </a:lnTo>
                  <a:lnTo>
                    <a:pt x="648" y="0"/>
                  </a:lnTo>
                  <a:lnTo>
                    <a:pt x="659" y="6"/>
                  </a:lnTo>
                  <a:lnTo>
                    <a:pt x="670" y="6"/>
                  </a:lnTo>
                  <a:lnTo>
                    <a:pt x="686" y="22"/>
                  </a:lnTo>
                  <a:lnTo>
                    <a:pt x="697" y="43"/>
                  </a:lnTo>
                  <a:lnTo>
                    <a:pt x="697" y="103"/>
                  </a:lnTo>
                  <a:lnTo>
                    <a:pt x="686" y="135"/>
                  </a:lnTo>
                  <a:lnTo>
                    <a:pt x="675" y="146"/>
                  </a:lnTo>
                  <a:lnTo>
                    <a:pt x="664" y="151"/>
                  </a:lnTo>
                  <a:lnTo>
                    <a:pt x="648" y="151"/>
                  </a:lnTo>
                  <a:lnTo>
                    <a:pt x="616" y="141"/>
                  </a:lnTo>
                  <a:lnTo>
                    <a:pt x="605" y="114"/>
                  </a:lnTo>
                  <a:lnTo>
                    <a:pt x="600" y="81"/>
                  </a:lnTo>
                  <a:close/>
                  <a:moveTo>
                    <a:pt x="600" y="81"/>
                  </a:moveTo>
                  <a:lnTo>
                    <a:pt x="600" y="81"/>
                  </a:lnTo>
                  <a:close/>
                  <a:moveTo>
                    <a:pt x="621" y="81"/>
                  </a:moveTo>
                  <a:lnTo>
                    <a:pt x="621" y="108"/>
                  </a:lnTo>
                  <a:lnTo>
                    <a:pt x="627" y="124"/>
                  </a:lnTo>
                  <a:lnTo>
                    <a:pt x="637" y="135"/>
                  </a:lnTo>
                  <a:lnTo>
                    <a:pt x="648" y="141"/>
                  </a:lnTo>
                  <a:lnTo>
                    <a:pt x="659" y="135"/>
                  </a:lnTo>
                  <a:lnTo>
                    <a:pt x="670" y="124"/>
                  </a:lnTo>
                  <a:lnTo>
                    <a:pt x="675" y="108"/>
                  </a:lnTo>
                  <a:lnTo>
                    <a:pt x="681" y="81"/>
                  </a:lnTo>
                  <a:lnTo>
                    <a:pt x="675" y="49"/>
                  </a:lnTo>
                  <a:lnTo>
                    <a:pt x="670" y="27"/>
                  </a:lnTo>
                  <a:lnTo>
                    <a:pt x="648" y="16"/>
                  </a:lnTo>
                  <a:lnTo>
                    <a:pt x="637" y="22"/>
                  </a:lnTo>
                  <a:lnTo>
                    <a:pt x="632" y="27"/>
                  </a:lnTo>
                  <a:lnTo>
                    <a:pt x="621" y="49"/>
                  </a:lnTo>
                  <a:lnTo>
                    <a:pt x="621" y="81"/>
                  </a:lnTo>
                  <a:close/>
                  <a:moveTo>
                    <a:pt x="621" y="81"/>
                  </a:moveTo>
                  <a:lnTo>
                    <a:pt x="621" y="81"/>
                  </a:lnTo>
                  <a:close/>
                  <a:moveTo>
                    <a:pt x="724" y="151"/>
                  </a:moveTo>
                  <a:lnTo>
                    <a:pt x="724" y="6"/>
                  </a:lnTo>
                  <a:lnTo>
                    <a:pt x="740" y="6"/>
                  </a:lnTo>
                  <a:lnTo>
                    <a:pt x="740" y="76"/>
                  </a:lnTo>
                  <a:lnTo>
                    <a:pt x="816" y="6"/>
                  </a:lnTo>
                  <a:lnTo>
                    <a:pt x="843" y="6"/>
                  </a:lnTo>
                  <a:lnTo>
                    <a:pt x="778" y="65"/>
                  </a:lnTo>
                  <a:lnTo>
                    <a:pt x="843" y="151"/>
                  </a:lnTo>
                  <a:lnTo>
                    <a:pt x="816" y="151"/>
                  </a:lnTo>
                  <a:lnTo>
                    <a:pt x="767" y="76"/>
                  </a:lnTo>
                  <a:lnTo>
                    <a:pt x="740" y="97"/>
                  </a:lnTo>
                  <a:lnTo>
                    <a:pt x="740" y="151"/>
                  </a:lnTo>
                  <a:lnTo>
                    <a:pt x="724" y="151"/>
                  </a:lnTo>
                  <a:close/>
                </a:path>
              </a:pathLst>
            </a:custGeom>
            <a:solidFill>
              <a:srgbClr val="000000"/>
            </a:solidFill>
            <a:ln w="8001">
              <a:solidFill>
                <a:schemeClr val="tx1"/>
              </a:solidFill>
              <a:prstDash val="solid"/>
              <a:round/>
              <a:headEnd/>
              <a:tailEnd/>
            </a:ln>
          </p:spPr>
          <p:txBody>
            <a:bodyPr/>
            <a:lstStyle/>
            <a:p>
              <a:endParaRPr lang="en-US"/>
            </a:p>
          </p:txBody>
        </p:sp>
        <p:sp>
          <p:nvSpPr>
            <p:cNvPr id="48192" name="Freeform 76"/>
            <p:cNvSpPr>
              <a:spLocks noChangeAspect="1" noEditPoints="1"/>
            </p:cNvSpPr>
            <p:nvPr/>
          </p:nvSpPr>
          <p:spPr bwMode="auto">
            <a:xfrm>
              <a:off x="2440" y="3366"/>
              <a:ext cx="849" cy="152"/>
            </a:xfrm>
            <a:custGeom>
              <a:avLst/>
              <a:gdLst>
                <a:gd name="T0" fmla="*/ 108 w 849"/>
                <a:gd name="T1" fmla="*/ 11 h 152"/>
                <a:gd name="T2" fmla="*/ 98 w 849"/>
                <a:gd name="T3" fmla="*/ 76 h 152"/>
                <a:gd name="T4" fmla="*/ 103 w 849"/>
                <a:gd name="T5" fmla="*/ 98 h 152"/>
                <a:gd name="T6" fmla="*/ 87 w 849"/>
                <a:gd name="T7" fmla="*/ 119 h 152"/>
                <a:gd name="T8" fmla="*/ 54 w 849"/>
                <a:gd name="T9" fmla="*/ 81 h 152"/>
                <a:gd name="T10" fmla="*/ 22 w 849"/>
                <a:gd name="T11" fmla="*/ 65 h 152"/>
                <a:gd name="T12" fmla="*/ 103 w 849"/>
                <a:gd name="T13" fmla="*/ 49 h 152"/>
                <a:gd name="T14" fmla="*/ 81 w 849"/>
                <a:gd name="T15" fmla="*/ 17 h 152"/>
                <a:gd name="T16" fmla="*/ 195 w 849"/>
                <a:gd name="T17" fmla="*/ 146 h 152"/>
                <a:gd name="T18" fmla="*/ 173 w 849"/>
                <a:gd name="T19" fmla="*/ 49 h 152"/>
                <a:gd name="T20" fmla="*/ 189 w 849"/>
                <a:gd name="T21" fmla="*/ 17 h 152"/>
                <a:gd name="T22" fmla="*/ 217 w 849"/>
                <a:gd name="T23" fmla="*/ 146 h 152"/>
                <a:gd name="T24" fmla="*/ 362 w 849"/>
                <a:gd name="T25" fmla="*/ 44 h 152"/>
                <a:gd name="T26" fmla="*/ 265 w 849"/>
                <a:gd name="T27" fmla="*/ 87 h 152"/>
                <a:gd name="T28" fmla="*/ 400 w 849"/>
                <a:gd name="T29" fmla="*/ 60 h 152"/>
                <a:gd name="T30" fmla="*/ 389 w 849"/>
                <a:gd name="T31" fmla="*/ 22 h 152"/>
                <a:gd name="T32" fmla="*/ 460 w 849"/>
                <a:gd name="T33" fmla="*/ 11 h 152"/>
                <a:gd name="T34" fmla="*/ 460 w 849"/>
                <a:gd name="T35" fmla="*/ 60 h 152"/>
                <a:gd name="T36" fmla="*/ 476 w 849"/>
                <a:gd name="T37" fmla="*/ 92 h 152"/>
                <a:gd name="T38" fmla="*/ 449 w 849"/>
                <a:gd name="T39" fmla="*/ 146 h 152"/>
                <a:gd name="T40" fmla="*/ 384 w 849"/>
                <a:gd name="T41" fmla="*/ 125 h 152"/>
                <a:gd name="T42" fmla="*/ 395 w 849"/>
                <a:gd name="T43" fmla="*/ 76 h 152"/>
                <a:gd name="T44" fmla="*/ 406 w 849"/>
                <a:gd name="T45" fmla="*/ 38 h 152"/>
                <a:gd name="T46" fmla="*/ 438 w 849"/>
                <a:gd name="T47" fmla="*/ 60 h 152"/>
                <a:gd name="T48" fmla="*/ 438 w 849"/>
                <a:gd name="T49" fmla="*/ 17 h 152"/>
                <a:gd name="T50" fmla="*/ 406 w 849"/>
                <a:gd name="T51" fmla="*/ 38 h 152"/>
                <a:gd name="T52" fmla="*/ 400 w 849"/>
                <a:gd name="T53" fmla="*/ 119 h 152"/>
                <a:gd name="T54" fmla="*/ 449 w 849"/>
                <a:gd name="T55" fmla="*/ 125 h 152"/>
                <a:gd name="T56" fmla="*/ 449 w 849"/>
                <a:gd name="T57" fmla="*/ 81 h 152"/>
                <a:gd name="T58" fmla="*/ 400 w 849"/>
                <a:gd name="T59" fmla="*/ 92 h 152"/>
                <a:gd name="T60" fmla="*/ 589 w 849"/>
                <a:gd name="T61" fmla="*/ 130 h 152"/>
                <a:gd name="T62" fmla="*/ 503 w 849"/>
                <a:gd name="T63" fmla="*/ 114 h 152"/>
                <a:gd name="T64" fmla="*/ 562 w 849"/>
                <a:gd name="T65" fmla="*/ 60 h 152"/>
                <a:gd name="T66" fmla="*/ 551 w 849"/>
                <a:gd name="T67" fmla="*/ 17 h 152"/>
                <a:gd name="T68" fmla="*/ 514 w 849"/>
                <a:gd name="T69" fmla="*/ 44 h 152"/>
                <a:gd name="T70" fmla="*/ 524 w 849"/>
                <a:gd name="T71" fmla="*/ 0 h 152"/>
                <a:gd name="T72" fmla="*/ 589 w 849"/>
                <a:gd name="T73" fmla="*/ 49 h 152"/>
                <a:gd name="T74" fmla="*/ 514 w 849"/>
                <a:gd name="T75" fmla="*/ 130 h 152"/>
                <a:gd name="T76" fmla="*/ 611 w 849"/>
                <a:gd name="T77" fmla="*/ 33 h 152"/>
                <a:gd name="T78" fmla="*/ 665 w 849"/>
                <a:gd name="T79" fmla="*/ 0 h 152"/>
                <a:gd name="T80" fmla="*/ 697 w 849"/>
                <a:gd name="T81" fmla="*/ 38 h 152"/>
                <a:gd name="T82" fmla="*/ 681 w 849"/>
                <a:gd name="T83" fmla="*/ 141 h 152"/>
                <a:gd name="T84" fmla="*/ 622 w 849"/>
                <a:gd name="T85" fmla="*/ 135 h 152"/>
                <a:gd name="T86" fmla="*/ 605 w 849"/>
                <a:gd name="T87" fmla="*/ 76 h 152"/>
                <a:gd name="T88" fmla="*/ 654 w 849"/>
                <a:gd name="T89" fmla="*/ 135 h 152"/>
                <a:gd name="T90" fmla="*/ 665 w 849"/>
                <a:gd name="T91" fmla="*/ 17 h 152"/>
                <a:gd name="T92" fmla="*/ 627 w 849"/>
                <a:gd name="T93" fmla="*/ 76 h 152"/>
                <a:gd name="T94" fmla="*/ 746 w 849"/>
                <a:gd name="T95" fmla="*/ 0 h 152"/>
                <a:gd name="T96" fmla="*/ 784 w 849"/>
                <a:gd name="T97" fmla="*/ 60 h 152"/>
                <a:gd name="T98" fmla="*/ 746 w 849"/>
                <a:gd name="T99" fmla="*/ 98 h 1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49"/>
                <a:gd name="T151" fmla="*/ 0 h 152"/>
                <a:gd name="T152" fmla="*/ 849 w 849"/>
                <a:gd name="T153" fmla="*/ 152 h 1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49" h="152">
                  <a:moveTo>
                    <a:pt x="0" y="146"/>
                  </a:moveTo>
                  <a:lnTo>
                    <a:pt x="0" y="0"/>
                  </a:lnTo>
                  <a:lnTo>
                    <a:pt x="87" y="0"/>
                  </a:lnTo>
                  <a:lnTo>
                    <a:pt x="108" y="11"/>
                  </a:lnTo>
                  <a:lnTo>
                    <a:pt x="114" y="17"/>
                  </a:lnTo>
                  <a:lnTo>
                    <a:pt x="119" y="27"/>
                  </a:lnTo>
                  <a:lnTo>
                    <a:pt x="119" y="54"/>
                  </a:lnTo>
                  <a:lnTo>
                    <a:pt x="98" y="76"/>
                  </a:lnTo>
                  <a:lnTo>
                    <a:pt x="81" y="81"/>
                  </a:lnTo>
                  <a:lnTo>
                    <a:pt x="87" y="87"/>
                  </a:lnTo>
                  <a:lnTo>
                    <a:pt x="92" y="87"/>
                  </a:lnTo>
                  <a:lnTo>
                    <a:pt x="103" y="98"/>
                  </a:lnTo>
                  <a:lnTo>
                    <a:pt x="108" y="108"/>
                  </a:lnTo>
                  <a:lnTo>
                    <a:pt x="135" y="146"/>
                  </a:lnTo>
                  <a:lnTo>
                    <a:pt x="108" y="146"/>
                  </a:lnTo>
                  <a:lnTo>
                    <a:pt x="87" y="119"/>
                  </a:lnTo>
                  <a:lnTo>
                    <a:pt x="76" y="98"/>
                  </a:lnTo>
                  <a:lnTo>
                    <a:pt x="65" y="87"/>
                  </a:lnTo>
                  <a:lnTo>
                    <a:pt x="60" y="87"/>
                  </a:lnTo>
                  <a:lnTo>
                    <a:pt x="54" y="81"/>
                  </a:lnTo>
                  <a:lnTo>
                    <a:pt x="22" y="81"/>
                  </a:lnTo>
                  <a:lnTo>
                    <a:pt x="22" y="146"/>
                  </a:lnTo>
                  <a:lnTo>
                    <a:pt x="0" y="146"/>
                  </a:lnTo>
                  <a:close/>
                  <a:moveTo>
                    <a:pt x="22" y="65"/>
                  </a:moveTo>
                  <a:lnTo>
                    <a:pt x="76" y="65"/>
                  </a:lnTo>
                  <a:lnTo>
                    <a:pt x="87" y="60"/>
                  </a:lnTo>
                  <a:lnTo>
                    <a:pt x="92" y="60"/>
                  </a:lnTo>
                  <a:lnTo>
                    <a:pt x="103" y="49"/>
                  </a:lnTo>
                  <a:lnTo>
                    <a:pt x="103" y="38"/>
                  </a:lnTo>
                  <a:lnTo>
                    <a:pt x="98" y="33"/>
                  </a:lnTo>
                  <a:lnTo>
                    <a:pt x="92" y="22"/>
                  </a:lnTo>
                  <a:lnTo>
                    <a:pt x="81" y="17"/>
                  </a:lnTo>
                  <a:lnTo>
                    <a:pt x="22" y="17"/>
                  </a:lnTo>
                  <a:lnTo>
                    <a:pt x="22" y="65"/>
                  </a:lnTo>
                  <a:close/>
                  <a:moveTo>
                    <a:pt x="217" y="146"/>
                  </a:moveTo>
                  <a:lnTo>
                    <a:pt x="195" y="146"/>
                  </a:lnTo>
                  <a:lnTo>
                    <a:pt x="195" y="33"/>
                  </a:lnTo>
                  <a:lnTo>
                    <a:pt x="189" y="38"/>
                  </a:lnTo>
                  <a:lnTo>
                    <a:pt x="179" y="44"/>
                  </a:lnTo>
                  <a:lnTo>
                    <a:pt x="173" y="49"/>
                  </a:lnTo>
                  <a:lnTo>
                    <a:pt x="162" y="54"/>
                  </a:lnTo>
                  <a:lnTo>
                    <a:pt x="162" y="38"/>
                  </a:lnTo>
                  <a:lnTo>
                    <a:pt x="179" y="27"/>
                  </a:lnTo>
                  <a:lnTo>
                    <a:pt x="189" y="17"/>
                  </a:lnTo>
                  <a:lnTo>
                    <a:pt x="200" y="11"/>
                  </a:lnTo>
                  <a:lnTo>
                    <a:pt x="206" y="0"/>
                  </a:lnTo>
                  <a:lnTo>
                    <a:pt x="217" y="0"/>
                  </a:lnTo>
                  <a:lnTo>
                    <a:pt x="217" y="146"/>
                  </a:lnTo>
                  <a:close/>
                  <a:moveTo>
                    <a:pt x="362" y="60"/>
                  </a:moveTo>
                  <a:lnTo>
                    <a:pt x="265" y="60"/>
                  </a:lnTo>
                  <a:lnTo>
                    <a:pt x="265" y="44"/>
                  </a:lnTo>
                  <a:lnTo>
                    <a:pt x="362" y="44"/>
                  </a:lnTo>
                  <a:lnTo>
                    <a:pt x="362" y="60"/>
                  </a:lnTo>
                  <a:close/>
                  <a:moveTo>
                    <a:pt x="362" y="108"/>
                  </a:moveTo>
                  <a:lnTo>
                    <a:pt x="265" y="108"/>
                  </a:lnTo>
                  <a:lnTo>
                    <a:pt x="265" y="87"/>
                  </a:lnTo>
                  <a:lnTo>
                    <a:pt x="362" y="87"/>
                  </a:lnTo>
                  <a:lnTo>
                    <a:pt x="362" y="108"/>
                  </a:lnTo>
                  <a:close/>
                  <a:moveTo>
                    <a:pt x="406" y="65"/>
                  </a:moveTo>
                  <a:lnTo>
                    <a:pt x="400" y="60"/>
                  </a:lnTo>
                  <a:lnTo>
                    <a:pt x="389" y="54"/>
                  </a:lnTo>
                  <a:lnTo>
                    <a:pt x="384" y="49"/>
                  </a:lnTo>
                  <a:lnTo>
                    <a:pt x="384" y="38"/>
                  </a:lnTo>
                  <a:lnTo>
                    <a:pt x="389" y="22"/>
                  </a:lnTo>
                  <a:lnTo>
                    <a:pt x="395" y="11"/>
                  </a:lnTo>
                  <a:lnTo>
                    <a:pt x="411" y="0"/>
                  </a:lnTo>
                  <a:lnTo>
                    <a:pt x="443" y="0"/>
                  </a:lnTo>
                  <a:lnTo>
                    <a:pt x="460" y="11"/>
                  </a:lnTo>
                  <a:lnTo>
                    <a:pt x="465" y="22"/>
                  </a:lnTo>
                  <a:lnTo>
                    <a:pt x="470" y="38"/>
                  </a:lnTo>
                  <a:lnTo>
                    <a:pt x="470" y="49"/>
                  </a:lnTo>
                  <a:lnTo>
                    <a:pt x="460" y="60"/>
                  </a:lnTo>
                  <a:lnTo>
                    <a:pt x="449" y="65"/>
                  </a:lnTo>
                  <a:lnTo>
                    <a:pt x="460" y="76"/>
                  </a:lnTo>
                  <a:lnTo>
                    <a:pt x="470" y="81"/>
                  </a:lnTo>
                  <a:lnTo>
                    <a:pt x="476" y="92"/>
                  </a:lnTo>
                  <a:lnTo>
                    <a:pt x="476" y="108"/>
                  </a:lnTo>
                  <a:lnTo>
                    <a:pt x="470" y="125"/>
                  </a:lnTo>
                  <a:lnTo>
                    <a:pt x="465" y="135"/>
                  </a:lnTo>
                  <a:lnTo>
                    <a:pt x="449" y="146"/>
                  </a:lnTo>
                  <a:lnTo>
                    <a:pt x="427" y="152"/>
                  </a:lnTo>
                  <a:lnTo>
                    <a:pt x="406" y="146"/>
                  </a:lnTo>
                  <a:lnTo>
                    <a:pt x="389" y="135"/>
                  </a:lnTo>
                  <a:lnTo>
                    <a:pt x="384" y="125"/>
                  </a:lnTo>
                  <a:lnTo>
                    <a:pt x="379" y="103"/>
                  </a:lnTo>
                  <a:lnTo>
                    <a:pt x="379" y="92"/>
                  </a:lnTo>
                  <a:lnTo>
                    <a:pt x="384" y="81"/>
                  </a:lnTo>
                  <a:lnTo>
                    <a:pt x="395" y="76"/>
                  </a:lnTo>
                  <a:lnTo>
                    <a:pt x="406" y="65"/>
                  </a:lnTo>
                  <a:close/>
                  <a:moveTo>
                    <a:pt x="406" y="65"/>
                  </a:moveTo>
                  <a:lnTo>
                    <a:pt x="406" y="65"/>
                  </a:lnTo>
                  <a:close/>
                  <a:moveTo>
                    <a:pt x="406" y="38"/>
                  </a:moveTo>
                  <a:lnTo>
                    <a:pt x="406" y="49"/>
                  </a:lnTo>
                  <a:lnTo>
                    <a:pt x="411" y="54"/>
                  </a:lnTo>
                  <a:lnTo>
                    <a:pt x="422" y="60"/>
                  </a:lnTo>
                  <a:lnTo>
                    <a:pt x="438" y="60"/>
                  </a:lnTo>
                  <a:lnTo>
                    <a:pt x="449" y="49"/>
                  </a:lnTo>
                  <a:lnTo>
                    <a:pt x="449" y="33"/>
                  </a:lnTo>
                  <a:lnTo>
                    <a:pt x="443" y="22"/>
                  </a:lnTo>
                  <a:lnTo>
                    <a:pt x="438" y="17"/>
                  </a:lnTo>
                  <a:lnTo>
                    <a:pt x="422" y="17"/>
                  </a:lnTo>
                  <a:lnTo>
                    <a:pt x="411" y="22"/>
                  </a:lnTo>
                  <a:lnTo>
                    <a:pt x="406" y="33"/>
                  </a:lnTo>
                  <a:lnTo>
                    <a:pt x="406" y="38"/>
                  </a:lnTo>
                  <a:close/>
                  <a:moveTo>
                    <a:pt x="406" y="38"/>
                  </a:moveTo>
                  <a:lnTo>
                    <a:pt x="406" y="38"/>
                  </a:lnTo>
                  <a:close/>
                  <a:moveTo>
                    <a:pt x="400" y="103"/>
                  </a:moveTo>
                  <a:lnTo>
                    <a:pt x="400" y="119"/>
                  </a:lnTo>
                  <a:lnTo>
                    <a:pt x="411" y="130"/>
                  </a:lnTo>
                  <a:lnTo>
                    <a:pt x="422" y="135"/>
                  </a:lnTo>
                  <a:lnTo>
                    <a:pt x="427" y="135"/>
                  </a:lnTo>
                  <a:lnTo>
                    <a:pt x="449" y="125"/>
                  </a:lnTo>
                  <a:lnTo>
                    <a:pt x="454" y="119"/>
                  </a:lnTo>
                  <a:lnTo>
                    <a:pt x="460" y="108"/>
                  </a:lnTo>
                  <a:lnTo>
                    <a:pt x="454" y="98"/>
                  </a:lnTo>
                  <a:lnTo>
                    <a:pt x="449" y="81"/>
                  </a:lnTo>
                  <a:lnTo>
                    <a:pt x="438" y="76"/>
                  </a:lnTo>
                  <a:lnTo>
                    <a:pt x="416" y="76"/>
                  </a:lnTo>
                  <a:lnTo>
                    <a:pt x="406" y="81"/>
                  </a:lnTo>
                  <a:lnTo>
                    <a:pt x="400" y="92"/>
                  </a:lnTo>
                  <a:lnTo>
                    <a:pt x="400" y="103"/>
                  </a:lnTo>
                  <a:close/>
                  <a:moveTo>
                    <a:pt x="400" y="103"/>
                  </a:moveTo>
                  <a:lnTo>
                    <a:pt x="400" y="103"/>
                  </a:lnTo>
                  <a:close/>
                  <a:moveTo>
                    <a:pt x="589" y="130"/>
                  </a:moveTo>
                  <a:lnTo>
                    <a:pt x="589" y="146"/>
                  </a:lnTo>
                  <a:lnTo>
                    <a:pt x="492" y="146"/>
                  </a:lnTo>
                  <a:lnTo>
                    <a:pt x="492" y="135"/>
                  </a:lnTo>
                  <a:lnTo>
                    <a:pt x="503" y="114"/>
                  </a:lnTo>
                  <a:lnTo>
                    <a:pt x="514" y="103"/>
                  </a:lnTo>
                  <a:lnTo>
                    <a:pt x="530" y="92"/>
                  </a:lnTo>
                  <a:lnTo>
                    <a:pt x="551" y="76"/>
                  </a:lnTo>
                  <a:lnTo>
                    <a:pt x="562" y="60"/>
                  </a:lnTo>
                  <a:lnTo>
                    <a:pt x="568" y="49"/>
                  </a:lnTo>
                  <a:lnTo>
                    <a:pt x="568" y="33"/>
                  </a:lnTo>
                  <a:lnTo>
                    <a:pt x="562" y="22"/>
                  </a:lnTo>
                  <a:lnTo>
                    <a:pt x="551" y="17"/>
                  </a:lnTo>
                  <a:lnTo>
                    <a:pt x="530" y="17"/>
                  </a:lnTo>
                  <a:lnTo>
                    <a:pt x="519" y="22"/>
                  </a:lnTo>
                  <a:lnTo>
                    <a:pt x="514" y="33"/>
                  </a:lnTo>
                  <a:lnTo>
                    <a:pt x="514" y="44"/>
                  </a:lnTo>
                  <a:lnTo>
                    <a:pt x="492" y="44"/>
                  </a:lnTo>
                  <a:lnTo>
                    <a:pt x="497" y="22"/>
                  </a:lnTo>
                  <a:lnTo>
                    <a:pt x="514" y="6"/>
                  </a:lnTo>
                  <a:lnTo>
                    <a:pt x="524" y="0"/>
                  </a:lnTo>
                  <a:lnTo>
                    <a:pt x="562" y="0"/>
                  </a:lnTo>
                  <a:lnTo>
                    <a:pt x="584" y="22"/>
                  </a:lnTo>
                  <a:lnTo>
                    <a:pt x="589" y="38"/>
                  </a:lnTo>
                  <a:lnTo>
                    <a:pt x="589" y="49"/>
                  </a:lnTo>
                  <a:lnTo>
                    <a:pt x="578" y="71"/>
                  </a:lnTo>
                  <a:lnTo>
                    <a:pt x="546" y="103"/>
                  </a:lnTo>
                  <a:lnTo>
                    <a:pt x="530" y="114"/>
                  </a:lnTo>
                  <a:lnTo>
                    <a:pt x="514" y="130"/>
                  </a:lnTo>
                  <a:lnTo>
                    <a:pt x="589" y="130"/>
                  </a:lnTo>
                  <a:close/>
                  <a:moveTo>
                    <a:pt x="605" y="76"/>
                  </a:moveTo>
                  <a:lnTo>
                    <a:pt x="605" y="54"/>
                  </a:lnTo>
                  <a:lnTo>
                    <a:pt x="611" y="33"/>
                  </a:lnTo>
                  <a:lnTo>
                    <a:pt x="622" y="17"/>
                  </a:lnTo>
                  <a:lnTo>
                    <a:pt x="627" y="6"/>
                  </a:lnTo>
                  <a:lnTo>
                    <a:pt x="638" y="0"/>
                  </a:lnTo>
                  <a:lnTo>
                    <a:pt x="665" y="0"/>
                  </a:lnTo>
                  <a:lnTo>
                    <a:pt x="687" y="11"/>
                  </a:lnTo>
                  <a:lnTo>
                    <a:pt x="692" y="17"/>
                  </a:lnTo>
                  <a:lnTo>
                    <a:pt x="697" y="27"/>
                  </a:lnTo>
                  <a:lnTo>
                    <a:pt x="697" y="38"/>
                  </a:lnTo>
                  <a:lnTo>
                    <a:pt x="703" y="54"/>
                  </a:lnTo>
                  <a:lnTo>
                    <a:pt x="703" y="98"/>
                  </a:lnTo>
                  <a:lnTo>
                    <a:pt x="692" y="130"/>
                  </a:lnTo>
                  <a:lnTo>
                    <a:pt x="681" y="141"/>
                  </a:lnTo>
                  <a:lnTo>
                    <a:pt x="670" y="146"/>
                  </a:lnTo>
                  <a:lnTo>
                    <a:pt x="654" y="152"/>
                  </a:lnTo>
                  <a:lnTo>
                    <a:pt x="632" y="146"/>
                  </a:lnTo>
                  <a:lnTo>
                    <a:pt x="622" y="135"/>
                  </a:lnTo>
                  <a:lnTo>
                    <a:pt x="611" y="114"/>
                  </a:lnTo>
                  <a:lnTo>
                    <a:pt x="605" y="76"/>
                  </a:lnTo>
                  <a:close/>
                  <a:moveTo>
                    <a:pt x="605" y="76"/>
                  </a:moveTo>
                  <a:lnTo>
                    <a:pt x="605" y="76"/>
                  </a:lnTo>
                  <a:close/>
                  <a:moveTo>
                    <a:pt x="627" y="76"/>
                  </a:moveTo>
                  <a:lnTo>
                    <a:pt x="627" y="103"/>
                  </a:lnTo>
                  <a:lnTo>
                    <a:pt x="632" y="125"/>
                  </a:lnTo>
                  <a:lnTo>
                    <a:pt x="654" y="135"/>
                  </a:lnTo>
                  <a:lnTo>
                    <a:pt x="676" y="125"/>
                  </a:lnTo>
                  <a:lnTo>
                    <a:pt x="681" y="103"/>
                  </a:lnTo>
                  <a:lnTo>
                    <a:pt x="681" y="33"/>
                  </a:lnTo>
                  <a:lnTo>
                    <a:pt x="665" y="17"/>
                  </a:lnTo>
                  <a:lnTo>
                    <a:pt x="643" y="17"/>
                  </a:lnTo>
                  <a:lnTo>
                    <a:pt x="627" y="33"/>
                  </a:lnTo>
                  <a:lnTo>
                    <a:pt x="627" y="76"/>
                  </a:lnTo>
                  <a:close/>
                  <a:moveTo>
                    <a:pt x="627" y="76"/>
                  </a:moveTo>
                  <a:lnTo>
                    <a:pt x="627" y="76"/>
                  </a:lnTo>
                  <a:close/>
                  <a:moveTo>
                    <a:pt x="724" y="146"/>
                  </a:moveTo>
                  <a:lnTo>
                    <a:pt x="724" y="0"/>
                  </a:lnTo>
                  <a:lnTo>
                    <a:pt x="746" y="0"/>
                  </a:lnTo>
                  <a:lnTo>
                    <a:pt x="746" y="71"/>
                  </a:lnTo>
                  <a:lnTo>
                    <a:pt x="822" y="0"/>
                  </a:lnTo>
                  <a:lnTo>
                    <a:pt x="843" y="0"/>
                  </a:lnTo>
                  <a:lnTo>
                    <a:pt x="784" y="60"/>
                  </a:lnTo>
                  <a:lnTo>
                    <a:pt x="849" y="146"/>
                  </a:lnTo>
                  <a:lnTo>
                    <a:pt x="822" y="146"/>
                  </a:lnTo>
                  <a:lnTo>
                    <a:pt x="768" y="71"/>
                  </a:lnTo>
                  <a:lnTo>
                    <a:pt x="746" y="98"/>
                  </a:lnTo>
                  <a:lnTo>
                    <a:pt x="746" y="146"/>
                  </a:lnTo>
                  <a:lnTo>
                    <a:pt x="724" y="146"/>
                  </a:lnTo>
                  <a:close/>
                </a:path>
              </a:pathLst>
            </a:custGeom>
            <a:solidFill>
              <a:srgbClr val="000000"/>
            </a:solidFill>
            <a:ln w="8001">
              <a:solidFill>
                <a:schemeClr val="tx1"/>
              </a:solidFill>
              <a:prstDash val="solid"/>
              <a:round/>
              <a:headEnd/>
              <a:tailEnd/>
            </a:ln>
          </p:spPr>
          <p:txBody>
            <a:bodyPr/>
            <a:lstStyle/>
            <a:p>
              <a:endParaRPr lang="en-US"/>
            </a:p>
          </p:txBody>
        </p:sp>
        <p:sp>
          <p:nvSpPr>
            <p:cNvPr id="48193" name="Freeform 77"/>
            <p:cNvSpPr>
              <a:spLocks noChangeAspect="1" noEditPoints="1"/>
            </p:cNvSpPr>
            <p:nvPr/>
          </p:nvSpPr>
          <p:spPr bwMode="auto">
            <a:xfrm>
              <a:off x="987" y="3220"/>
              <a:ext cx="897" cy="190"/>
            </a:xfrm>
            <a:custGeom>
              <a:avLst/>
              <a:gdLst>
                <a:gd name="T0" fmla="*/ 124 w 897"/>
                <a:gd name="T1" fmla="*/ 125 h 190"/>
                <a:gd name="T2" fmla="*/ 49 w 897"/>
                <a:gd name="T3" fmla="*/ 152 h 190"/>
                <a:gd name="T4" fmla="*/ 6 w 897"/>
                <a:gd name="T5" fmla="*/ 98 h 190"/>
                <a:gd name="T6" fmla="*/ 11 w 897"/>
                <a:gd name="T7" fmla="*/ 38 h 190"/>
                <a:gd name="T8" fmla="*/ 70 w 897"/>
                <a:gd name="T9" fmla="*/ 0 h 190"/>
                <a:gd name="T10" fmla="*/ 124 w 897"/>
                <a:gd name="T11" fmla="*/ 28 h 190"/>
                <a:gd name="T12" fmla="*/ 108 w 897"/>
                <a:gd name="T13" fmla="*/ 38 h 190"/>
                <a:gd name="T14" fmla="*/ 70 w 897"/>
                <a:gd name="T15" fmla="*/ 17 h 190"/>
                <a:gd name="T16" fmla="*/ 38 w 897"/>
                <a:gd name="T17" fmla="*/ 38 h 190"/>
                <a:gd name="T18" fmla="*/ 22 w 897"/>
                <a:gd name="T19" fmla="*/ 76 h 190"/>
                <a:gd name="T20" fmla="*/ 38 w 897"/>
                <a:gd name="T21" fmla="*/ 119 h 190"/>
                <a:gd name="T22" fmla="*/ 87 w 897"/>
                <a:gd name="T23" fmla="*/ 136 h 190"/>
                <a:gd name="T24" fmla="*/ 114 w 897"/>
                <a:gd name="T25" fmla="*/ 98 h 190"/>
                <a:gd name="T26" fmla="*/ 222 w 897"/>
                <a:gd name="T27" fmla="*/ 152 h 190"/>
                <a:gd name="T28" fmla="*/ 184 w 897"/>
                <a:gd name="T29" fmla="*/ 49 h 190"/>
                <a:gd name="T30" fmla="*/ 168 w 897"/>
                <a:gd name="T31" fmla="*/ 38 h 190"/>
                <a:gd name="T32" fmla="*/ 205 w 897"/>
                <a:gd name="T33" fmla="*/ 17 h 190"/>
                <a:gd name="T34" fmla="*/ 222 w 897"/>
                <a:gd name="T35" fmla="*/ 152 h 190"/>
                <a:gd name="T36" fmla="*/ 270 w 897"/>
                <a:gd name="T37" fmla="*/ 49 h 190"/>
                <a:gd name="T38" fmla="*/ 368 w 897"/>
                <a:gd name="T39" fmla="*/ 109 h 190"/>
                <a:gd name="T40" fmla="*/ 368 w 897"/>
                <a:gd name="T41" fmla="*/ 92 h 190"/>
                <a:gd name="T42" fmla="*/ 389 w 897"/>
                <a:gd name="T43" fmla="*/ 55 h 190"/>
                <a:gd name="T44" fmla="*/ 405 w 897"/>
                <a:gd name="T45" fmla="*/ 11 h 190"/>
                <a:gd name="T46" fmla="*/ 470 w 897"/>
                <a:gd name="T47" fmla="*/ 22 h 190"/>
                <a:gd name="T48" fmla="*/ 481 w 897"/>
                <a:gd name="T49" fmla="*/ 60 h 190"/>
                <a:gd name="T50" fmla="*/ 459 w 897"/>
                <a:gd name="T51" fmla="*/ 146 h 190"/>
                <a:gd name="T52" fmla="*/ 411 w 897"/>
                <a:gd name="T53" fmla="*/ 146 h 190"/>
                <a:gd name="T54" fmla="*/ 384 w 897"/>
                <a:gd name="T55" fmla="*/ 82 h 190"/>
                <a:gd name="T56" fmla="*/ 405 w 897"/>
                <a:gd name="T57" fmla="*/ 82 h 190"/>
                <a:gd name="T58" fmla="*/ 432 w 897"/>
                <a:gd name="T59" fmla="*/ 141 h 190"/>
                <a:gd name="T60" fmla="*/ 465 w 897"/>
                <a:gd name="T61" fmla="*/ 82 h 190"/>
                <a:gd name="T62" fmla="*/ 443 w 897"/>
                <a:gd name="T63" fmla="*/ 22 h 190"/>
                <a:gd name="T64" fmla="*/ 405 w 897"/>
                <a:gd name="T65" fmla="*/ 49 h 190"/>
                <a:gd name="T66" fmla="*/ 405 w 897"/>
                <a:gd name="T67" fmla="*/ 82 h 190"/>
                <a:gd name="T68" fmla="*/ 530 w 897"/>
                <a:gd name="T69" fmla="*/ 130 h 190"/>
                <a:gd name="T70" fmla="*/ 627 w 897"/>
                <a:gd name="T71" fmla="*/ 152 h 190"/>
                <a:gd name="T72" fmla="*/ 589 w 897"/>
                <a:gd name="T73" fmla="*/ 49 h 190"/>
                <a:gd name="T74" fmla="*/ 573 w 897"/>
                <a:gd name="T75" fmla="*/ 38 h 190"/>
                <a:gd name="T76" fmla="*/ 611 w 897"/>
                <a:gd name="T77" fmla="*/ 17 h 190"/>
                <a:gd name="T78" fmla="*/ 627 w 897"/>
                <a:gd name="T79" fmla="*/ 152 h 190"/>
                <a:gd name="T80" fmla="*/ 751 w 897"/>
                <a:gd name="T81" fmla="*/ 152 h 190"/>
                <a:gd name="T82" fmla="*/ 708 w 897"/>
                <a:gd name="T83" fmla="*/ 152 h 190"/>
                <a:gd name="T84" fmla="*/ 681 w 897"/>
                <a:gd name="T85" fmla="*/ 190 h 190"/>
                <a:gd name="T86" fmla="*/ 697 w 897"/>
                <a:gd name="T87" fmla="*/ 119 h 190"/>
                <a:gd name="T88" fmla="*/ 735 w 897"/>
                <a:gd name="T89" fmla="*/ 136 h 190"/>
                <a:gd name="T90" fmla="*/ 746 w 897"/>
                <a:gd name="T91" fmla="*/ 44 h 190"/>
                <a:gd name="T92" fmla="*/ 800 w 897"/>
                <a:gd name="T93" fmla="*/ 6 h 190"/>
                <a:gd name="T94" fmla="*/ 816 w 897"/>
                <a:gd name="T95" fmla="*/ 22 h 190"/>
                <a:gd name="T96" fmla="*/ 886 w 897"/>
                <a:gd name="T97" fmla="*/ 87 h 190"/>
                <a:gd name="T98" fmla="*/ 800 w 897"/>
                <a:gd name="T99" fmla="*/ 152 h 1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97"/>
                <a:gd name="T151" fmla="*/ 0 h 190"/>
                <a:gd name="T152" fmla="*/ 897 w 897"/>
                <a:gd name="T153" fmla="*/ 190 h 19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97" h="190">
                  <a:moveTo>
                    <a:pt x="114" y="98"/>
                  </a:moveTo>
                  <a:lnTo>
                    <a:pt x="135" y="103"/>
                  </a:lnTo>
                  <a:lnTo>
                    <a:pt x="124" y="125"/>
                  </a:lnTo>
                  <a:lnTo>
                    <a:pt x="114" y="141"/>
                  </a:lnTo>
                  <a:lnTo>
                    <a:pt x="92" y="152"/>
                  </a:lnTo>
                  <a:lnTo>
                    <a:pt x="49" y="152"/>
                  </a:lnTo>
                  <a:lnTo>
                    <a:pt x="33" y="146"/>
                  </a:lnTo>
                  <a:lnTo>
                    <a:pt x="11" y="114"/>
                  </a:lnTo>
                  <a:lnTo>
                    <a:pt x="6" y="98"/>
                  </a:lnTo>
                  <a:lnTo>
                    <a:pt x="0" y="76"/>
                  </a:lnTo>
                  <a:lnTo>
                    <a:pt x="6" y="55"/>
                  </a:lnTo>
                  <a:lnTo>
                    <a:pt x="11" y="38"/>
                  </a:lnTo>
                  <a:lnTo>
                    <a:pt x="22" y="22"/>
                  </a:lnTo>
                  <a:lnTo>
                    <a:pt x="38" y="11"/>
                  </a:lnTo>
                  <a:lnTo>
                    <a:pt x="70" y="0"/>
                  </a:lnTo>
                  <a:lnTo>
                    <a:pt x="92" y="6"/>
                  </a:lnTo>
                  <a:lnTo>
                    <a:pt x="108" y="11"/>
                  </a:lnTo>
                  <a:lnTo>
                    <a:pt x="124" y="28"/>
                  </a:lnTo>
                  <a:lnTo>
                    <a:pt x="130" y="44"/>
                  </a:lnTo>
                  <a:lnTo>
                    <a:pt x="114" y="49"/>
                  </a:lnTo>
                  <a:lnTo>
                    <a:pt x="108" y="38"/>
                  </a:lnTo>
                  <a:lnTo>
                    <a:pt x="97" y="28"/>
                  </a:lnTo>
                  <a:lnTo>
                    <a:pt x="87" y="22"/>
                  </a:lnTo>
                  <a:lnTo>
                    <a:pt x="70" y="17"/>
                  </a:lnTo>
                  <a:lnTo>
                    <a:pt x="60" y="22"/>
                  </a:lnTo>
                  <a:lnTo>
                    <a:pt x="43" y="28"/>
                  </a:lnTo>
                  <a:lnTo>
                    <a:pt x="38" y="38"/>
                  </a:lnTo>
                  <a:lnTo>
                    <a:pt x="27" y="49"/>
                  </a:lnTo>
                  <a:lnTo>
                    <a:pt x="27" y="65"/>
                  </a:lnTo>
                  <a:lnTo>
                    <a:pt x="22" y="76"/>
                  </a:lnTo>
                  <a:lnTo>
                    <a:pt x="27" y="92"/>
                  </a:lnTo>
                  <a:lnTo>
                    <a:pt x="27" y="109"/>
                  </a:lnTo>
                  <a:lnTo>
                    <a:pt x="38" y="119"/>
                  </a:lnTo>
                  <a:lnTo>
                    <a:pt x="43" y="130"/>
                  </a:lnTo>
                  <a:lnTo>
                    <a:pt x="60" y="136"/>
                  </a:lnTo>
                  <a:lnTo>
                    <a:pt x="87" y="136"/>
                  </a:lnTo>
                  <a:lnTo>
                    <a:pt x="97" y="130"/>
                  </a:lnTo>
                  <a:lnTo>
                    <a:pt x="108" y="114"/>
                  </a:lnTo>
                  <a:lnTo>
                    <a:pt x="114" y="98"/>
                  </a:lnTo>
                  <a:close/>
                  <a:moveTo>
                    <a:pt x="114" y="98"/>
                  </a:moveTo>
                  <a:lnTo>
                    <a:pt x="114" y="98"/>
                  </a:lnTo>
                  <a:close/>
                  <a:moveTo>
                    <a:pt x="222" y="152"/>
                  </a:moveTo>
                  <a:lnTo>
                    <a:pt x="205" y="152"/>
                  </a:lnTo>
                  <a:lnTo>
                    <a:pt x="205" y="38"/>
                  </a:lnTo>
                  <a:lnTo>
                    <a:pt x="184" y="49"/>
                  </a:lnTo>
                  <a:lnTo>
                    <a:pt x="178" y="55"/>
                  </a:lnTo>
                  <a:lnTo>
                    <a:pt x="168" y="60"/>
                  </a:lnTo>
                  <a:lnTo>
                    <a:pt x="168" y="38"/>
                  </a:lnTo>
                  <a:lnTo>
                    <a:pt x="184" y="33"/>
                  </a:lnTo>
                  <a:lnTo>
                    <a:pt x="195" y="22"/>
                  </a:lnTo>
                  <a:lnTo>
                    <a:pt x="205" y="17"/>
                  </a:lnTo>
                  <a:lnTo>
                    <a:pt x="211" y="6"/>
                  </a:lnTo>
                  <a:lnTo>
                    <a:pt x="222" y="6"/>
                  </a:lnTo>
                  <a:lnTo>
                    <a:pt x="222" y="152"/>
                  </a:lnTo>
                  <a:close/>
                  <a:moveTo>
                    <a:pt x="368" y="65"/>
                  </a:moveTo>
                  <a:lnTo>
                    <a:pt x="270" y="65"/>
                  </a:lnTo>
                  <a:lnTo>
                    <a:pt x="270" y="49"/>
                  </a:lnTo>
                  <a:lnTo>
                    <a:pt x="368" y="49"/>
                  </a:lnTo>
                  <a:lnTo>
                    <a:pt x="368" y="65"/>
                  </a:lnTo>
                  <a:close/>
                  <a:moveTo>
                    <a:pt x="368" y="109"/>
                  </a:moveTo>
                  <a:lnTo>
                    <a:pt x="270" y="109"/>
                  </a:lnTo>
                  <a:lnTo>
                    <a:pt x="270" y="92"/>
                  </a:lnTo>
                  <a:lnTo>
                    <a:pt x="368" y="92"/>
                  </a:lnTo>
                  <a:lnTo>
                    <a:pt x="368" y="109"/>
                  </a:lnTo>
                  <a:close/>
                  <a:moveTo>
                    <a:pt x="384" y="82"/>
                  </a:moveTo>
                  <a:lnTo>
                    <a:pt x="389" y="55"/>
                  </a:lnTo>
                  <a:lnTo>
                    <a:pt x="389" y="38"/>
                  </a:lnTo>
                  <a:lnTo>
                    <a:pt x="400" y="22"/>
                  </a:lnTo>
                  <a:lnTo>
                    <a:pt x="405" y="11"/>
                  </a:lnTo>
                  <a:lnTo>
                    <a:pt x="422" y="6"/>
                  </a:lnTo>
                  <a:lnTo>
                    <a:pt x="454" y="6"/>
                  </a:lnTo>
                  <a:lnTo>
                    <a:pt x="470" y="22"/>
                  </a:lnTo>
                  <a:lnTo>
                    <a:pt x="476" y="33"/>
                  </a:lnTo>
                  <a:lnTo>
                    <a:pt x="476" y="44"/>
                  </a:lnTo>
                  <a:lnTo>
                    <a:pt x="481" y="60"/>
                  </a:lnTo>
                  <a:lnTo>
                    <a:pt x="481" y="103"/>
                  </a:lnTo>
                  <a:lnTo>
                    <a:pt x="470" y="136"/>
                  </a:lnTo>
                  <a:lnTo>
                    <a:pt x="459" y="146"/>
                  </a:lnTo>
                  <a:lnTo>
                    <a:pt x="449" y="152"/>
                  </a:lnTo>
                  <a:lnTo>
                    <a:pt x="432" y="152"/>
                  </a:lnTo>
                  <a:lnTo>
                    <a:pt x="411" y="146"/>
                  </a:lnTo>
                  <a:lnTo>
                    <a:pt x="400" y="141"/>
                  </a:lnTo>
                  <a:lnTo>
                    <a:pt x="389" y="114"/>
                  </a:lnTo>
                  <a:lnTo>
                    <a:pt x="384" y="82"/>
                  </a:lnTo>
                  <a:close/>
                  <a:moveTo>
                    <a:pt x="384" y="82"/>
                  </a:moveTo>
                  <a:lnTo>
                    <a:pt x="384" y="82"/>
                  </a:lnTo>
                  <a:close/>
                  <a:moveTo>
                    <a:pt x="405" y="82"/>
                  </a:moveTo>
                  <a:lnTo>
                    <a:pt x="405" y="109"/>
                  </a:lnTo>
                  <a:lnTo>
                    <a:pt x="411" y="130"/>
                  </a:lnTo>
                  <a:lnTo>
                    <a:pt x="432" y="141"/>
                  </a:lnTo>
                  <a:lnTo>
                    <a:pt x="454" y="130"/>
                  </a:lnTo>
                  <a:lnTo>
                    <a:pt x="459" y="109"/>
                  </a:lnTo>
                  <a:lnTo>
                    <a:pt x="465" y="82"/>
                  </a:lnTo>
                  <a:lnTo>
                    <a:pt x="465" y="65"/>
                  </a:lnTo>
                  <a:lnTo>
                    <a:pt x="454" y="33"/>
                  </a:lnTo>
                  <a:lnTo>
                    <a:pt x="443" y="22"/>
                  </a:lnTo>
                  <a:lnTo>
                    <a:pt x="432" y="17"/>
                  </a:lnTo>
                  <a:lnTo>
                    <a:pt x="411" y="28"/>
                  </a:lnTo>
                  <a:lnTo>
                    <a:pt x="405" y="49"/>
                  </a:lnTo>
                  <a:lnTo>
                    <a:pt x="405" y="82"/>
                  </a:lnTo>
                  <a:close/>
                  <a:moveTo>
                    <a:pt x="405" y="82"/>
                  </a:moveTo>
                  <a:lnTo>
                    <a:pt x="405" y="82"/>
                  </a:lnTo>
                  <a:close/>
                  <a:moveTo>
                    <a:pt x="508" y="152"/>
                  </a:moveTo>
                  <a:lnTo>
                    <a:pt x="508" y="130"/>
                  </a:lnTo>
                  <a:lnTo>
                    <a:pt x="530" y="130"/>
                  </a:lnTo>
                  <a:lnTo>
                    <a:pt x="530" y="152"/>
                  </a:lnTo>
                  <a:lnTo>
                    <a:pt x="508" y="152"/>
                  </a:lnTo>
                  <a:close/>
                  <a:moveTo>
                    <a:pt x="627" y="152"/>
                  </a:moveTo>
                  <a:lnTo>
                    <a:pt x="611" y="152"/>
                  </a:lnTo>
                  <a:lnTo>
                    <a:pt x="611" y="38"/>
                  </a:lnTo>
                  <a:lnTo>
                    <a:pt x="589" y="49"/>
                  </a:lnTo>
                  <a:lnTo>
                    <a:pt x="584" y="55"/>
                  </a:lnTo>
                  <a:lnTo>
                    <a:pt x="573" y="60"/>
                  </a:lnTo>
                  <a:lnTo>
                    <a:pt x="573" y="38"/>
                  </a:lnTo>
                  <a:lnTo>
                    <a:pt x="589" y="33"/>
                  </a:lnTo>
                  <a:lnTo>
                    <a:pt x="600" y="22"/>
                  </a:lnTo>
                  <a:lnTo>
                    <a:pt x="611" y="17"/>
                  </a:lnTo>
                  <a:lnTo>
                    <a:pt x="616" y="6"/>
                  </a:lnTo>
                  <a:lnTo>
                    <a:pt x="627" y="6"/>
                  </a:lnTo>
                  <a:lnTo>
                    <a:pt x="627" y="152"/>
                  </a:lnTo>
                  <a:close/>
                  <a:moveTo>
                    <a:pt x="767" y="44"/>
                  </a:moveTo>
                  <a:lnTo>
                    <a:pt x="767" y="152"/>
                  </a:lnTo>
                  <a:lnTo>
                    <a:pt x="751" y="152"/>
                  </a:lnTo>
                  <a:lnTo>
                    <a:pt x="751" y="141"/>
                  </a:lnTo>
                  <a:lnTo>
                    <a:pt x="740" y="152"/>
                  </a:lnTo>
                  <a:lnTo>
                    <a:pt x="708" y="152"/>
                  </a:lnTo>
                  <a:lnTo>
                    <a:pt x="697" y="141"/>
                  </a:lnTo>
                  <a:lnTo>
                    <a:pt x="697" y="190"/>
                  </a:lnTo>
                  <a:lnTo>
                    <a:pt x="681" y="190"/>
                  </a:lnTo>
                  <a:lnTo>
                    <a:pt x="681" y="44"/>
                  </a:lnTo>
                  <a:lnTo>
                    <a:pt x="697" y="44"/>
                  </a:lnTo>
                  <a:lnTo>
                    <a:pt x="697" y="119"/>
                  </a:lnTo>
                  <a:lnTo>
                    <a:pt x="702" y="130"/>
                  </a:lnTo>
                  <a:lnTo>
                    <a:pt x="708" y="136"/>
                  </a:lnTo>
                  <a:lnTo>
                    <a:pt x="735" y="136"/>
                  </a:lnTo>
                  <a:lnTo>
                    <a:pt x="740" y="130"/>
                  </a:lnTo>
                  <a:lnTo>
                    <a:pt x="746" y="119"/>
                  </a:lnTo>
                  <a:lnTo>
                    <a:pt x="746" y="44"/>
                  </a:lnTo>
                  <a:lnTo>
                    <a:pt x="767" y="44"/>
                  </a:lnTo>
                  <a:close/>
                  <a:moveTo>
                    <a:pt x="800" y="152"/>
                  </a:moveTo>
                  <a:lnTo>
                    <a:pt x="800" y="6"/>
                  </a:lnTo>
                  <a:lnTo>
                    <a:pt x="897" y="6"/>
                  </a:lnTo>
                  <a:lnTo>
                    <a:pt x="897" y="22"/>
                  </a:lnTo>
                  <a:lnTo>
                    <a:pt x="816" y="22"/>
                  </a:lnTo>
                  <a:lnTo>
                    <a:pt x="816" y="65"/>
                  </a:lnTo>
                  <a:lnTo>
                    <a:pt x="886" y="65"/>
                  </a:lnTo>
                  <a:lnTo>
                    <a:pt x="886" y="87"/>
                  </a:lnTo>
                  <a:lnTo>
                    <a:pt x="816" y="87"/>
                  </a:lnTo>
                  <a:lnTo>
                    <a:pt x="816" y="152"/>
                  </a:lnTo>
                  <a:lnTo>
                    <a:pt x="800" y="152"/>
                  </a:lnTo>
                  <a:close/>
                </a:path>
              </a:pathLst>
            </a:custGeom>
            <a:solidFill>
              <a:srgbClr val="000000"/>
            </a:solidFill>
            <a:ln w="8001">
              <a:solidFill>
                <a:schemeClr val="tx1"/>
              </a:solidFill>
              <a:prstDash val="solid"/>
              <a:round/>
              <a:headEnd/>
              <a:tailEnd/>
            </a:ln>
          </p:spPr>
          <p:txBody>
            <a:bodyPr/>
            <a:lstStyle/>
            <a:p>
              <a:endParaRPr lang="en-US"/>
            </a:p>
          </p:txBody>
        </p:sp>
        <p:sp>
          <p:nvSpPr>
            <p:cNvPr id="48194" name="Freeform 78"/>
            <p:cNvSpPr>
              <a:spLocks noChangeAspect="1" noEditPoints="1"/>
            </p:cNvSpPr>
            <p:nvPr/>
          </p:nvSpPr>
          <p:spPr bwMode="auto">
            <a:xfrm>
              <a:off x="3272" y="892"/>
              <a:ext cx="719" cy="157"/>
            </a:xfrm>
            <a:custGeom>
              <a:avLst/>
              <a:gdLst>
                <a:gd name="T0" fmla="*/ 125 w 719"/>
                <a:gd name="T1" fmla="*/ 130 h 157"/>
                <a:gd name="T2" fmla="*/ 49 w 719"/>
                <a:gd name="T3" fmla="*/ 152 h 157"/>
                <a:gd name="T4" fmla="*/ 11 w 719"/>
                <a:gd name="T5" fmla="*/ 119 h 157"/>
                <a:gd name="T6" fmla="*/ 11 w 719"/>
                <a:gd name="T7" fmla="*/ 38 h 157"/>
                <a:gd name="T8" fmla="*/ 71 w 719"/>
                <a:gd name="T9" fmla="*/ 0 h 157"/>
                <a:gd name="T10" fmla="*/ 119 w 719"/>
                <a:gd name="T11" fmla="*/ 27 h 157"/>
                <a:gd name="T12" fmla="*/ 98 w 719"/>
                <a:gd name="T13" fmla="*/ 27 h 157"/>
                <a:gd name="T14" fmla="*/ 44 w 719"/>
                <a:gd name="T15" fmla="*/ 27 h 157"/>
                <a:gd name="T16" fmla="*/ 22 w 719"/>
                <a:gd name="T17" fmla="*/ 65 h 157"/>
                <a:gd name="T18" fmla="*/ 44 w 719"/>
                <a:gd name="T19" fmla="*/ 130 h 157"/>
                <a:gd name="T20" fmla="*/ 87 w 719"/>
                <a:gd name="T21" fmla="*/ 135 h 157"/>
                <a:gd name="T22" fmla="*/ 114 w 719"/>
                <a:gd name="T23" fmla="*/ 103 h 157"/>
                <a:gd name="T24" fmla="*/ 249 w 719"/>
                <a:gd name="T25" fmla="*/ 135 h 157"/>
                <a:gd name="T26" fmla="*/ 152 w 719"/>
                <a:gd name="T27" fmla="*/ 146 h 157"/>
                <a:gd name="T28" fmla="*/ 173 w 719"/>
                <a:gd name="T29" fmla="*/ 108 h 157"/>
                <a:gd name="T30" fmla="*/ 222 w 719"/>
                <a:gd name="T31" fmla="*/ 65 h 157"/>
                <a:gd name="T32" fmla="*/ 222 w 719"/>
                <a:gd name="T33" fmla="*/ 27 h 157"/>
                <a:gd name="T34" fmla="*/ 179 w 719"/>
                <a:gd name="T35" fmla="*/ 27 h 157"/>
                <a:gd name="T36" fmla="*/ 152 w 719"/>
                <a:gd name="T37" fmla="*/ 49 h 157"/>
                <a:gd name="T38" fmla="*/ 179 w 719"/>
                <a:gd name="T39" fmla="*/ 11 h 157"/>
                <a:gd name="T40" fmla="*/ 233 w 719"/>
                <a:gd name="T41" fmla="*/ 17 h 157"/>
                <a:gd name="T42" fmla="*/ 249 w 719"/>
                <a:gd name="T43" fmla="*/ 54 h 157"/>
                <a:gd name="T44" fmla="*/ 200 w 719"/>
                <a:gd name="T45" fmla="*/ 108 h 157"/>
                <a:gd name="T46" fmla="*/ 179 w 719"/>
                <a:gd name="T47" fmla="*/ 130 h 157"/>
                <a:gd name="T48" fmla="*/ 368 w 719"/>
                <a:gd name="T49" fmla="*/ 65 h 157"/>
                <a:gd name="T50" fmla="*/ 368 w 719"/>
                <a:gd name="T51" fmla="*/ 49 h 157"/>
                <a:gd name="T52" fmla="*/ 265 w 719"/>
                <a:gd name="T53" fmla="*/ 114 h 157"/>
                <a:gd name="T54" fmla="*/ 368 w 719"/>
                <a:gd name="T55" fmla="*/ 114 h 157"/>
                <a:gd name="T56" fmla="*/ 433 w 719"/>
                <a:gd name="T57" fmla="*/ 38 h 157"/>
                <a:gd name="T58" fmla="*/ 411 w 719"/>
                <a:gd name="T59" fmla="*/ 54 h 157"/>
                <a:gd name="T60" fmla="*/ 411 w 719"/>
                <a:gd name="T61" fmla="*/ 33 h 157"/>
                <a:gd name="T62" fmla="*/ 443 w 719"/>
                <a:gd name="T63" fmla="*/ 6 h 157"/>
                <a:gd name="T64" fmla="*/ 503 w 719"/>
                <a:gd name="T65" fmla="*/ 152 h 157"/>
                <a:gd name="T66" fmla="*/ 519 w 719"/>
                <a:gd name="T67" fmla="*/ 60 h 157"/>
                <a:gd name="T68" fmla="*/ 562 w 719"/>
                <a:gd name="T69" fmla="*/ 44 h 157"/>
                <a:gd name="T70" fmla="*/ 584 w 719"/>
                <a:gd name="T71" fmla="*/ 54 h 157"/>
                <a:gd name="T72" fmla="*/ 573 w 719"/>
                <a:gd name="T73" fmla="*/ 152 h 157"/>
                <a:gd name="T74" fmla="*/ 568 w 719"/>
                <a:gd name="T75" fmla="*/ 65 h 157"/>
                <a:gd name="T76" fmla="*/ 530 w 719"/>
                <a:gd name="T77" fmla="*/ 65 h 157"/>
                <a:gd name="T78" fmla="*/ 519 w 719"/>
                <a:gd name="T79" fmla="*/ 152 h 157"/>
                <a:gd name="T80" fmla="*/ 616 w 719"/>
                <a:gd name="T81" fmla="*/ 6 h 157"/>
                <a:gd name="T82" fmla="*/ 638 w 719"/>
                <a:gd name="T83" fmla="*/ 22 h 157"/>
                <a:gd name="T84" fmla="*/ 708 w 719"/>
                <a:gd name="T85" fmla="*/ 87 h 157"/>
                <a:gd name="T86" fmla="*/ 616 w 719"/>
                <a:gd name="T87" fmla="*/ 152 h 15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9"/>
                <a:gd name="T133" fmla="*/ 0 h 157"/>
                <a:gd name="T134" fmla="*/ 719 w 719"/>
                <a:gd name="T135" fmla="*/ 157 h 15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9" h="157">
                  <a:moveTo>
                    <a:pt x="114" y="103"/>
                  </a:moveTo>
                  <a:lnTo>
                    <a:pt x="135" y="108"/>
                  </a:lnTo>
                  <a:lnTo>
                    <a:pt x="125" y="130"/>
                  </a:lnTo>
                  <a:lnTo>
                    <a:pt x="92" y="152"/>
                  </a:lnTo>
                  <a:lnTo>
                    <a:pt x="71" y="157"/>
                  </a:lnTo>
                  <a:lnTo>
                    <a:pt x="49" y="152"/>
                  </a:lnTo>
                  <a:lnTo>
                    <a:pt x="33" y="146"/>
                  </a:lnTo>
                  <a:lnTo>
                    <a:pt x="22" y="135"/>
                  </a:lnTo>
                  <a:lnTo>
                    <a:pt x="11" y="119"/>
                  </a:lnTo>
                  <a:lnTo>
                    <a:pt x="6" y="103"/>
                  </a:lnTo>
                  <a:lnTo>
                    <a:pt x="0" y="81"/>
                  </a:lnTo>
                  <a:lnTo>
                    <a:pt x="11" y="38"/>
                  </a:lnTo>
                  <a:lnTo>
                    <a:pt x="22" y="22"/>
                  </a:lnTo>
                  <a:lnTo>
                    <a:pt x="38" y="11"/>
                  </a:lnTo>
                  <a:lnTo>
                    <a:pt x="71" y="0"/>
                  </a:lnTo>
                  <a:lnTo>
                    <a:pt x="92" y="6"/>
                  </a:lnTo>
                  <a:lnTo>
                    <a:pt x="108" y="17"/>
                  </a:lnTo>
                  <a:lnTo>
                    <a:pt x="119" y="27"/>
                  </a:lnTo>
                  <a:lnTo>
                    <a:pt x="130" y="44"/>
                  </a:lnTo>
                  <a:lnTo>
                    <a:pt x="108" y="49"/>
                  </a:lnTo>
                  <a:lnTo>
                    <a:pt x="98" y="27"/>
                  </a:lnTo>
                  <a:lnTo>
                    <a:pt x="87" y="22"/>
                  </a:lnTo>
                  <a:lnTo>
                    <a:pt x="54" y="22"/>
                  </a:lnTo>
                  <a:lnTo>
                    <a:pt x="44" y="27"/>
                  </a:lnTo>
                  <a:lnTo>
                    <a:pt x="33" y="38"/>
                  </a:lnTo>
                  <a:lnTo>
                    <a:pt x="27" y="49"/>
                  </a:lnTo>
                  <a:lnTo>
                    <a:pt x="22" y="65"/>
                  </a:lnTo>
                  <a:lnTo>
                    <a:pt x="22" y="98"/>
                  </a:lnTo>
                  <a:lnTo>
                    <a:pt x="27" y="114"/>
                  </a:lnTo>
                  <a:lnTo>
                    <a:pt x="44" y="130"/>
                  </a:lnTo>
                  <a:lnTo>
                    <a:pt x="60" y="135"/>
                  </a:lnTo>
                  <a:lnTo>
                    <a:pt x="71" y="141"/>
                  </a:lnTo>
                  <a:lnTo>
                    <a:pt x="87" y="135"/>
                  </a:lnTo>
                  <a:lnTo>
                    <a:pt x="98" y="130"/>
                  </a:lnTo>
                  <a:lnTo>
                    <a:pt x="108" y="119"/>
                  </a:lnTo>
                  <a:lnTo>
                    <a:pt x="114" y="103"/>
                  </a:lnTo>
                  <a:close/>
                  <a:moveTo>
                    <a:pt x="114" y="103"/>
                  </a:moveTo>
                  <a:lnTo>
                    <a:pt x="114" y="103"/>
                  </a:lnTo>
                  <a:close/>
                  <a:moveTo>
                    <a:pt x="249" y="135"/>
                  </a:moveTo>
                  <a:lnTo>
                    <a:pt x="249" y="152"/>
                  </a:lnTo>
                  <a:lnTo>
                    <a:pt x="146" y="152"/>
                  </a:lnTo>
                  <a:lnTo>
                    <a:pt x="152" y="146"/>
                  </a:lnTo>
                  <a:lnTo>
                    <a:pt x="152" y="141"/>
                  </a:lnTo>
                  <a:lnTo>
                    <a:pt x="162" y="119"/>
                  </a:lnTo>
                  <a:lnTo>
                    <a:pt x="173" y="108"/>
                  </a:lnTo>
                  <a:lnTo>
                    <a:pt x="189" y="98"/>
                  </a:lnTo>
                  <a:lnTo>
                    <a:pt x="211" y="81"/>
                  </a:lnTo>
                  <a:lnTo>
                    <a:pt x="222" y="65"/>
                  </a:lnTo>
                  <a:lnTo>
                    <a:pt x="227" y="54"/>
                  </a:lnTo>
                  <a:lnTo>
                    <a:pt x="227" y="38"/>
                  </a:lnTo>
                  <a:lnTo>
                    <a:pt x="222" y="27"/>
                  </a:lnTo>
                  <a:lnTo>
                    <a:pt x="211" y="22"/>
                  </a:lnTo>
                  <a:lnTo>
                    <a:pt x="189" y="22"/>
                  </a:lnTo>
                  <a:lnTo>
                    <a:pt x="179" y="27"/>
                  </a:lnTo>
                  <a:lnTo>
                    <a:pt x="173" y="38"/>
                  </a:lnTo>
                  <a:lnTo>
                    <a:pt x="173" y="49"/>
                  </a:lnTo>
                  <a:lnTo>
                    <a:pt x="152" y="49"/>
                  </a:lnTo>
                  <a:lnTo>
                    <a:pt x="157" y="27"/>
                  </a:lnTo>
                  <a:lnTo>
                    <a:pt x="168" y="17"/>
                  </a:lnTo>
                  <a:lnTo>
                    <a:pt x="179" y="11"/>
                  </a:lnTo>
                  <a:lnTo>
                    <a:pt x="200" y="6"/>
                  </a:lnTo>
                  <a:lnTo>
                    <a:pt x="222" y="11"/>
                  </a:lnTo>
                  <a:lnTo>
                    <a:pt x="233" y="17"/>
                  </a:lnTo>
                  <a:lnTo>
                    <a:pt x="243" y="27"/>
                  </a:lnTo>
                  <a:lnTo>
                    <a:pt x="249" y="44"/>
                  </a:lnTo>
                  <a:lnTo>
                    <a:pt x="249" y="54"/>
                  </a:lnTo>
                  <a:lnTo>
                    <a:pt x="238" y="76"/>
                  </a:lnTo>
                  <a:lnTo>
                    <a:pt x="222" y="92"/>
                  </a:lnTo>
                  <a:lnTo>
                    <a:pt x="200" y="108"/>
                  </a:lnTo>
                  <a:lnTo>
                    <a:pt x="189" y="119"/>
                  </a:lnTo>
                  <a:lnTo>
                    <a:pt x="179" y="125"/>
                  </a:lnTo>
                  <a:lnTo>
                    <a:pt x="179" y="130"/>
                  </a:lnTo>
                  <a:lnTo>
                    <a:pt x="173" y="135"/>
                  </a:lnTo>
                  <a:lnTo>
                    <a:pt x="249" y="135"/>
                  </a:lnTo>
                  <a:close/>
                  <a:moveTo>
                    <a:pt x="368" y="65"/>
                  </a:moveTo>
                  <a:lnTo>
                    <a:pt x="265" y="65"/>
                  </a:lnTo>
                  <a:lnTo>
                    <a:pt x="265" y="49"/>
                  </a:lnTo>
                  <a:lnTo>
                    <a:pt x="368" y="49"/>
                  </a:lnTo>
                  <a:lnTo>
                    <a:pt x="368" y="65"/>
                  </a:lnTo>
                  <a:close/>
                  <a:moveTo>
                    <a:pt x="368" y="114"/>
                  </a:moveTo>
                  <a:lnTo>
                    <a:pt x="265" y="114"/>
                  </a:lnTo>
                  <a:lnTo>
                    <a:pt x="265" y="92"/>
                  </a:lnTo>
                  <a:lnTo>
                    <a:pt x="368" y="92"/>
                  </a:lnTo>
                  <a:lnTo>
                    <a:pt x="368" y="114"/>
                  </a:lnTo>
                  <a:close/>
                  <a:moveTo>
                    <a:pt x="454" y="152"/>
                  </a:moveTo>
                  <a:lnTo>
                    <a:pt x="433" y="152"/>
                  </a:lnTo>
                  <a:lnTo>
                    <a:pt x="433" y="38"/>
                  </a:lnTo>
                  <a:lnTo>
                    <a:pt x="427" y="44"/>
                  </a:lnTo>
                  <a:lnTo>
                    <a:pt x="416" y="49"/>
                  </a:lnTo>
                  <a:lnTo>
                    <a:pt x="411" y="54"/>
                  </a:lnTo>
                  <a:lnTo>
                    <a:pt x="400" y="60"/>
                  </a:lnTo>
                  <a:lnTo>
                    <a:pt x="400" y="44"/>
                  </a:lnTo>
                  <a:lnTo>
                    <a:pt x="411" y="33"/>
                  </a:lnTo>
                  <a:lnTo>
                    <a:pt x="427" y="22"/>
                  </a:lnTo>
                  <a:lnTo>
                    <a:pt x="438" y="17"/>
                  </a:lnTo>
                  <a:lnTo>
                    <a:pt x="443" y="6"/>
                  </a:lnTo>
                  <a:lnTo>
                    <a:pt x="454" y="6"/>
                  </a:lnTo>
                  <a:lnTo>
                    <a:pt x="454" y="152"/>
                  </a:lnTo>
                  <a:close/>
                  <a:moveTo>
                    <a:pt x="503" y="152"/>
                  </a:moveTo>
                  <a:lnTo>
                    <a:pt x="503" y="44"/>
                  </a:lnTo>
                  <a:lnTo>
                    <a:pt x="519" y="44"/>
                  </a:lnTo>
                  <a:lnTo>
                    <a:pt x="519" y="60"/>
                  </a:lnTo>
                  <a:lnTo>
                    <a:pt x="535" y="49"/>
                  </a:lnTo>
                  <a:lnTo>
                    <a:pt x="551" y="44"/>
                  </a:lnTo>
                  <a:lnTo>
                    <a:pt x="562" y="44"/>
                  </a:lnTo>
                  <a:lnTo>
                    <a:pt x="573" y="49"/>
                  </a:lnTo>
                  <a:lnTo>
                    <a:pt x="578" y="54"/>
                  </a:lnTo>
                  <a:lnTo>
                    <a:pt x="584" y="54"/>
                  </a:lnTo>
                  <a:lnTo>
                    <a:pt x="589" y="65"/>
                  </a:lnTo>
                  <a:lnTo>
                    <a:pt x="589" y="152"/>
                  </a:lnTo>
                  <a:lnTo>
                    <a:pt x="573" y="152"/>
                  </a:lnTo>
                  <a:lnTo>
                    <a:pt x="573" y="81"/>
                  </a:lnTo>
                  <a:lnTo>
                    <a:pt x="568" y="71"/>
                  </a:lnTo>
                  <a:lnTo>
                    <a:pt x="568" y="65"/>
                  </a:lnTo>
                  <a:lnTo>
                    <a:pt x="562" y="60"/>
                  </a:lnTo>
                  <a:lnTo>
                    <a:pt x="541" y="60"/>
                  </a:lnTo>
                  <a:lnTo>
                    <a:pt x="530" y="65"/>
                  </a:lnTo>
                  <a:lnTo>
                    <a:pt x="524" y="76"/>
                  </a:lnTo>
                  <a:lnTo>
                    <a:pt x="519" y="98"/>
                  </a:lnTo>
                  <a:lnTo>
                    <a:pt x="519" y="152"/>
                  </a:lnTo>
                  <a:lnTo>
                    <a:pt x="503" y="152"/>
                  </a:lnTo>
                  <a:close/>
                  <a:moveTo>
                    <a:pt x="616" y="152"/>
                  </a:moveTo>
                  <a:lnTo>
                    <a:pt x="616" y="6"/>
                  </a:lnTo>
                  <a:lnTo>
                    <a:pt x="719" y="6"/>
                  </a:lnTo>
                  <a:lnTo>
                    <a:pt x="719" y="22"/>
                  </a:lnTo>
                  <a:lnTo>
                    <a:pt x="638" y="22"/>
                  </a:lnTo>
                  <a:lnTo>
                    <a:pt x="638" y="71"/>
                  </a:lnTo>
                  <a:lnTo>
                    <a:pt x="708" y="71"/>
                  </a:lnTo>
                  <a:lnTo>
                    <a:pt x="708" y="87"/>
                  </a:lnTo>
                  <a:lnTo>
                    <a:pt x="638" y="87"/>
                  </a:lnTo>
                  <a:lnTo>
                    <a:pt x="638" y="152"/>
                  </a:lnTo>
                  <a:lnTo>
                    <a:pt x="616" y="152"/>
                  </a:lnTo>
                  <a:close/>
                </a:path>
              </a:pathLst>
            </a:custGeom>
            <a:solidFill>
              <a:srgbClr val="000000"/>
            </a:solidFill>
            <a:ln w="8001">
              <a:solidFill>
                <a:schemeClr val="tx1"/>
              </a:solidFill>
              <a:prstDash val="solid"/>
              <a:round/>
              <a:headEnd/>
              <a:tailEnd/>
            </a:ln>
          </p:spPr>
          <p:txBody>
            <a:bodyPr/>
            <a:lstStyle/>
            <a:p>
              <a:endParaRPr lang="en-US"/>
            </a:p>
          </p:txBody>
        </p:sp>
        <p:sp>
          <p:nvSpPr>
            <p:cNvPr id="48195" name="Line 79"/>
            <p:cNvSpPr>
              <a:spLocks noChangeAspect="1" noChangeShapeType="1"/>
            </p:cNvSpPr>
            <p:nvPr/>
          </p:nvSpPr>
          <p:spPr bwMode="auto">
            <a:xfrm>
              <a:off x="2748" y="2842"/>
              <a:ext cx="168" cy="1"/>
            </a:xfrm>
            <a:prstGeom prst="line">
              <a:avLst/>
            </a:prstGeom>
            <a:noFill/>
            <a:ln w="8001">
              <a:solidFill>
                <a:schemeClr val="tx1"/>
              </a:solidFill>
              <a:round/>
              <a:headEnd/>
              <a:tailEnd/>
            </a:ln>
          </p:spPr>
          <p:txBody>
            <a:bodyPr/>
            <a:lstStyle/>
            <a:p>
              <a:endParaRPr lang="en-US"/>
            </a:p>
          </p:txBody>
        </p:sp>
        <p:sp>
          <p:nvSpPr>
            <p:cNvPr id="48196" name="Line 80"/>
            <p:cNvSpPr>
              <a:spLocks noChangeAspect="1" noChangeShapeType="1"/>
            </p:cNvSpPr>
            <p:nvPr/>
          </p:nvSpPr>
          <p:spPr bwMode="auto">
            <a:xfrm flipV="1">
              <a:off x="2829" y="2756"/>
              <a:ext cx="1" cy="167"/>
            </a:xfrm>
            <a:prstGeom prst="line">
              <a:avLst/>
            </a:prstGeom>
            <a:noFill/>
            <a:ln w="8001">
              <a:solidFill>
                <a:schemeClr val="tx1"/>
              </a:solidFill>
              <a:round/>
              <a:headEnd/>
              <a:tailEnd/>
            </a:ln>
          </p:spPr>
          <p:txBody>
            <a:bodyPr/>
            <a:lstStyle/>
            <a:p>
              <a:endParaRPr lang="en-US"/>
            </a:p>
          </p:txBody>
        </p:sp>
        <p:sp>
          <p:nvSpPr>
            <p:cNvPr id="48197" name="Line 81"/>
            <p:cNvSpPr>
              <a:spLocks noChangeAspect="1" noChangeShapeType="1"/>
            </p:cNvSpPr>
            <p:nvPr/>
          </p:nvSpPr>
          <p:spPr bwMode="auto">
            <a:xfrm>
              <a:off x="4488" y="3474"/>
              <a:ext cx="108" cy="1"/>
            </a:xfrm>
            <a:prstGeom prst="line">
              <a:avLst/>
            </a:prstGeom>
            <a:noFill/>
            <a:ln w="8001">
              <a:solidFill>
                <a:schemeClr val="tx1"/>
              </a:solidFill>
              <a:round/>
              <a:headEnd/>
              <a:tailEnd/>
            </a:ln>
          </p:spPr>
          <p:txBody>
            <a:bodyPr/>
            <a:lstStyle/>
            <a:p>
              <a:endParaRPr lang="en-US"/>
            </a:p>
          </p:txBody>
        </p:sp>
        <p:sp>
          <p:nvSpPr>
            <p:cNvPr id="48198" name="Line 82"/>
            <p:cNvSpPr>
              <a:spLocks noChangeAspect="1" noChangeShapeType="1"/>
            </p:cNvSpPr>
            <p:nvPr/>
          </p:nvSpPr>
          <p:spPr bwMode="auto">
            <a:xfrm>
              <a:off x="4434" y="3420"/>
              <a:ext cx="211" cy="1"/>
            </a:xfrm>
            <a:prstGeom prst="line">
              <a:avLst/>
            </a:prstGeom>
            <a:noFill/>
            <a:ln w="8001">
              <a:solidFill>
                <a:schemeClr val="tx1"/>
              </a:solidFill>
              <a:round/>
              <a:headEnd/>
              <a:tailEnd/>
            </a:ln>
          </p:spPr>
          <p:txBody>
            <a:bodyPr/>
            <a:lstStyle/>
            <a:p>
              <a:endParaRPr lang="en-US"/>
            </a:p>
          </p:txBody>
        </p:sp>
        <p:sp>
          <p:nvSpPr>
            <p:cNvPr id="48199" name="Line 83"/>
            <p:cNvSpPr>
              <a:spLocks noChangeAspect="1" noChangeShapeType="1"/>
            </p:cNvSpPr>
            <p:nvPr/>
          </p:nvSpPr>
          <p:spPr bwMode="auto">
            <a:xfrm>
              <a:off x="4380" y="3366"/>
              <a:ext cx="319" cy="1"/>
            </a:xfrm>
            <a:prstGeom prst="line">
              <a:avLst/>
            </a:prstGeom>
            <a:noFill/>
            <a:ln w="8001">
              <a:solidFill>
                <a:schemeClr val="tx1"/>
              </a:solidFill>
              <a:round/>
              <a:headEnd/>
              <a:tailEnd/>
            </a:ln>
          </p:spPr>
          <p:txBody>
            <a:bodyPr/>
            <a:lstStyle/>
            <a:p>
              <a:endParaRPr lang="en-US"/>
            </a:p>
          </p:txBody>
        </p:sp>
        <p:sp>
          <p:nvSpPr>
            <p:cNvPr id="48200" name="Line 84"/>
            <p:cNvSpPr>
              <a:spLocks noChangeAspect="1" noChangeShapeType="1"/>
            </p:cNvSpPr>
            <p:nvPr/>
          </p:nvSpPr>
          <p:spPr bwMode="auto">
            <a:xfrm>
              <a:off x="712" y="2227"/>
              <a:ext cx="108" cy="1"/>
            </a:xfrm>
            <a:prstGeom prst="line">
              <a:avLst/>
            </a:prstGeom>
            <a:noFill/>
            <a:ln w="8001">
              <a:solidFill>
                <a:schemeClr val="tx1"/>
              </a:solidFill>
              <a:round/>
              <a:headEnd/>
              <a:tailEnd/>
            </a:ln>
          </p:spPr>
          <p:txBody>
            <a:bodyPr/>
            <a:lstStyle/>
            <a:p>
              <a:endParaRPr lang="en-US"/>
            </a:p>
          </p:txBody>
        </p:sp>
        <p:sp>
          <p:nvSpPr>
            <p:cNvPr id="48201" name="Line 85"/>
            <p:cNvSpPr>
              <a:spLocks noChangeAspect="1" noChangeShapeType="1"/>
            </p:cNvSpPr>
            <p:nvPr/>
          </p:nvSpPr>
          <p:spPr bwMode="auto">
            <a:xfrm>
              <a:off x="663" y="2173"/>
              <a:ext cx="211" cy="1"/>
            </a:xfrm>
            <a:prstGeom prst="line">
              <a:avLst/>
            </a:prstGeom>
            <a:noFill/>
            <a:ln w="8001">
              <a:solidFill>
                <a:schemeClr val="tx1"/>
              </a:solidFill>
              <a:round/>
              <a:headEnd/>
              <a:tailEnd/>
            </a:ln>
          </p:spPr>
          <p:txBody>
            <a:bodyPr/>
            <a:lstStyle/>
            <a:p>
              <a:endParaRPr lang="en-US"/>
            </a:p>
          </p:txBody>
        </p:sp>
        <p:sp>
          <p:nvSpPr>
            <p:cNvPr id="48202" name="Line 86"/>
            <p:cNvSpPr>
              <a:spLocks noChangeAspect="1" noChangeShapeType="1"/>
            </p:cNvSpPr>
            <p:nvPr/>
          </p:nvSpPr>
          <p:spPr bwMode="auto">
            <a:xfrm>
              <a:off x="609" y="2119"/>
              <a:ext cx="319" cy="1"/>
            </a:xfrm>
            <a:prstGeom prst="line">
              <a:avLst/>
            </a:prstGeom>
            <a:noFill/>
            <a:ln w="8001">
              <a:solidFill>
                <a:schemeClr val="tx1"/>
              </a:solidFill>
              <a:round/>
              <a:headEnd/>
              <a:tailEnd/>
            </a:ln>
          </p:spPr>
          <p:txBody>
            <a:bodyPr/>
            <a:lstStyle/>
            <a:p>
              <a:endParaRPr lang="en-US"/>
            </a:p>
          </p:txBody>
        </p:sp>
        <p:sp>
          <p:nvSpPr>
            <p:cNvPr id="48203" name="Line 87"/>
            <p:cNvSpPr>
              <a:spLocks noChangeAspect="1" noChangeShapeType="1"/>
            </p:cNvSpPr>
            <p:nvPr/>
          </p:nvSpPr>
          <p:spPr bwMode="auto">
            <a:xfrm>
              <a:off x="2089" y="4123"/>
              <a:ext cx="108" cy="1"/>
            </a:xfrm>
            <a:prstGeom prst="line">
              <a:avLst/>
            </a:prstGeom>
            <a:noFill/>
            <a:ln w="8001">
              <a:solidFill>
                <a:schemeClr val="tx1"/>
              </a:solidFill>
              <a:round/>
              <a:headEnd/>
              <a:tailEnd/>
            </a:ln>
          </p:spPr>
          <p:txBody>
            <a:bodyPr/>
            <a:lstStyle/>
            <a:p>
              <a:endParaRPr lang="en-US"/>
            </a:p>
          </p:txBody>
        </p:sp>
        <p:sp>
          <p:nvSpPr>
            <p:cNvPr id="48204" name="Line 88"/>
            <p:cNvSpPr>
              <a:spLocks noChangeAspect="1" noChangeShapeType="1"/>
            </p:cNvSpPr>
            <p:nvPr/>
          </p:nvSpPr>
          <p:spPr bwMode="auto">
            <a:xfrm>
              <a:off x="2035" y="4074"/>
              <a:ext cx="216" cy="1"/>
            </a:xfrm>
            <a:prstGeom prst="line">
              <a:avLst/>
            </a:prstGeom>
            <a:noFill/>
            <a:ln w="8001">
              <a:solidFill>
                <a:schemeClr val="tx1"/>
              </a:solidFill>
              <a:round/>
              <a:headEnd/>
              <a:tailEnd/>
            </a:ln>
          </p:spPr>
          <p:txBody>
            <a:bodyPr/>
            <a:lstStyle/>
            <a:p>
              <a:endParaRPr lang="en-US"/>
            </a:p>
          </p:txBody>
        </p:sp>
        <p:sp>
          <p:nvSpPr>
            <p:cNvPr id="48205" name="Line 89"/>
            <p:cNvSpPr>
              <a:spLocks noChangeAspect="1" noChangeShapeType="1"/>
            </p:cNvSpPr>
            <p:nvPr/>
          </p:nvSpPr>
          <p:spPr bwMode="auto">
            <a:xfrm>
              <a:off x="1981" y="4020"/>
              <a:ext cx="324" cy="1"/>
            </a:xfrm>
            <a:prstGeom prst="line">
              <a:avLst/>
            </a:prstGeom>
            <a:noFill/>
            <a:ln w="8001">
              <a:solidFill>
                <a:schemeClr val="tx1"/>
              </a:solidFill>
              <a:round/>
              <a:headEnd/>
              <a:tailEnd/>
            </a:ln>
          </p:spPr>
          <p:txBody>
            <a:bodyPr/>
            <a:lstStyle/>
            <a:p>
              <a:endParaRPr lang="en-US"/>
            </a:p>
          </p:txBody>
        </p:sp>
        <p:sp>
          <p:nvSpPr>
            <p:cNvPr id="48206" name="Line 90"/>
            <p:cNvSpPr>
              <a:spLocks noChangeAspect="1" noChangeShapeType="1"/>
            </p:cNvSpPr>
            <p:nvPr/>
          </p:nvSpPr>
          <p:spPr bwMode="auto">
            <a:xfrm flipH="1">
              <a:off x="1760" y="795"/>
              <a:ext cx="1319" cy="1"/>
            </a:xfrm>
            <a:prstGeom prst="line">
              <a:avLst/>
            </a:prstGeom>
            <a:noFill/>
            <a:ln w="8001">
              <a:solidFill>
                <a:schemeClr val="tx1"/>
              </a:solidFill>
              <a:round/>
              <a:headEnd/>
              <a:tailEnd/>
            </a:ln>
          </p:spPr>
          <p:txBody>
            <a:bodyPr/>
            <a:lstStyle/>
            <a:p>
              <a:endParaRPr lang="en-US"/>
            </a:p>
          </p:txBody>
        </p:sp>
        <p:sp>
          <p:nvSpPr>
            <p:cNvPr id="48207" name="Line 91"/>
            <p:cNvSpPr>
              <a:spLocks noChangeAspect="1" noChangeShapeType="1"/>
            </p:cNvSpPr>
            <p:nvPr/>
          </p:nvSpPr>
          <p:spPr bwMode="auto">
            <a:xfrm flipH="1">
              <a:off x="1760" y="1362"/>
              <a:ext cx="1094" cy="1"/>
            </a:xfrm>
            <a:prstGeom prst="line">
              <a:avLst/>
            </a:prstGeom>
            <a:noFill/>
            <a:ln w="8001">
              <a:solidFill>
                <a:schemeClr val="tx1"/>
              </a:solidFill>
              <a:round/>
              <a:headEnd/>
              <a:tailEnd/>
            </a:ln>
          </p:spPr>
          <p:txBody>
            <a:bodyPr/>
            <a:lstStyle/>
            <a:p>
              <a:endParaRPr lang="en-US"/>
            </a:p>
          </p:txBody>
        </p:sp>
        <p:sp>
          <p:nvSpPr>
            <p:cNvPr id="48208" name="Line 92"/>
            <p:cNvSpPr>
              <a:spLocks noChangeAspect="1" noChangeShapeType="1"/>
            </p:cNvSpPr>
            <p:nvPr/>
          </p:nvSpPr>
          <p:spPr bwMode="auto">
            <a:xfrm>
              <a:off x="2511" y="1902"/>
              <a:ext cx="129" cy="1"/>
            </a:xfrm>
            <a:prstGeom prst="line">
              <a:avLst/>
            </a:prstGeom>
            <a:noFill/>
            <a:ln w="8001">
              <a:solidFill>
                <a:schemeClr val="tx1"/>
              </a:solidFill>
              <a:round/>
              <a:headEnd/>
              <a:tailEnd/>
            </a:ln>
          </p:spPr>
          <p:txBody>
            <a:bodyPr/>
            <a:lstStyle/>
            <a:p>
              <a:endParaRPr lang="en-US"/>
            </a:p>
          </p:txBody>
        </p:sp>
      </p:grpSp>
    </p:spTree>
    <p:extLst>
      <p:ext uri="{BB962C8B-B14F-4D97-AF65-F5344CB8AC3E}">
        <p14:creationId xmlns:p14="http://schemas.microsoft.com/office/powerpoint/2010/main" val="21623590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t>Op-Amps in Reality</a:t>
            </a:r>
          </a:p>
        </p:txBody>
      </p:sp>
      <p:sp>
        <p:nvSpPr>
          <p:cNvPr id="49155" name="Content Placeholder 4"/>
          <p:cNvSpPr>
            <a:spLocks noGrp="1"/>
          </p:cNvSpPr>
          <p:nvPr>
            <p:ph idx="1"/>
          </p:nvPr>
        </p:nvSpPr>
        <p:spPr/>
        <p:txBody>
          <a:bodyPr/>
          <a:lstStyle/>
          <a:p>
            <a:r>
              <a:rPr lang="en-US" smtClean="0"/>
              <a:t>Fabricated using integrated-</a:t>
            </a:r>
          </a:p>
          <a:p>
            <a:pPr>
              <a:spcBef>
                <a:spcPct val="0"/>
              </a:spcBef>
              <a:buFont typeface="Arial" pitchFamily="34" charset="0"/>
              <a:buNone/>
            </a:pPr>
            <a:r>
              <a:rPr lang="en-US" smtClean="0"/>
              <a:t>	circuit technologies</a:t>
            </a:r>
          </a:p>
          <a:p>
            <a:pPr lvl="1"/>
            <a:r>
              <a:rPr lang="en-US" smtClean="0"/>
              <a:t>Inside an op-amp: </a:t>
            </a:r>
          </a:p>
          <a:p>
            <a:pPr marL="1370013" lvl="2" indent="-457200">
              <a:buFont typeface="Arial" pitchFamily="34" charset="0"/>
              <a:buAutoNum type="arabicParenR"/>
            </a:pPr>
            <a:r>
              <a:rPr lang="en-US" smtClean="0"/>
              <a:t>Transistors</a:t>
            </a:r>
          </a:p>
          <a:p>
            <a:pPr marL="1370013" lvl="2" indent="-457200">
              <a:buFont typeface="Arial" pitchFamily="34" charset="0"/>
              <a:buAutoNum type="arabicParenR"/>
            </a:pPr>
            <a:r>
              <a:rPr lang="en-US" smtClean="0"/>
              <a:t>Parasitic capacitors</a:t>
            </a:r>
          </a:p>
          <a:p>
            <a:pPr marL="1370013" lvl="2" indent="-457200">
              <a:buFont typeface="Arial" pitchFamily="34" charset="0"/>
              <a:buAutoNum type="arabicParenR"/>
            </a:pPr>
            <a:r>
              <a:rPr lang="en-US" smtClean="0"/>
              <a:t>Internal resistors</a:t>
            </a:r>
          </a:p>
          <a:p>
            <a:r>
              <a:rPr lang="en-US" smtClean="0"/>
              <a:t>Op-amp chip configuration that we will use: Quad-channel (i.e. 4-in-1)</a:t>
            </a:r>
          </a:p>
          <a:p>
            <a:pPr lvl="1"/>
            <a:r>
              <a:rPr lang="en-US" smtClean="0"/>
              <a:t>14 pins in the op-amp chip</a:t>
            </a:r>
          </a:p>
        </p:txBody>
      </p:sp>
      <p:pic>
        <p:nvPicPr>
          <p:cNvPr id="49156" name="Picture 4"/>
          <p:cNvPicPr>
            <a:picLocks noChangeAspect="1" noChangeArrowheads="1"/>
          </p:cNvPicPr>
          <p:nvPr/>
        </p:nvPicPr>
        <p:blipFill>
          <a:blip r:embed="rId2" cstate="print"/>
          <a:srcRect/>
          <a:stretch>
            <a:fillRect/>
          </a:stretch>
        </p:blipFill>
        <p:spPr bwMode="auto">
          <a:xfrm>
            <a:off x="5486400" y="4618038"/>
            <a:ext cx="2457450" cy="2011362"/>
          </a:xfrm>
          <a:prstGeom prst="rect">
            <a:avLst/>
          </a:prstGeom>
          <a:noFill/>
          <a:ln w="9525">
            <a:noFill/>
            <a:miter lim="800000"/>
            <a:headEnd/>
            <a:tailEnd/>
          </a:ln>
        </p:spPr>
      </p:pic>
      <p:pic>
        <p:nvPicPr>
          <p:cNvPr id="49157" name="Picture 6" descr="C:\Users\Alfred\Desktop\__585.jpg"/>
          <p:cNvPicPr>
            <a:picLocks noChangeAspect="1" noChangeArrowheads="1"/>
          </p:cNvPicPr>
          <p:nvPr/>
        </p:nvPicPr>
        <p:blipFill>
          <a:blip r:embed="rId3" cstate="print"/>
          <a:srcRect l="54935" t="19531" r="21872" b="36520"/>
          <a:stretch>
            <a:fillRect/>
          </a:stretch>
        </p:blipFill>
        <p:spPr bwMode="auto">
          <a:xfrm>
            <a:off x="6781800" y="1600200"/>
            <a:ext cx="1447800" cy="2057400"/>
          </a:xfrm>
          <a:prstGeom prst="rect">
            <a:avLst/>
          </a:prstGeom>
          <a:noFill/>
          <a:ln w="9525">
            <a:noFill/>
            <a:miter lim="800000"/>
            <a:headEnd/>
            <a:tailEnd/>
          </a:ln>
        </p:spPr>
      </p:pic>
      <p:pic>
        <p:nvPicPr>
          <p:cNvPr id="49158" name="Picture 7" descr="C:\Users\Alfred\Desktop\__585.jpg"/>
          <p:cNvPicPr>
            <a:picLocks noChangeAspect="1" noChangeArrowheads="1"/>
          </p:cNvPicPr>
          <p:nvPr/>
        </p:nvPicPr>
        <p:blipFill>
          <a:blip r:embed="rId3" cstate="print"/>
          <a:srcRect l="21159" t="30688" r="58087" b="40015"/>
          <a:stretch>
            <a:fillRect/>
          </a:stretch>
        </p:blipFill>
        <p:spPr bwMode="auto">
          <a:xfrm>
            <a:off x="5334000" y="1981200"/>
            <a:ext cx="1295400" cy="1371600"/>
          </a:xfrm>
          <a:prstGeom prst="rect">
            <a:avLst/>
          </a:prstGeom>
          <a:noFill/>
          <a:ln w="9525">
            <a:noFill/>
            <a:miter lim="800000"/>
            <a:headEnd/>
            <a:tailEnd/>
          </a:ln>
        </p:spPr>
      </p:pic>
      <p:sp>
        <p:nvSpPr>
          <p:cNvPr id="2" name="Slayt Numarası Yer Tutucusu 1"/>
          <p:cNvSpPr>
            <a:spLocks noGrp="1"/>
          </p:cNvSpPr>
          <p:nvPr>
            <p:ph type="sldNum" sz="quarter" idx="12"/>
          </p:nvPr>
        </p:nvSpPr>
        <p:spPr/>
        <p:txBody>
          <a:bodyPr/>
          <a:lstStyle/>
          <a:p>
            <a:fld id="{94F95399-64A8-43B0-A5C5-2D48ACAF8409}" type="slidenum">
              <a:rPr lang="tr-TR" smtClean="0"/>
              <a:t>67</a:t>
            </a:fld>
            <a:endParaRPr lang="tr-TR"/>
          </a:p>
        </p:txBody>
      </p:sp>
      <p:sp>
        <p:nvSpPr>
          <p:cNvPr id="8"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5822222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68</a:t>
            </a:fld>
            <a:endParaRPr lang="tr-TR"/>
          </a:p>
        </p:txBody>
      </p:sp>
      <p:sp>
        <p:nvSpPr>
          <p:cNvPr id="2" name="Title 1"/>
          <p:cNvSpPr>
            <a:spLocks noGrp="1"/>
          </p:cNvSpPr>
          <p:nvPr>
            <p:ph type="title"/>
          </p:nvPr>
        </p:nvSpPr>
        <p:spPr/>
        <p:txBody>
          <a:bodyPr>
            <a:normAutofit fontScale="90000"/>
          </a:bodyPr>
          <a:lstStyle/>
          <a:p>
            <a:r>
              <a:rPr lang="tr-TR" dirty="0" smtClean="0"/>
              <a:t>İşlemsel Kuvvetlendiricinin İç Yapısı</a:t>
            </a:r>
            <a:endParaRPr lang="en-US" dirty="0"/>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635" y="2421908"/>
            <a:ext cx="8594679" cy="325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4"/>
          <p:cNvSpPr>
            <a:spLocks noChangeArrowheads="1"/>
          </p:cNvSpPr>
          <p:nvPr/>
        </p:nvSpPr>
        <p:spPr bwMode="auto">
          <a:xfrm>
            <a:off x="468313" y="1448271"/>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8747577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Rectangle 10"/>
          <p:cNvSpPr/>
          <p:nvPr/>
        </p:nvSpPr>
        <p:spPr>
          <a:xfrm>
            <a:off x="315310" y="977462"/>
            <a:ext cx="7362497" cy="4650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ayt Numarası Yer Tutucusu 11"/>
          <p:cNvSpPr>
            <a:spLocks noGrp="1"/>
          </p:cNvSpPr>
          <p:nvPr>
            <p:ph type="sldNum" sz="quarter" idx="12"/>
          </p:nvPr>
        </p:nvSpPr>
        <p:spPr/>
        <p:txBody>
          <a:bodyPr/>
          <a:lstStyle/>
          <a:p>
            <a:fld id="{94F95399-64A8-43B0-A5C5-2D48ACAF8409}" type="slidenum">
              <a:rPr lang="tr-TR" smtClean="0"/>
              <a:t>69</a:t>
            </a:fld>
            <a:endParaRPr lang="tr-TR"/>
          </a:p>
        </p:txBody>
      </p:sp>
      <p:sp>
        <p:nvSpPr>
          <p:cNvPr id="3078" name="Rectangle 6"/>
          <p:cNvSpPr>
            <a:spLocks noGrp="1" noChangeArrowheads="1"/>
          </p:cNvSpPr>
          <p:nvPr>
            <p:ph type="title"/>
          </p:nvPr>
        </p:nvSpPr>
        <p:spPr/>
        <p:txBody>
          <a:bodyPr/>
          <a:lstStyle/>
          <a:p>
            <a:r>
              <a:rPr lang="en-US">
                <a:solidFill>
                  <a:schemeClr val="tx1"/>
                </a:solidFill>
              </a:rPr>
              <a:t>Internal diagram of an op-amp</a:t>
            </a:r>
          </a:p>
        </p:txBody>
      </p:sp>
      <p:sp>
        <p:nvSpPr>
          <p:cNvPr id="3272" name="Text Box 200"/>
          <p:cNvSpPr txBox="1">
            <a:spLocks noChangeArrowheads="1"/>
          </p:cNvSpPr>
          <p:nvPr/>
        </p:nvSpPr>
        <p:spPr bwMode="auto">
          <a:xfrm>
            <a:off x="4519613" y="5764213"/>
            <a:ext cx="1312862" cy="822325"/>
          </a:xfrm>
          <a:prstGeom prst="rect">
            <a:avLst/>
          </a:prstGeom>
          <a:solidFill>
            <a:schemeClr val="accent2">
              <a:lumMod val="40000"/>
              <a:lumOff val="60000"/>
            </a:schemeClr>
          </a:solidFill>
          <a:ln w="12700">
            <a:noFill/>
            <a:miter lim="800000"/>
            <a:headEnd type="none" w="sm" len="sm"/>
            <a:tailEnd type="none" w="sm" len="sm"/>
          </a:ln>
          <a:effectLst/>
        </p:spPr>
        <p:txBody>
          <a:bodyPr>
            <a:spAutoFit/>
          </a:bodyPr>
          <a:lstStyle/>
          <a:p>
            <a:r>
              <a:rPr lang="en-US"/>
              <a:t>Level shifter</a:t>
            </a:r>
          </a:p>
        </p:txBody>
      </p:sp>
      <p:grpSp>
        <p:nvGrpSpPr>
          <p:cNvPr id="4" name="Group 209"/>
          <p:cNvGrpSpPr>
            <a:grpSpLocks/>
          </p:cNvGrpSpPr>
          <p:nvPr/>
        </p:nvGrpSpPr>
        <p:grpSpPr bwMode="auto">
          <a:xfrm>
            <a:off x="835025" y="5743575"/>
            <a:ext cx="3314700" cy="822325"/>
            <a:chOff x="526" y="3618"/>
            <a:chExt cx="2088" cy="518"/>
          </a:xfrm>
          <a:solidFill>
            <a:schemeClr val="accent2">
              <a:lumMod val="40000"/>
              <a:lumOff val="60000"/>
            </a:schemeClr>
          </a:solidFill>
        </p:grpSpPr>
        <p:sp>
          <p:nvSpPr>
            <p:cNvPr id="3271" name="Text Box 199"/>
            <p:cNvSpPr txBox="1">
              <a:spLocks noChangeArrowheads="1"/>
            </p:cNvSpPr>
            <p:nvPr/>
          </p:nvSpPr>
          <p:spPr bwMode="auto">
            <a:xfrm>
              <a:off x="1044" y="3618"/>
              <a:ext cx="1570" cy="518"/>
            </a:xfrm>
            <a:prstGeom prst="rect">
              <a:avLst/>
            </a:prstGeom>
            <a:grpFill/>
            <a:ln w="12700">
              <a:noFill/>
              <a:miter lim="800000"/>
              <a:headEnd type="none" w="sm" len="sm"/>
              <a:tailEnd type="none" w="sm" len="sm"/>
            </a:ln>
            <a:effectLst/>
          </p:spPr>
          <p:txBody>
            <a:bodyPr>
              <a:spAutoFit/>
            </a:bodyPr>
            <a:lstStyle/>
            <a:p>
              <a:r>
                <a:rPr lang="en-US"/>
                <a:t>Differential input preamplifier</a:t>
              </a:r>
            </a:p>
          </p:txBody>
        </p:sp>
        <p:sp>
          <p:nvSpPr>
            <p:cNvPr id="3274" name="Line 202"/>
            <p:cNvSpPr>
              <a:spLocks noChangeShapeType="1"/>
            </p:cNvSpPr>
            <p:nvPr/>
          </p:nvSpPr>
          <p:spPr bwMode="auto">
            <a:xfrm>
              <a:off x="551" y="3744"/>
              <a:ext cx="501" cy="0"/>
            </a:xfrm>
            <a:prstGeom prst="line">
              <a:avLst/>
            </a:prstGeom>
            <a:grpFill/>
            <a:ln w="12700">
              <a:solidFill>
                <a:schemeClr val="tx1"/>
              </a:solidFill>
              <a:round/>
              <a:headEnd type="none" w="sm" len="sm"/>
              <a:tailEnd type="triangle" w="sm" len="sm"/>
            </a:ln>
            <a:effectLst/>
          </p:spPr>
          <p:txBody>
            <a:bodyPr wrap="none"/>
            <a:lstStyle/>
            <a:p>
              <a:endParaRPr lang="ar-SA"/>
            </a:p>
          </p:txBody>
        </p:sp>
        <p:sp>
          <p:nvSpPr>
            <p:cNvPr id="3275" name="Line 203"/>
            <p:cNvSpPr>
              <a:spLocks noChangeShapeType="1"/>
            </p:cNvSpPr>
            <p:nvPr/>
          </p:nvSpPr>
          <p:spPr bwMode="auto">
            <a:xfrm>
              <a:off x="526" y="4033"/>
              <a:ext cx="501" cy="0"/>
            </a:xfrm>
            <a:prstGeom prst="line">
              <a:avLst/>
            </a:prstGeom>
            <a:grpFill/>
            <a:ln w="12700">
              <a:solidFill>
                <a:schemeClr val="tx1"/>
              </a:solidFill>
              <a:round/>
              <a:headEnd type="none" w="sm" len="sm"/>
              <a:tailEnd type="triangle" w="sm" len="sm"/>
            </a:ln>
            <a:effectLst/>
          </p:spPr>
          <p:txBody>
            <a:bodyPr wrap="none"/>
            <a:lstStyle/>
            <a:p>
              <a:endParaRPr lang="ar-SA"/>
            </a:p>
          </p:txBody>
        </p:sp>
      </p:grpSp>
      <p:sp>
        <p:nvSpPr>
          <p:cNvPr id="3276" name="Text Box 204"/>
          <p:cNvSpPr txBox="1">
            <a:spLocks noChangeArrowheads="1"/>
          </p:cNvSpPr>
          <p:nvPr/>
        </p:nvSpPr>
        <p:spPr bwMode="auto">
          <a:xfrm>
            <a:off x="603250" y="5902325"/>
            <a:ext cx="1022350" cy="457200"/>
          </a:xfrm>
          <a:prstGeom prst="rect">
            <a:avLst/>
          </a:prstGeom>
          <a:noFill/>
          <a:ln w="12700">
            <a:noFill/>
            <a:miter lim="800000"/>
            <a:headEnd type="none" w="sm" len="sm"/>
            <a:tailEnd type="none" w="sm" len="sm"/>
          </a:ln>
          <a:effectLst/>
        </p:spPr>
        <p:txBody>
          <a:bodyPr wrap="none">
            <a:spAutoFit/>
          </a:bodyPr>
          <a:lstStyle/>
          <a:p>
            <a:r>
              <a:rPr lang="en-US"/>
              <a:t>Inputs </a:t>
            </a:r>
          </a:p>
        </p:txBody>
      </p:sp>
      <p:sp>
        <p:nvSpPr>
          <p:cNvPr id="3277" name="Text Box 205"/>
          <p:cNvSpPr txBox="1">
            <a:spLocks noChangeArrowheads="1"/>
          </p:cNvSpPr>
          <p:nvPr/>
        </p:nvSpPr>
        <p:spPr bwMode="auto">
          <a:xfrm>
            <a:off x="7402513" y="5762625"/>
            <a:ext cx="1030287" cy="457200"/>
          </a:xfrm>
          <a:prstGeom prst="rect">
            <a:avLst/>
          </a:prstGeom>
          <a:noFill/>
          <a:ln w="12700">
            <a:noFill/>
            <a:miter lim="800000"/>
            <a:headEnd type="none" w="sm" len="sm"/>
            <a:tailEnd type="none" w="sm" len="sm"/>
          </a:ln>
          <a:effectLst/>
        </p:spPr>
        <p:txBody>
          <a:bodyPr wrap="none">
            <a:spAutoFit/>
          </a:bodyPr>
          <a:lstStyle/>
          <a:p>
            <a:r>
              <a:rPr lang="en-US"/>
              <a:t>Output</a:t>
            </a:r>
          </a:p>
        </p:txBody>
      </p:sp>
      <p:sp>
        <p:nvSpPr>
          <p:cNvPr id="3278" name="Line 206"/>
          <p:cNvSpPr>
            <a:spLocks noChangeShapeType="1"/>
          </p:cNvSpPr>
          <p:nvPr/>
        </p:nvSpPr>
        <p:spPr bwMode="auto">
          <a:xfrm>
            <a:off x="4135438" y="6142038"/>
            <a:ext cx="376237" cy="0"/>
          </a:xfrm>
          <a:prstGeom prst="line">
            <a:avLst/>
          </a:prstGeom>
          <a:noFill/>
          <a:ln w="12700">
            <a:solidFill>
              <a:schemeClr val="tx1"/>
            </a:solidFill>
            <a:round/>
            <a:headEnd type="none" w="sm" len="sm"/>
            <a:tailEnd type="triangle" w="sm" len="sm"/>
          </a:ln>
          <a:effectLst/>
        </p:spPr>
        <p:txBody>
          <a:bodyPr wrap="none"/>
          <a:lstStyle/>
          <a:p>
            <a:endParaRPr lang="ar-SA"/>
          </a:p>
        </p:txBody>
      </p:sp>
      <p:sp>
        <p:nvSpPr>
          <p:cNvPr id="3279" name="Line 207"/>
          <p:cNvSpPr>
            <a:spLocks noChangeShapeType="1"/>
          </p:cNvSpPr>
          <p:nvPr/>
        </p:nvSpPr>
        <p:spPr bwMode="auto">
          <a:xfrm>
            <a:off x="5824538" y="6202363"/>
            <a:ext cx="317500" cy="0"/>
          </a:xfrm>
          <a:prstGeom prst="line">
            <a:avLst/>
          </a:prstGeom>
          <a:noFill/>
          <a:ln w="12700">
            <a:solidFill>
              <a:schemeClr val="tx1"/>
            </a:solidFill>
            <a:round/>
            <a:headEnd type="none" w="sm" len="sm"/>
            <a:tailEnd type="triangle" w="sm" len="sm"/>
          </a:ln>
          <a:effectLst/>
        </p:spPr>
        <p:txBody>
          <a:bodyPr wrap="none"/>
          <a:lstStyle/>
          <a:p>
            <a:endParaRPr lang="ar-SA"/>
          </a:p>
        </p:txBody>
      </p:sp>
      <p:grpSp>
        <p:nvGrpSpPr>
          <p:cNvPr id="5" name="Group 213"/>
          <p:cNvGrpSpPr>
            <a:grpSpLocks/>
          </p:cNvGrpSpPr>
          <p:nvPr/>
        </p:nvGrpSpPr>
        <p:grpSpPr bwMode="auto">
          <a:xfrm>
            <a:off x="6129338" y="5781675"/>
            <a:ext cx="2179637" cy="822325"/>
            <a:chOff x="3861" y="3642"/>
            <a:chExt cx="1373" cy="518"/>
          </a:xfrm>
        </p:grpSpPr>
        <p:sp>
          <p:nvSpPr>
            <p:cNvPr id="3273" name="Text Box 201"/>
            <p:cNvSpPr txBox="1">
              <a:spLocks noChangeArrowheads="1"/>
            </p:cNvSpPr>
            <p:nvPr/>
          </p:nvSpPr>
          <p:spPr bwMode="auto">
            <a:xfrm>
              <a:off x="3861" y="3642"/>
              <a:ext cx="778" cy="518"/>
            </a:xfrm>
            <a:prstGeom prst="rect">
              <a:avLst/>
            </a:prstGeom>
            <a:solidFill>
              <a:schemeClr val="bg2">
                <a:lumMod val="75000"/>
              </a:schemeClr>
            </a:solidFill>
            <a:ln w="12700">
              <a:noFill/>
              <a:miter lim="800000"/>
              <a:headEnd type="none" w="sm" len="sm"/>
              <a:tailEnd type="none" w="sm" len="sm"/>
            </a:ln>
            <a:effectLst/>
          </p:spPr>
          <p:txBody>
            <a:bodyPr>
              <a:spAutoFit/>
            </a:bodyPr>
            <a:lstStyle/>
            <a:p>
              <a:r>
                <a:rPr lang="en-US"/>
                <a:t>Output buffer</a:t>
              </a:r>
            </a:p>
          </p:txBody>
        </p:sp>
        <p:sp>
          <p:nvSpPr>
            <p:cNvPr id="3280" name="Line 208"/>
            <p:cNvSpPr>
              <a:spLocks noChangeShapeType="1"/>
            </p:cNvSpPr>
            <p:nvPr/>
          </p:nvSpPr>
          <p:spPr bwMode="auto">
            <a:xfrm>
              <a:off x="4621" y="3919"/>
              <a:ext cx="613" cy="0"/>
            </a:xfrm>
            <a:prstGeom prst="line">
              <a:avLst/>
            </a:prstGeom>
            <a:noFill/>
            <a:ln w="12700">
              <a:solidFill>
                <a:schemeClr val="tx1"/>
              </a:solidFill>
              <a:round/>
              <a:headEnd type="none" w="sm" len="sm"/>
              <a:tailEnd type="triangle" w="sm" len="sm"/>
            </a:ln>
            <a:effectLst/>
          </p:spPr>
          <p:txBody>
            <a:bodyPr wrap="none"/>
            <a:lstStyle/>
            <a:p>
              <a:endParaRPr lang="ar-SA"/>
            </a:p>
          </p:txBody>
        </p:sp>
      </p:grpSp>
      <p:grpSp>
        <p:nvGrpSpPr>
          <p:cNvPr id="10" name="Group 9"/>
          <p:cNvGrpSpPr/>
          <p:nvPr/>
        </p:nvGrpSpPr>
        <p:grpSpPr>
          <a:xfrm>
            <a:off x="457200" y="1143000"/>
            <a:ext cx="7045325" cy="4360863"/>
            <a:chOff x="457200" y="1143000"/>
            <a:chExt cx="7045325" cy="4360863"/>
          </a:xfrm>
        </p:grpSpPr>
        <p:grpSp>
          <p:nvGrpSpPr>
            <p:cNvPr id="2" name="Group 211"/>
            <p:cNvGrpSpPr>
              <a:grpSpLocks/>
            </p:cNvGrpSpPr>
            <p:nvPr/>
          </p:nvGrpSpPr>
          <p:grpSpPr bwMode="auto">
            <a:xfrm>
              <a:off x="557213" y="2147888"/>
              <a:ext cx="3875087" cy="365125"/>
              <a:chOff x="351" y="1353"/>
              <a:chExt cx="2441" cy="230"/>
            </a:xfrm>
          </p:grpSpPr>
          <p:sp>
            <p:nvSpPr>
              <p:cNvPr id="3236" name="Rectangle 164"/>
              <p:cNvSpPr>
                <a:spLocks noChangeArrowheads="1"/>
              </p:cNvSpPr>
              <p:nvPr/>
            </p:nvSpPr>
            <p:spPr bwMode="auto">
              <a:xfrm>
                <a:off x="351" y="1353"/>
                <a:ext cx="405" cy="230"/>
              </a:xfrm>
              <a:prstGeom prst="rect">
                <a:avLst/>
              </a:prstGeom>
              <a:noFill/>
              <a:ln w="9525">
                <a:noFill/>
                <a:miter lim="800000"/>
                <a:headEnd/>
                <a:tailEnd/>
              </a:ln>
            </p:spPr>
            <p:txBody>
              <a:bodyPr wrap="none" lIns="0" tIns="0" rIns="0" bIns="0">
                <a:spAutoFit/>
              </a:bodyPr>
              <a:lstStyle/>
              <a:p>
                <a:r>
                  <a:rPr lang="en-US">
                    <a:solidFill>
                      <a:srgbClr val="FFFFAF"/>
                    </a:solidFill>
                  </a:rPr>
                  <a:t>Input</a:t>
                </a:r>
                <a:endParaRPr lang="en-US"/>
              </a:p>
            </p:txBody>
          </p:sp>
          <p:sp>
            <p:nvSpPr>
              <p:cNvPr id="3237" name="Rectangle 165"/>
              <p:cNvSpPr>
                <a:spLocks noChangeArrowheads="1"/>
              </p:cNvSpPr>
              <p:nvPr/>
            </p:nvSpPr>
            <p:spPr bwMode="auto">
              <a:xfrm>
                <a:off x="2387" y="1353"/>
                <a:ext cx="405" cy="230"/>
              </a:xfrm>
              <a:prstGeom prst="rect">
                <a:avLst/>
              </a:prstGeom>
              <a:noFill/>
              <a:ln w="9525">
                <a:noFill/>
                <a:miter lim="800000"/>
                <a:headEnd/>
                <a:tailEnd/>
              </a:ln>
            </p:spPr>
            <p:txBody>
              <a:bodyPr wrap="none" lIns="0" tIns="0" rIns="0" bIns="0">
                <a:spAutoFit/>
              </a:bodyPr>
              <a:lstStyle/>
              <a:p>
                <a:r>
                  <a:rPr lang="en-US" dirty="0">
                    <a:solidFill>
                      <a:srgbClr val="FFFFAF"/>
                    </a:solidFill>
                  </a:rPr>
                  <a:t>Input</a:t>
                </a:r>
                <a:endParaRPr lang="en-US" dirty="0"/>
              </a:p>
            </p:txBody>
          </p:sp>
        </p:grpSp>
        <p:grpSp>
          <p:nvGrpSpPr>
            <p:cNvPr id="3" name="Group 214"/>
            <p:cNvGrpSpPr>
              <a:grpSpLocks/>
            </p:cNvGrpSpPr>
            <p:nvPr/>
          </p:nvGrpSpPr>
          <p:grpSpPr bwMode="auto">
            <a:xfrm>
              <a:off x="5846763" y="1143000"/>
              <a:ext cx="1655762" cy="4360863"/>
              <a:chOff x="3683" y="720"/>
              <a:chExt cx="1043" cy="2747"/>
            </a:xfrm>
          </p:grpSpPr>
          <p:sp>
            <p:nvSpPr>
              <p:cNvPr id="3103" name="Freeform 31"/>
              <p:cNvSpPr>
                <a:spLocks/>
              </p:cNvSpPr>
              <p:nvPr/>
            </p:nvSpPr>
            <p:spPr bwMode="auto">
              <a:xfrm>
                <a:off x="3683" y="2105"/>
                <a:ext cx="559" cy="529"/>
              </a:xfrm>
              <a:custGeom>
                <a:avLst/>
                <a:gdLst/>
                <a:ahLst/>
                <a:cxnLst>
                  <a:cxn ang="0">
                    <a:pos x="0" y="327"/>
                  </a:cxn>
                  <a:cxn ang="0">
                    <a:pos x="5" y="259"/>
                  </a:cxn>
                  <a:cxn ang="0">
                    <a:pos x="22" y="197"/>
                  </a:cxn>
                  <a:cxn ang="0">
                    <a:pos x="56" y="147"/>
                  </a:cxn>
                  <a:cxn ang="0">
                    <a:pos x="95" y="96"/>
                  </a:cxn>
                  <a:cxn ang="0">
                    <a:pos x="140" y="57"/>
                  </a:cxn>
                  <a:cxn ang="0">
                    <a:pos x="197" y="28"/>
                  </a:cxn>
                  <a:cxn ang="0">
                    <a:pos x="253" y="6"/>
                  </a:cxn>
                  <a:cxn ang="0">
                    <a:pos x="321" y="0"/>
                  </a:cxn>
                  <a:cxn ang="0">
                    <a:pos x="389" y="6"/>
                  </a:cxn>
                  <a:cxn ang="0">
                    <a:pos x="451" y="28"/>
                  </a:cxn>
                  <a:cxn ang="0">
                    <a:pos x="501" y="57"/>
                  </a:cxn>
                  <a:cxn ang="0">
                    <a:pos x="552" y="96"/>
                  </a:cxn>
                  <a:cxn ang="0">
                    <a:pos x="591" y="147"/>
                  </a:cxn>
                  <a:cxn ang="0">
                    <a:pos x="620" y="197"/>
                  </a:cxn>
                  <a:cxn ang="0">
                    <a:pos x="642" y="259"/>
                  </a:cxn>
                  <a:cxn ang="0">
                    <a:pos x="648" y="327"/>
                  </a:cxn>
                  <a:cxn ang="0">
                    <a:pos x="642" y="395"/>
                  </a:cxn>
                  <a:cxn ang="0">
                    <a:pos x="620" y="457"/>
                  </a:cxn>
                  <a:cxn ang="0">
                    <a:pos x="591" y="507"/>
                  </a:cxn>
                  <a:cxn ang="0">
                    <a:pos x="552" y="558"/>
                  </a:cxn>
                  <a:cxn ang="0">
                    <a:pos x="501" y="598"/>
                  </a:cxn>
                  <a:cxn ang="0">
                    <a:pos x="451" y="626"/>
                  </a:cxn>
                  <a:cxn ang="0">
                    <a:pos x="389" y="648"/>
                  </a:cxn>
                  <a:cxn ang="0">
                    <a:pos x="321" y="654"/>
                  </a:cxn>
                  <a:cxn ang="0">
                    <a:pos x="253" y="648"/>
                  </a:cxn>
                  <a:cxn ang="0">
                    <a:pos x="197" y="626"/>
                  </a:cxn>
                  <a:cxn ang="0">
                    <a:pos x="140" y="598"/>
                  </a:cxn>
                  <a:cxn ang="0">
                    <a:pos x="95" y="558"/>
                  </a:cxn>
                  <a:cxn ang="0">
                    <a:pos x="56" y="507"/>
                  </a:cxn>
                  <a:cxn ang="0">
                    <a:pos x="22" y="457"/>
                  </a:cxn>
                  <a:cxn ang="0">
                    <a:pos x="5" y="395"/>
                  </a:cxn>
                  <a:cxn ang="0">
                    <a:pos x="0" y="327"/>
                  </a:cxn>
                </a:cxnLst>
                <a:rect l="0" t="0" r="r" b="b"/>
                <a:pathLst>
                  <a:path w="648" h="654">
                    <a:moveTo>
                      <a:pt x="0" y="327"/>
                    </a:moveTo>
                    <a:lnTo>
                      <a:pt x="5" y="259"/>
                    </a:lnTo>
                    <a:lnTo>
                      <a:pt x="22" y="197"/>
                    </a:lnTo>
                    <a:lnTo>
                      <a:pt x="56" y="147"/>
                    </a:lnTo>
                    <a:lnTo>
                      <a:pt x="95" y="96"/>
                    </a:lnTo>
                    <a:lnTo>
                      <a:pt x="140" y="57"/>
                    </a:lnTo>
                    <a:lnTo>
                      <a:pt x="197" y="28"/>
                    </a:lnTo>
                    <a:lnTo>
                      <a:pt x="253" y="6"/>
                    </a:lnTo>
                    <a:lnTo>
                      <a:pt x="321" y="0"/>
                    </a:lnTo>
                    <a:lnTo>
                      <a:pt x="389" y="6"/>
                    </a:lnTo>
                    <a:lnTo>
                      <a:pt x="451" y="28"/>
                    </a:lnTo>
                    <a:lnTo>
                      <a:pt x="501" y="57"/>
                    </a:lnTo>
                    <a:lnTo>
                      <a:pt x="552" y="96"/>
                    </a:lnTo>
                    <a:lnTo>
                      <a:pt x="591" y="147"/>
                    </a:lnTo>
                    <a:lnTo>
                      <a:pt x="620" y="197"/>
                    </a:lnTo>
                    <a:lnTo>
                      <a:pt x="642" y="259"/>
                    </a:lnTo>
                    <a:lnTo>
                      <a:pt x="648" y="327"/>
                    </a:lnTo>
                    <a:lnTo>
                      <a:pt x="642" y="395"/>
                    </a:lnTo>
                    <a:lnTo>
                      <a:pt x="620" y="457"/>
                    </a:lnTo>
                    <a:lnTo>
                      <a:pt x="591" y="507"/>
                    </a:lnTo>
                    <a:lnTo>
                      <a:pt x="552" y="558"/>
                    </a:lnTo>
                    <a:lnTo>
                      <a:pt x="501" y="598"/>
                    </a:lnTo>
                    <a:lnTo>
                      <a:pt x="451" y="626"/>
                    </a:lnTo>
                    <a:lnTo>
                      <a:pt x="389" y="648"/>
                    </a:lnTo>
                    <a:lnTo>
                      <a:pt x="321" y="654"/>
                    </a:lnTo>
                    <a:lnTo>
                      <a:pt x="253" y="648"/>
                    </a:lnTo>
                    <a:lnTo>
                      <a:pt x="197" y="626"/>
                    </a:lnTo>
                    <a:lnTo>
                      <a:pt x="140" y="598"/>
                    </a:lnTo>
                    <a:lnTo>
                      <a:pt x="95" y="558"/>
                    </a:lnTo>
                    <a:lnTo>
                      <a:pt x="56" y="507"/>
                    </a:lnTo>
                    <a:lnTo>
                      <a:pt x="22" y="457"/>
                    </a:lnTo>
                    <a:lnTo>
                      <a:pt x="5"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3104" name="Line 32"/>
              <p:cNvSpPr>
                <a:spLocks noChangeShapeType="1"/>
              </p:cNvSpPr>
              <p:nvPr/>
            </p:nvSpPr>
            <p:spPr bwMode="auto">
              <a:xfrm>
                <a:off x="3901" y="2151"/>
                <a:ext cx="1" cy="419"/>
              </a:xfrm>
              <a:prstGeom prst="line">
                <a:avLst/>
              </a:prstGeom>
              <a:noFill/>
              <a:ln w="9525">
                <a:solidFill>
                  <a:srgbClr val="FFFFAF"/>
                </a:solidFill>
                <a:round/>
                <a:headEnd/>
                <a:tailEnd/>
              </a:ln>
            </p:spPr>
            <p:txBody>
              <a:bodyPr/>
              <a:lstStyle/>
              <a:p>
                <a:endParaRPr lang="ar-SA"/>
              </a:p>
            </p:txBody>
          </p:sp>
          <p:sp>
            <p:nvSpPr>
              <p:cNvPr id="3105" name="Line 33"/>
              <p:cNvSpPr>
                <a:spLocks noChangeShapeType="1"/>
              </p:cNvSpPr>
              <p:nvPr/>
            </p:nvSpPr>
            <p:spPr bwMode="auto">
              <a:xfrm flipV="1">
                <a:off x="3901" y="2151"/>
                <a:ext cx="225" cy="104"/>
              </a:xfrm>
              <a:prstGeom prst="line">
                <a:avLst/>
              </a:prstGeom>
              <a:noFill/>
              <a:ln w="9525">
                <a:solidFill>
                  <a:srgbClr val="FFFFAF"/>
                </a:solidFill>
                <a:round/>
                <a:headEnd/>
                <a:tailEnd/>
              </a:ln>
            </p:spPr>
            <p:txBody>
              <a:bodyPr/>
              <a:lstStyle/>
              <a:p>
                <a:endParaRPr lang="ar-SA"/>
              </a:p>
            </p:txBody>
          </p:sp>
          <p:sp>
            <p:nvSpPr>
              <p:cNvPr id="3106" name="Freeform 34"/>
              <p:cNvSpPr>
                <a:spLocks/>
              </p:cNvSpPr>
              <p:nvPr/>
            </p:nvSpPr>
            <p:spPr bwMode="auto">
              <a:xfrm>
                <a:off x="4052" y="2515"/>
                <a:ext cx="74" cy="55"/>
              </a:xfrm>
              <a:custGeom>
                <a:avLst/>
                <a:gdLst/>
                <a:ahLst/>
                <a:cxnLst>
                  <a:cxn ang="0">
                    <a:pos x="85" y="68"/>
                  </a:cxn>
                  <a:cxn ang="0">
                    <a:pos x="0" y="62"/>
                  </a:cxn>
                  <a:cxn ang="0">
                    <a:pos x="28" y="40"/>
                  </a:cxn>
                  <a:cxn ang="0">
                    <a:pos x="28" y="0"/>
                  </a:cxn>
                  <a:cxn ang="0">
                    <a:pos x="85" y="68"/>
                  </a:cxn>
                </a:cxnLst>
                <a:rect l="0" t="0" r="r" b="b"/>
                <a:pathLst>
                  <a:path w="85" h="68">
                    <a:moveTo>
                      <a:pt x="85" y="68"/>
                    </a:moveTo>
                    <a:lnTo>
                      <a:pt x="0" y="62"/>
                    </a:lnTo>
                    <a:lnTo>
                      <a:pt x="28" y="40"/>
                    </a:lnTo>
                    <a:lnTo>
                      <a:pt x="28" y="0"/>
                    </a:lnTo>
                    <a:lnTo>
                      <a:pt x="85" y="68"/>
                    </a:lnTo>
                    <a:close/>
                  </a:path>
                </a:pathLst>
              </a:custGeom>
              <a:solidFill>
                <a:srgbClr val="FFFFAF"/>
              </a:solidFill>
              <a:ln w="9525">
                <a:noFill/>
                <a:round/>
                <a:headEnd/>
                <a:tailEnd/>
              </a:ln>
            </p:spPr>
            <p:txBody>
              <a:bodyPr/>
              <a:lstStyle/>
              <a:p>
                <a:endParaRPr lang="ar-SA"/>
              </a:p>
            </p:txBody>
          </p:sp>
          <p:sp>
            <p:nvSpPr>
              <p:cNvPr id="3107" name="Line 35"/>
              <p:cNvSpPr>
                <a:spLocks noChangeShapeType="1"/>
              </p:cNvSpPr>
              <p:nvPr/>
            </p:nvSpPr>
            <p:spPr bwMode="auto">
              <a:xfrm>
                <a:off x="3901" y="2465"/>
                <a:ext cx="225" cy="105"/>
              </a:xfrm>
              <a:prstGeom prst="line">
                <a:avLst/>
              </a:prstGeom>
              <a:noFill/>
              <a:ln w="9525">
                <a:solidFill>
                  <a:srgbClr val="FFFFAF"/>
                </a:solidFill>
                <a:round/>
                <a:headEnd/>
                <a:tailEnd/>
              </a:ln>
            </p:spPr>
            <p:txBody>
              <a:bodyPr/>
              <a:lstStyle/>
              <a:p>
                <a:endParaRPr lang="ar-SA"/>
              </a:p>
            </p:txBody>
          </p:sp>
          <p:sp>
            <p:nvSpPr>
              <p:cNvPr id="3118" name="Freeform 46"/>
              <p:cNvSpPr>
                <a:spLocks/>
              </p:cNvSpPr>
              <p:nvPr/>
            </p:nvSpPr>
            <p:spPr bwMode="auto">
              <a:xfrm>
                <a:off x="4622" y="3389"/>
                <a:ext cx="69" cy="55"/>
              </a:xfrm>
              <a:custGeom>
                <a:avLst/>
                <a:gdLst/>
                <a:ahLst/>
                <a:cxnLst>
                  <a:cxn ang="0">
                    <a:pos x="79" y="34"/>
                  </a:cxn>
                  <a:cxn ang="0">
                    <a:pos x="0" y="68"/>
                  </a:cxn>
                  <a:cxn ang="0">
                    <a:pos x="17" y="34"/>
                  </a:cxn>
                  <a:cxn ang="0">
                    <a:pos x="0" y="0"/>
                  </a:cxn>
                  <a:cxn ang="0">
                    <a:pos x="79" y="34"/>
                  </a:cxn>
                </a:cxnLst>
                <a:rect l="0" t="0" r="r" b="b"/>
                <a:pathLst>
                  <a:path w="79" h="68">
                    <a:moveTo>
                      <a:pt x="79" y="34"/>
                    </a:moveTo>
                    <a:lnTo>
                      <a:pt x="0" y="68"/>
                    </a:lnTo>
                    <a:lnTo>
                      <a:pt x="17" y="34"/>
                    </a:lnTo>
                    <a:lnTo>
                      <a:pt x="0" y="0"/>
                    </a:lnTo>
                    <a:lnTo>
                      <a:pt x="79" y="34"/>
                    </a:lnTo>
                    <a:close/>
                  </a:path>
                </a:pathLst>
              </a:custGeom>
              <a:solidFill>
                <a:srgbClr val="FFFFAF"/>
              </a:solidFill>
              <a:ln w="9525">
                <a:noFill/>
                <a:round/>
                <a:headEnd/>
                <a:tailEnd/>
              </a:ln>
            </p:spPr>
            <p:txBody>
              <a:bodyPr/>
              <a:lstStyle/>
              <a:p>
                <a:endParaRPr lang="ar-SA"/>
              </a:p>
            </p:txBody>
          </p:sp>
          <p:sp>
            <p:nvSpPr>
              <p:cNvPr id="3120" name="Line 48"/>
              <p:cNvSpPr>
                <a:spLocks noChangeShapeType="1"/>
              </p:cNvSpPr>
              <p:nvPr/>
            </p:nvSpPr>
            <p:spPr bwMode="auto">
              <a:xfrm flipV="1">
                <a:off x="4126" y="1517"/>
                <a:ext cx="1" cy="109"/>
              </a:xfrm>
              <a:prstGeom prst="line">
                <a:avLst/>
              </a:prstGeom>
              <a:noFill/>
              <a:ln w="0">
                <a:solidFill>
                  <a:srgbClr val="FFFFFF"/>
                </a:solidFill>
                <a:round/>
                <a:headEnd/>
                <a:tailEnd/>
              </a:ln>
            </p:spPr>
            <p:txBody>
              <a:bodyPr/>
              <a:lstStyle/>
              <a:p>
                <a:endParaRPr lang="ar-SA"/>
              </a:p>
            </p:txBody>
          </p:sp>
          <p:sp>
            <p:nvSpPr>
              <p:cNvPr id="3121" name="Line 49"/>
              <p:cNvSpPr>
                <a:spLocks noChangeShapeType="1"/>
              </p:cNvSpPr>
              <p:nvPr/>
            </p:nvSpPr>
            <p:spPr bwMode="auto">
              <a:xfrm flipH="1" flipV="1">
                <a:off x="4067" y="1494"/>
                <a:ext cx="59" cy="23"/>
              </a:xfrm>
              <a:prstGeom prst="line">
                <a:avLst/>
              </a:prstGeom>
              <a:noFill/>
              <a:ln w="0">
                <a:solidFill>
                  <a:srgbClr val="FFFFFF"/>
                </a:solidFill>
                <a:round/>
                <a:headEnd/>
                <a:tailEnd/>
              </a:ln>
            </p:spPr>
            <p:txBody>
              <a:bodyPr/>
              <a:lstStyle/>
              <a:p>
                <a:endParaRPr lang="ar-SA"/>
              </a:p>
            </p:txBody>
          </p:sp>
          <p:sp>
            <p:nvSpPr>
              <p:cNvPr id="3122" name="Line 50"/>
              <p:cNvSpPr>
                <a:spLocks noChangeShapeType="1"/>
              </p:cNvSpPr>
              <p:nvPr/>
            </p:nvSpPr>
            <p:spPr bwMode="auto">
              <a:xfrm flipV="1">
                <a:off x="4067" y="1439"/>
                <a:ext cx="112" cy="55"/>
              </a:xfrm>
              <a:prstGeom prst="line">
                <a:avLst/>
              </a:prstGeom>
              <a:noFill/>
              <a:ln w="0">
                <a:solidFill>
                  <a:srgbClr val="FFFFFF"/>
                </a:solidFill>
                <a:round/>
                <a:headEnd/>
                <a:tailEnd/>
              </a:ln>
            </p:spPr>
            <p:txBody>
              <a:bodyPr/>
              <a:lstStyle/>
              <a:p>
                <a:endParaRPr lang="ar-SA"/>
              </a:p>
            </p:txBody>
          </p:sp>
          <p:sp>
            <p:nvSpPr>
              <p:cNvPr id="3123" name="Line 51"/>
              <p:cNvSpPr>
                <a:spLocks noChangeShapeType="1"/>
              </p:cNvSpPr>
              <p:nvPr/>
            </p:nvSpPr>
            <p:spPr bwMode="auto">
              <a:xfrm flipH="1" flipV="1">
                <a:off x="4067" y="1385"/>
                <a:ext cx="112" cy="54"/>
              </a:xfrm>
              <a:prstGeom prst="line">
                <a:avLst/>
              </a:prstGeom>
              <a:noFill/>
              <a:ln w="0">
                <a:solidFill>
                  <a:srgbClr val="FFFFFF"/>
                </a:solidFill>
                <a:round/>
                <a:headEnd/>
                <a:tailEnd/>
              </a:ln>
            </p:spPr>
            <p:txBody>
              <a:bodyPr/>
              <a:lstStyle/>
              <a:p>
                <a:endParaRPr lang="ar-SA"/>
              </a:p>
            </p:txBody>
          </p:sp>
          <p:sp>
            <p:nvSpPr>
              <p:cNvPr id="3124" name="Line 52"/>
              <p:cNvSpPr>
                <a:spLocks noChangeShapeType="1"/>
              </p:cNvSpPr>
              <p:nvPr/>
            </p:nvSpPr>
            <p:spPr bwMode="auto">
              <a:xfrm flipV="1">
                <a:off x="4067" y="1330"/>
                <a:ext cx="112" cy="55"/>
              </a:xfrm>
              <a:prstGeom prst="line">
                <a:avLst/>
              </a:prstGeom>
              <a:noFill/>
              <a:ln w="0">
                <a:solidFill>
                  <a:srgbClr val="FFFFFF"/>
                </a:solidFill>
                <a:round/>
                <a:headEnd/>
                <a:tailEnd/>
              </a:ln>
            </p:spPr>
            <p:txBody>
              <a:bodyPr/>
              <a:lstStyle/>
              <a:p>
                <a:endParaRPr lang="ar-SA"/>
              </a:p>
            </p:txBody>
          </p:sp>
          <p:sp>
            <p:nvSpPr>
              <p:cNvPr id="3125" name="Line 53"/>
              <p:cNvSpPr>
                <a:spLocks noChangeShapeType="1"/>
              </p:cNvSpPr>
              <p:nvPr/>
            </p:nvSpPr>
            <p:spPr bwMode="auto">
              <a:xfrm flipH="1" flipV="1">
                <a:off x="4067" y="1280"/>
                <a:ext cx="112" cy="50"/>
              </a:xfrm>
              <a:prstGeom prst="line">
                <a:avLst/>
              </a:prstGeom>
              <a:noFill/>
              <a:ln w="0">
                <a:solidFill>
                  <a:srgbClr val="FFFFFF"/>
                </a:solidFill>
                <a:round/>
                <a:headEnd/>
                <a:tailEnd/>
              </a:ln>
            </p:spPr>
            <p:txBody>
              <a:bodyPr/>
              <a:lstStyle/>
              <a:p>
                <a:endParaRPr lang="ar-SA"/>
              </a:p>
            </p:txBody>
          </p:sp>
          <p:sp>
            <p:nvSpPr>
              <p:cNvPr id="3126" name="Line 54"/>
              <p:cNvSpPr>
                <a:spLocks noChangeShapeType="1"/>
              </p:cNvSpPr>
              <p:nvPr/>
            </p:nvSpPr>
            <p:spPr bwMode="auto">
              <a:xfrm flipV="1">
                <a:off x="4067" y="1226"/>
                <a:ext cx="112" cy="54"/>
              </a:xfrm>
              <a:prstGeom prst="line">
                <a:avLst/>
              </a:prstGeom>
              <a:noFill/>
              <a:ln w="0">
                <a:solidFill>
                  <a:srgbClr val="FFFFFF"/>
                </a:solidFill>
                <a:round/>
                <a:headEnd/>
                <a:tailEnd/>
              </a:ln>
            </p:spPr>
            <p:txBody>
              <a:bodyPr/>
              <a:lstStyle/>
              <a:p>
                <a:endParaRPr lang="ar-SA"/>
              </a:p>
            </p:txBody>
          </p:sp>
          <p:sp>
            <p:nvSpPr>
              <p:cNvPr id="3127" name="Line 55"/>
              <p:cNvSpPr>
                <a:spLocks noChangeShapeType="1"/>
              </p:cNvSpPr>
              <p:nvPr/>
            </p:nvSpPr>
            <p:spPr bwMode="auto">
              <a:xfrm flipH="1" flipV="1">
                <a:off x="4126" y="1199"/>
                <a:ext cx="53" cy="27"/>
              </a:xfrm>
              <a:prstGeom prst="line">
                <a:avLst/>
              </a:prstGeom>
              <a:noFill/>
              <a:ln w="0">
                <a:solidFill>
                  <a:srgbClr val="FFFFFF"/>
                </a:solidFill>
                <a:round/>
                <a:headEnd/>
                <a:tailEnd/>
              </a:ln>
            </p:spPr>
            <p:txBody>
              <a:bodyPr/>
              <a:lstStyle/>
              <a:p>
                <a:endParaRPr lang="ar-SA"/>
              </a:p>
            </p:txBody>
          </p:sp>
          <p:sp>
            <p:nvSpPr>
              <p:cNvPr id="3128" name="Line 56"/>
              <p:cNvSpPr>
                <a:spLocks noChangeShapeType="1"/>
              </p:cNvSpPr>
              <p:nvPr/>
            </p:nvSpPr>
            <p:spPr bwMode="auto">
              <a:xfrm flipV="1">
                <a:off x="4126" y="1093"/>
                <a:ext cx="1" cy="106"/>
              </a:xfrm>
              <a:prstGeom prst="line">
                <a:avLst/>
              </a:prstGeom>
              <a:noFill/>
              <a:ln w="0">
                <a:solidFill>
                  <a:srgbClr val="FFFFFF"/>
                </a:solidFill>
                <a:round/>
                <a:headEnd/>
                <a:tailEnd/>
              </a:ln>
            </p:spPr>
            <p:txBody>
              <a:bodyPr/>
              <a:lstStyle/>
              <a:p>
                <a:endParaRPr lang="ar-SA"/>
              </a:p>
            </p:txBody>
          </p:sp>
          <p:sp>
            <p:nvSpPr>
              <p:cNvPr id="3129" name="Freeform 57"/>
              <p:cNvSpPr>
                <a:spLocks/>
              </p:cNvSpPr>
              <p:nvPr/>
            </p:nvSpPr>
            <p:spPr bwMode="auto">
              <a:xfrm>
                <a:off x="4622" y="752"/>
                <a:ext cx="69" cy="55"/>
              </a:xfrm>
              <a:custGeom>
                <a:avLst/>
                <a:gdLst/>
                <a:ahLst/>
                <a:cxnLst>
                  <a:cxn ang="0">
                    <a:pos x="79" y="34"/>
                  </a:cxn>
                  <a:cxn ang="0">
                    <a:pos x="0" y="68"/>
                  </a:cxn>
                  <a:cxn ang="0">
                    <a:pos x="17" y="34"/>
                  </a:cxn>
                  <a:cxn ang="0">
                    <a:pos x="0" y="0"/>
                  </a:cxn>
                  <a:cxn ang="0">
                    <a:pos x="79" y="34"/>
                  </a:cxn>
                </a:cxnLst>
                <a:rect l="0" t="0" r="r" b="b"/>
                <a:pathLst>
                  <a:path w="79" h="68">
                    <a:moveTo>
                      <a:pt x="79" y="34"/>
                    </a:moveTo>
                    <a:lnTo>
                      <a:pt x="0" y="68"/>
                    </a:lnTo>
                    <a:lnTo>
                      <a:pt x="17" y="34"/>
                    </a:lnTo>
                    <a:lnTo>
                      <a:pt x="0" y="0"/>
                    </a:lnTo>
                    <a:lnTo>
                      <a:pt x="79" y="34"/>
                    </a:lnTo>
                    <a:close/>
                  </a:path>
                </a:pathLst>
              </a:custGeom>
              <a:solidFill>
                <a:srgbClr val="FFFFAF"/>
              </a:solidFill>
              <a:ln w="9525">
                <a:noFill/>
                <a:round/>
                <a:headEnd/>
                <a:tailEnd/>
              </a:ln>
            </p:spPr>
            <p:txBody>
              <a:bodyPr/>
              <a:lstStyle/>
              <a:p>
                <a:endParaRPr lang="ar-SA"/>
              </a:p>
            </p:txBody>
          </p:sp>
          <p:sp>
            <p:nvSpPr>
              <p:cNvPr id="3131" name="Line 59"/>
              <p:cNvSpPr>
                <a:spLocks noChangeShapeType="1"/>
              </p:cNvSpPr>
              <p:nvPr/>
            </p:nvSpPr>
            <p:spPr bwMode="auto">
              <a:xfrm flipV="1">
                <a:off x="4126" y="779"/>
                <a:ext cx="1" cy="314"/>
              </a:xfrm>
              <a:prstGeom prst="line">
                <a:avLst/>
              </a:prstGeom>
              <a:noFill/>
              <a:ln w="9525">
                <a:solidFill>
                  <a:srgbClr val="FFFFAF"/>
                </a:solidFill>
                <a:round/>
                <a:headEnd/>
                <a:tailEnd/>
              </a:ln>
            </p:spPr>
            <p:txBody>
              <a:bodyPr/>
              <a:lstStyle/>
              <a:p>
                <a:endParaRPr lang="ar-SA"/>
              </a:p>
            </p:txBody>
          </p:sp>
          <p:sp>
            <p:nvSpPr>
              <p:cNvPr id="3132" name="Line 60"/>
              <p:cNvSpPr>
                <a:spLocks noChangeShapeType="1"/>
              </p:cNvSpPr>
              <p:nvPr/>
            </p:nvSpPr>
            <p:spPr bwMode="auto">
              <a:xfrm flipV="1">
                <a:off x="4126" y="3313"/>
                <a:ext cx="1" cy="109"/>
              </a:xfrm>
              <a:prstGeom prst="line">
                <a:avLst/>
              </a:prstGeom>
              <a:noFill/>
              <a:ln w="0">
                <a:solidFill>
                  <a:srgbClr val="FFFFFF"/>
                </a:solidFill>
                <a:round/>
                <a:headEnd/>
                <a:tailEnd/>
              </a:ln>
            </p:spPr>
            <p:txBody>
              <a:bodyPr/>
              <a:lstStyle/>
              <a:p>
                <a:endParaRPr lang="ar-SA"/>
              </a:p>
            </p:txBody>
          </p:sp>
          <p:sp>
            <p:nvSpPr>
              <p:cNvPr id="3133" name="Line 61"/>
              <p:cNvSpPr>
                <a:spLocks noChangeShapeType="1"/>
              </p:cNvSpPr>
              <p:nvPr/>
            </p:nvSpPr>
            <p:spPr bwMode="auto">
              <a:xfrm flipH="1" flipV="1">
                <a:off x="4067" y="3289"/>
                <a:ext cx="59" cy="24"/>
              </a:xfrm>
              <a:prstGeom prst="line">
                <a:avLst/>
              </a:prstGeom>
              <a:noFill/>
              <a:ln w="0">
                <a:solidFill>
                  <a:srgbClr val="FFFFFF"/>
                </a:solidFill>
                <a:round/>
                <a:headEnd/>
                <a:tailEnd/>
              </a:ln>
            </p:spPr>
            <p:txBody>
              <a:bodyPr/>
              <a:lstStyle/>
              <a:p>
                <a:endParaRPr lang="ar-SA"/>
              </a:p>
            </p:txBody>
          </p:sp>
          <p:sp>
            <p:nvSpPr>
              <p:cNvPr id="3134" name="Line 62"/>
              <p:cNvSpPr>
                <a:spLocks noChangeShapeType="1"/>
              </p:cNvSpPr>
              <p:nvPr/>
            </p:nvSpPr>
            <p:spPr bwMode="auto">
              <a:xfrm flipV="1">
                <a:off x="4067" y="3235"/>
                <a:ext cx="112" cy="54"/>
              </a:xfrm>
              <a:prstGeom prst="line">
                <a:avLst/>
              </a:prstGeom>
              <a:noFill/>
              <a:ln w="0">
                <a:solidFill>
                  <a:srgbClr val="FFFFFF"/>
                </a:solidFill>
                <a:round/>
                <a:headEnd/>
                <a:tailEnd/>
              </a:ln>
            </p:spPr>
            <p:txBody>
              <a:bodyPr/>
              <a:lstStyle/>
              <a:p>
                <a:endParaRPr lang="ar-SA"/>
              </a:p>
            </p:txBody>
          </p:sp>
          <p:sp>
            <p:nvSpPr>
              <p:cNvPr id="3135" name="Line 63"/>
              <p:cNvSpPr>
                <a:spLocks noChangeShapeType="1"/>
              </p:cNvSpPr>
              <p:nvPr/>
            </p:nvSpPr>
            <p:spPr bwMode="auto">
              <a:xfrm flipH="1" flipV="1">
                <a:off x="4067" y="3180"/>
                <a:ext cx="112" cy="55"/>
              </a:xfrm>
              <a:prstGeom prst="line">
                <a:avLst/>
              </a:prstGeom>
              <a:noFill/>
              <a:ln w="0">
                <a:solidFill>
                  <a:srgbClr val="FFFFFF"/>
                </a:solidFill>
                <a:round/>
                <a:headEnd/>
                <a:tailEnd/>
              </a:ln>
            </p:spPr>
            <p:txBody>
              <a:bodyPr/>
              <a:lstStyle/>
              <a:p>
                <a:endParaRPr lang="ar-SA"/>
              </a:p>
            </p:txBody>
          </p:sp>
          <p:sp>
            <p:nvSpPr>
              <p:cNvPr id="3136" name="Line 64"/>
              <p:cNvSpPr>
                <a:spLocks noChangeShapeType="1"/>
              </p:cNvSpPr>
              <p:nvPr/>
            </p:nvSpPr>
            <p:spPr bwMode="auto">
              <a:xfrm flipV="1">
                <a:off x="4067" y="3126"/>
                <a:ext cx="112" cy="54"/>
              </a:xfrm>
              <a:prstGeom prst="line">
                <a:avLst/>
              </a:prstGeom>
              <a:noFill/>
              <a:ln w="0">
                <a:solidFill>
                  <a:srgbClr val="FFFFFF"/>
                </a:solidFill>
                <a:round/>
                <a:headEnd/>
                <a:tailEnd/>
              </a:ln>
            </p:spPr>
            <p:txBody>
              <a:bodyPr/>
              <a:lstStyle/>
              <a:p>
                <a:endParaRPr lang="ar-SA"/>
              </a:p>
            </p:txBody>
          </p:sp>
          <p:sp>
            <p:nvSpPr>
              <p:cNvPr id="3137" name="Line 65"/>
              <p:cNvSpPr>
                <a:spLocks noChangeShapeType="1"/>
              </p:cNvSpPr>
              <p:nvPr/>
            </p:nvSpPr>
            <p:spPr bwMode="auto">
              <a:xfrm flipH="1" flipV="1">
                <a:off x="4067" y="3076"/>
                <a:ext cx="112" cy="50"/>
              </a:xfrm>
              <a:prstGeom prst="line">
                <a:avLst/>
              </a:prstGeom>
              <a:noFill/>
              <a:ln w="0">
                <a:solidFill>
                  <a:srgbClr val="FFFFFF"/>
                </a:solidFill>
                <a:round/>
                <a:headEnd/>
                <a:tailEnd/>
              </a:ln>
            </p:spPr>
            <p:txBody>
              <a:bodyPr/>
              <a:lstStyle/>
              <a:p>
                <a:endParaRPr lang="ar-SA"/>
              </a:p>
            </p:txBody>
          </p:sp>
          <p:sp>
            <p:nvSpPr>
              <p:cNvPr id="3138" name="Line 66"/>
              <p:cNvSpPr>
                <a:spLocks noChangeShapeType="1"/>
              </p:cNvSpPr>
              <p:nvPr/>
            </p:nvSpPr>
            <p:spPr bwMode="auto">
              <a:xfrm flipV="1">
                <a:off x="4067" y="3021"/>
                <a:ext cx="112" cy="55"/>
              </a:xfrm>
              <a:prstGeom prst="line">
                <a:avLst/>
              </a:prstGeom>
              <a:noFill/>
              <a:ln w="0">
                <a:solidFill>
                  <a:srgbClr val="FFFFFF"/>
                </a:solidFill>
                <a:round/>
                <a:headEnd/>
                <a:tailEnd/>
              </a:ln>
            </p:spPr>
            <p:txBody>
              <a:bodyPr/>
              <a:lstStyle/>
              <a:p>
                <a:endParaRPr lang="ar-SA"/>
              </a:p>
            </p:txBody>
          </p:sp>
          <p:sp>
            <p:nvSpPr>
              <p:cNvPr id="3139" name="Line 67"/>
              <p:cNvSpPr>
                <a:spLocks noChangeShapeType="1"/>
              </p:cNvSpPr>
              <p:nvPr/>
            </p:nvSpPr>
            <p:spPr bwMode="auto">
              <a:xfrm flipH="1" flipV="1">
                <a:off x="4126" y="2993"/>
                <a:ext cx="53" cy="28"/>
              </a:xfrm>
              <a:prstGeom prst="line">
                <a:avLst/>
              </a:prstGeom>
              <a:noFill/>
              <a:ln w="0">
                <a:solidFill>
                  <a:srgbClr val="FFFFFF"/>
                </a:solidFill>
                <a:round/>
                <a:headEnd/>
                <a:tailEnd/>
              </a:ln>
            </p:spPr>
            <p:txBody>
              <a:bodyPr/>
              <a:lstStyle/>
              <a:p>
                <a:endParaRPr lang="ar-SA"/>
              </a:p>
            </p:txBody>
          </p:sp>
          <p:sp>
            <p:nvSpPr>
              <p:cNvPr id="3140" name="Line 68"/>
              <p:cNvSpPr>
                <a:spLocks noChangeShapeType="1"/>
              </p:cNvSpPr>
              <p:nvPr/>
            </p:nvSpPr>
            <p:spPr bwMode="auto">
              <a:xfrm flipV="1">
                <a:off x="4126" y="2889"/>
                <a:ext cx="1" cy="104"/>
              </a:xfrm>
              <a:prstGeom prst="line">
                <a:avLst/>
              </a:prstGeom>
              <a:noFill/>
              <a:ln w="0">
                <a:solidFill>
                  <a:srgbClr val="FFFFFF"/>
                </a:solidFill>
                <a:round/>
                <a:headEnd/>
                <a:tailEnd/>
              </a:ln>
            </p:spPr>
            <p:txBody>
              <a:bodyPr/>
              <a:lstStyle/>
              <a:p>
                <a:endParaRPr lang="ar-SA"/>
              </a:p>
            </p:txBody>
          </p:sp>
          <p:sp>
            <p:nvSpPr>
              <p:cNvPr id="3184" name="Line 112"/>
              <p:cNvSpPr>
                <a:spLocks noChangeShapeType="1"/>
              </p:cNvSpPr>
              <p:nvPr/>
            </p:nvSpPr>
            <p:spPr bwMode="auto">
              <a:xfrm>
                <a:off x="4126" y="1622"/>
                <a:ext cx="1" cy="529"/>
              </a:xfrm>
              <a:prstGeom prst="line">
                <a:avLst/>
              </a:prstGeom>
              <a:noFill/>
              <a:ln w="9525">
                <a:solidFill>
                  <a:srgbClr val="FFFFAF"/>
                </a:solidFill>
                <a:round/>
                <a:headEnd/>
                <a:tailEnd/>
              </a:ln>
            </p:spPr>
            <p:txBody>
              <a:bodyPr/>
              <a:lstStyle/>
              <a:p>
                <a:endParaRPr lang="ar-SA"/>
              </a:p>
            </p:txBody>
          </p:sp>
          <p:sp>
            <p:nvSpPr>
              <p:cNvPr id="3185" name="Line 113"/>
              <p:cNvSpPr>
                <a:spLocks noChangeShapeType="1"/>
              </p:cNvSpPr>
              <p:nvPr/>
            </p:nvSpPr>
            <p:spPr bwMode="auto">
              <a:xfrm>
                <a:off x="4126" y="2575"/>
                <a:ext cx="1" cy="314"/>
              </a:xfrm>
              <a:prstGeom prst="line">
                <a:avLst/>
              </a:prstGeom>
              <a:noFill/>
              <a:ln w="9525">
                <a:solidFill>
                  <a:srgbClr val="FFFFAF"/>
                </a:solidFill>
                <a:round/>
                <a:headEnd/>
                <a:tailEnd/>
              </a:ln>
            </p:spPr>
            <p:txBody>
              <a:bodyPr/>
              <a:lstStyle/>
              <a:p>
                <a:endParaRPr lang="ar-SA"/>
              </a:p>
            </p:txBody>
          </p:sp>
          <p:sp>
            <p:nvSpPr>
              <p:cNvPr id="3186" name="Line 114"/>
              <p:cNvSpPr>
                <a:spLocks noChangeShapeType="1"/>
              </p:cNvSpPr>
              <p:nvPr/>
            </p:nvSpPr>
            <p:spPr bwMode="auto">
              <a:xfrm>
                <a:off x="4126" y="2679"/>
                <a:ext cx="452" cy="1"/>
              </a:xfrm>
              <a:prstGeom prst="line">
                <a:avLst/>
              </a:prstGeom>
              <a:noFill/>
              <a:ln w="9525">
                <a:solidFill>
                  <a:srgbClr val="FFFFAF"/>
                </a:solidFill>
                <a:round/>
                <a:headEnd/>
                <a:tailEnd/>
              </a:ln>
            </p:spPr>
            <p:txBody>
              <a:bodyPr/>
              <a:lstStyle/>
              <a:p>
                <a:endParaRPr lang="ar-SA"/>
              </a:p>
            </p:txBody>
          </p:sp>
          <p:sp>
            <p:nvSpPr>
              <p:cNvPr id="3212" name="Freeform 140"/>
              <p:cNvSpPr>
                <a:spLocks/>
              </p:cNvSpPr>
              <p:nvPr/>
            </p:nvSpPr>
            <p:spPr bwMode="auto">
              <a:xfrm>
                <a:off x="4067" y="720"/>
                <a:ext cx="112" cy="105"/>
              </a:xfrm>
              <a:custGeom>
                <a:avLst/>
                <a:gdLst/>
                <a:ahLst/>
                <a:cxnLst>
                  <a:cxn ang="0">
                    <a:pos x="0" y="68"/>
                  </a:cxn>
                  <a:cxn ang="0">
                    <a:pos x="6" y="39"/>
                  </a:cxn>
                  <a:cxn ang="0">
                    <a:pos x="17" y="17"/>
                  </a:cxn>
                  <a:cxn ang="0">
                    <a:pos x="39" y="6"/>
                  </a:cxn>
                  <a:cxn ang="0">
                    <a:pos x="62" y="0"/>
                  </a:cxn>
                  <a:cxn ang="0">
                    <a:pos x="90" y="6"/>
                  </a:cxn>
                  <a:cxn ang="0">
                    <a:pos x="113" y="17"/>
                  </a:cxn>
                  <a:cxn ang="0">
                    <a:pos x="124" y="39"/>
                  </a:cxn>
                  <a:cxn ang="0">
                    <a:pos x="130" y="68"/>
                  </a:cxn>
                  <a:cxn ang="0">
                    <a:pos x="124" y="90"/>
                  </a:cxn>
                  <a:cxn ang="0">
                    <a:pos x="113" y="113"/>
                  </a:cxn>
                  <a:cxn ang="0">
                    <a:pos x="90" y="124"/>
                  </a:cxn>
                  <a:cxn ang="0">
                    <a:pos x="62" y="130"/>
                  </a:cxn>
                  <a:cxn ang="0">
                    <a:pos x="39" y="124"/>
                  </a:cxn>
                  <a:cxn ang="0">
                    <a:pos x="17" y="113"/>
                  </a:cxn>
                  <a:cxn ang="0">
                    <a:pos x="6" y="90"/>
                  </a:cxn>
                  <a:cxn ang="0">
                    <a:pos x="0" y="68"/>
                  </a:cxn>
                </a:cxnLst>
                <a:rect l="0" t="0" r="r" b="b"/>
                <a:pathLst>
                  <a:path w="130" h="130">
                    <a:moveTo>
                      <a:pt x="0" y="68"/>
                    </a:moveTo>
                    <a:lnTo>
                      <a:pt x="6" y="39"/>
                    </a:lnTo>
                    <a:lnTo>
                      <a:pt x="17" y="17"/>
                    </a:lnTo>
                    <a:lnTo>
                      <a:pt x="39" y="6"/>
                    </a:lnTo>
                    <a:lnTo>
                      <a:pt x="62" y="0"/>
                    </a:lnTo>
                    <a:lnTo>
                      <a:pt x="90" y="6"/>
                    </a:lnTo>
                    <a:lnTo>
                      <a:pt x="113" y="17"/>
                    </a:lnTo>
                    <a:lnTo>
                      <a:pt x="124" y="39"/>
                    </a:lnTo>
                    <a:lnTo>
                      <a:pt x="130" y="68"/>
                    </a:lnTo>
                    <a:lnTo>
                      <a:pt x="124" y="90"/>
                    </a:lnTo>
                    <a:lnTo>
                      <a:pt x="113" y="113"/>
                    </a:lnTo>
                    <a:lnTo>
                      <a:pt x="90" y="124"/>
                    </a:lnTo>
                    <a:lnTo>
                      <a:pt x="62" y="130"/>
                    </a:lnTo>
                    <a:lnTo>
                      <a:pt x="39" y="124"/>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3220" name="Freeform 148"/>
              <p:cNvSpPr>
                <a:spLocks/>
              </p:cNvSpPr>
              <p:nvPr/>
            </p:nvSpPr>
            <p:spPr bwMode="auto">
              <a:xfrm>
                <a:off x="4062" y="3363"/>
                <a:ext cx="117" cy="104"/>
              </a:xfrm>
              <a:custGeom>
                <a:avLst/>
                <a:gdLst/>
                <a:ahLst/>
                <a:cxnLst>
                  <a:cxn ang="0">
                    <a:pos x="0" y="67"/>
                  </a:cxn>
                  <a:cxn ang="0">
                    <a:pos x="6" y="39"/>
                  </a:cxn>
                  <a:cxn ang="0">
                    <a:pos x="23" y="17"/>
                  </a:cxn>
                  <a:cxn ang="0">
                    <a:pos x="45" y="5"/>
                  </a:cxn>
                  <a:cxn ang="0">
                    <a:pos x="68" y="0"/>
                  </a:cxn>
                  <a:cxn ang="0">
                    <a:pos x="96" y="5"/>
                  </a:cxn>
                  <a:cxn ang="0">
                    <a:pos x="119" y="17"/>
                  </a:cxn>
                  <a:cxn ang="0">
                    <a:pos x="130" y="39"/>
                  </a:cxn>
                  <a:cxn ang="0">
                    <a:pos x="136" y="67"/>
                  </a:cxn>
                  <a:cxn ang="0">
                    <a:pos x="130" y="90"/>
                  </a:cxn>
                  <a:cxn ang="0">
                    <a:pos x="119" y="112"/>
                  </a:cxn>
                  <a:cxn ang="0">
                    <a:pos x="96" y="124"/>
                  </a:cxn>
                  <a:cxn ang="0">
                    <a:pos x="68" y="129"/>
                  </a:cxn>
                  <a:cxn ang="0">
                    <a:pos x="45" y="124"/>
                  </a:cxn>
                  <a:cxn ang="0">
                    <a:pos x="23" y="112"/>
                  </a:cxn>
                  <a:cxn ang="0">
                    <a:pos x="6" y="90"/>
                  </a:cxn>
                  <a:cxn ang="0">
                    <a:pos x="0" y="67"/>
                  </a:cxn>
                </a:cxnLst>
                <a:rect l="0" t="0" r="r" b="b"/>
                <a:pathLst>
                  <a:path w="136" h="129">
                    <a:moveTo>
                      <a:pt x="0" y="67"/>
                    </a:moveTo>
                    <a:lnTo>
                      <a:pt x="6" y="39"/>
                    </a:lnTo>
                    <a:lnTo>
                      <a:pt x="23" y="17"/>
                    </a:lnTo>
                    <a:lnTo>
                      <a:pt x="45" y="5"/>
                    </a:lnTo>
                    <a:lnTo>
                      <a:pt x="68" y="0"/>
                    </a:lnTo>
                    <a:lnTo>
                      <a:pt x="96" y="5"/>
                    </a:lnTo>
                    <a:lnTo>
                      <a:pt x="119" y="17"/>
                    </a:lnTo>
                    <a:lnTo>
                      <a:pt x="130" y="39"/>
                    </a:lnTo>
                    <a:lnTo>
                      <a:pt x="136" y="67"/>
                    </a:lnTo>
                    <a:lnTo>
                      <a:pt x="130" y="90"/>
                    </a:lnTo>
                    <a:lnTo>
                      <a:pt x="119" y="112"/>
                    </a:lnTo>
                    <a:lnTo>
                      <a:pt x="96" y="124"/>
                    </a:lnTo>
                    <a:lnTo>
                      <a:pt x="68" y="129"/>
                    </a:lnTo>
                    <a:lnTo>
                      <a:pt x="45" y="124"/>
                    </a:lnTo>
                    <a:lnTo>
                      <a:pt x="23"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3221" name="Freeform 149"/>
              <p:cNvSpPr>
                <a:spLocks/>
              </p:cNvSpPr>
              <p:nvPr/>
            </p:nvSpPr>
            <p:spPr bwMode="auto">
              <a:xfrm>
                <a:off x="4515" y="2625"/>
                <a:ext cx="117" cy="104"/>
              </a:xfrm>
              <a:custGeom>
                <a:avLst/>
                <a:gdLst/>
                <a:ahLst/>
                <a:cxnLst>
                  <a:cxn ang="0">
                    <a:pos x="0" y="62"/>
                  </a:cxn>
                  <a:cxn ang="0">
                    <a:pos x="5" y="39"/>
                  </a:cxn>
                  <a:cxn ang="0">
                    <a:pos x="16" y="17"/>
                  </a:cxn>
                  <a:cxn ang="0">
                    <a:pos x="39" y="5"/>
                  </a:cxn>
                  <a:cxn ang="0">
                    <a:pos x="67" y="0"/>
                  </a:cxn>
                  <a:cxn ang="0">
                    <a:pos x="90" y="5"/>
                  </a:cxn>
                  <a:cxn ang="0">
                    <a:pos x="112" y="17"/>
                  </a:cxn>
                  <a:cxn ang="0">
                    <a:pos x="129" y="39"/>
                  </a:cxn>
                  <a:cxn ang="0">
                    <a:pos x="135" y="62"/>
                  </a:cxn>
                  <a:cxn ang="0">
                    <a:pos x="129" y="90"/>
                  </a:cxn>
                  <a:cxn ang="0">
                    <a:pos x="112" y="112"/>
                  </a:cxn>
                  <a:cxn ang="0">
                    <a:pos x="90" y="124"/>
                  </a:cxn>
                  <a:cxn ang="0">
                    <a:pos x="67" y="129"/>
                  </a:cxn>
                  <a:cxn ang="0">
                    <a:pos x="39" y="124"/>
                  </a:cxn>
                  <a:cxn ang="0">
                    <a:pos x="16" y="112"/>
                  </a:cxn>
                  <a:cxn ang="0">
                    <a:pos x="5" y="90"/>
                  </a:cxn>
                  <a:cxn ang="0">
                    <a:pos x="0" y="62"/>
                  </a:cxn>
                </a:cxnLst>
                <a:rect l="0" t="0" r="r" b="b"/>
                <a:pathLst>
                  <a:path w="135" h="129">
                    <a:moveTo>
                      <a:pt x="0" y="62"/>
                    </a:moveTo>
                    <a:lnTo>
                      <a:pt x="5" y="39"/>
                    </a:lnTo>
                    <a:lnTo>
                      <a:pt x="16" y="17"/>
                    </a:lnTo>
                    <a:lnTo>
                      <a:pt x="39" y="5"/>
                    </a:lnTo>
                    <a:lnTo>
                      <a:pt x="67" y="0"/>
                    </a:lnTo>
                    <a:lnTo>
                      <a:pt x="90" y="5"/>
                    </a:lnTo>
                    <a:lnTo>
                      <a:pt x="112" y="17"/>
                    </a:lnTo>
                    <a:lnTo>
                      <a:pt x="129" y="39"/>
                    </a:lnTo>
                    <a:lnTo>
                      <a:pt x="135" y="62"/>
                    </a:lnTo>
                    <a:lnTo>
                      <a:pt x="129" y="90"/>
                    </a:lnTo>
                    <a:lnTo>
                      <a:pt x="112" y="112"/>
                    </a:lnTo>
                    <a:lnTo>
                      <a:pt x="90" y="124"/>
                    </a:lnTo>
                    <a:lnTo>
                      <a:pt x="67" y="129"/>
                    </a:lnTo>
                    <a:lnTo>
                      <a:pt x="39" y="124"/>
                    </a:lnTo>
                    <a:lnTo>
                      <a:pt x="16" y="112"/>
                    </a:lnTo>
                    <a:lnTo>
                      <a:pt x="5" y="90"/>
                    </a:lnTo>
                    <a:lnTo>
                      <a:pt x="0" y="62"/>
                    </a:lnTo>
                  </a:path>
                </a:pathLst>
              </a:custGeom>
              <a:noFill/>
              <a:ln w="0">
                <a:solidFill>
                  <a:srgbClr val="FFFFFF"/>
                </a:solidFill>
                <a:prstDash val="solid"/>
                <a:round/>
                <a:headEnd/>
                <a:tailEnd/>
              </a:ln>
            </p:spPr>
            <p:txBody>
              <a:bodyPr/>
              <a:lstStyle/>
              <a:p>
                <a:endParaRPr lang="ar-SA"/>
              </a:p>
            </p:txBody>
          </p:sp>
          <p:sp>
            <p:nvSpPr>
              <p:cNvPr id="3238" name="Rectangle 166"/>
              <p:cNvSpPr>
                <a:spLocks noChangeArrowheads="1"/>
              </p:cNvSpPr>
              <p:nvPr/>
            </p:nvSpPr>
            <p:spPr bwMode="auto">
              <a:xfrm>
                <a:off x="4193" y="2724"/>
                <a:ext cx="533" cy="230"/>
              </a:xfrm>
              <a:prstGeom prst="rect">
                <a:avLst/>
              </a:prstGeom>
              <a:noFill/>
              <a:ln w="9525">
                <a:noFill/>
                <a:miter lim="800000"/>
                <a:headEnd/>
                <a:tailEnd/>
              </a:ln>
            </p:spPr>
            <p:txBody>
              <a:bodyPr wrap="none" lIns="0" tIns="0" rIns="0" bIns="0">
                <a:spAutoFit/>
              </a:bodyPr>
              <a:lstStyle/>
              <a:p>
                <a:r>
                  <a:rPr lang="en-US">
                    <a:solidFill>
                      <a:srgbClr val="FFFFAF"/>
                    </a:solidFill>
                  </a:rPr>
                  <a:t>Output</a:t>
                </a:r>
                <a:endParaRPr lang="en-US"/>
              </a:p>
            </p:txBody>
          </p:sp>
          <p:sp>
            <p:nvSpPr>
              <p:cNvPr id="3245" name="Rectangle 173"/>
              <p:cNvSpPr>
                <a:spLocks noChangeArrowheads="1"/>
              </p:cNvSpPr>
              <p:nvPr/>
            </p:nvSpPr>
            <p:spPr bwMode="auto">
              <a:xfrm>
                <a:off x="3711" y="2624"/>
                <a:ext cx="235" cy="230"/>
              </a:xfrm>
              <a:prstGeom prst="rect">
                <a:avLst/>
              </a:prstGeom>
              <a:noFill/>
              <a:ln w="9525">
                <a:noFill/>
                <a:miter lim="800000"/>
                <a:headEnd/>
                <a:tailEnd/>
              </a:ln>
            </p:spPr>
            <p:txBody>
              <a:bodyPr wrap="none" lIns="0" tIns="0" rIns="0" bIns="0">
                <a:spAutoFit/>
              </a:bodyPr>
              <a:lstStyle/>
              <a:p>
                <a:r>
                  <a:rPr lang="en-US">
                    <a:solidFill>
                      <a:srgbClr val="DFFFAF"/>
                    </a:solidFill>
                  </a:rPr>
                  <a:t>Q5</a:t>
                </a:r>
                <a:endParaRPr lang="en-US"/>
              </a:p>
            </p:txBody>
          </p:sp>
          <p:sp>
            <p:nvSpPr>
              <p:cNvPr id="3260" name="Rectangle 188"/>
              <p:cNvSpPr>
                <a:spLocks noChangeArrowheads="1"/>
              </p:cNvSpPr>
              <p:nvPr/>
            </p:nvSpPr>
            <p:spPr bwMode="auto">
              <a:xfrm>
                <a:off x="4198" y="1303"/>
                <a:ext cx="288" cy="230"/>
              </a:xfrm>
              <a:prstGeom prst="rect">
                <a:avLst/>
              </a:prstGeom>
              <a:noFill/>
              <a:ln w="9525">
                <a:noFill/>
                <a:miter lim="800000"/>
                <a:headEnd/>
                <a:tailEnd/>
              </a:ln>
            </p:spPr>
            <p:txBody>
              <a:bodyPr wrap="none" lIns="0" tIns="0" rIns="0" bIns="0">
                <a:spAutoFit/>
              </a:bodyPr>
              <a:lstStyle/>
              <a:p>
                <a:r>
                  <a:rPr lang="en-US" dirty="0">
                    <a:solidFill>
                      <a:srgbClr val="FFFFAF"/>
                    </a:solidFill>
                  </a:rPr>
                  <a:t>100</a:t>
                </a:r>
                <a:endParaRPr lang="en-US" dirty="0"/>
              </a:p>
            </p:txBody>
          </p:sp>
          <p:sp>
            <p:nvSpPr>
              <p:cNvPr id="3261" name="Rectangle 189"/>
              <p:cNvSpPr>
                <a:spLocks noChangeArrowheads="1"/>
              </p:cNvSpPr>
              <p:nvPr/>
            </p:nvSpPr>
            <p:spPr bwMode="auto">
              <a:xfrm>
                <a:off x="4207" y="2997"/>
                <a:ext cx="240" cy="230"/>
              </a:xfrm>
              <a:prstGeom prst="rect">
                <a:avLst/>
              </a:prstGeom>
              <a:noFill/>
              <a:ln w="9525">
                <a:noFill/>
                <a:miter lim="800000"/>
                <a:headEnd/>
                <a:tailEnd/>
              </a:ln>
            </p:spPr>
            <p:txBody>
              <a:bodyPr wrap="none" lIns="0" tIns="0" rIns="0" bIns="0">
                <a:spAutoFit/>
              </a:bodyPr>
              <a:lstStyle/>
              <a:p>
                <a:r>
                  <a:rPr lang="en-US">
                    <a:solidFill>
                      <a:srgbClr val="FFFFAF"/>
                    </a:solidFill>
                  </a:rPr>
                  <a:t>3 k</a:t>
                </a:r>
                <a:endParaRPr lang="en-US"/>
              </a:p>
            </p:txBody>
          </p:sp>
          <p:sp>
            <p:nvSpPr>
              <p:cNvPr id="3268" name="Freeform 196"/>
              <p:cNvSpPr>
                <a:spLocks/>
              </p:cNvSpPr>
              <p:nvPr/>
            </p:nvSpPr>
            <p:spPr bwMode="auto">
              <a:xfrm>
                <a:off x="4067" y="2625"/>
                <a:ext cx="112" cy="104"/>
              </a:xfrm>
              <a:custGeom>
                <a:avLst/>
                <a:gdLst/>
                <a:ahLst/>
                <a:cxnLst>
                  <a:cxn ang="0">
                    <a:pos x="0" y="62"/>
                  </a:cxn>
                  <a:cxn ang="0">
                    <a:pos x="6" y="39"/>
                  </a:cxn>
                  <a:cxn ang="0">
                    <a:pos x="17" y="17"/>
                  </a:cxn>
                  <a:cxn ang="0">
                    <a:pos x="39" y="5"/>
                  </a:cxn>
                  <a:cxn ang="0">
                    <a:pos x="62" y="0"/>
                  </a:cxn>
                  <a:cxn ang="0">
                    <a:pos x="90" y="5"/>
                  </a:cxn>
                  <a:cxn ang="0">
                    <a:pos x="113" y="17"/>
                  </a:cxn>
                  <a:cxn ang="0">
                    <a:pos x="124" y="39"/>
                  </a:cxn>
                  <a:cxn ang="0">
                    <a:pos x="130" y="62"/>
                  </a:cxn>
                  <a:cxn ang="0">
                    <a:pos x="124" y="90"/>
                  </a:cxn>
                  <a:cxn ang="0">
                    <a:pos x="113" y="112"/>
                  </a:cxn>
                  <a:cxn ang="0">
                    <a:pos x="90" y="124"/>
                  </a:cxn>
                  <a:cxn ang="0">
                    <a:pos x="62" y="129"/>
                  </a:cxn>
                  <a:cxn ang="0">
                    <a:pos x="39" y="124"/>
                  </a:cxn>
                  <a:cxn ang="0">
                    <a:pos x="17" y="112"/>
                  </a:cxn>
                  <a:cxn ang="0">
                    <a:pos x="6" y="90"/>
                  </a:cxn>
                  <a:cxn ang="0">
                    <a:pos x="0" y="62"/>
                  </a:cxn>
                </a:cxnLst>
                <a:rect l="0" t="0" r="r" b="b"/>
                <a:pathLst>
                  <a:path w="130" h="129">
                    <a:moveTo>
                      <a:pt x="0" y="62"/>
                    </a:moveTo>
                    <a:lnTo>
                      <a:pt x="6" y="39"/>
                    </a:lnTo>
                    <a:lnTo>
                      <a:pt x="17" y="17"/>
                    </a:lnTo>
                    <a:lnTo>
                      <a:pt x="39" y="5"/>
                    </a:lnTo>
                    <a:lnTo>
                      <a:pt x="62" y="0"/>
                    </a:lnTo>
                    <a:lnTo>
                      <a:pt x="90" y="5"/>
                    </a:lnTo>
                    <a:lnTo>
                      <a:pt x="113" y="17"/>
                    </a:lnTo>
                    <a:lnTo>
                      <a:pt x="124" y="39"/>
                    </a:lnTo>
                    <a:lnTo>
                      <a:pt x="130" y="62"/>
                    </a:lnTo>
                    <a:lnTo>
                      <a:pt x="124" y="90"/>
                    </a:lnTo>
                    <a:lnTo>
                      <a:pt x="113" y="112"/>
                    </a:lnTo>
                    <a:lnTo>
                      <a:pt x="90" y="124"/>
                    </a:lnTo>
                    <a:lnTo>
                      <a:pt x="62" y="129"/>
                    </a:lnTo>
                    <a:lnTo>
                      <a:pt x="39" y="124"/>
                    </a:lnTo>
                    <a:lnTo>
                      <a:pt x="17" y="112"/>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grpSp>
        <p:grpSp>
          <p:nvGrpSpPr>
            <p:cNvPr id="6" name="Group 215"/>
            <p:cNvGrpSpPr>
              <a:grpSpLocks/>
            </p:cNvGrpSpPr>
            <p:nvPr/>
          </p:nvGrpSpPr>
          <p:grpSpPr bwMode="auto">
            <a:xfrm>
              <a:off x="457200" y="1143000"/>
              <a:ext cx="6989763" cy="4360863"/>
              <a:chOff x="288" y="720"/>
              <a:chExt cx="4403" cy="2747"/>
            </a:xfrm>
          </p:grpSpPr>
          <p:grpSp>
            <p:nvGrpSpPr>
              <p:cNvPr id="7" name="Group 210"/>
              <p:cNvGrpSpPr>
                <a:grpSpLocks/>
              </p:cNvGrpSpPr>
              <p:nvPr/>
            </p:nvGrpSpPr>
            <p:grpSpPr bwMode="auto">
              <a:xfrm>
                <a:off x="288" y="720"/>
                <a:ext cx="4403" cy="2747"/>
                <a:chOff x="288" y="720"/>
                <a:chExt cx="4403" cy="2747"/>
              </a:xfrm>
            </p:grpSpPr>
            <p:sp>
              <p:nvSpPr>
                <p:cNvPr id="3079" name="Freeform 7"/>
                <p:cNvSpPr>
                  <a:spLocks/>
                </p:cNvSpPr>
                <p:nvPr/>
              </p:nvSpPr>
              <p:spPr bwMode="auto">
                <a:xfrm>
                  <a:off x="858" y="1367"/>
                  <a:ext cx="565" cy="528"/>
                </a:xfrm>
                <a:custGeom>
                  <a:avLst/>
                  <a:gdLst/>
                  <a:ahLst/>
                  <a:cxnLst>
                    <a:cxn ang="0">
                      <a:pos x="0" y="327"/>
                    </a:cxn>
                    <a:cxn ang="0">
                      <a:pos x="5" y="259"/>
                    </a:cxn>
                    <a:cxn ang="0">
                      <a:pos x="28" y="197"/>
                    </a:cxn>
                    <a:cxn ang="0">
                      <a:pos x="56" y="147"/>
                    </a:cxn>
                    <a:cxn ang="0">
                      <a:pos x="95" y="96"/>
                    </a:cxn>
                    <a:cxn ang="0">
                      <a:pos x="146" y="57"/>
                    </a:cxn>
                    <a:cxn ang="0">
                      <a:pos x="197" y="28"/>
                    </a:cxn>
                    <a:cxn ang="0">
                      <a:pos x="259" y="6"/>
                    </a:cxn>
                    <a:cxn ang="0">
                      <a:pos x="327" y="0"/>
                    </a:cxn>
                    <a:cxn ang="0">
                      <a:pos x="394" y="6"/>
                    </a:cxn>
                    <a:cxn ang="0">
                      <a:pos x="456" y="28"/>
                    </a:cxn>
                    <a:cxn ang="0">
                      <a:pos x="507" y="57"/>
                    </a:cxn>
                    <a:cxn ang="0">
                      <a:pos x="558" y="96"/>
                    </a:cxn>
                    <a:cxn ang="0">
                      <a:pos x="597" y="147"/>
                    </a:cxn>
                    <a:cxn ang="0">
                      <a:pos x="625" y="197"/>
                    </a:cxn>
                    <a:cxn ang="0">
                      <a:pos x="648" y="259"/>
                    </a:cxn>
                    <a:cxn ang="0">
                      <a:pos x="654" y="327"/>
                    </a:cxn>
                    <a:cxn ang="0">
                      <a:pos x="648" y="395"/>
                    </a:cxn>
                    <a:cxn ang="0">
                      <a:pos x="625" y="457"/>
                    </a:cxn>
                    <a:cxn ang="0">
                      <a:pos x="597" y="507"/>
                    </a:cxn>
                    <a:cxn ang="0">
                      <a:pos x="558" y="558"/>
                    </a:cxn>
                    <a:cxn ang="0">
                      <a:pos x="507" y="598"/>
                    </a:cxn>
                    <a:cxn ang="0">
                      <a:pos x="456" y="626"/>
                    </a:cxn>
                    <a:cxn ang="0">
                      <a:pos x="394" y="648"/>
                    </a:cxn>
                    <a:cxn ang="0">
                      <a:pos x="327" y="654"/>
                    </a:cxn>
                    <a:cxn ang="0">
                      <a:pos x="259" y="648"/>
                    </a:cxn>
                    <a:cxn ang="0">
                      <a:pos x="197" y="626"/>
                    </a:cxn>
                    <a:cxn ang="0">
                      <a:pos x="146" y="598"/>
                    </a:cxn>
                    <a:cxn ang="0">
                      <a:pos x="95" y="558"/>
                    </a:cxn>
                    <a:cxn ang="0">
                      <a:pos x="56" y="507"/>
                    </a:cxn>
                    <a:cxn ang="0">
                      <a:pos x="28" y="457"/>
                    </a:cxn>
                    <a:cxn ang="0">
                      <a:pos x="5" y="395"/>
                    </a:cxn>
                    <a:cxn ang="0">
                      <a:pos x="0" y="327"/>
                    </a:cxn>
                  </a:cxnLst>
                  <a:rect l="0" t="0" r="r" b="b"/>
                  <a:pathLst>
                    <a:path w="654" h="654">
                      <a:moveTo>
                        <a:pt x="0" y="327"/>
                      </a:moveTo>
                      <a:lnTo>
                        <a:pt x="5" y="259"/>
                      </a:lnTo>
                      <a:lnTo>
                        <a:pt x="28" y="197"/>
                      </a:lnTo>
                      <a:lnTo>
                        <a:pt x="56" y="147"/>
                      </a:lnTo>
                      <a:lnTo>
                        <a:pt x="95" y="96"/>
                      </a:lnTo>
                      <a:lnTo>
                        <a:pt x="146" y="57"/>
                      </a:lnTo>
                      <a:lnTo>
                        <a:pt x="197" y="28"/>
                      </a:lnTo>
                      <a:lnTo>
                        <a:pt x="259" y="6"/>
                      </a:lnTo>
                      <a:lnTo>
                        <a:pt x="327" y="0"/>
                      </a:lnTo>
                      <a:lnTo>
                        <a:pt x="394" y="6"/>
                      </a:lnTo>
                      <a:lnTo>
                        <a:pt x="456" y="28"/>
                      </a:lnTo>
                      <a:lnTo>
                        <a:pt x="507" y="57"/>
                      </a:lnTo>
                      <a:lnTo>
                        <a:pt x="558" y="96"/>
                      </a:lnTo>
                      <a:lnTo>
                        <a:pt x="597" y="147"/>
                      </a:lnTo>
                      <a:lnTo>
                        <a:pt x="625" y="197"/>
                      </a:lnTo>
                      <a:lnTo>
                        <a:pt x="648" y="259"/>
                      </a:lnTo>
                      <a:lnTo>
                        <a:pt x="654" y="327"/>
                      </a:lnTo>
                      <a:lnTo>
                        <a:pt x="648" y="395"/>
                      </a:lnTo>
                      <a:lnTo>
                        <a:pt x="625" y="457"/>
                      </a:lnTo>
                      <a:lnTo>
                        <a:pt x="597" y="507"/>
                      </a:lnTo>
                      <a:lnTo>
                        <a:pt x="558" y="558"/>
                      </a:lnTo>
                      <a:lnTo>
                        <a:pt x="507" y="598"/>
                      </a:lnTo>
                      <a:lnTo>
                        <a:pt x="456" y="626"/>
                      </a:lnTo>
                      <a:lnTo>
                        <a:pt x="394" y="648"/>
                      </a:lnTo>
                      <a:lnTo>
                        <a:pt x="327" y="654"/>
                      </a:lnTo>
                      <a:lnTo>
                        <a:pt x="259" y="648"/>
                      </a:lnTo>
                      <a:lnTo>
                        <a:pt x="197" y="626"/>
                      </a:lnTo>
                      <a:lnTo>
                        <a:pt x="146" y="598"/>
                      </a:lnTo>
                      <a:lnTo>
                        <a:pt x="95" y="558"/>
                      </a:lnTo>
                      <a:lnTo>
                        <a:pt x="56" y="507"/>
                      </a:lnTo>
                      <a:lnTo>
                        <a:pt x="28" y="457"/>
                      </a:lnTo>
                      <a:lnTo>
                        <a:pt x="5"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3080" name="Line 8"/>
                <p:cNvSpPr>
                  <a:spLocks noChangeShapeType="1"/>
                </p:cNvSpPr>
                <p:nvPr/>
              </p:nvSpPr>
              <p:spPr bwMode="auto">
                <a:xfrm>
                  <a:off x="1077" y="1408"/>
                  <a:ext cx="0" cy="424"/>
                </a:xfrm>
                <a:prstGeom prst="line">
                  <a:avLst/>
                </a:prstGeom>
                <a:noFill/>
                <a:ln w="9525">
                  <a:solidFill>
                    <a:srgbClr val="FFFFAF"/>
                  </a:solidFill>
                  <a:round/>
                  <a:headEnd/>
                  <a:tailEnd/>
                </a:ln>
              </p:spPr>
              <p:txBody>
                <a:bodyPr/>
                <a:lstStyle/>
                <a:p>
                  <a:endParaRPr lang="ar-SA"/>
                </a:p>
              </p:txBody>
            </p:sp>
            <p:sp>
              <p:nvSpPr>
                <p:cNvPr id="3081" name="Line 9"/>
                <p:cNvSpPr>
                  <a:spLocks noChangeShapeType="1"/>
                </p:cNvSpPr>
                <p:nvPr/>
              </p:nvSpPr>
              <p:spPr bwMode="auto">
                <a:xfrm flipV="1">
                  <a:off x="1077" y="1408"/>
                  <a:ext cx="229" cy="109"/>
                </a:xfrm>
                <a:prstGeom prst="line">
                  <a:avLst/>
                </a:prstGeom>
                <a:noFill/>
                <a:ln w="9525">
                  <a:solidFill>
                    <a:srgbClr val="FFFFAF"/>
                  </a:solidFill>
                  <a:round/>
                  <a:headEnd/>
                  <a:tailEnd/>
                </a:ln>
              </p:spPr>
              <p:txBody>
                <a:bodyPr/>
                <a:lstStyle/>
                <a:p>
                  <a:endParaRPr lang="ar-SA"/>
                </a:p>
              </p:txBody>
            </p:sp>
            <p:sp>
              <p:nvSpPr>
                <p:cNvPr id="3082" name="Freeform 10"/>
                <p:cNvSpPr>
                  <a:spLocks/>
                </p:cNvSpPr>
                <p:nvPr/>
              </p:nvSpPr>
              <p:spPr bwMode="auto">
                <a:xfrm>
                  <a:off x="1233" y="1777"/>
                  <a:ext cx="73" cy="55"/>
                </a:xfrm>
                <a:custGeom>
                  <a:avLst/>
                  <a:gdLst/>
                  <a:ahLst/>
                  <a:cxnLst>
                    <a:cxn ang="0">
                      <a:pos x="84" y="68"/>
                    </a:cxn>
                    <a:cxn ang="0">
                      <a:pos x="0" y="62"/>
                    </a:cxn>
                    <a:cxn ang="0">
                      <a:pos x="28" y="40"/>
                    </a:cxn>
                    <a:cxn ang="0">
                      <a:pos x="28" y="0"/>
                    </a:cxn>
                    <a:cxn ang="0">
                      <a:pos x="84" y="68"/>
                    </a:cxn>
                  </a:cxnLst>
                  <a:rect l="0" t="0" r="r" b="b"/>
                  <a:pathLst>
                    <a:path w="84" h="68">
                      <a:moveTo>
                        <a:pt x="84" y="68"/>
                      </a:moveTo>
                      <a:lnTo>
                        <a:pt x="0" y="62"/>
                      </a:lnTo>
                      <a:lnTo>
                        <a:pt x="28" y="40"/>
                      </a:lnTo>
                      <a:lnTo>
                        <a:pt x="28" y="0"/>
                      </a:lnTo>
                      <a:lnTo>
                        <a:pt x="84" y="68"/>
                      </a:lnTo>
                      <a:close/>
                    </a:path>
                  </a:pathLst>
                </a:custGeom>
                <a:solidFill>
                  <a:srgbClr val="FFFFAF"/>
                </a:solidFill>
                <a:ln w="9525">
                  <a:noFill/>
                  <a:round/>
                  <a:headEnd/>
                  <a:tailEnd/>
                </a:ln>
              </p:spPr>
              <p:txBody>
                <a:bodyPr/>
                <a:lstStyle/>
                <a:p>
                  <a:endParaRPr lang="ar-SA"/>
                </a:p>
              </p:txBody>
            </p:sp>
            <p:sp>
              <p:nvSpPr>
                <p:cNvPr id="3083" name="Line 11"/>
                <p:cNvSpPr>
                  <a:spLocks noChangeShapeType="1"/>
                </p:cNvSpPr>
                <p:nvPr/>
              </p:nvSpPr>
              <p:spPr bwMode="auto">
                <a:xfrm>
                  <a:off x="1077" y="1726"/>
                  <a:ext cx="229" cy="106"/>
                </a:xfrm>
                <a:prstGeom prst="line">
                  <a:avLst/>
                </a:prstGeom>
                <a:noFill/>
                <a:ln w="9525">
                  <a:solidFill>
                    <a:srgbClr val="FFFFAF"/>
                  </a:solidFill>
                  <a:round/>
                  <a:headEnd/>
                  <a:tailEnd/>
                </a:ln>
              </p:spPr>
              <p:txBody>
                <a:bodyPr/>
                <a:lstStyle/>
                <a:p>
                  <a:endParaRPr lang="ar-SA"/>
                </a:p>
              </p:txBody>
            </p:sp>
            <p:sp>
              <p:nvSpPr>
                <p:cNvPr id="3084" name="Line 12"/>
                <p:cNvSpPr>
                  <a:spLocks noChangeShapeType="1"/>
                </p:cNvSpPr>
                <p:nvPr/>
              </p:nvSpPr>
              <p:spPr bwMode="auto">
                <a:xfrm>
                  <a:off x="604" y="2570"/>
                  <a:ext cx="112" cy="0"/>
                </a:xfrm>
                <a:prstGeom prst="line">
                  <a:avLst/>
                </a:prstGeom>
                <a:noFill/>
                <a:ln w="0">
                  <a:solidFill>
                    <a:srgbClr val="FFFFFF"/>
                  </a:solidFill>
                  <a:round/>
                  <a:headEnd/>
                  <a:tailEnd/>
                </a:ln>
              </p:spPr>
              <p:txBody>
                <a:bodyPr/>
                <a:lstStyle/>
                <a:p>
                  <a:endParaRPr lang="ar-SA"/>
                </a:p>
              </p:txBody>
            </p:sp>
            <p:sp>
              <p:nvSpPr>
                <p:cNvPr id="3085" name="Line 13"/>
                <p:cNvSpPr>
                  <a:spLocks noChangeShapeType="1"/>
                </p:cNvSpPr>
                <p:nvPr/>
              </p:nvSpPr>
              <p:spPr bwMode="auto">
                <a:xfrm flipV="1">
                  <a:off x="716" y="2515"/>
                  <a:ext cx="30" cy="55"/>
                </a:xfrm>
                <a:prstGeom prst="line">
                  <a:avLst/>
                </a:prstGeom>
                <a:noFill/>
                <a:ln w="0">
                  <a:solidFill>
                    <a:srgbClr val="FFFFFF"/>
                  </a:solidFill>
                  <a:round/>
                  <a:headEnd/>
                  <a:tailEnd/>
                </a:ln>
              </p:spPr>
              <p:txBody>
                <a:bodyPr/>
                <a:lstStyle/>
                <a:p>
                  <a:endParaRPr lang="ar-SA"/>
                </a:p>
              </p:txBody>
            </p:sp>
            <p:sp>
              <p:nvSpPr>
                <p:cNvPr id="3086" name="Line 14"/>
                <p:cNvSpPr>
                  <a:spLocks noChangeShapeType="1"/>
                </p:cNvSpPr>
                <p:nvPr/>
              </p:nvSpPr>
              <p:spPr bwMode="auto">
                <a:xfrm>
                  <a:off x="746" y="2515"/>
                  <a:ext cx="59" cy="105"/>
                </a:xfrm>
                <a:prstGeom prst="line">
                  <a:avLst/>
                </a:prstGeom>
                <a:noFill/>
                <a:ln w="0">
                  <a:solidFill>
                    <a:srgbClr val="FFFFFF"/>
                  </a:solidFill>
                  <a:round/>
                  <a:headEnd/>
                  <a:tailEnd/>
                </a:ln>
              </p:spPr>
              <p:txBody>
                <a:bodyPr/>
                <a:lstStyle/>
                <a:p>
                  <a:endParaRPr lang="ar-SA"/>
                </a:p>
              </p:txBody>
            </p:sp>
            <p:sp>
              <p:nvSpPr>
                <p:cNvPr id="3087" name="Line 15"/>
                <p:cNvSpPr>
                  <a:spLocks noChangeShapeType="1"/>
                </p:cNvSpPr>
                <p:nvPr/>
              </p:nvSpPr>
              <p:spPr bwMode="auto">
                <a:xfrm flipV="1">
                  <a:off x="805" y="2515"/>
                  <a:ext cx="57" cy="105"/>
                </a:xfrm>
                <a:prstGeom prst="line">
                  <a:avLst/>
                </a:prstGeom>
                <a:noFill/>
                <a:ln w="0">
                  <a:solidFill>
                    <a:srgbClr val="FFFFFF"/>
                  </a:solidFill>
                  <a:round/>
                  <a:headEnd/>
                  <a:tailEnd/>
                </a:ln>
              </p:spPr>
              <p:txBody>
                <a:bodyPr/>
                <a:lstStyle/>
                <a:p>
                  <a:endParaRPr lang="ar-SA"/>
                </a:p>
              </p:txBody>
            </p:sp>
            <p:sp>
              <p:nvSpPr>
                <p:cNvPr id="3088" name="Line 16"/>
                <p:cNvSpPr>
                  <a:spLocks noChangeShapeType="1"/>
                </p:cNvSpPr>
                <p:nvPr/>
              </p:nvSpPr>
              <p:spPr bwMode="auto">
                <a:xfrm>
                  <a:off x="862" y="2515"/>
                  <a:ext cx="54" cy="105"/>
                </a:xfrm>
                <a:prstGeom prst="line">
                  <a:avLst/>
                </a:prstGeom>
                <a:noFill/>
                <a:ln w="0">
                  <a:solidFill>
                    <a:srgbClr val="FFFFFF"/>
                  </a:solidFill>
                  <a:round/>
                  <a:headEnd/>
                  <a:tailEnd/>
                </a:ln>
              </p:spPr>
              <p:txBody>
                <a:bodyPr/>
                <a:lstStyle/>
                <a:p>
                  <a:endParaRPr lang="ar-SA"/>
                </a:p>
              </p:txBody>
            </p:sp>
            <p:sp>
              <p:nvSpPr>
                <p:cNvPr id="3089" name="Line 17"/>
                <p:cNvSpPr>
                  <a:spLocks noChangeShapeType="1"/>
                </p:cNvSpPr>
                <p:nvPr/>
              </p:nvSpPr>
              <p:spPr bwMode="auto">
                <a:xfrm flipV="1">
                  <a:off x="916" y="2515"/>
                  <a:ext cx="59" cy="105"/>
                </a:xfrm>
                <a:prstGeom prst="line">
                  <a:avLst/>
                </a:prstGeom>
                <a:noFill/>
                <a:ln w="0">
                  <a:solidFill>
                    <a:srgbClr val="FFFFFF"/>
                  </a:solidFill>
                  <a:round/>
                  <a:headEnd/>
                  <a:tailEnd/>
                </a:ln>
              </p:spPr>
              <p:txBody>
                <a:bodyPr/>
                <a:lstStyle/>
                <a:p>
                  <a:endParaRPr lang="ar-SA"/>
                </a:p>
              </p:txBody>
            </p:sp>
            <p:sp>
              <p:nvSpPr>
                <p:cNvPr id="3090" name="Line 18"/>
                <p:cNvSpPr>
                  <a:spLocks noChangeShapeType="1"/>
                </p:cNvSpPr>
                <p:nvPr/>
              </p:nvSpPr>
              <p:spPr bwMode="auto">
                <a:xfrm>
                  <a:off x="975" y="2515"/>
                  <a:ext cx="58" cy="105"/>
                </a:xfrm>
                <a:prstGeom prst="line">
                  <a:avLst/>
                </a:prstGeom>
                <a:noFill/>
                <a:ln w="0">
                  <a:solidFill>
                    <a:srgbClr val="FFFFFF"/>
                  </a:solidFill>
                  <a:round/>
                  <a:headEnd/>
                  <a:tailEnd/>
                </a:ln>
              </p:spPr>
              <p:txBody>
                <a:bodyPr/>
                <a:lstStyle/>
                <a:p>
                  <a:endParaRPr lang="ar-SA"/>
                </a:p>
              </p:txBody>
            </p:sp>
            <p:sp>
              <p:nvSpPr>
                <p:cNvPr id="3091" name="Line 19"/>
                <p:cNvSpPr>
                  <a:spLocks noChangeShapeType="1"/>
                </p:cNvSpPr>
                <p:nvPr/>
              </p:nvSpPr>
              <p:spPr bwMode="auto">
                <a:xfrm flipV="1">
                  <a:off x="1033" y="2570"/>
                  <a:ext cx="29" cy="50"/>
                </a:xfrm>
                <a:prstGeom prst="line">
                  <a:avLst/>
                </a:prstGeom>
                <a:noFill/>
                <a:ln w="0">
                  <a:solidFill>
                    <a:srgbClr val="FFFFFF"/>
                  </a:solidFill>
                  <a:round/>
                  <a:headEnd/>
                  <a:tailEnd/>
                </a:ln>
              </p:spPr>
              <p:txBody>
                <a:bodyPr/>
                <a:lstStyle/>
                <a:p>
                  <a:endParaRPr lang="ar-SA"/>
                </a:p>
              </p:txBody>
            </p:sp>
            <p:sp>
              <p:nvSpPr>
                <p:cNvPr id="3092" name="Line 20"/>
                <p:cNvSpPr>
                  <a:spLocks noChangeShapeType="1"/>
                </p:cNvSpPr>
                <p:nvPr/>
              </p:nvSpPr>
              <p:spPr bwMode="auto">
                <a:xfrm>
                  <a:off x="1062" y="2570"/>
                  <a:ext cx="112" cy="0"/>
                </a:xfrm>
                <a:prstGeom prst="line">
                  <a:avLst/>
                </a:prstGeom>
                <a:noFill/>
                <a:ln w="0">
                  <a:solidFill>
                    <a:srgbClr val="FFFFFF"/>
                  </a:solidFill>
                  <a:round/>
                  <a:headEnd/>
                  <a:tailEnd/>
                </a:ln>
              </p:spPr>
              <p:txBody>
                <a:bodyPr/>
                <a:lstStyle/>
                <a:p>
                  <a:endParaRPr lang="ar-SA"/>
                </a:p>
              </p:txBody>
            </p:sp>
            <p:sp>
              <p:nvSpPr>
                <p:cNvPr id="3093" name="Freeform 21"/>
                <p:cNvSpPr>
                  <a:spLocks/>
                </p:cNvSpPr>
                <p:nvPr/>
              </p:nvSpPr>
              <p:spPr bwMode="auto">
                <a:xfrm>
                  <a:off x="1988" y="1367"/>
                  <a:ext cx="565" cy="528"/>
                </a:xfrm>
                <a:custGeom>
                  <a:avLst/>
                  <a:gdLst/>
                  <a:ahLst/>
                  <a:cxnLst>
                    <a:cxn ang="0">
                      <a:pos x="654" y="327"/>
                    </a:cxn>
                    <a:cxn ang="0">
                      <a:pos x="648" y="259"/>
                    </a:cxn>
                    <a:cxn ang="0">
                      <a:pos x="625" y="197"/>
                    </a:cxn>
                    <a:cxn ang="0">
                      <a:pos x="597" y="147"/>
                    </a:cxn>
                    <a:cxn ang="0">
                      <a:pos x="558" y="96"/>
                    </a:cxn>
                    <a:cxn ang="0">
                      <a:pos x="507" y="57"/>
                    </a:cxn>
                    <a:cxn ang="0">
                      <a:pos x="456" y="28"/>
                    </a:cxn>
                    <a:cxn ang="0">
                      <a:pos x="394" y="6"/>
                    </a:cxn>
                    <a:cxn ang="0">
                      <a:pos x="327" y="0"/>
                    </a:cxn>
                    <a:cxn ang="0">
                      <a:pos x="259" y="6"/>
                    </a:cxn>
                    <a:cxn ang="0">
                      <a:pos x="197" y="28"/>
                    </a:cxn>
                    <a:cxn ang="0">
                      <a:pos x="146" y="57"/>
                    </a:cxn>
                    <a:cxn ang="0">
                      <a:pos x="95" y="96"/>
                    </a:cxn>
                    <a:cxn ang="0">
                      <a:pos x="56" y="147"/>
                    </a:cxn>
                    <a:cxn ang="0">
                      <a:pos x="28" y="197"/>
                    </a:cxn>
                    <a:cxn ang="0">
                      <a:pos x="5" y="259"/>
                    </a:cxn>
                    <a:cxn ang="0">
                      <a:pos x="0" y="327"/>
                    </a:cxn>
                    <a:cxn ang="0">
                      <a:pos x="5" y="395"/>
                    </a:cxn>
                    <a:cxn ang="0">
                      <a:pos x="28" y="457"/>
                    </a:cxn>
                    <a:cxn ang="0">
                      <a:pos x="56" y="507"/>
                    </a:cxn>
                    <a:cxn ang="0">
                      <a:pos x="95" y="558"/>
                    </a:cxn>
                    <a:cxn ang="0">
                      <a:pos x="146" y="598"/>
                    </a:cxn>
                    <a:cxn ang="0">
                      <a:pos x="197" y="626"/>
                    </a:cxn>
                    <a:cxn ang="0">
                      <a:pos x="259" y="648"/>
                    </a:cxn>
                    <a:cxn ang="0">
                      <a:pos x="327" y="654"/>
                    </a:cxn>
                    <a:cxn ang="0">
                      <a:pos x="394" y="648"/>
                    </a:cxn>
                    <a:cxn ang="0">
                      <a:pos x="456" y="626"/>
                    </a:cxn>
                    <a:cxn ang="0">
                      <a:pos x="507" y="598"/>
                    </a:cxn>
                    <a:cxn ang="0">
                      <a:pos x="558" y="558"/>
                    </a:cxn>
                    <a:cxn ang="0">
                      <a:pos x="597" y="507"/>
                    </a:cxn>
                    <a:cxn ang="0">
                      <a:pos x="625" y="457"/>
                    </a:cxn>
                    <a:cxn ang="0">
                      <a:pos x="648" y="395"/>
                    </a:cxn>
                    <a:cxn ang="0">
                      <a:pos x="654" y="327"/>
                    </a:cxn>
                  </a:cxnLst>
                  <a:rect l="0" t="0" r="r" b="b"/>
                  <a:pathLst>
                    <a:path w="654" h="654">
                      <a:moveTo>
                        <a:pt x="654" y="327"/>
                      </a:moveTo>
                      <a:lnTo>
                        <a:pt x="648" y="259"/>
                      </a:lnTo>
                      <a:lnTo>
                        <a:pt x="625" y="197"/>
                      </a:lnTo>
                      <a:lnTo>
                        <a:pt x="597" y="147"/>
                      </a:lnTo>
                      <a:lnTo>
                        <a:pt x="558" y="96"/>
                      </a:lnTo>
                      <a:lnTo>
                        <a:pt x="507" y="57"/>
                      </a:lnTo>
                      <a:lnTo>
                        <a:pt x="456" y="28"/>
                      </a:lnTo>
                      <a:lnTo>
                        <a:pt x="394" y="6"/>
                      </a:lnTo>
                      <a:lnTo>
                        <a:pt x="327" y="0"/>
                      </a:lnTo>
                      <a:lnTo>
                        <a:pt x="259" y="6"/>
                      </a:lnTo>
                      <a:lnTo>
                        <a:pt x="197" y="28"/>
                      </a:lnTo>
                      <a:lnTo>
                        <a:pt x="146" y="57"/>
                      </a:lnTo>
                      <a:lnTo>
                        <a:pt x="95" y="96"/>
                      </a:lnTo>
                      <a:lnTo>
                        <a:pt x="56" y="147"/>
                      </a:lnTo>
                      <a:lnTo>
                        <a:pt x="28" y="197"/>
                      </a:lnTo>
                      <a:lnTo>
                        <a:pt x="5" y="259"/>
                      </a:lnTo>
                      <a:lnTo>
                        <a:pt x="0" y="327"/>
                      </a:lnTo>
                      <a:lnTo>
                        <a:pt x="5" y="395"/>
                      </a:lnTo>
                      <a:lnTo>
                        <a:pt x="28" y="457"/>
                      </a:lnTo>
                      <a:lnTo>
                        <a:pt x="56" y="507"/>
                      </a:lnTo>
                      <a:lnTo>
                        <a:pt x="95" y="558"/>
                      </a:lnTo>
                      <a:lnTo>
                        <a:pt x="146" y="598"/>
                      </a:lnTo>
                      <a:lnTo>
                        <a:pt x="197" y="626"/>
                      </a:lnTo>
                      <a:lnTo>
                        <a:pt x="259" y="648"/>
                      </a:lnTo>
                      <a:lnTo>
                        <a:pt x="327" y="654"/>
                      </a:lnTo>
                      <a:lnTo>
                        <a:pt x="394" y="648"/>
                      </a:lnTo>
                      <a:lnTo>
                        <a:pt x="456" y="626"/>
                      </a:lnTo>
                      <a:lnTo>
                        <a:pt x="507" y="598"/>
                      </a:lnTo>
                      <a:lnTo>
                        <a:pt x="558" y="558"/>
                      </a:lnTo>
                      <a:lnTo>
                        <a:pt x="597" y="507"/>
                      </a:lnTo>
                      <a:lnTo>
                        <a:pt x="625" y="457"/>
                      </a:lnTo>
                      <a:lnTo>
                        <a:pt x="648" y="395"/>
                      </a:lnTo>
                      <a:lnTo>
                        <a:pt x="654" y="327"/>
                      </a:lnTo>
                      <a:close/>
                    </a:path>
                  </a:pathLst>
                </a:custGeom>
                <a:solidFill>
                  <a:srgbClr val="007F00"/>
                </a:solidFill>
                <a:ln w="9525">
                  <a:solidFill>
                    <a:srgbClr val="FFFFAF"/>
                  </a:solidFill>
                  <a:prstDash val="solid"/>
                  <a:round/>
                  <a:headEnd/>
                  <a:tailEnd/>
                </a:ln>
              </p:spPr>
              <p:txBody>
                <a:bodyPr/>
                <a:lstStyle/>
                <a:p>
                  <a:endParaRPr lang="ar-SA"/>
                </a:p>
              </p:txBody>
            </p:sp>
            <p:sp>
              <p:nvSpPr>
                <p:cNvPr id="3094" name="Line 22"/>
                <p:cNvSpPr>
                  <a:spLocks noChangeShapeType="1"/>
                </p:cNvSpPr>
                <p:nvPr/>
              </p:nvSpPr>
              <p:spPr bwMode="auto">
                <a:xfrm>
                  <a:off x="2328" y="1408"/>
                  <a:ext cx="1" cy="424"/>
                </a:xfrm>
                <a:prstGeom prst="line">
                  <a:avLst/>
                </a:prstGeom>
                <a:noFill/>
                <a:ln w="9525">
                  <a:solidFill>
                    <a:srgbClr val="FFFFAF"/>
                  </a:solidFill>
                  <a:round/>
                  <a:headEnd/>
                  <a:tailEnd/>
                </a:ln>
              </p:spPr>
              <p:txBody>
                <a:bodyPr/>
                <a:lstStyle/>
                <a:p>
                  <a:endParaRPr lang="ar-SA"/>
                </a:p>
              </p:txBody>
            </p:sp>
            <p:sp>
              <p:nvSpPr>
                <p:cNvPr id="3095" name="Line 23"/>
                <p:cNvSpPr>
                  <a:spLocks noChangeShapeType="1"/>
                </p:cNvSpPr>
                <p:nvPr/>
              </p:nvSpPr>
              <p:spPr bwMode="auto">
                <a:xfrm flipH="1" flipV="1">
                  <a:off x="2104" y="1408"/>
                  <a:ext cx="224" cy="109"/>
                </a:xfrm>
                <a:prstGeom prst="line">
                  <a:avLst/>
                </a:prstGeom>
                <a:noFill/>
                <a:ln w="9525">
                  <a:solidFill>
                    <a:srgbClr val="FFFFAF"/>
                  </a:solidFill>
                  <a:round/>
                  <a:headEnd/>
                  <a:tailEnd/>
                </a:ln>
              </p:spPr>
              <p:txBody>
                <a:bodyPr/>
                <a:lstStyle/>
                <a:p>
                  <a:endParaRPr lang="ar-SA"/>
                </a:p>
              </p:txBody>
            </p:sp>
            <p:sp>
              <p:nvSpPr>
                <p:cNvPr id="3096" name="Freeform 24"/>
                <p:cNvSpPr>
                  <a:spLocks/>
                </p:cNvSpPr>
                <p:nvPr/>
              </p:nvSpPr>
              <p:spPr bwMode="auto">
                <a:xfrm>
                  <a:off x="2104" y="1777"/>
                  <a:ext cx="73" cy="55"/>
                </a:xfrm>
                <a:custGeom>
                  <a:avLst/>
                  <a:gdLst/>
                  <a:ahLst/>
                  <a:cxnLst>
                    <a:cxn ang="0">
                      <a:pos x="0" y="68"/>
                    </a:cxn>
                    <a:cxn ang="0">
                      <a:pos x="56" y="0"/>
                    </a:cxn>
                    <a:cxn ang="0">
                      <a:pos x="56" y="40"/>
                    </a:cxn>
                    <a:cxn ang="0">
                      <a:pos x="84" y="62"/>
                    </a:cxn>
                    <a:cxn ang="0">
                      <a:pos x="0" y="68"/>
                    </a:cxn>
                  </a:cxnLst>
                  <a:rect l="0" t="0" r="r" b="b"/>
                  <a:pathLst>
                    <a:path w="84" h="68">
                      <a:moveTo>
                        <a:pt x="0" y="68"/>
                      </a:moveTo>
                      <a:lnTo>
                        <a:pt x="56" y="0"/>
                      </a:lnTo>
                      <a:lnTo>
                        <a:pt x="56" y="40"/>
                      </a:lnTo>
                      <a:lnTo>
                        <a:pt x="84" y="62"/>
                      </a:lnTo>
                      <a:lnTo>
                        <a:pt x="0" y="68"/>
                      </a:lnTo>
                      <a:close/>
                    </a:path>
                  </a:pathLst>
                </a:custGeom>
                <a:solidFill>
                  <a:srgbClr val="FFFFAF"/>
                </a:solidFill>
                <a:ln w="9525">
                  <a:noFill/>
                  <a:round/>
                  <a:headEnd/>
                  <a:tailEnd/>
                </a:ln>
              </p:spPr>
              <p:txBody>
                <a:bodyPr/>
                <a:lstStyle/>
                <a:p>
                  <a:endParaRPr lang="ar-SA"/>
                </a:p>
              </p:txBody>
            </p:sp>
            <p:sp>
              <p:nvSpPr>
                <p:cNvPr id="3097" name="Line 25"/>
                <p:cNvSpPr>
                  <a:spLocks noChangeShapeType="1"/>
                </p:cNvSpPr>
                <p:nvPr/>
              </p:nvSpPr>
              <p:spPr bwMode="auto">
                <a:xfrm flipH="1">
                  <a:off x="2104" y="1726"/>
                  <a:ext cx="224" cy="106"/>
                </a:xfrm>
                <a:prstGeom prst="line">
                  <a:avLst/>
                </a:prstGeom>
                <a:noFill/>
                <a:ln w="9525">
                  <a:solidFill>
                    <a:srgbClr val="FFFFAF"/>
                  </a:solidFill>
                  <a:round/>
                  <a:headEnd/>
                  <a:tailEnd/>
                </a:ln>
              </p:spPr>
              <p:txBody>
                <a:bodyPr/>
                <a:lstStyle/>
                <a:p>
                  <a:endParaRPr lang="ar-SA"/>
                </a:p>
              </p:txBody>
            </p:sp>
            <p:sp>
              <p:nvSpPr>
                <p:cNvPr id="3098" name="Freeform 26"/>
                <p:cNvSpPr>
                  <a:spLocks/>
                </p:cNvSpPr>
                <p:nvPr/>
              </p:nvSpPr>
              <p:spPr bwMode="auto">
                <a:xfrm>
                  <a:off x="1534" y="2314"/>
                  <a:ext cx="565" cy="529"/>
                </a:xfrm>
                <a:custGeom>
                  <a:avLst/>
                  <a:gdLst/>
                  <a:ahLst/>
                  <a:cxnLst>
                    <a:cxn ang="0">
                      <a:pos x="0" y="327"/>
                    </a:cxn>
                    <a:cxn ang="0">
                      <a:pos x="6" y="260"/>
                    </a:cxn>
                    <a:cxn ang="0">
                      <a:pos x="28" y="198"/>
                    </a:cxn>
                    <a:cxn ang="0">
                      <a:pos x="57" y="147"/>
                    </a:cxn>
                    <a:cxn ang="0">
                      <a:pos x="96" y="96"/>
                    </a:cxn>
                    <a:cxn ang="0">
                      <a:pos x="147" y="57"/>
                    </a:cxn>
                    <a:cxn ang="0">
                      <a:pos x="198" y="29"/>
                    </a:cxn>
                    <a:cxn ang="0">
                      <a:pos x="260" y="6"/>
                    </a:cxn>
                    <a:cxn ang="0">
                      <a:pos x="327" y="0"/>
                    </a:cxn>
                    <a:cxn ang="0">
                      <a:pos x="395" y="6"/>
                    </a:cxn>
                    <a:cxn ang="0">
                      <a:pos x="457" y="29"/>
                    </a:cxn>
                    <a:cxn ang="0">
                      <a:pos x="508" y="57"/>
                    </a:cxn>
                    <a:cxn ang="0">
                      <a:pos x="558" y="96"/>
                    </a:cxn>
                    <a:cxn ang="0">
                      <a:pos x="598" y="147"/>
                    </a:cxn>
                    <a:cxn ang="0">
                      <a:pos x="626" y="198"/>
                    </a:cxn>
                    <a:cxn ang="0">
                      <a:pos x="649" y="260"/>
                    </a:cxn>
                    <a:cxn ang="0">
                      <a:pos x="654" y="327"/>
                    </a:cxn>
                    <a:cxn ang="0">
                      <a:pos x="649" y="395"/>
                    </a:cxn>
                    <a:cxn ang="0">
                      <a:pos x="626" y="457"/>
                    </a:cxn>
                    <a:cxn ang="0">
                      <a:pos x="598" y="508"/>
                    </a:cxn>
                    <a:cxn ang="0">
                      <a:pos x="558" y="558"/>
                    </a:cxn>
                    <a:cxn ang="0">
                      <a:pos x="508" y="598"/>
                    </a:cxn>
                    <a:cxn ang="0">
                      <a:pos x="457" y="626"/>
                    </a:cxn>
                    <a:cxn ang="0">
                      <a:pos x="395" y="649"/>
                    </a:cxn>
                    <a:cxn ang="0">
                      <a:pos x="327" y="654"/>
                    </a:cxn>
                    <a:cxn ang="0">
                      <a:pos x="260" y="649"/>
                    </a:cxn>
                    <a:cxn ang="0">
                      <a:pos x="198" y="626"/>
                    </a:cxn>
                    <a:cxn ang="0">
                      <a:pos x="147" y="598"/>
                    </a:cxn>
                    <a:cxn ang="0">
                      <a:pos x="96" y="558"/>
                    </a:cxn>
                    <a:cxn ang="0">
                      <a:pos x="57" y="508"/>
                    </a:cxn>
                    <a:cxn ang="0">
                      <a:pos x="28" y="457"/>
                    </a:cxn>
                    <a:cxn ang="0">
                      <a:pos x="6" y="395"/>
                    </a:cxn>
                    <a:cxn ang="0">
                      <a:pos x="0" y="327"/>
                    </a:cxn>
                  </a:cxnLst>
                  <a:rect l="0" t="0" r="r" b="b"/>
                  <a:pathLst>
                    <a:path w="654" h="654">
                      <a:moveTo>
                        <a:pt x="0" y="327"/>
                      </a:moveTo>
                      <a:lnTo>
                        <a:pt x="6" y="260"/>
                      </a:lnTo>
                      <a:lnTo>
                        <a:pt x="28" y="198"/>
                      </a:lnTo>
                      <a:lnTo>
                        <a:pt x="57" y="147"/>
                      </a:lnTo>
                      <a:lnTo>
                        <a:pt x="96" y="96"/>
                      </a:lnTo>
                      <a:lnTo>
                        <a:pt x="147" y="57"/>
                      </a:lnTo>
                      <a:lnTo>
                        <a:pt x="198" y="29"/>
                      </a:lnTo>
                      <a:lnTo>
                        <a:pt x="260" y="6"/>
                      </a:lnTo>
                      <a:lnTo>
                        <a:pt x="327" y="0"/>
                      </a:lnTo>
                      <a:lnTo>
                        <a:pt x="395" y="6"/>
                      </a:lnTo>
                      <a:lnTo>
                        <a:pt x="457" y="29"/>
                      </a:lnTo>
                      <a:lnTo>
                        <a:pt x="508" y="57"/>
                      </a:lnTo>
                      <a:lnTo>
                        <a:pt x="558" y="96"/>
                      </a:lnTo>
                      <a:lnTo>
                        <a:pt x="598" y="147"/>
                      </a:lnTo>
                      <a:lnTo>
                        <a:pt x="626" y="198"/>
                      </a:lnTo>
                      <a:lnTo>
                        <a:pt x="649" y="260"/>
                      </a:lnTo>
                      <a:lnTo>
                        <a:pt x="654" y="327"/>
                      </a:lnTo>
                      <a:lnTo>
                        <a:pt x="649" y="395"/>
                      </a:lnTo>
                      <a:lnTo>
                        <a:pt x="626" y="457"/>
                      </a:lnTo>
                      <a:lnTo>
                        <a:pt x="598" y="508"/>
                      </a:lnTo>
                      <a:lnTo>
                        <a:pt x="558" y="558"/>
                      </a:lnTo>
                      <a:lnTo>
                        <a:pt x="508" y="598"/>
                      </a:lnTo>
                      <a:lnTo>
                        <a:pt x="457" y="626"/>
                      </a:lnTo>
                      <a:lnTo>
                        <a:pt x="395" y="649"/>
                      </a:lnTo>
                      <a:lnTo>
                        <a:pt x="327" y="654"/>
                      </a:lnTo>
                      <a:lnTo>
                        <a:pt x="260" y="649"/>
                      </a:lnTo>
                      <a:lnTo>
                        <a:pt x="198" y="626"/>
                      </a:lnTo>
                      <a:lnTo>
                        <a:pt x="147" y="598"/>
                      </a:lnTo>
                      <a:lnTo>
                        <a:pt x="96" y="558"/>
                      </a:lnTo>
                      <a:lnTo>
                        <a:pt x="57" y="508"/>
                      </a:lnTo>
                      <a:lnTo>
                        <a:pt x="28" y="457"/>
                      </a:lnTo>
                      <a:lnTo>
                        <a:pt x="6"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3099" name="Line 27"/>
                <p:cNvSpPr>
                  <a:spLocks noChangeShapeType="1"/>
                </p:cNvSpPr>
                <p:nvPr/>
              </p:nvSpPr>
              <p:spPr bwMode="auto">
                <a:xfrm>
                  <a:off x="1759" y="2360"/>
                  <a:ext cx="1" cy="424"/>
                </a:xfrm>
                <a:prstGeom prst="line">
                  <a:avLst/>
                </a:prstGeom>
                <a:noFill/>
                <a:ln w="9525">
                  <a:solidFill>
                    <a:srgbClr val="FFFFAF"/>
                  </a:solidFill>
                  <a:round/>
                  <a:headEnd/>
                  <a:tailEnd/>
                </a:ln>
              </p:spPr>
              <p:txBody>
                <a:bodyPr/>
                <a:lstStyle/>
                <a:p>
                  <a:endParaRPr lang="ar-SA"/>
                </a:p>
              </p:txBody>
            </p:sp>
            <p:sp>
              <p:nvSpPr>
                <p:cNvPr id="3100" name="Line 28"/>
                <p:cNvSpPr>
                  <a:spLocks noChangeShapeType="1"/>
                </p:cNvSpPr>
                <p:nvPr/>
              </p:nvSpPr>
              <p:spPr bwMode="auto">
                <a:xfrm flipV="1">
                  <a:off x="1759" y="2360"/>
                  <a:ext cx="224" cy="105"/>
                </a:xfrm>
                <a:prstGeom prst="line">
                  <a:avLst/>
                </a:prstGeom>
                <a:noFill/>
                <a:ln w="9525">
                  <a:solidFill>
                    <a:srgbClr val="FFFFAF"/>
                  </a:solidFill>
                  <a:round/>
                  <a:headEnd/>
                  <a:tailEnd/>
                </a:ln>
              </p:spPr>
              <p:txBody>
                <a:bodyPr/>
                <a:lstStyle/>
                <a:p>
                  <a:endParaRPr lang="ar-SA"/>
                </a:p>
              </p:txBody>
            </p:sp>
            <p:sp>
              <p:nvSpPr>
                <p:cNvPr id="3101" name="Freeform 29"/>
                <p:cNvSpPr>
                  <a:spLocks/>
                </p:cNvSpPr>
                <p:nvPr/>
              </p:nvSpPr>
              <p:spPr bwMode="auto">
                <a:xfrm>
                  <a:off x="1909" y="2729"/>
                  <a:ext cx="74" cy="55"/>
                </a:xfrm>
                <a:custGeom>
                  <a:avLst/>
                  <a:gdLst/>
                  <a:ahLst/>
                  <a:cxnLst>
                    <a:cxn ang="0">
                      <a:pos x="85" y="68"/>
                    </a:cxn>
                    <a:cxn ang="0">
                      <a:pos x="0" y="62"/>
                    </a:cxn>
                    <a:cxn ang="0">
                      <a:pos x="29" y="40"/>
                    </a:cxn>
                    <a:cxn ang="0">
                      <a:pos x="29" y="0"/>
                    </a:cxn>
                    <a:cxn ang="0">
                      <a:pos x="85" y="68"/>
                    </a:cxn>
                  </a:cxnLst>
                  <a:rect l="0" t="0" r="r" b="b"/>
                  <a:pathLst>
                    <a:path w="85" h="68">
                      <a:moveTo>
                        <a:pt x="85" y="68"/>
                      </a:moveTo>
                      <a:lnTo>
                        <a:pt x="0" y="62"/>
                      </a:lnTo>
                      <a:lnTo>
                        <a:pt x="29" y="40"/>
                      </a:lnTo>
                      <a:lnTo>
                        <a:pt x="29" y="0"/>
                      </a:lnTo>
                      <a:lnTo>
                        <a:pt x="85" y="68"/>
                      </a:lnTo>
                      <a:close/>
                    </a:path>
                  </a:pathLst>
                </a:custGeom>
                <a:solidFill>
                  <a:srgbClr val="FFFFAF"/>
                </a:solidFill>
                <a:ln w="9525">
                  <a:noFill/>
                  <a:round/>
                  <a:headEnd/>
                  <a:tailEnd/>
                </a:ln>
              </p:spPr>
              <p:txBody>
                <a:bodyPr/>
                <a:lstStyle/>
                <a:p>
                  <a:endParaRPr lang="ar-SA"/>
                </a:p>
              </p:txBody>
            </p:sp>
            <p:sp>
              <p:nvSpPr>
                <p:cNvPr id="3102" name="Line 30"/>
                <p:cNvSpPr>
                  <a:spLocks noChangeShapeType="1"/>
                </p:cNvSpPr>
                <p:nvPr/>
              </p:nvSpPr>
              <p:spPr bwMode="auto">
                <a:xfrm>
                  <a:off x="1759" y="2675"/>
                  <a:ext cx="224" cy="109"/>
                </a:xfrm>
                <a:prstGeom prst="line">
                  <a:avLst/>
                </a:prstGeom>
                <a:noFill/>
                <a:ln w="9525">
                  <a:solidFill>
                    <a:srgbClr val="FFFFAF"/>
                  </a:solidFill>
                  <a:round/>
                  <a:headEnd/>
                  <a:tailEnd/>
                </a:ln>
              </p:spPr>
              <p:txBody>
                <a:bodyPr/>
                <a:lstStyle/>
                <a:p>
                  <a:endParaRPr lang="ar-SA"/>
                </a:p>
              </p:txBody>
            </p:sp>
            <p:sp>
              <p:nvSpPr>
                <p:cNvPr id="3108" name="Freeform 36"/>
                <p:cNvSpPr>
                  <a:spLocks/>
                </p:cNvSpPr>
                <p:nvPr/>
              </p:nvSpPr>
              <p:spPr bwMode="auto">
                <a:xfrm>
                  <a:off x="2548" y="2151"/>
                  <a:ext cx="336" cy="314"/>
                </a:xfrm>
                <a:custGeom>
                  <a:avLst/>
                  <a:gdLst/>
                  <a:ahLst/>
                  <a:cxnLst>
                    <a:cxn ang="0">
                      <a:pos x="0" y="191"/>
                    </a:cxn>
                    <a:cxn ang="0">
                      <a:pos x="6" y="152"/>
                    </a:cxn>
                    <a:cxn ang="0">
                      <a:pos x="17" y="118"/>
                    </a:cxn>
                    <a:cxn ang="0">
                      <a:pos x="34" y="84"/>
                    </a:cxn>
                    <a:cxn ang="0">
                      <a:pos x="56" y="56"/>
                    </a:cxn>
                    <a:cxn ang="0">
                      <a:pos x="84" y="33"/>
                    </a:cxn>
                    <a:cxn ang="0">
                      <a:pos x="118" y="16"/>
                    </a:cxn>
                    <a:cxn ang="0">
                      <a:pos x="158" y="5"/>
                    </a:cxn>
                    <a:cxn ang="0">
                      <a:pos x="197" y="0"/>
                    </a:cxn>
                    <a:cxn ang="0">
                      <a:pos x="237" y="5"/>
                    </a:cxn>
                    <a:cxn ang="0">
                      <a:pos x="271" y="16"/>
                    </a:cxn>
                    <a:cxn ang="0">
                      <a:pos x="304" y="33"/>
                    </a:cxn>
                    <a:cxn ang="0">
                      <a:pos x="333" y="56"/>
                    </a:cxn>
                    <a:cxn ang="0">
                      <a:pos x="355" y="84"/>
                    </a:cxn>
                    <a:cxn ang="0">
                      <a:pos x="372" y="118"/>
                    </a:cxn>
                    <a:cxn ang="0">
                      <a:pos x="383" y="152"/>
                    </a:cxn>
                    <a:cxn ang="0">
                      <a:pos x="389" y="191"/>
                    </a:cxn>
                    <a:cxn ang="0">
                      <a:pos x="383" y="231"/>
                    </a:cxn>
                    <a:cxn ang="0">
                      <a:pos x="372" y="270"/>
                    </a:cxn>
                    <a:cxn ang="0">
                      <a:pos x="355" y="304"/>
                    </a:cxn>
                    <a:cxn ang="0">
                      <a:pos x="333" y="332"/>
                    </a:cxn>
                    <a:cxn ang="0">
                      <a:pos x="304" y="355"/>
                    </a:cxn>
                    <a:cxn ang="0">
                      <a:pos x="271" y="372"/>
                    </a:cxn>
                    <a:cxn ang="0">
                      <a:pos x="237" y="383"/>
                    </a:cxn>
                    <a:cxn ang="0">
                      <a:pos x="197" y="388"/>
                    </a:cxn>
                    <a:cxn ang="0">
                      <a:pos x="158" y="383"/>
                    </a:cxn>
                    <a:cxn ang="0">
                      <a:pos x="118" y="372"/>
                    </a:cxn>
                    <a:cxn ang="0">
                      <a:pos x="84" y="355"/>
                    </a:cxn>
                    <a:cxn ang="0">
                      <a:pos x="56" y="332"/>
                    </a:cxn>
                    <a:cxn ang="0">
                      <a:pos x="34" y="304"/>
                    </a:cxn>
                    <a:cxn ang="0">
                      <a:pos x="17" y="270"/>
                    </a:cxn>
                    <a:cxn ang="0">
                      <a:pos x="6" y="231"/>
                    </a:cxn>
                    <a:cxn ang="0">
                      <a:pos x="0" y="191"/>
                    </a:cxn>
                  </a:cxnLst>
                  <a:rect l="0" t="0" r="r" b="b"/>
                  <a:pathLst>
                    <a:path w="389" h="388">
                      <a:moveTo>
                        <a:pt x="0" y="191"/>
                      </a:moveTo>
                      <a:lnTo>
                        <a:pt x="6" y="152"/>
                      </a:lnTo>
                      <a:lnTo>
                        <a:pt x="17" y="118"/>
                      </a:lnTo>
                      <a:lnTo>
                        <a:pt x="34" y="84"/>
                      </a:lnTo>
                      <a:lnTo>
                        <a:pt x="56" y="56"/>
                      </a:lnTo>
                      <a:lnTo>
                        <a:pt x="84" y="33"/>
                      </a:lnTo>
                      <a:lnTo>
                        <a:pt x="118" y="16"/>
                      </a:lnTo>
                      <a:lnTo>
                        <a:pt x="158" y="5"/>
                      </a:lnTo>
                      <a:lnTo>
                        <a:pt x="197" y="0"/>
                      </a:lnTo>
                      <a:lnTo>
                        <a:pt x="237" y="5"/>
                      </a:lnTo>
                      <a:lnTo>
                        <a:pt x="271" y="16"/>
                      </a:lnTo>
                      <a:lnTo>
                        <a:pt x="304" y="33"/>
                      </a:lnTo>
                      <a:lnTo>
                        <a:pt x="333" y="56"/>
                      </a:lnTo>
                      <a:lnTo>
                        <a:pt x="355" y="84"/>
                      </a:lnTo>
                      <a:lnTo>
                        <a:pt x="372" y="118"/>
                      </a:lnTo>
                      <a:lnTo>
                        <a:pt x="383" y="152"/>
                      </a:lnTo>
                      <a:lnTo>
                        <a:pt x="389" y="191"/>
                      </a:lnTo>
                      <a:lnTo>
                        <a:pt x="383" y="231"/>
                      </a:lnTo>
                      <a:lnTo>
                        <a:pt x="372" y="270"/>
                      </a:lnTo>
                      <a:lnTo>
                        <a:pt x="355" y="304"/>
                      </a:lnTo>
                      <a:lnTo>
                        <a:pt x="333" y="332"/>
                      </a:lnTo>
                      <a:lnTo>
                        <a:pt x="304" y="355"/>
                      </a:lnTo>
                      <a:lnTo>
                        <a:pt x="271" y="372"/>
                      </a:lnTo>
                      <a:lnTo>
                        <a:pt x="237" y="383"/>
                      </a:lnTo>
                      <a:lnTo>
                        <a:pt x="197" y="388"/>
                      </a:lnTo>
                      <a:lnTo>
                        <a:pt x="158" y="383"/>
                      </a:lnTo>
                      <a:lnTo>
                        <a:pt x="118" y="372"/>
                      </a:lnTo>
                      <a:lnTo>
                        <a:pt x="84" y="355"/>
                      </a:lnTo>
                      <a:lnTo>
                        <a:pt x="56" y="332"/>
                      </a:lnTo>
                      <a:lnTo>
                        <a:pt x="34" y="304"/>
                      </a:lnTo>
                      <a:lnTo>
                        <a:pt x="17" y="270"/>
                      </a:lnTo>
                      <a:lnTo>
                        <a:pt x="6" y="231"/>
                      </a:lnTo>
                      <a:lnTo>
                        <a:pt x="0" y="191"/>
                      </a:lnTo>
                      <a:close/>
                    </a:path>
                  </a:pathLst>
                </a:custGeom>
                <a:solidFill>
                  <a:srgbClr val="7F3F00"/>
                </a:solidFill>
                <a:ln w="0">
                  <a:solidFill>
                    <a:srgbClr val="FFFFFF"/>
                  </a:solidFill>
                  <a:prstDash val="solid"/>
                  <a:round/>
                  <a:headEnd/>
                  <a:tailEnd/>
                </a:ln>
              </p:spPr>
              <p:txBody>
                <a:bodyPr/>
                <a:lstStyle/>
                <a:p>
                  <a:endParaRPr lang="ar-SA"/>
                </a:p>
              </p:txBody>
            </p:sp>
            <p:sp>
              <p:nvSpPr>
                <p:cNvPr id="3109" name="Rectangle 37"/>
                <p:cNvSpPr>
                  <a:spLocks noChangeArrowheads="1"/>
                </p:cNvSpPr>
                <p:nvPr/>
              </p:nvSpPr>
              <p:spPr bwMode="auto">
                <a:xfrm>
                  <a:off x="2580" y="2214"/>
                  <a:ext cx="247" cy="230"/>
                </a:xfrm>
                <a:prstGeom prst="rect">
                  <a:avLst/>
                </a:prstGeom>
                <a:noFill/>
                <a:ln w="9525">
                  <a:noFill/>
                  <a:miter lim="800000"/>
                  <a:headEnd/>
                  <a:tailEnd/>
                </a:ln>
              </p:spPr>
              <p:txBody>
                <a:bodyPr wrap="none" lIns="0" tIns="0" rIns="0" bIns="0">
                  <a:spAutoFit/>
                </a:bodyPr>
                <a:lstStyle/>
                <a:p>
                  <a:r>
                    <a:rPr lang="en-US">
                      <a:solidFill>
                        <a:srgbClr val="DFFFAF"/>
                      </a:solidFill>
                    </a:rPr>
                    <a:t>V+</a:t>
                  </a:r>
                  <a:endParaRPr lang="en-US"/>
                </a:p>
              </p:txBody>
            </p:sp>
            <p:sp>
              <p:nvSpPr>
                <p:cNvPr id="3110" name="Freeform 38"/>
                <p:cNvSpPr>
                  <a:spLocks/>
                </p:cNvSpPr>
                <p:nvPr/>
              </p:nvSpPr>
              <p:spPr bwMode="auto">
                <a:xfrm>
                  <a:off x="288" y="1937"/>
                  <a:ext cx="341" cy="318"/>
                </a:xfrm>
                <a:custGeom>
                  <a:avLst/>
                  <a:gdLst/>
                  <a:ahLst/>
                  <a:cxnLst>
                    <a:cxn ang="0">
                      <a:pos x="0" y="197"/>
                    </a:cxn>
                    <a:cxn ang="0">
                      <a:pos x="6" y="157"/>
                    </a:cxn>
                    <a:cxn ang="0">
                      <a:pos x="17" y="124"/>
                    </a:cxn>
                    <a:cxn ang="0">
                      <a:pos x="34" y="90"/>
                    </a:cxn>
                    <a:cxn ang="0">
                      <a:pos x="56" y="56"/>
                    </a:cxn>
                    <a:cxn ang="0">
                      <a:pos x="90" y="34"/>
                    </a:cxn>
                    <a:cxn ang="0">
                      <a:pos x="124" y="17"/>
                    </a:cxn>
                    <a:cxn ang="0">
                      <a:pos x="158" y="5"/>
                    </a:cxn>
                    <a:cxn ang="0">
                      <a:pos x="197" y="0"/>
                    </a:cxn>
                    <a:cxn ang="0">
                      <a:pos x="237" y="5"/>
                    </a:cxn>
                    <a:cxn ang="0">
                      <a:pos x="271" y="17"/>
                    </a:cxn>
                    <a:cxn ang="0">
                      <a:pos x="304" y="34"/>
                    </a:cxn>
                    <a:cxn ang="0">
                      <a:pos x="338" y="56"/>
                    </a:cxn>
                    <a:cxn ang="0">
                      <a:pos x="361" y="90"/>
                    </a:cxn>
                    <a:cxn ang="0">
                      <a:pos x="378" y="124"/>
                    </a:cxn>
                    <a:cxn ang="0">
                      <a:pos x="389" y="157"/>
                    </a:cxn>
                    <a:cxn ang="0">
                      <a:pos x="395" y="197"/>
                    </a:cxn>
                    <a:cxn ang="0">
                      <a:pos x="389" y="236"/>
                    </a:cxn>
                    <a:cxn ang="0">
                      <a:pos x="378" y="270"/>
                    </a:cxn>
                    <a:cxn ang="0">
                      <a:pos x="361" y="304"/>
                    </a:cxn>
                    <a:cxn ang="0">
                      <a:pos x="338" y="338"/>
                    </a:cxn>
                    <a:cxn ang="0">
                      <a:pos x="304" y="360"/>
                    </a:cxn>
                    <a:cxn ang="0">
                      <a:pos x="271" y="377"/>
                    </a:cxn>
                    <a:cxn ang="0">
                      <a:pos x="237" y="389"/>
                    </a:cxn>
                    <a:cxn ang="0">
                      <a:pos x="197" y="394"/>
                    </a:cxn>
                    <a:cxn ang="0">
                      <a:pos x="158" y="389"/>
                    </a:cxn>
                    <a:cxn ang="0">
                      <a:pos x="124" y="377"/>
                    </a:cxn>
                    <a:cxn ang="0">
                      <a:pos x="90" y="360"/>
                    </a:cxn>
                    <a:cxn ang="0">
                      <a:pos x="56" y="338"/>
                    </a:cxn>
                    <a:cxn ang="0">
                      <a:pos x="34" y="304"/>
                    </a:cxn>
                    <a:cxn ang="0">
                      <a:pos x="17" y="270"/>
                    </a:cxn>
                    <a:cxn ang="0">
                      <a:pos x="6" y="236"/>
                    </a:cxn>
                    <a:cxn ang="0">
                      <a:pos x="0" y="197"/>
                    </a:cxn>
                  </a:cxnLst>
                  <a:rect l="0" t="0" r="r" b="b"/>
                  <a:pathLst>
                    <a:path w="395" h="394">
                      <a:moveTo>
                        <a:pt x="0" y="197"/>
                      </a:moveTo>
                      <a:lnTo>
                        <a:pt x="6" y="157"/>
                      </a:lnTo>
                      <a:lnTo>
                        <a:pt x="17" y="124"/>
                      </a:lnTo>
                      <a:lnTo>
                        <a:pt x="34" y="90"/>
                      </a:lnTo>
                      <a:lnTo>
                        <a:pt x="56" y="56"/>
                      </a:lnTo>
                      <a:lnTo>
                        <a:pt x="90" y="34"/>
                      </a:lnTo>
                      <a:lnTo>
                        <a:pt x="124" y="17"/>
                      </a:lnTo>
                      <a:lnTo>
                        <a:pt x="158" y="5"/>
                      </a:lnTo>
                      <a:lnTo>
                        <a:pt x="197" y="0"/>
                      </a:lnTo>
                      <a:lnTo>
                        <a:pt x="237" y="5"/>
                      </a:lnTo>
                      <a:lnTo>
                        <a:pt x="271" y="17"/>
                      </a:lnTo>
                      <a:lnTo>
                        <a:pt x="304" y="34"/>
                      </a:lnTo>
                      <a:lnTo>
                        <a:pt x="338" y="56"/>
                      </a:lnTo>
                      <a:lnTo>
                        <a:pt x="361" y="90"/>
                      </a:lnTo>
                      <a:lnTo>
                        <a:pt x="378" y="124"/>
                      </a:lnTo>
                      <a:lnTo>
                        <a:pt x="389" y="157"/>
                      </a:lnTo>
                      <a:lnTo>
                        <a:pt x="395" y="197"/>
                      </a:lnTo>
                      <a:lnTo>
                        <a:pt x="389" y="236"/>
                      </a:lnTo>
                      <a:lnTo>
                        <a:pt x="378" y="270"/>
                      </a:lnTo>
                      <a:lnTo>
                        <a:pt x="361" y="304"/>
                      </a:lnTo>
                      <a:lnTo>
                        <a:pt x="338" y="338"/>
                      </a:lnTo>
                      <a:lnTo>
                        <a:pt x="304" y="360"/>
                      </a:lnTo>
                      <a:lnTo>
                        <a:pt x="271" y="377"/>
                      </a:lnTo>
                      <a:lnTo>
                        <a:pt x="237" y="389"/>
                      </a:lnTo>
                      <a:lnTo>
                        <a:pt x="197" y="394"/>
                      </a:lnTo>
                      <a:lnTo>
                        <a:pt x="158" y="389"/>
                      </a:lnTo>
                      <a:lnTo>
                        <a:pt x="124" y="377"/>
                      </a:lnTo>
                      <a:lnTo>
                        <a:pt x="90" y="360"/>
                      </a:lnTo>
                      <a:lnTo>
                        <a:pt x="56" y="338"/>
                      </a:lnTo>
                      <a:lnTo>
                        <a:pt x="34" y="304"/>
                      </a:lnTo>
                      <a:lnTo>
                        <a:pt x="17" y="270"/>
                      </a:lnTo>
                      <a:lnTo>
                        <a:pt x="6" y="236"/>
                      </a:lnTo>
                      <a:lnTo>
                        <a:pt x="0" y="197"/>
                      </a:lnTo>
                      <a:close/>
                    </a:path>
                  </a:pathLst>
                </a:custGeom>
                <a:solidFill>
                  <a:srgbClr val="7F3F00"/>
                </a:solidFill>
                <a:ln w="0">
                  <a:solidFill>
                    <a:srgbClr val="FFFFFF"/>
                  </a:solidFill>
                  <a:prstDash val="solid"/>
                  <a:round/>
                  <a:headEnd/>
                  <a:tailEnd/>
                </a:ln>
              </p:spPr>
              <p:txBody>
                <a:bodyPr/>
                <a:lstStyle/>
                <a:p>
                  <a:endParaRPr lang="ar-SA"/>
                </a:p>
              </p:txBody>
            </p:sp>
            <p:sp>
              <p:nvSpPr>
                <p:cNvPr id="3111" name="Rectangle 39"/>
                <p:cNvSpPr>
                  <a:spLocks noChangeArrowheads="1"/>
                </p:cNvSpPr>
                <p:nvPr/>
              </p:nvSpPr>
              <p:spPr bwMode="auto">
                <a:xfrm>
                  <a:off x="317" y="1996"/>
                  <a:ext cx="203" cy="230"/>
                </a:xfrm>
                <a:prstGeom prst="rect">
                  <a:avLst/>
                </a:prstGeom>
                <a:noFill/>
                <a:ln w="9525">
                  <a:noFill/>
                  <a:miter lim="800000"/>
                  <a:headEnd/>
                  <a:tailEnd/>
                </a:ln>
              </p:spPr>
              <p:txBody>
                <a:bodyPr wrap="none" lIns="0" tIns="0" rIns="0" bIns="0">
                  <a:spAutoFit/>
                </a:bodyPr>
                <a:lstStyle/>
                <a:p>
                  <a:r>
                    <a:rPr lang="en-US">
                      <a:solidFill>
                        <a:srgbClr val="DFFFAF"/>
                      </a:solidFill>
                    </a:rPr>
                    <a:t>V-</a:t>
                  </a:r>
                  <a:endParaRPr lang="en-US"/>
                </a:p>
              </p:txBody>
            </p:sp>
            <p:sp>
              <p:nvSpPr>
                <p:cNvPr id="3119" name="Line 47"/>
                <p:cNvSpPr>
                  <a:spLocks noChangeShapeType="1"/>
                </p:cNvSpPr>
                <p:nvPr/>
              </p:nvSpPr>
              <p:spPr bwMode="auto">
                <a:xfrm>
                  <a:off x="1189" y="3417"/>
                  <a:ext cx="3502" cy="1"/>
                </a:xfrm>
                <a:prstGeom prst="line">
                  <a:avLst/>
                </a:prstGeom>
                <a:noFill/>
                <a:ln w="9525">
                  <a:solidFill>
                    <a:srgbClr val="FFFFAF"/>
                  </a:solidFill>
                  <a:round/>
                  <a:headEnd/>
                  <a:tailEnd/>
                </a:ln>
              </p:spPr>
              <p:txBody>
                <a:bodyPr/>
                <a:lstStyle/>
                <a:p>
                  <a:endParaRPr lang="ar-SA"/>
                </a:p>
              </p:txBody>
            </p:sp>
            <p:sp>
              <p:nvSpPr>
                <p:cNvPr id="3130" name="Freeform 58"/>
                <p:cNvSpPr>
                  <a:spLocks/>
                </p:cNvSpPr>
                <p:nvPr/>
              </p:nvSpPr>
              <p:spPr bwMode="auto">
                <a:xfrm>
                  <a:off x="1301" y="779"/>
                  <a:ext cx="3390" cy="634"/>
                </a:xfrm>
                <a:custGeom>
                  <a:avLst/>
                  <a:gdLst/>
                  <a:ahLst/>
                  <a:cxnLst>
                    <a:cxn ang="0">
                      <a:pos x="0" y="784"/>
                    </a:cxn>
                    <a:cxn ang="0">
                      <a:pos x="0" y="0"/>
                    </a:cxn>
                    <a:cxn ang="0">
                      <a:pos x="3924" y="0"/>
                    </a:cxn>
                  </a:cxnLst>
                  <a:rect l="0" t="0" r="r" b="b"/>
                  <a:pathLst>
                    <a:path w="3924" h="784">
                      <a:moveTo>
                        <a:pt x="0" y="784"/>
                      </a:moveTo>
                      <a:lnTo>
                        <a:pt x="0" y="0"/>
                      </a:lnTo>
                      <a:lnTo>
                        <a:pt x="3924" y="0"/>
                      </a:lnTo>
                    </a:path>
                  </a:pathLst>
                </a:custGeom>
                <a:noFill/>
                <a:ln w="9525">
                  <a:solidFill>
                    <a:srgbClr val="FFFFAF"/>
                  </a:solidFill>
                  <a:prstDash val="solid"/>
                  <a:round/>
                  <a:headEnd/>
                  <a:tailEnd/>
                </a:ln>
              </p:spPr>
              <p:txBody>
                <a:bodyPr/>
                <a:lstStyle/>
                <a:p>
                  <a:endParaRPr lang="ar-SA"/>
                </a:p>
              </p:txBody>
            </p:sp>
            <p:sp>
              <p:nvSpPr>
                <p:cNvPr id="3141" name="Line 69"/>
                <p:cNvSpPr>
                  <a:spLocks noChangeShapeType="1"/>
                </p:cNvSpPr>
                <p:nvPr/>
              </p:nvSpPr>
              <p:spPr bwMode="auto">
                <a:xfrm flipV="1">
                  <a:off x="1978" y="3313"/>
                  <a:ext cx="0" cy="109"/>
                </a:xfrm>
                <a:prstGeom prst="line">
                  <a:avLst/>
                </a:prstGeom>
                <a:noFill/>
                <a:ln w="0">
                  <a:solidFill>
                    <a:srgbClr val="FFFFFF"/>
                  </a:solidFill>
                  <a:round/>
                  <a:headEnd/>
                  <a:tailEnd/>
                </a:ln>
              </p:spPr>
              <p:txBody>
                <a:bodyPr/>
                <a:lstStyle/>
                <a:p>
                  <a:endParaRPr lang="ar-SA"/>
                </a:p>
              </p:txBody>
            </p:sp>
            <p:sp>
              <p:nvSpPr>
                <p:cNvPr id="3142" name="Line 70"/>
                <p:cNvSpPr>
                  <a:spLocks noChangeShapeType="1"/>
                </p:cNvSpPr>
                <p:nvPr/>
              </p:nvSpPr>
              <p:spPr bwMode="auto">
                <a:xfrm flipH="1" flipV="1">
                  <a:off x="1920" y="3289"/>
                  <a:ext cx="58" cy="24"/>
                </a:xfrm>
                <a:prstGeom prst="line">
                  <a:avLst/>
                </a:prstGeom>
                <a:noFill/>
                <a:ln w="0">
                  <a:solidFill>
                    <a:srgbClr val="FFFFFF"/>
                  </a:solidFill>
                  <a:round/>
                  <a:headEnd/>
                  <a:tailEnd/>
                </a:ln>
              </p:spPr>
              <p:txBody>
                <a:bodyPr/>
                <a:lstStyle/>
                <a:p>
                  <a:endParaRPr lang="ar-SA"/>
                </a:p>
              </p:txBody>
            </p:sp>
            <p:sp>
              <p:nvSpPr>
                <p:cNvPr id="3143" name="Line 71"/>
                <p:cNvSpPr>
                  <a:spLocks noChangeShapeType="1"/>
                </p:cNvSpPr>
                <p:nvPr/>
              </p:nvSpPr>
              <p:spPr bwMode="auto">
                <a:xfrm flipV="1">
                  <a:off x="1920" y="3235"/>
                  <a:ext cx="116" cy="54"/>
                </a:xfrm>
                <a:prstGeom prst="line">
                  <a:avLst/>
                </a:prstGeom>
                <a:noFill/>
                <a:ln w="0">
                  <a:solidFill>
                    <a:srgbClr val="FFFFFF"/>
                  </a:solidFill>
                  <a:round/>
                  <a:headEnd/>
                  <a:tailEnd/>
                </a:ln>
              </p:spPr>
              <p:txBody>
                <a:bodyPr/>
                <a:lstStyle/>
                <a:p>
                  <a:endParaRPr lang="ar-SA"/>
                </a:p>
              </p:txBody>
            </p:sp>
            <p:sp>
              <p:nvSpPr>
                <p:cNvPr id="3144" name="Line 72"/>
                <p:cNvSpPr>
                  <a:spLocks noChangeShapeType="1"/>
                </p:cNvSpPr>
                <p:nvPr/>
              </p:nvSpPr>
              <p:spPr bwMode="auto">
                <a:xfrm flipH="1" flipV="1">
                  <a:off x="1920" y="3180"/>
                  <a:ext cx="116" cy="55"/>
                </a:xfrm>
                <a:prstGeom prst="line">
                  <a:avLst/>
                </a:prstGeom>
                <a:noFill/>
                <a:ln w="0">
                  <a:solidFill>
                    <a:srgbClr val="FFFFFF"/>
                  </a:solidFill>
                  <a:round/>
                  <a:headEnd/>
                  <a:tailEnd/>
                </a:ln>
              </p:spPr>
              <p:txBody>
                <a:bodyPr/>
                <a:lstStyle/>
                <a:p>
                  <a:endParaRPr lang="ar-SA"/>
                </a:p>
              </p:txBody>
            </p:sp>
            <p:sp>
              <p:nvSpPr>
                <p:cNvPr id="3145" name="Line 73"/>
                <p:cNvSpPr>
                  <a:spLocks noChangeShapeType="1"/>
                </p:cNvSpPr>
                <p:nvPr/>
              </p:nvSpPr>
              <p:spPr bwMode="auto">
                <a:xfrm flipV="1">
                  <a:off x="1920" y="3126"/>
                  <a:ext cx="116" cy="54"/>
                </a:xfrm>
                <a:prstGeom prst="line">
                  <a:avLst/>
                </a:prstGeom>
                <a:noFill/>
                <a:ln w="0">
                  <a:solidFill>
                    <a:srgbClr val="FFFFFF"/>
                  </a:solidFill>
                  <a:round/>
                  <a:headEnd/>
                  <a:tailEnd/>
                </a:ln>
              </p:spPr>
              <p:txBody>
                <a:bodyPr/>
                <a:lstStyle/>
                <a:p>
                  <a:endParaRPr lang="ar-SA"/>
                </a:p>
              </p:txBody>
            </p:sp>
            <p:sp>
              <p:nvSpPr>
                <p:cNvPr id="3146" name="Line 74"/>
                <p:cNvSpPr>
                  <a:spLocks noChangeShapeType="1"/>
                </p:cNvSpPr>
                <p:nvPr/>
              </p:nvSpPr>
              <p:spPr bwMode="auto">
                <a:xfrm flipH="1" flipV="1">
                  <a:off x="1920" y="3076"/>
                  <a:ext cx="116" cy="50"/>
                </a:xfrm>
                <a:prstGeom prst="line">
                  <a:avLst/>
                </a:prstGeom>
                <a:noFill/>
                <a:ln w="0">
                  <a:solidFill>
                    <a:srgbClr val="FFFFFF"/>
                  </a:solidFill>
                  <a:round/>
                  <a:headEnd/>
                  <a:tailEnd/>
                </a:ln>
              </p:spPr>
              <p:txBody>
                <a:bodyPr/>
                <a:lstStyle/>
                <a:p>
                  <a:endParaRPr lang="ar-SA"/>
                </a:p>
              </p:txBody>
            </p:sp>
            <p:sp>
              <p:nvSpPr>
                <p:cNvPr id="3147" name="Line 75"/>
                <p:cNvSpPr>
                  <a:spLocks noChangeShapeType="1"/>
                </p:cNvSpPr>
                <p:nvPr/>
              </p:nvSpPr>
              <p:spPr bwMode="auto">
                <a:xfrm flipV="1">
                  <a:off x="1920" y="3021"/>
                  <a:ext cx="116" cy="55"/>
                </a:xfrm>
                <a:prstGeom prst="line">
                  <a:avLst/>
                </a:prstGeom>
                <a:noFill/>
                <a:ln w="0">
                  <a:solidFill>
                    <a:srgbClr val="FFFFFF"/>
                  </a:solidFill>
                  <a:round/>
                  <a:headEnd/>
                  <a:tailEnd/>
                </a:ln>
              </p:spPr>
              <p:txBody>
                <a:bodyPr/>
                <a:lstStyle/>
                <a:p>
                  <a:endParaRPr lang="ar-SA"/>
                </a:p>
              </p:txBody>
            </p:sp>
            <p:sp>
              <p:nvSpPr>
                <p:cNvPr id="3148" name="Line 76"/>
                <p:cNvSpPr>
                  <a:spLocks noChangeShapeType="1"/>
                </p:cNvSpPr>
                <p:nvPr/>
              </p:nvSpPr>
              <p:spPr bwMode="auto">
                <a:xfrm flipH="1" flipV="1">
                  <a:off x="1978" y="2993"/>
                  <a:ext cx="58" cy="28"/>
                </a:xfrm>
                <a:prstGeom prst="line">
                  <a:avLst/>
                </a:prstGeom>
                <a:noFill/>
                <a:ln w="0">
                  <a:solidFill>
                    <a:srgbClr val="FFFFFF"/>
                  </a:solidFill>
                  <a:round/>
                  <a:headEnd/>
                  <a:tailEnd/>
                </a:ln>
              </p:spPr>
              <p:txBody>
                <a:bodyPr/>
                <a:lstStyle/>
                <a:p>
                  <a:endParaRPr lang="ar-SA"/>
                </a:p>
              </p:txBody>
            </p:sp>
            <p:sp>
              <p:nvSpPr>
                <p:cNvPr id="3149" name="Line 77"/>
                <p:cNvSpPr>
                  <a:spLocks noChangeShapeType="1"/>
                </p:cNvSpPr>
                <p:nvPr/>
              </p:nvSpPr>
              <p:spPr bwMode="auto">
                <a:xfrm flipV="1">
                  <a:off x="1978" y="2889"/>
                  <a:ext cx="0" cy="104"/>
                </a:xfrm>
                <a:prstGeom prst="line">
                  <a:avLst/>
                </a:prstGeom>
                <a:noFill/>
                <a:ln w="0">
                  <a:solidFill>
                    <a:srgbClr val="FFFFFF"/>
                  </a:solidFill>
                  <a:round/>
                  <a:headEnd/>
                  <a:tailEnd/>
                </a:ln>
              </p:spPr>
              <p:txBody>
                <a:bodyPr/>
                <a:lstStyle/>
                <a:p>
                  <a:endParaRPr lang="ar-SA"/>
                </a:p>
              </p:txBody>
            </p:sp>
            <p:sp>
              <p:nvSpPr>
                <p:cNvPr id="3150" name="Line 78"/>
                <p:cNvSpPr>
                  <a:spLocks noChangeShapeType="1"/>
                </p:cNvSpPr>
                <p:nvPr/>
              </p:nvSpPr>
              <p:spPr bwMode="auto">
                <a:xfrm flipV="1">
                  <a:off x="1189" y="3313"/>
                  <a:ext cx="1" cy="109"/>
                </a:xfrm>
                <a:prstGeom prst="line">
                  <a:avLst/>
                </a:prstGeom>
                <a:noFill/>
                <a:ln w="0">
                  <a:solidFill>
                    <a:srgbClr val="FFFFFF"/>
                  </a:solidFill>
                  <a:round/>
                  <a:headEnd/>
                  <a:tailEnd/>
                </a:ln>
              </p:spPr>
              <p:txBody>
                <a:bodyPr/>
                <a:lstStyle/>
                <a:p>
                  <a:endParaRPr lang="ar-SA"/>
                </a:p>
              </p:txBody>
            </p:sp>
            <p:sp>
              <p:nvSpPr>
                <p:cNvPr id="3151" name="Line 79"/>
                <p:cNvSpPr>
                  <a:spLocks noChangeShapeType="1"/>
                </p:cNvSpPr>
                <p:nvPr/>
              </p:nvSpPr>
              <p:spPr bwMode="auto">
                <a:xfrm flipH="1" flipV="1">
                  <a:off x="1130" y="3285"/>
                  <a:ext cx="59" cy="28"/>
                </a:xfrm>
                <a:prstGeom prst="line">
                  <a:avLst/>
                </a:prstGeom>
                <a:noFill/>
                <a:ln w="0">
                  <a:solidFill>
                    <a:srgbClr val="FFFFFF"/>
                  </a:solidFill>
                  <a:round/>
                  <a:headEnd/>
                  <a:tailEnd/>
                </a:ln>
              </p:spPr>
              <p:txBody>
                <a:bodyPr/>
                <a:lstStyle/>
                <a:p>
                  <a:endParaRPr lang="ar-SA"/>
                </a:p>
              </p:txBody>
            </p:sp>
            <p:sp>
              <p:nvSpPr>
                <p:cNvPr id="3152" name="Line 80"/>
                <p:cNvSpPr>
                  <a:spLocks noChangeShapeType="1"/>
                </p:cNvSpPr>
                <p:nvPr/>
              </p:nvSpPr>
              <p:spPr bwMode="auto">
                <a:xfrm flipV="1">
                  <a:off x="1130" y="3235"/>
                  <a:ext cx="118" cy="50"/>
                </a:xfrm>
                <a:prstGeom prst="line">
                  <a:avLst/>
                </a:prstGeom>
                <a:noFill/>
                <a:ln w="0">
                  <a:solidFill>
                    <a:srgbClr val="FFFFFF"/>
                  </a:solidFill>
                  <a:round/>
                  <a:headEnd/>
                  <a:tailEnd/>
                </a:ln>
              </p:spPr>
              <p:txBody>
                <a:bodyPr/>
                <a:lstStyle/>
                <a:p>
                  <a:endParaRPr lang="ar-SA"/>
                </a:p>
              </p:txBody>
            </p:sp>
            <p:sp>
              <p:nvSpPr>
                <p:cNvPr id="3153" name="Line 81"/>
                <p:cNvSpPr>
                  <a:spLocks noChangeShapeType="1"/>
                </p:cNvSpPr>
                <p:nvPr/>
              </p:nvSpPr>
              <p:spPr bwMode="auto">
                <a:xfrm flipH="1" flipV="1">
                  <a:off x="1130" y="3180"/>
                  <a:ext cx="118" cy="55"/>
                </a:xfrm>
                <a:prstGeom prst="line">
                  <a:avLst/>
                </a:prstGeom>
                <a:noFill/>
                <a:ln w="0">
                  <a:solidFill>
                    <a:srgbClr val="FFFFFF"/>
                  </a:solidFill>
                  <a:round/>
                  <a:headEnd/>
                  <a:tailEnd/>
                </a:ln>
              </p:spPr>
              <p:txBody>
                <a:bodyPr/>
                <a:lstStyle/>
                <a:p>
                  <a:endParaRPr lang="ar-SA"/>
                </a:p>
              </p:txBody>
            </p:sp>
            <p:sp>
              <p:nvSpPr>
                <p:cNvPr id="3154" name="Line 82"/>
                <p:cNvSpPr>
                  <a:spLocks noChangeShapeType="1"/>
                </p:cNvSpPr>
                <p:nvPr/>
              </p:nvSpPr>
              <p:spPr bwMode="auto">
                <a:xfrm flipV="1">
                  <a:off x="1130" y="3126"/>
                  <a:ext cx="118" cy="54"/>
                </a:xfrm>
                <a:prstGeom prst="line">
                  <a:avLst/>
                </a:prstGeom>
                <a:noFill/>
                <a:ln w="0">
                  <a:solidFill>
                    <a:srgbClr val="FFFFFF"/>
                  </a:solidFill>
                  <a:round/>
                  <a:headEnd/>
                  <a:tailEnd/>
                </a:ln>
              </p:spPr>
              <p:txBody>
                <a:bodyPr/>
                <a:lstStyle/>
                <a:p>
                  <a:endParaRPr lang="ar-SA"/>
                </a:p>
              </p:txBody>
            </p:sp>
            <p:sp>
              <p:nvSpPr>
                <p:cNvPr id="3155" name="Line 83"/>
                <p:cNvSpPr>
                  <a:spLocks noChangeShapeType="1"/>
                </p:cNvSpPr>
                <p:nvPr/>
              </p:nvSpPr>
              <p:spPr bwMode="auto">
                <a:xfrm flipH="1" flipV="1">
                  <a:off x="1130" y="3076"/>
                  <a:ext cx="118" cy="50"/>
                </a:xfrm>
                <a:prstGeom prst="line">
                  <a:avLst/>
                </a:prstGeom>
                <a:noFill/>
                <a:ln w="0">
                  <a:solidFill>
                    <a:srgbClr val="FFFFFF"/>
                  </a:solidFill>
                  <a:round/>
                  <a:headEnd/>
                  <a:tailEnd/>
                </a:ln>
              </p:spPr>
              <p:txBody>
                <a:bodyPr/>
                <a:lstStyle/>
                <a:p>
                  <a:endParaRPr lang="ar-SA"/>
                </a:p>
              </p:txBody>
            </p:sp>
            <p:sp>
              <p:nvSpPr>
                <p:cNvPr id="3156" name="Line 84"/>
                <p:cNvSpPr>
                  <a:spLocks noChangeShapeType="1"/>
                </p:cNvSpPr>
                <p:nvPr/>
              </p:nvSpPr>
              <p:spPr bwMode="auto">
                <a:xfrm flipV="1">
                  <a:off x="1130" y="3021"/>
                  <a:ext cx="118" cy="55"/>
                </a:xfrm>
                <a:prstGeom prst="line">
                  <a:avLst/>
                </a:prstGeom>
                <a:noFill/>
                <a:ln w="0">
                  <a:solidFill>
                    <a:srgbClr val="FFFFFF"/>
                  </a:solidFill>
                  <a:round/>
                  <a:headEnd/>
                  <a:tailEnd/>
                </a:ln>
              </p:spPr>
              <p:txBody>
                <a:bodyPr/>
                <a:lstStyle/>
                <a:p>
                  <a:endParaRPr lang="ar-SA"/>
                </a:p>
              </p:txBody>
            </p:sp>
            <p:sp>
              <p:nvSpPr>
                <p:cNvPr id="3157" name="Line 85"/>
                <p:cNvSpPr>
                  <a:spLocks noChangeShapeType="1"/>
                </p:cNvSpPr>
                <p:nvPr/>
              </p:nvSpPr>
              <p:spPr bwMode="auto">
                <a:xfrm flipH="1" flipV="1">
                  <a:off x="1189" y="2993"/>
                  <a:ext cx="59" cy="28"/>
                </a:xfrm>
                <a:prstGeom prst="line">
                  <a:avLst/>
                </a:prstGeom>
                <a:noFill/>
                <a:ln w="0">
                  <a:solidFill>
                    <a:srgbClr val="FFFFFF"/>
                  </a:solidFill>
                  <a:round/>
                  <a:headEnd/>
                  <a:tailEnd/>
                </a:ln>
              </p:spPr>
              <p:txBody>
                <a:bodyPr/>
                <a:lstStyle/>
                <a:p>
                  <a:endParaRPr lang="ar-SA"/>
                </a:p>
              </p:txBody>
            </p:sp>
            <p:sp>
              <p:nvSpPr>
                <p:cNvPr id="3158" name="Line 86"/>
                <p:cNvSpPr>
                  <a:spLocks noChangeShapeType="1"/>
                </p:cNvSpPr>
                <p:nvPr/>
              </p:nvSpPr>
              <p:spPr bwMode="auto">
                <a:xfrm flipV="1">
                  <a:off x="1189" y="2889"/>
                  <a:ext cx="1" cy="104"/>
                </a:xfrm>
                <a:prstGeom prst="line">
                  <a:avLst/>
                </a:prstGeom>
                <a:noFill/>
                <a:ln w="0">
                  <a:solidFill>
                    <a:srgbClr val="FFFFFF"/>
                  </a:solidFill>
                  <a:round/>
                  <a:headEnd/>
                  <a:tailEnd/>
                </a:ln>
              </p:spPr>
              <p:txBody>
                <a:bodyPr/>
                <a:lstStyle/>
                <a:p>
                  <a:endParaRPr lang="ar-SA"/>
                </a:p>
              </p:txBody>
            </p:sp>
            <p:sp>
              <p:nvSpPr>
                <p:cNvPr id="3159" name="Line 87"/>
                <p:cNvSpPr>
                  <a:spLocks noChangeShapeType="1"/>
                </p:cNvSpPr>
                <p:nvPr/>
              </p:nvSpPr>
              <p:spPr bwMode="auto">
                <a:xfrm flipV="1">
                  <a:off x="2095" y="1203"/>
                  <a:ext cx="1" cy="105"/>
                </a:xfrm>
                <a:prstGeom prst="line">
                  <a:avLst/>
                </a:prstGeom>
                <a:noFill/>
                <a:ln w="0">
                  <a:solidFill>
                    <a:srgbClr val="FFFFFF"/>
                  </a:solidFill>
                  <a:round/>
                  <a:headEnd/>
                  <a:tailEnd/>
                </a:ln>
              </p:spPr>
              <p:txBody>
                <a:bodyPr/>
                <a:lstStyle/>
                <a:p>
                  <a:endParaRPr lang="ar-SA"/>
                </a:p>
              </p:txBody>
            </p:sp>
            <p:sp>
              <p:nvSpPr>
                <p:cNvPr id="3160" name="Line 88"/>
                <p:cNvSpPr>
                  <a:spLocks noChangeShapeType="1"/>
                </p:cNvSpPr>
                <p:nvPr/>
              </p:nvSpPr>
              <p:spPr bwMode="auto">
                <a:xfrm flipH="1" flipV="1">
                  <a:off x="2036" y="1176"/>
                  <a:ext cx="59" cy="27"/>
                </a:xfrm>
                <a:prstGeom prst="line">
                  <a:avLst/>
                </a:prstGeom>
                <a:noFill/>
                <a:ln w="0">
                  <a:solidFill>
                    <a:srgbClr val="FFFFFF"/>
                  </a:solidFill>
                  <a:round/>
                  <a:headEnd/>
                  <a:tailEnd/>
                </a:ln>
              </p:spPr>
              <p:txBody>
                <a:bodyPr/>
                <a:lstStyle/>
                <a:p>
                  <a:endParaRPr lang="ar-SA"/>
                </a:p>
              </p:txBody>
            </p:sp>
            <p:sp>
              <p:nvSpPr>
                <p:cNvPr id="3161" name="Line 89"/>
                <p:cNvSpPr>
                  <a:spLocks noChangeShapeType="1"/>
                </p:cNvSpPr>
                <p:nvPr/>
              </p:nvSpPr>
              <p:spPr bwMode="auto">
                <a:xfrm flipV="1">
                  <a:off x="2036" y="1121"/>
                  <a:ext cx="113" cy="55"/>
                </a:xfrm>
                <a:prstGeom prst="line">
                  <a:avLst/>
                </a:prstGeom>
                <a:noFill/>
                <a:ln w="0">
                  <a:solidFill>
                    <a:srgbClr val="FFFFFF"/>
                  </a:solidFill>
                  <a:round/>
                  <a:headEnd/>
                  <a:tailEnd/>
                </a:ln>
              </p:spPr>
              <p:txBody>
                <a:bodyPr/>
                <a:lstStyle/>
                <a:p>
                  <a:endParaRPr lang="ar-SA"/>
                </a:p>
              </p:txBody>
            </p:sp>
            <p:sp>
              <p:nvSpPr>
                <p:cNvPr id="3162" name="Line 90"/>
                <p:cNvSpPr>
                  <a:spLocks noChangeShapeType="1"/>
                </p:cNvSpPr>
                <p:nvPr/>
              </p:nvSpPr>
              <p:spPr bwMode="auto">
                <a:xfrm flipH="1" flipV="1">
                  <a:off x="2036" y="1066"/>
                  <a:ext cx="113" cy="55"/>
                </a:xfrm>
                <a:prstGeom prst="line">
                  <a:avLst/>
                </a:prstGeom>
                <a:noFill/>
                <a:ln w="0">
                  <a:solidFill>
                    <a:srgbClr val="FFFFFF"/>
                  </a:solidFill>
                  <a:round/>
                  <a:headEnd/>
                  <a:tailEnd/>
                </a:ln>
              </p:spPr>
              <p:txBody>
                <a:bodyPr/>
                <a:lstStyle/>
                <a:p>
                  <a:endParaRPr lang="ar-SA"/>
                </a:p>
              </p:txBody>
            </p:sp>
            <p:sp>
              <p:nvSpPr>
                <p:cNvPr id="3163" name="Line 91"/>
                <p:cNvSpPr>
                  <a:spLocks noChangeShapeType="1"/>
                </p:cNvSpPr>
                <p:nvPr/>
              </p:nvSpPr>
              <p:spPr bwMode="auto">
                <a:xfrm flipV="1">
                  <a:off x="2036" y="1012"/>
                  <a:ext cx="113" cy="54"/>
                </a:xfrm>
                <a:prstGeom prst="line">
                  <a:avLst/>
                </a:prstGeom>
                <a:noFill/>
                <a:ln w="0">
                  <a:solidFill>
                    <a:srgbClr val="FFFFFF"/>
                  </a:solidFill>
                  <a:round/>
                  <a:headEnd/>
                  <a:tailEnd/>
                </a:ln>
              </p:spPr>
              <p:txBody>
                <a:bodyPr/>
                <a:lstStyle/>
                <a:p>
                  <a:endParaRPr lang="ar-SA"/>
                </a:p>
              </p:txBody>
            </p:sp>
            <p:sp>
              <p:nvSpPr>
                <p:cNvPr id="3164" name="Line 92"/>
                <p:cNvSpPr>
                  <a:spLocks noChangeShapeType="1"/>
                </p:cNvSpPr>
                <p:nvPr/>
              </p:nvSpPr>
              <p:spPr bwMode="auto">
                <a:xfrm flipH="1" flipV="1">
                  <a:off x="2036" y="962"/>
                  <a:ext cx="113" cy="50"/>
                </a:xfrm>
                <a:prstGeom prst="line">
                  <a:avLst/>
                </a:prstGeom>
                <a:noFill/>
                <a:ln w="0">
                  <a:solidFill>
                    <a:srgbClr val="FFFFFF"/>
                  </a:solidFill>
                  <a:round/>
                  <a:headEnd/>
                  <a:tailEnd/>
                </a:ln>
              </p:spPr>
              <p:txBody>
                <a:bodyPr/>
                <a:lstStyle/>
                <a:p>
                  <a:endParaRPr lang="ar-SA"/>
                </a:p>
              </p:txBody>
            </p:sp>
            <p:sp>
              <p:nvSpPr>
                <p:cNvPr id="3165" name="Line 93"/>
                <p:cNvSpPr>
                  <a:spLocks noChangeShapeType="1"/>
                </p:cNvSpPr>
                <p:nvPr/>
              </p:nvSpPr>
              <p:spPr bwMode="auto">
                <a:xfrm flipV="1">
                  <a:off x="2036" y="907"/>
                  <a:ext cx="113" cy="55"/>
                </a:xfrm>
                <a:prstGeom prst="line">
                  <a:avLst/>
                </a:prstGeom>
                <a:noFill/>
                <a:ln w="0">
                  <a:solidFill>
                    <a:srgbClr val="FFFFFF"/>
                  </a:solidFill>
                  <a:round/>
                  <a:headEnd/>
                  <a:tailEnd/>
                </a:ln>
              </p:spPr>
              <p:txBody>
                <a:bodyPr/>
                <a:lstStyle/>
                <a:p>
                  <a:endParaRPr lang="ar-SA"/>
                </a:p>
              </p:txBody>
            </p:sp>
            <p:sp>
              <p:nvSpPr>
                <p:cNvPr id="3166" name="Line 94"/>
                <p:cNvSpPr>
                  <a:spLocks noChangeShapeType="1"/>
                </p:cNvSpPr>
                <p:nvPr/>
              </p:nvSpPr>
              <p:spPr bwMode="auto">
                <a:xfrm flipH="1" flipV="1">
                  <a:off x="2095" y="879"/>
                  <a:ext cx="54" cy="28"/>
                </a:xfrm>
                <a:prstGeom prst="line">
                  <a:avLst/>
                </a:prstGeom>
                <a:noFill/>
                <a:ln w="0">
                  <a:solidFill>
                    <a:srgbClr val="FFFFFF"/>
                  </a:solidFill>
                  <a:round/>
                  <a:headEnd/>
                  <a:tailEnd/>
                </a:ln>
              </p:spPr>
              <p:txBody>
                <a:bodyPr/>
                <a:lstStyle/>
                <a:p>
                  <a:endParaRPr lang="ar-SA"/>
                </a:p>
              </p:txBody>
            </p:sp>
            <p:sp>
              <p:nvSpPr>
                <p:cNvPr id="3167" name="Line 95"/>
                <p:cNvSpPr>
                  <a:spLocks noChangeShapeType="1"/>
                </p:cNvSpPr>
                <p:nvPr/>
              </p:nvSpPr>
              <p:spPr bwMode="auto">
                <a:xfrm flipV="1">
                  <a:off x="2095" y="775"/>
                  <a:ext cx="1" cy="104"/>
                </a:xfrm>
                <a:prstGeom prst="line">
                  <a:avLst/>
                </a:prstGeom>
                <a:noFill/>
                <a:ln w="0">
                  <a:solidFill>
                    <a:srgbClr val="FFFFFF"/>
                  </a:solidFill>
                  <a:round/>
                  <a:headEnd/>
                  <a:tailEnd/>
                </a:ln>
              </p:spPr>
              <p:txBody>
                <a:bodyPr/>
                <a:lstStyle/>
                <a:p>
                  <a:endParaRPr lang="ar-SA"/>
                </a:p>
              </p:txBody>
            </p:sp>
            <p:sp>
              <p:nvSpPr>
                <p:cNvPr id="3177" name="Rectangle 105"/>
                <p:cNvSpPr>
                  <a:spLocks noChangeArrowheads="1"/>
                </p:cNvSpPr>
                <p:nvPr/>
              </p:nvSpPr>
              <p:spPr bwMode="auto">
                <a:xfrm>
                  <a:off x="1301" y="1832"/>
                  <a:ext cx="794" cy="319"/>
                </a:xfrm>
                <a:prstGeom prst="rect">
                  <a:avLst/>
                </a:prstGeom>
                <a:noFill/>
                <a:ln w="9525">
                  <a:solidFill>
                    <a:srgbClr val="FFFFAF"/>
                  </a:solidFill>
                  <a:miter lim="800000"/>
                  <a:headEnd/>
                  <a:tailEnd/>
                </a:ln>
              </p:spPr>
              <p:txBody>
                <a:bodyPr/>
                <a:lstStyle/>
                <a:p>
                  <a:endParaRPr lang="ar-SA"/>
                </a:p>
              </p:txBody>
            </p:sp>
            <p:sp>
              <p:nvSpPr>
                <p:cNvPr id="3178" name="Line 106"/>
                <p:cNvSpPr>
                  <a:spLocks noChangeShapeType="1"/>
                </p:cNvSpPr>
                <p:nvPr/>
              </p:nvSpPr>
              <p:spPr bwMode="auto">
                <a:xfrm>
                  <a:off x="1978" y="2151"/>
                  <a:ext cx="0" cy="209"/>
                </a:xfrm>
                <a:prstGeom prst="line">
                  <a:avLst/>
                </a:prstGeom>
                <a:noFill/>
                <a:ln w="9525">
                  <a:solidFill>
                    <a:srgbClr val="FFFFAF"/>
                  </a:solidFill>
                  <a:round/>
                  <a:headEnd/>
                  <a:tailEnd/>
                </a:ln>
              </p:spPr>
              <p:txBody>
                <a:bodyPr/>
                <a:lstStyle/>
                <a:p>
                  <a:endParaRPr lang="ar-SA"/>
                </a:p>
              </p:txBody>
            </p:sp>
            <p:sp>
              <p:nvSpPr>
                <p:cNvPr id="3179" name="Line 107"/>
                <p:cNvSpPr>
                  <a:spLocks noChangeShapeType="1"/>
                </p:cNvSpPr>
                <p:nvPr/>
              </p:nvSpPr>
              <p:spPr bwMode="auto">
                <a:xfrm>
                  <a:off x="1978" y="2784"/>
                  <a:ext cx="0" cy="105"/>
                </a:xfrm>
                <a:prstGeom prst="line">
                  <a:avLst/>
                </a:prstGeom>
                <a:noFill/>
                <a:ln w="9525">
                  <a:solidFill>
                    <a:srgbClr val="FFFFAF"/>
                  </a:solidFill>
                  <a:round/>
                  <a:headEnd/>
                  <a:tailEnd/>
                </a:ln>
              </p:spPr>
              <p:txBody>
                <a:bodyPr/>
                <a:lstStyle/>
                <a:p>
                  <a:endParaRPr lang="ar-SA"/>
                </a:p>
              </p:txBody>
            </p:sp>
            <p:sp>
              <p:nvSpPr>
                <p:cNvPr id="3180" name="Freeform 108"/>
                <p:cNvSpPr>
                  <a:spLocks/>
                </p:cNvSpPr>
                <p:nvPr/>
              </p:nvSpPr>
              <p:spPr bwMode="auto">
                <a:xfrm>
                  <a:off x="1189" y="2575"/>
                  <a:ext cx="565" cy="314"/>
                </a:xfrm>
                <a:custGeom>
                  <a:avLst/>
                  <a:gdLst/>
                  <a:ahLst/>
                  <a:cxnLst>
                    <a:cxn ang="0">
                      <a:pos x="0" y="389"/>
                    </a:cxn>
                    <a:cxn ang="0">
                      <a:pos x="0" y="0"/>
                    </a:cxn>
                    <a:cxn ang="0">
                      <a:pos x="654" y="0"/>
                    </a:cxn>
                  </a:cxnLst>
                  <a:rect l="0" t="0" r="r" b="b"/>
                  <a:pathLst>
                    <a:path w="654" h="389">
                      <a:moveTo>
                        <a:pt x="0" y="389"/>
                      </a:moveTo>
                      <a:lnTo>
                        <a:pt x="0" y="0"/>
                      </a:lnTo>
                      <a:lnTo>
                        <a:pt x="654" y="0"/>
                      </a:lnTo>
                    </a:path>
                  </a:pathLst>
                </a:custGeom>
                <a:noFill/>
                <a:ln w="9525">
                  <a:solidFill>
                    <a:srgbClr val="FFFFAF"/>
                  </a:solidFill>
                  <a:prstDash val="solid"/>
                  <a:round/>
                  <a:headEnd/>
                  <a:tailEnd/>
                </a:ln>
              </p:spPr>
              <p:txBody>
                <a:bodyPr/>
                <a:lstStyle/>
                <a:p>
                  <a:endParaRPr lang="ar-SA"/>
                </a:p>
              </p:txBody>
            </p:sp>
            <p:sp>
              <p:nvSpPr>
                <p:cNvPr id="3181" name="Freeform 109"/>
                <p:cNvSpPr>
                  <a:spLocks/>
                </p:cNvSpPr>
                <p:nvPr/>
              </p:nvSpPr>
              <p:spPr bwMode="auto">
                <a:xfrm>
                  <a:off x="400" y="2255"/>
                  <a:ext cx="224" cy="320"/>
                </a:xfrm>
                <a:custGeom>
                  <a:avLst/>
                  <a:gdLst/>
                  <a:ahLst/>
                  <a:cxnLst>
                    <a:cxn ang="0">
                      <a:pos x="0" y="0"/>
                    </a:cxn>
                    <a:cxn ang="0">
                      <a:pos x="0" y="395"/>
                    </a:cxn>
                    <a:cxn ang="0">
                      <a:pos x="259" y="395"/>
                    </a:cxn>
                  </a:cxnLst>
                  <a:rect l="0" t="0" r="r" b="b"/>
                  <a:pathLst>
                    <a:path w="259" h="395">
                      <a:moveTo>
                        <a:pt x="0" y="0"/>
                      </a:moveTo>
                      <a:lnTo>
                        <a:pt x="0" y="395"/>
                      </a:lnTo>
                      <a:lnTo>
                        <a:pt x="259" y="395"/>
                      </a:lnTo>
                    </a:path>
                  </a:pathLst>
                </a:custGeom>
                <a:noFill/>
                <a:ln w="9525">
                  <a:solidFill>
                    <a:srgbClr val="FFFFAF"/>
                  </a:solidFill>
                  <a:prstDash val="solid"/>
                  <a:round/>
                  <a:headEnd/>
                  <a:tailEnd/>
                </a:ln>
              </p:spPr>
              <p:txBody>
                <a:bodyPr/>
                <a:lstStyle/>
                <a:p>
                  <a:endParaRPr lang="ar-SA"/>
                </a:p>
              </p:txBody>
            </p:sp>
            <p:sp>
              <p:nvSpPr>
                <p:cNvPr id="3182" name="Freeform 110"/>
                <p:cNvSpPr>
                  <a:spLocks/>
                </p:cNvSpPr>
                <p:nvPr/>
              </p:nvSpPr>
              <p:spPr bwMode="auto">
                <a:xfrm>
                  <a:off x="400" y="1622"/>
                  <a:ext cx="677" cy="319"/>
                </a:xfrm>
                <a:custGeom>
                  <a:avLst/>
                  <a:gdLst/>
                  <a:ahLst/>
                  <a:cxnLst>
                    <a:cxn ang="0">
                      <a:pos x="0" y="394"/>
                    </a:cxn>
                    <a:cxn ang="0">
                      <a:pos x="0" y="0"/>
                    </a:cxn>
                    <a:cxn ang="0">
                      <a:pos x="783" y="0"/>
                    </a:cxn>
                  </a:cxnLst>
                  <a:rect l="0" t="0" r="r" b="b"/>
                  <a:pathLst>
                    <a:path w="783" h="394">
                      <a:moveTo>
                        <a:pt x="0" y="394"/>
                      </a:moveTo>
                      <a:lnTo>
                        <a:pt x="0" y="0"/>
                      </a:lnTo>
                      <a:lnTo>
                        <a:pt x="783" y="0"/>
                      </a:lnTo>
                    </a:path>
                  </a:pathLst>
                </a:custGeom>
                <a:noFill/>
                <a:ln w="9525">
                  <a:solidFill>
                    <a:srgbClr val="FFFFAF"/>
                  </a:solidFill>
                  <a:prstDash val="solid"/>
                  <a:round/>
                  <a:headEnd/>
                  <a:tailEnd/>
                </a:ln>
              </p:spPr>
              <p:txBody>
                <a:bodyPr/>
                <a:lstStyle/>
                <a:p>
                  <a:endParaRPr lang="ar-SA"/>
                </a:p>
              </p:txBody>
            </p:sp>
            <p:sp>
              <p:nvSpPr>
                <p:cNvPr id="3183" name="Line 111"/>
                <p:cNvSpPr>
                  <a:spLocks noChangeShapeType="1"/>
                </p:cNvSpPr>
                <p:nvPr/>
              </p:nvSpPr>
              <p:spPr bwMode="auto">
                <a:xfrm>
                  <a:off x="2095" y="1303"/>
                  <a:ext cx="1" cy="110"/>
                </a:xfrm>
                <a:prstGeom prst="line">
                  <a:avLst/>
                </a:prstGeom>
                <a:noFill/>
                <a:ln w="9525">
                  <a:solidFill>
                    <a:srgbClr val="FFFFAF"/>
                  </a:solidFill>
                  <a:round/>
                  <a:headEnd/>
                  <a:tailEnd/>
                </a:ln>
              </p:spPr>
              <p:txBody>
                <a:bodyPr/>
                <a:lstStyle/>
                <a:p>
                  <a:endParaRPr lang="ar-SA"/>
                </a:p>
              </p:txBody>
            </p:sp>
            <p:sp>
              <p:nvSpPr>
                <p:cNvPr id="3197" name="Freeform 125"/>
                <p:cNvSpPr>
                  <a:spLocks/>
                </p:cNvSpPr>
                <p:nvPr/>
              </p:nvSpPr>
              <p:spPr bwMode="auto">
                <a:xfrm>
                  <a:off x="2319" y="1622"/>
                  <a:ext cx="341" cy="529"/>
                </a:xfrm>
                <a:custGeom>
                  <a:avLst/>
                  <a:gdLst/>
                  <a:ahLst/>
                  <a:cxnLst>
                    <a:cxn ang="0">
                      <a:pos x="0" y="0"/>
                    </a:cxn>
                    <a:cxn ang="0">
                      <a:pos x="395" y="0"/>
                    </a:cxn>
                    <a:cxn ang="0">
                      <a:pos x="395" y="654"/>
                    </a:cxn>
                  </a:cxnLst>
                  <a:rect l="0" t="0" r="r" b="b"/>
                  <a:pathLst>
                    <a:path w="395" h="654">
                      <a:moveTo>
                        <a:pt x="0" y="0"/>
                      </a:moveTo>
                      <a:lnTo>
                        <a:pt x="395" y="0"/>
                      </a:lnTo>
                      <a:lnTo>
                        <a:pt x="395" y="654"/>
                      </a:lnTo>
                    </a:path>
                  </a:pathLst>
                </a:custGeom>
                <a:noFill/>
                <a:ln w="9525">
                  <a:solidFill>
                    <a:srgbClr val="FFFFAF"/>
                  </a:solidFill>
                  <a:prstDash val="solid"/>
                  <a:round/>
                  <a:headEnd/>
                  <a:tailEnd/>
                </a:ln>
              </p:spPr>
              <p:txBody>
                <a:bodyPr/>
                <a:lstStyle/>
                <a:p>
                  <a:endParaRPr lang="ar-SA"/>
                </a:p>
              </p:txBody>
            </p:sp>
            <p:sp>
              <p:nvSpPr>
                <p:cNvPr id="3198" name="Line 126"/>
                <p:cNvSpPr>
                  <a:spLocks noChangeShapeType="1"/>
                </p:cNvSpPr>
                <p:nvPr/>
              </p:nvSpPr>
              <p:spPr bwMode="auto">
                <a:xfrm>
                  <a:off x="439" y="2898"/>
                  <a:ext cx="112" cy="1"/>
                </a:xfrm>
                <a:prstGeom prst="line">
                  <a:avLst/>
                </a:prstGeom>
                <a:noFill/>
                <a:ln w="0">
                  <a:solidFill>
                    <a:srgbClr val="FFFFFF"/>
                  </a:solidFill>
                  <a:round/>
                  <a:headEnd/>
                  <a:tailEnd/>
                </a:ln>
              </p:spPr>
              <p:txBody>
                <a:bodyPr/>
                <a:lstStyle/>
                <a:p>
                  <a:endParaRPr lang="ar-SA"/>
                </a:p>
              </p:txBody>
            </p:sp>
            <p:sp>
              <p:nvSpPr>
                <p:cNvPr id="3199" name="Line 127"/>
                <p:cNvSpPr>
                  <a:spLocks noChangeShapeType="1"/>
                </p:cNvSpPr>
                <p:nvPr/>
              </p:nvSpPr>
              <p:spPr bwMode="auto">
                <a:xfrm>
                  <a:off x="386" y="2843"/>
                  <a:ext cx="223" cy="1"/>
                </a:xfrm>
                <a:prstGeom prst="line">
                  <a:avLst/>
                </a:prstGeom>
                <a:noFill/>
                <a:ln w="0">
                  <a:solidFill>
                    <a:srgbClr val="FFFFFF"/>
                  </a:solidFill>
                  <a:round/>
                  <a:headEnd/>
                  <a:tailEnd/>
                </a:ln>
              </p:spPr>
              <p:txBody>
                <a:bodyPr/>
                <a:lstStyle/>
                <a:p>
                  <a:endParaRPr lang="ar-SA"/>
                </a:p>
              </p:txBody>
            </p:sp>
            <p:sp>
              <p:nvSpPr>
                <p:cNvPr id="3200" name="Line 128"/>
                <p:cNvSpPr>
                  <a:spLocks noChangeShapeType="1"/>
                </p:cNvSpPr>
                <p:nvPr/>
              </p:nvSpPr>
              <p:spPr bwMode="auto">
                <a:xfrm>
                  <a:off x="327" y="2793"/>
                  <a:ext cx="341" cy="1"/>
                </a:xfrm>
                <a:prstGeom prst="line">
                  <a:avLst/>
                </a:prstGeom>
                <a:noFill/>
                <a:ln w="0">
                  <a:solidFill>
                    <a:srgbClr val="FFFFFF"/>
                  </a:solidFill>
                  <a:round/>
                  <a:headEnd/>
                  <a:tailEnd/>
                </a:ln>
              </p:spPr>
              <p:txBody>
                <a:bodyPr/>
                <a:lstStyle/>
                <a:p>
                  <a:endParaRPr lang="ar-SA"/>
                </a:p>
              </p:txBody>
            </p:sp>
            <p:sp>
              <p:nvSpPr>
                <p:cNvPr id="3201" name="Line 129"/>
                <p:cNvSpPr>
                  <a:spLocks noChangeShapeType="1"/>
                </p:cNvSpPr>
                <p:nvPr/>
              </p:nvSpPr>
              <p:spPr bwMode="auto">
                <a:xfrm>
                  <a:off x="2586" y="2793"/>
                  <a:ext cx="113" cy="1"/>
                </a:xfrm>
                <a:prstGeom prst="line">
                  <a:avLst/>
                </a:prstGeom>
                <a:noFill/>
                <a:ln w="0">
                  <a:solidFill>
                    <a:srgbClr val="FFFFFF"/>
                  </a:solidFill>
                  <a:round/>
                  <a:headEnd/>
                  <a:tailEnd/>
                </a:ln>
              </p:spPr>
              <p:txBody>
                <a:bodyPr/>
                <a:lstStyle/>
                <a:p>
                  <a:endParaRPr lang="ar-SA"/>
                </a:p>
              </p:txBody>
            </p:sp>
            <p:sp>
              <p:nvSpPr>
                <p:cNvPr id="3202" name="Line 130"/>
                <p:cNvSpPr>
                  <a:spLocks noChangeShapeType="1"/>
                </p:cNvSpPr>
                <p:nvPr/>
              </p:nvSpPr>
              <p:spPr bwMode="auto">
                <a:xfrm>
                  <a:off x="2528" y="2739"/>
                  <a:ext cx="229" cy="0"/>
                </a:xfrm>
                <a:prstGeom prst="line">
                  <a:avLst/>
                </a:prstGeom>
                <a:noFill/>
                <a:ln w="0">
                  <a:solidFill>
                    <a:srgbClr val="FFFFFF"/>
                  </a:solidFill>
                  <a:round/>
                  <a:headEnd/>
                  <a:tailEnd/>
                </a:ln>
              </p:spPr>
              <p:txBody>
                <a:bodyPr/>
                <a:lstStyle/>
                <a:p>
                  <a:endParaRPr lang="ar-SA"/>
                </a:p>
              </p:txBody>
            </p:sp>
            <p:sp>
              <p:nvSpPr>
                <p:cNvPr id="3203" name="Line 131"/>
                <p:cNvSpPr>
                  <a:spLocks noChangeShapeType="1"/>
                </p:cNvSpPr>
                <p:nvPr/>
              </p:nvSpPr>
              <p:spPr bwMode="auto">
                <a:xfrm>
                  <a:off x="2474" y="2684"/>
                  <a:ext cx="336" cy="0"/>
                </a:xfrm>
                <a:prstGeom prst="line">
                  <a:avLst/>
                </a:prstGeom>
                <a:noFill/>
                <a:ln w="0">
                  <a:solidFill>
                    <a:srgbClr val="FFFFFF"/>
                  </a:solidFill>
                  <a:round/>
                  <a:headEnd/>
                  <a:tailEnd/>
                </a:ln>
              </p:spPr>
              <p:txBody>
                <a:bodyPr/>
                <a:lstStyle/>
                <a:p>
                  <a:endParaRPr lang="ar-SA"/>
                </a:p>
              </p:txBody>
            </p:sp>
            <p:sp>
              <p:nvSpPr>
                <p:cNvPr id="3204" name="Line 132"/>
                <p:cNvSpPr>
                  <a:spLocks noChangeShapeType="1"/>
                </p:cNvSpPr>
                <p:nvPr/>
              </p:nvSpPr>
              <p:spPr bwMode="auto">
                <a:xfrm>
                  <a:off x="512" y="2575"/>
                  <a:ext cx="1" cy="209"/>
                </a:xfrm>
                <a:prstGeom prst="line">
                  <a:avLst/>
                </a:prstGeom>
                <a:noFill/>
                <a:ln w="9525">
                  <a:solidFill>
                    <a:srgbClr val="FFFFAF"/>
                  </a:solidFill>
                  <a:round/>
                  <a:headEnd/>
                  <a:tailEnd/>
                </a:ln>
              </p:spPr>
              <p:txBody>
                <a:bodyPr/>
                <a:lstStyle/>
                <a:p>
                  <a:endParaRPr lang="ar-SA"/>
                </a:p>
              </p:txBody>
            </p:sp>
            <p:sp>
              <p:nvSpPr>
                <p:cNvPr id="3205" name="Line 133"/>
                <p:cNvSpPr>
                  <a:spLocks noChangeShapeType="1"/>
                </p:cNvSpPr>
                <p:nvPr/>
              </p:nvSpPr>
              <p:spPr bwMode="auto">
                <a:xfrm flipV="1">
                  <a:off x="2660" y="2469"/>
                  <a:ext cx="1" cy="210"/>
                </a:xfrm>
                <a:prstGeom prst="line">
                  <a:avLst/>
                </a:prstGeom>
                <a:noFill/>
                <a:ln w="9525">
                  <a:solidFill>
                    <a:srgbClr val="FFFFAF"/>
                  </a:solidFill>
                  <a:round/>
                  <a:headEnd/>
                  <a:tailEnd/>
                </a:ln>
              </p:spPr>
              <p:txBody>
                <a:bodyPr/>
                <a:lstStyle/>
                <a:p>
                  <a:endParaRPr lang="ar-SA"/>
                </a:p>
              </p:txBody>
            </p:sp>
            <p:sp>
              <p:nvSpPr>
                <p:cNvPr id="3206" name="Freeform 134"/>
                <p:cNvSpPr>
                  <a:spLocks/>
                </p:cNvSpPr>
                <p:nvPr/>
              </p:nvSpPr>
              <p:spPr bwMode="auto">
                <a:xfrm>
                  <a:off x="454" y="2520"/>
                  <a:ext cx="111" cy="105"/>
                </a:xfrm>
                <a:custGeom>
                  <a:avLst/>
                  <a:gdLst/>
                  <a:ahLst/>
                  <a:cxnLst>
                    <a:cxn ang="0">
                      <a:pos x="0" y="62"/>
                    </a:cxn>
                    <a:cxn ang="0">
                      <a:pos x="5" y="39"/>
                    </a:cxn>
                    <a:cxn ang="0">
                      <a:pos x="17" y="17"/>
                    </a:cxn>
                    <a:cxn ang="0">
                      <a:pos x="39" y="6"/>
                    </a:cxn>
                    <a:cxn ang="0">
                      <a:pos x="62" y="0"/>
                    </a:cxn>
                    <a:cxn ang="0">
                      <a:pos x="90" y="6"/>
                    </a:cxn>
                    <a:cxn ang="0">
                      <a:pos x="112" y="17"/>
                    </a:cxn>
                    <a:cxn ang="0">
                      <a:pos x="124" y="39"/>
                    </a:cxn>
                    <a:cxn ang="0">
                      <a:pos x="129" y="62"/>
                    </a:cxn>
                    <a:cxn ang="0">
                      <a:pos x="124" y="90"/>
                    </a:cxn>
                    <a:cxn ang="0">
                      <a:pos x="112" y="113"/>
                    </a:cxn>
                    <a:cxn ang="0">
                      <a:pos x="90" y="124"/>
                    </a:cxn>
                    <a:cxn ang="0">
                      <a:pos x="62" y="130"/>
                    </a:cxn>
                    <a:cxn ang="0">
                      <a:pos x="39" y="124"/>
                    </a:cxn>
                    <a:cxn ang="0">
                      <a:pos x="17" y="113"/>
                    </a:cxn>
                    <a:cxn ang="0">
                      <a:pos x="5" y="90"/>
                    </a:cxn>
                    <a:cxn ang="0">
                      <a:pos x="0" y="62"/>
                    </a:cxn>
                  </a:cxnLst>
                  <a:rect l="0" t="0" r="r" b="b"/>
                  <a:pathLst>
                    <a:path w="129" h="130">
                      <a:moveTo>
                        <a:pt x="0" y="62"/>
                      </a:moveTo>
                      <a:lnTo>
                        <a:pt x="5" y="39"/>
                      </a:lnTo>
                      <a:lnTo>
                        <a:pt x="17" y="17"/>
                      </a:lnTo>
                      <a:lnTo>
                        <a:pt x="39" y="6"/>
                      </a:lnTo>
                      <a:lnTo>
                        <a:pt x="62" y="0"/>
                      </a:lnTo>
                      <a:lnTo>
                        <a:pt x="90" y="6"/>
                      </a:lnTo>
                      <a:lnTo>
                        <a:pt x="112" y="17"/>
                      </a:lnTo>
                      <a:lnTo>
                        <a:pt x="124" y="39"/>
                      </a:lnTo>
                      <a:lnTo>
                        <a:pt x="129" y="62"/>
                      </a:lnTo>
                      <a:lnTo>
                        <a:pt x="124" y="90"/>
                      </a:lnTo>
                      <a:lnTo>
                        <a:pt x="112" y="113"/>
                      </a:lnTo>
                      <a:lnTo>
                        <a:pt x="90" y="124"/>
                      </a:lnTo>
                      <a:lnTo>
                        <a:pt x="62" y="130"/>
                      </a:lnTo>
                      <a:lnTo>
                        <a:pt x="39" y="124"/>
                      </a:lnTo>
                      <a:lnTo>
                        <a:pt x="17" y="113"/>
                      </a:lnTo>
                      <a:lnTo>
                        <a:pt x="5"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3207" name="Freeform 135"/>
                <p:cNvSpPr>
                  <a:spLocks/>
                </p:cNvSpPr>
                <p:nvPr/>
              </p:nvSpPr>
              <p:spPr bwMode="auto">
                <a:xfrm>
                  <a:off x="1130" y="2520"/>
                  <a:ext cx="112" cy="105"/>
                </a:xfrm>
                <a:custGeom>
                  <a:avLst/>
                  <a:gdLst/>
                  <a:ahLst/>
                  <a:cxnLst>
                    <a:cxn ang="0">
                      <a:pos x="0" y="62"/>
                    </a:cxn>
                    <a:cxn ang="0">
                      <a:pos x="6" y="39"/>
                    </a:cxn>
                    <a:cxn ang="0">
                      <a:pos x="17" y="17"/>
                    </a:cxn>
                    <a:cxn ang="0">
                      <a:pos x="40" y="6"/>
                    </a:cxn>
                    <a:cxn ang="0">
                      <a:pos x="62" y="0"/>
                    </a:cxn>
                    <a:cxn ang="0">
                      <a:pos x="91" y="6"/>
                    </a:cxn>
                    <a:cxn ang="0">
                      <a:pos x="113" y="17"/>
                    </a:cxn>
                    <a:cxn ang="0">
                      <a:pos x="124" y="39"/>
                    </a:cxn>
                    <a:cxn ang="0">
                      <a:pos x="130" y="62"/>
                    </a:cxn>
                    <a:cxn ang="0">
                      <a:pos x="124" y="90"/>
                    </a:cxn>
                    <a:cxn ang="0">
                      <a:pos x="113" y="113"/>
                    </a:cxn>
                    <a:cxn ang="0">
                      <a:pos x="91" y="124"/>
                    </a:cxn>
                    <a:cxn ang="0">
                      <a:pos x="62" y="130"/>
                    </a:cxn>
                    <a:cxn ang="0">
                      <a:pos x="40" y="124"/>
                    </a:cxn>
                    <a:cxn ang="0">
                      <a:pos x="17" y="113"/>
                    </a:cxn>
                    <a:cxn ang="0">
                      <a:pos x="6" y="90"/>
                    </a:cxn>
                    <a:cxn ang="0">
                      <a:pos x="0" y="62"/>
                    </a:cxn>
                  </a:cxnLst>
                  <a:rect l="0" t="0" r="r" b="b"/>
                  <a:pathLst>
                    <a:path w="130" h="130">
                      <a:moveTo>
                        <a:pt x="0" y="62"/>
                      </a:moveTo>
                      <a:lnTo>
                        <a:pt x="6" y="39"/>
                      </a:lnTo>
                      <a:lnTo>
                        <a:pt x="17" y="17"/>
                      </a:lnTo>
                      <a:lnTo>
                        <a:pt x="40" y="6"/>
                      </a:lnTo>
                      <a:lnTo>
                        <a:pt x="62" y="0"/>
                      </a:lnTo>
                      <a:lnTo>
                        <a:pt x="91" y="6"/>
                      </a:lnTo>
                      <a:lnTo>
                        <a:pt x="113" y="17"/>
                      </a:lnTo>
                      <a:lnTo>
                        <a:pt x="124" y="39"/>
                      </a:lnTo>
                      <a:lnTo>
                        <a:pt x="130" y="62"/>
                      </a:lnTo>
                      <a:lnTo>
                        <a:pt x="124" y="90"/>
                      </a:lnTo>
                      <a:lnTo>
                        <a:pt x="113" y="113"/>
                      </a:lnTo>
                      <a:lnTo>
                        <a:pt x="91" y="124"/>
                      </a:lnTo>
                      <a:lnTo>
                        <a:pt x="62" y="130"/>
                      </a:lnTo>
                      <a:lnTo>
                        <a:pt x="40"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3208" name="Freeform 136"/>
                <p:cNvSpPr>
                  <a:spLocks/>
                </p:cNvSpPr>
                <p:nvPr/>
              </p:nvSpPr>
              <p:spPr bwMode="auto">
                <a:xfrm>
                  <a:off x="1920" y="2096"/>
                  <a:ext cx="111" cy="105"/>
                </a:xfrm>
                <a:custGeom>
                  <a:avLst/>
                  <a:gdLst/>
                  <a:ahLst/>
                  <a:cxnLst>
                    <a:cxn ang="0">
                      <a:pos x="0" y="62"/>
                    </a:cxn>
                    <a:cxn ang="0">
                      <a:pos x="5" y="39"/>
                    </a:cxn>
                    <a:cxn ang="0">
                      <a:pos x="17" y="17"/>
                    </a:cxn>
                    <a:cxn ang="0">
                      <a:pos x="39" y="6"/>
                    </a:cxn>
                    <a:cxn ang="0">
                      <a:pos x="67" y="0"/>
                    </a:cxn>
                    <a:cxn ang="0">
                      <a:pos x="90" y="6"/>
                    </a:cxn>
                    <a:cxn ang="0">
                      <a:pos x="112" y="17"/>
                    </a:cxn>
                    <a:cxn ang="0">
                      <a:pos x="124" y="39"/>
                    </a:cxn>
                    <a:cxn ang="0">
                      <a:pos x="129" y="62"/>
                    </a:cxn>
                    <a:cxn ang="0">
                      <a:pos x="124" y="90"/>
                    </a:cxn>
                    <a:cxn ang="0">
                      <a:pos x="112" y="113"/>
                    </a:cxn>
                    <a:cxn ang="0">
                      <a:pos x="90" y="124"/>
                    </a:cxn>
                    <a:cxn ang="0">
                      <a:pos x="67" y="130"/>
                    </a:cxn>
                    <a:cxn ang="0">
                      <a:pos x="39" y="124"/>
                    </a:cxn>
                    <a:cxn ang="0">
                      <a:pos x="17" y="113"/>
                    </a:cxn>
                    <a:cxn ang="0">
                      <a:pos x="5" y="90"/>
                    </a:cxn>
                    <a:cxn ang="0">
                      <a:pos x="0" y="62"/>
                    </a:cxn>
                  </a:cxnLst>
                  <a:rect l="0" t="0" r="r" b="b"/>
                  <a:pathLst>
                    <a:path w="129" h="130">
                      <a:moveTo>
                        <a:pt x="0" y="62"/>
                      </a:moveTo>
                      <a:lnTo>
                        <a:pt x="5" y="39"/>
                      </a:lnTo>
                      <a:lnTo>
                        <a:pt x="17" y="17"/>
                      </a:lnTo>
                      <a:lnTo>
                        <a:pt x="39" y="6"/>
                      </a:lnTo>
                      <a:lnTo>
                        <a:pt x="67" y="0"/>
                      </a:lnTo>
                      <a:lnTo>
                        <a:pt x="90" y="6"/>
                      </a:lnTo>
                      <a:lnTo>
                        <a:pt x="112" y="17"/>
                      </a:lnTo>
                      <a:lnTo>
                        <a:pt x="124" y="39"/>
                      </a:lnTo>
                      <a:lnTo>
                        <a:pt x="129" y="62"/>
                      </a:lnTo>
                      <a:lnTo>
                        <a:pt x="124" y="90"/>
                      </a:lnTo>
                      <a:lnTo>
                        <a:pt x="112" y="113"/>
                      </a:lnTo>
                      <a:lnTo>
                        <a:pt x="90" y="124"/>
                      </a:lnTo>
                      <a:lnTo>
                        <a:pt x="67" y="130"/>
                      </a:lnTo>
                      <a:lnTo>
                        <a:pt x="39" y="124"/>
                      </a:lnTo>
                      <a:lnTo>
                        <a:pt x="17" y="113"/>
                      </a:lnTo>
                      <a:lnTo>
                        <a:pt x="5"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3209" name="Freeform 137"/>
                <p:cNvSpPr>
                  <a:spLocks/>
                </p:cNvSpPr>
                <p:nvPr/>
              </p:nvSpPr>
              <p:spPr bwMode="auto">
                <a:xfrm>
                  <a:off x="2031" y="720"/>
                  <a:ext cx="118" cy="105"/>
                </a:xfrm>
                <a:custGeom>
                  <a:avLst/>
                  <a:gdLst/>
                  <a:ahLst/>
                  <a:cxnLst>
                    <a:cxn ang="0">
                      <a:pos x="0" y="68"/>
                    </a:cxn>
                    <a:cxn ang="0">
                      <a:pos x="6" y="39"/>
                    </a:cxn>
                    <a:cxn ang="0">
                      <a:pos x="23" y="17"/>
                    </a:cxn>
                    <a:cxn ang="0">
                      <a:pos x="45" y="6"/>
                    </a:cxn>
                    <a:cxn ang="0">
                      <a:pos x="68" y="0"/>
                    </a:cxn>
                    <a:cxn ang="0">
                      <a:pos x="91" y="6"/>
                    </a:cxn>
                    <a:cxn ang="0">
                      <a:pos x="113" y="17"/>
                    </a:cxn>
                    <a:cxn ang="0">
                      <a:pos x="130" y="39"/>
                    </a:cxn>
                    <a:cxn ang="0">
                      <a:pos x="136" y="68"/>
                    </a:cxn>
                    <a:cxn ang="0">
                      <a:pos x="130" y="90"/>
                    </a:cxn>
                    <a:cxn ang="0">
                      <a:pos x="113" y="113"/>
                    </a:cxn>
                    <a:cxn ang="0">
                      <a:pos x="91" y="124"/>
                    </a:cxn>
                    <a:cxn ang="0">
                      <a:pos x="68" y="130"/>
                    </a:cxn>
                    <a:cxn ang="0">
                      <a:pos x="45" y="124"/>
                    </a:cxn>
                    <a:cxn ang="0">
                      <a:pos x="23" y="113"/>
                    </a:cxn>
                    <a:cxn ang="0">
                      <a:pos x="6" y="90"/>
                    </a:cxn>
                    <a:cxn ang="0">
                      <a:pos x="0" y="68"/>
                    </a:cxn>
                  </a:cxnLst>
                  <a:rect l="0" t="0" r="r" b="b"/>
                  <a:pathLst>
                    <a:path w="136" h="130">
                      <a:moveTo>
                        <a:pt x="0" y="68"/>
                      </a:moveTo>
                      <a:lnTo>
                        <a:pt x="6" y="39"/>
                      </a:lnTo>
                      <a:lnTo>
                        <a:pt x="23" y="17"/>
                      </a:lnTo>
                      <a:lnTo>
                        <a:pt x="45" y="6"/>
                      </a:lnTo>
                      <a:lnTo>
                        <a:pt x="68" y="0"/>
                      </a:lnTo>
                      <a:lnTo>
                        <a:pt x="91" y="6"/>
                      </a:lnTo>
                      <a:lnTo>
                        <a:pt x="113" y="17"/>
                      </a:lnTo>
                      <a:lnTo>
                        <a:pt x="130" y="39"/>
                      </a:lnTo>
                      <a:lnTo>
                        <a:pt x="136" y="68"/>
                      </a:lnTo>
                      <a:lnTo>
                        <a:pt x="130" y="90"/>
                      </a:lnTo>
                      <a:lnTo>
                        <a:pt x="113" y="113"/>
                      </a:lnTo>
                      <a:lnTo>
                        <a:pt x="91" y="124"/>
                      </a:lnTo>
                      <a:lnTo>
                        <a:pt x="68" y="130"/>
                      </a:lnTo>
                      <a:lnTo>
                        <a:pt x="45" y="124"/>
                      </a:lnTo>
                      <a:lnTo>
                        <a:pt x="23"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3210" name="Freeform 138"/>
                <p:cNvSpPr>
                  <a:spLocks/>
                </p:cNvSpPr>
                <p:nvPr/>
              </p:nvSpPr>
              <p:spPr bwMode="auto">
                <a:xfrm>
                  <a:off x="2031" y="1249"/>
                  <a:ext cx="118" cy="104"/>
                </a:xfrm>
                <a:custGeom>
                  <a:avLst/>
                  <a:gdLst/>
                  <a:ahLst/>
                  <a:cxnLst>
                    <a:cxn ang="0">
                      <a:pos x="0" y="67"/>
                    </a:cxn>
                    <a:cxn ang="0">
                      <a:pos x="6" y="39"/>
                    </a:cxn>
                    <a:cxn ang="0">
                      <a:pos x="23" y="17"/>
                    </a:cxn>
                    <a:cxn ang="0">
                      <a:pos x="45" y="5"/>
                    </a:cxn>
                    <a:cxn ang="0">
                      <a:pos x="68" y="0"/>
                    </a:cxn>
                    <a:cxn ang="0">
                      <a:pos x="91" y="5"/>
                    </a:cxn>
                    <a:cxn ang="0">
                      <a:pos x="113" y="17"/>
                    </a:cxn>
                    <a:cxn ang="0">
                      <a:pos x="130" y="39"/>
                    </a:cxn>
                    <a:cxn ang="0">
                      <a:pos x="136" y="67"/>
                    </a:cxn>
                    <a:cxn ang="0">
                      <a:pos x="130" y="90"/>
                    </a:cxn>
                    <a:cxn ang="0">
                      <a:pos x="113" y="112"/>
                    </a:cxn>
                    <a:cxn ang="0">
                      <a:pos x="91" y="124"/>
                    </a:cxn>
                    <a:cxn ang="0">
                      <a:pos x="68" y="129"/>
                    </a:cxn>
                    <a:cxn ang="0">
                      <a:pos x="45" y="124"/>
                    </a:cxn>
                    <a:cxn ang="0">
                      <a:pos x="23" y="112"/>
                    </a:cxn>
                    <a:cxn ang="0">
                      <a:pos x="6" y="90"/>
                    </a:cxn>
                    <a:cxn ang="0">
                      <a:pos x="0" y="67"/>
                    </a:cxn>
                  </a:cxnLst>
                  <a:rect l="0" t="0" r="r" b="b"/>
                  <a:pathLst>
                    <a:path w="136" h="129">
                      <a:moveTo>
                        <a:pt x="0" y="67"/>
                      </a:moveTo>
                      <a:lnTo>
                        <a:pt x="6" y="39"/>
                      </a:lnTo>
                      <a:lnTo>
                        <a:pt x="23" y="17"/>
                      </a:lnTo>
                      <a:lnTo>
                        <a:pt x="45" y="5"/>
                      </a:lnTo>
                      <a:lnTo>
                        <a:pt x="68" y="0"/>
                      </a:lnTo>
                      <a:lnTo>
                        <a:pt x="91" y="5"/>
                      </a:lnTo>
                      <a:lnTo>
                        <a:pt x="113" y="17"/>
                      </a:lnTo>
                      <a:lnTo>
                        <a:pt x="130" y="39"/>
                      </a:lnTo>
                      <a:lnTo>
                        <a:pt x="136" y="67"/>
                      </a:lnTo>
                      <a:lnTo>
                        <a:pt x="130" y="90"/>
                      </a:lnTo>
                      <a:lnTo>
                        <a:pt x="113" y="112"/>
                      </a:lnTo>
                      <a:lnTo>
                        <a:pt x="91" y="124"/>
                      </a:lnTo>
                      <a:lnTo>
                        <a:pt x="68" y="129"/>
                      </a:lnTo>
                      <a:lnTo>
                        <a:pt x="45" y="124"/>
                      </a:lnTo>
                      <a:lnTo>
                        <a:pt x="23"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3216" name="Freeform 144"/>
                <p:cNvSpPr>
                  <a:spLocks/>
                </p:cNvSpPr>
                <p:nvPr/>
              </p:nvSpPr>
              <p:spPr bwMode="auto">
                <a:xfrm>
                  <a:off x="342" y="1567"/>
                  <a:ext cx="112" cy="105"/>
                </a:xfrm>
                <a:custGeom>
                  <a:avLst/>
                  <a:gdLst/>
                  <a:ahLst/>
                  <a:cxnLst>
                    <a:cxn ang="0">
                      <a:pos x="0" y="62"/>
                    </a:cxn>
                    <a:cxn ang="0">
                      <a:pos x="6" y="40"/>
                    </a:cxn>
                    <a:cxn ang="0">
                      <a:pos x="17" y="17"/>
                    </a:cxn>
                    <a:cxn ang="0">
                      <a:pos x="39" y="6"/>
                    </a:cxn>
                    <a:cxn ang="0">
                      <a:pos x="62" y="0"/>
                    </a:cxn>
                    <a:cxn ang="0">
                      <a:pos x="90" y="6"/>
                    </a:cxn>
                    <a:cxn ang="0">
                      <a:pos x="113" y="17"/>
                    </a:cxn>
                    <a:cxn ang="0">
                      <a:pos x="124" y="40"/>
                    </a:cxn>
                    <a:cxn ang="0">
                      <a:pos x="130" y="62"/>
                    </a:cxn>
                    <a:cxn ang="0">
                      <a:pos x="124" y="90"/>
                    </a:cxn>
                    <a:cxn ang="0">
                      <a:pos x="113" y="113"/>
                    </a:cxn>
                    <a:cxn ang="0">
                      <a:pos x="90" y="124"/>
                    </a:cxn>
                    <a:cxn ang="0">
                      <a:pos x="62" y="130"/>
                    </a:cxn>
                    <a:cxn ang="0">
                      <a:pos x="39" y="124"/>
                    </a:cxn>
                    <a:cxn ang="0">
                      <a:pos x="17" y="113"/>
                    </a:cxn>
                    <a:cxn ang="0">
                      <a:pos x="6" y="90"/>
                    </a:cxn>
                    <a:cxn ang="0">
                      <a:pos x="0" y="62"/>
                    </a:cxn>
                  </a:cxnLst>
                  <a:rect l="0" t="0" r="r" b="b"/>
                  <a:pathLst>
                    <a:path w="130" h="130">
                      <a:moveTo>
                        <a:pt x="0" y="62"/>
                      </a:moveTo>
                      <a:lnTo>
                        <a:pt x="6" y="40"/>
                      </a:lnTo>
                      <a:lnTo>
                        <a:pt x="17" y="17"/>
                      </a:lnTo>
                      <a:lnTo>
                        <a:pt x="39" y="6"/>
                      </a:lnTo>
                      <a:lnTo>
                        <a:pt x="62" y="0"/>
                      </a:lnTo>
                      <a:lnTo>
                        <a:pt x="90" y="6"/>
                      </a:lnTo>
                      <a:lnTo>
                        <a:pt x="113" y="17"/>
                      </a:lnTo>
                      <a:lnTo>
                        <a:pt x="124" y="40"/>
                      </a:lnTo>
                      <a:lnTo>
                        <a:pt x="130" y="62"/>
                      </a:lnTo>
                      <a:lnTo>
                        <a:pt x="124" y="90"/>
                      </a:lnTo>
                      <a:lnTo>
                        <a:pt x="113" y="113"/>
                      </a:lnTo>
                      <a:lnTo>
                        <a:pt x="90" y="124"/>
                      </a:lnTo>
                      <a:lnTo>
                        <a:pt x="62" y="130"/>
                      </a:lnTo>
                      <a:lnTo>
                        <a:pt x="39"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3217" name="Freeform 145"/>
                <p:cNvSpPr>
                  <a:spLocks/>
                </p:cNvSpPr>
                <p:nvPr/>
              </p:nvSpPr>
              <p:spPr bwMode="auto">
                <a:xfrm>
                  <a:off x="2596" y="1563"/>
                  <a:ext cx="117" cy="109"/>
                </a:xfrm>
                <a:custGeom>
                  <a:avLst/>
                  <a:gdLst/>
                  <a:ahLst/>
                  <a:cxnLst>
                    <a:cxn ang="0">
                      <a:pos x="0" y="67"/>
                    </a:cxn>
                    <a:cxn ang="0">
                      <a:pos x="6" y="45"/>
                    </a:cxn>
                    <a:cxn ang="0">
                      <a:pos x="23" y="22"/>
                    </a:cxn>
                    <a:cxn ang="0">
                      <a:pos x="45" y="5"/>
                    </a:cxn>
                    <a:cxn ang="0">
                      <a:pos x="68" y="0"/>
                    </a:cxn>
                    <a:cxn ang="0">
                      <a:pos x="96" y="5"/>
                    </a:cxn>
                    <a:cxn ang="0">
                      <a:pos x="119" y="22"/>
                    </a:cxn>
                    <a:cxn ang="0">
                      <a:pos x="130" y="45"/>
                    </a:cxn>
                    <a:cxn ang="0">
                      <a:pos x="136" y="67"/>
                    </a:cxn>
                    <a:cxn ang="0">
                      <a:pos x="130" y="95"/>
                    </a:cxn>
                    <a:cxn ang="0">
                      <a:pos x="119" y="118"/>
                    </a:cxn>
                    <a:cxn ang="0">
                      <a:pos x="96" y="129"/>
                    </a:cxn>
                    <a:cxn ang="0">
                      <a:pos x="68" y="135"/>
                    </a:cxn>
                    <a:cxn ang="0">
                      <a:pos x="45" y="129"/>
                    </a:cxn>
                    <a:cxn ang="0">
                      <a:pos x="23" y="118"/>
                    </a:cxn>
                    <a:cxn ang="0">
                      <a:pos x="6" y="95"/>
                    </a:cxn>
                    <a:cxn ang="0">
                      <a:pos x="0" y="67"/>
                    </a:cxn>
                  </a:cxnLst>
                  <a:rect l="0" t="0" r="r" b="b"/>
                  <a:pathLst>
                    <a:path w="136" h="135">
                      <a:moveTo>
                        <a:pt x="0" y="67"/>
                      </a:moveTo>
                      <a:lnTo>
                        <a:pt x="6" y="45"/>
                      </a:lnTo>
                      <a:lnTo>
                        <a:pt x="23" y="22"/>
                      </a:lnTo>
                      <a:lnTo>
                        <a:pt x="45" y="5"/>
                      </a:lnTo>
                      <a:lnTo>
                        <a:pt x="68" y="0"/>
                      </a:lnTo>
                      <a:lnTo>
                        <a:pt x="96" y="5"/>
                      </a:lnTo>
                      <a:lnTo>
                        <a:pt x="119" y="22"/>
                      </a:lnTo>
                      <a:lnTo>
                        <a:pt x="130" y="45"/>
                      </a:lnTo>
                      <a:lnTo>
                        <a:pt x="136" y="67"/>
                      </a:lnTo>
                      <a:lnTo>
                        <a:pt x="130" y="95"/>
                      </a:lnTo>
                      <a:lnTo>
                        <a:pt x="119" y="118"/>
                      </a:lnTo>
                      <a:lnTo>
                        <a:pt x="96" y="129"/>
                      </a:lnTo>
                      <a:lnTo>
                        <a:pt x="68" y="135"/>
                      </a:lnTo>
                      <a:lnTo>
                        <a:pt x="45" y="129"/>
                      </a:lnTo>
                      <a:lnTo>
                        <a:pt x="23" y="118"/>
                      </a:lnTo>
                      <a:lnTo>
                        <a:pt x="6" y="95"/>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3219" name="Freeform 147"/>
                <p:cNvSpPr>
                  <a:spLocks/>
                </p:cNvSpPr>
                <p:nvPr/>
              </p:nvSpPr>
              <p:spPr bwMode="auto">
                <a:xfrm>
                  <a:off x="1924" y="3358"/>
                  <a:ext cx="112" cy="109"/>
                </a:xfrm>
                <a:custGeom>
                  <a:avLst/>
                  <a:gdLst/>
                  <a:ahLst/>
                  <a:cxnLst>
                    <a:cxn ang="0">
                      <a:pos x="0" y="68"/>
                    </a:cxn>
                    <a:cxn ang="0">
                      <a:pos x="6" y="45"/>
                    </a:cxn>
                    <a:cxn ang="0">
                      <a:pos x="17" y="23"/>
                    </a:cxn>
                    <a:cxn ang="0">
                      <a:pos x="40" y="6"/>
                    </a:cxn>
                    <a:cxn ang="0">
                      <a:pos x="62" y="0"/>
                    </a:cxn>
                    <a:cxn ang="0">
                      <a:pos x="90" y="6"/>
                    </a:cxn>
                    <a:cxn ang="0">
                      <a:pos x="113" y="23"/>
                    </a:cxn>
                    <a:cxn ang="0">
                      <a:pos x="124" y="45"/>
                    </a:cxn>
                    <a:cxn ang="0">
                      <a:pos x="130" y="68"/>
                    </a:cxn>
                    <a:cxn ang="0">
                      <a:pos x="124" y="90"/>
                    </a:cxn>
                    <a:cxn ang="0">
                      <a:pos x="113" y="113"/>
                    </a:cxn>
                    <a:cxn ang="0">
                      <a:pos x="90" y="130"/>
                    </a:cxn>
                    <a:cxn ang="0">
                      <a:pos x="62" y="135"/>
                    </a:cxn>
                    <a:cxn ang="0">
                      <a:pos x="40" y="130"/>
                    </a:cxn>
                    <a:cxn ang="0">
                      <a:pos x="17" y="113"/>
                    </a:cxn>
                    <a:cxn ang="0">
                      <a:pos x="6" y="90"/>
                    </a:cxn>
                    <a:cxn ang="0">
                      <a:pos x="0" y="68"/>
                    </a:cxn>
                  </a:cxnLst>
                  <a:rect l="0" t="0" r="r" b="b"/>
                  <a:pathLst>
                    <a:path w="130" h="135">
                      <a:moveTo>
                        <a:pt x="0" y="68"/>
                      </a:moveTo>
                      <a:lnTo>
                        <a:pt x="6" y="45"/>
                      </a:lnTo>
                      <a:lnTo>
                        <a:pt x="17" y="23"/>
                      </a:lnTo>
                      <a:lnTo>
                        <a:pt x="40" y="6"/>
                      </a:lnTo>
                      <a:lnTo>
                        <a:pt x="62" y="0"/>
                      </a:lnTo>
                      <a:lnTo>
                        <a:pt x="90" y="6"/>
                      </a:lnTo>
                      <a:lnTo>
                        <a:pt x="113" y="23"/>
                      </a:lnTo>
                      <a:lnTo>
                        <a:pt x="124" y="45"/>
                      </a:lnTo>
                      <a:lnTo>
                        <a:pt x="130" y="68"/>
                      </a:lnTo>
                      <a:lnTo>
                        <a:pt x="124" y="90"/>
                      </a:lnTo>
                      <a:lnTo>
                        <a:pt x="113" y="113"/>
                      </a:lnTo>
                      <a:lnTo>
                        <a:pt x="90" y="130"/>
                      </a:lnTo>
                      <a:lnTo>
                        <a:pt x="62" y="135"/>
                      </a:lnTo>
                      <a:lnTo>
                        <a:pt x="40" y="130"/>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3239" name="Rectangle 167"/>
                <p:cNvSpPr>
                  <a:spLocks noChangeArrowheads="1"/>
                </p:cNvSpPr>
                <p:nvPr/>
              </p:nvSpPr>
              <p:spPr bwMode="auto">
                <a:xfrm>
                  <a:off x="4383" y="3157"/>
                  <a:ext cx="278" cy="230"/>
                </a:xfrm>
                <a:prstGeom prst="rect">
                  <a:avLst/>
                </a:prstGeom>
                <a:noFill/>
                <a:ln w="9525">
                  <a:noFill/>
                  <a:miter lim="800000"/>
                  <a:headEnd/>
                  <a:tailEnd/>
                </a:ln>
              </p:spPr>
              <p:txBody>
                <a:bodyPr wrap="none" lIns="0" tIns="0" rIns="0" bIns="0">
                  <a:spAutoFit/>
                </a:bodyPr>
                <a:lstStyle/>
                <a:p>
                  <a:r>
                    <a:rPr lang="en-US">
                      <a:solidFill>
                        <a:srgbClr val="DFFFAF"/>
                      </a:solidFill>
                    </a:rPr>
                    <a:t>-Vs</a:t>
                  </a:r>
                  <a:endParaRPr lang="en-US"/>
                </a:p>
              </p:txBody>
            </p:sp>
            <p:sp>
              <p:nvSpPr>
                <p:cNvPr id="3240" name="Rectangle 168"/>
                <p:cNvSpPr>
                  <a:spLocks noChangeArrowheads="1"/>
                </p:cNvSpPr>
                <p:nvPr/>
              </p:nvSpPr>
              <p:spPr bwMode="auto">
                <a:xfrm>
                  <a:off x="4271" y="833"/>
                  <a:ext cx="322" cy="230"/>
                </a:xfrm>
                <a:prstGeom prst="rect">
                  <a:avLst/>
                </a:prstGeom>
                <a:noFill/>
                <a:ln w="9525">
                  <a:noFill/>
                  <a:miter lim="800000"/>
                  <a:headEnd/>
                  <a:tailEnd/>
                </a:ln>
              </p:spPr>
              <p:txBody>
                <a:bodyPr wrap="none" lIns="0" tIns="0" rIns="0" bIns="0">
                  <a:spAutoFit/>
                </a:bodyPr>
                <a:lstStyle/>
                <a:p>
                  <a:r>
                    <a:rPr lang="en-US">
                      <a:solidFill>
                        <a:srgbClr val="DFFFAF"/>
                      </a:solidFill>
                    </a:rPr>
                    <a:t>+Vs</a:t>
                  </a:r>
                  <a:endParaRPr lang="en-US"/>
                </a:p>
              </p:txBody>
            </p:sp>
            <p:sp>
              <p:nvSpPr>
                <p:cNvPr id="3241" name="Rectangle 169"/>
                <p:cNvSpPr>
                  <a:spLocks noChangeArrowheads="1"/>
                </p:cNvSpPr>
                <p:nvPr/>
              </p:nvSpPr>
              <p:spPr bwMode="auto">
                <a:xfrm>
                  <a:off x="887" y="1148"/>
                  <a:ext cx="235" cy="230"/>
                </a:xfrm>
                <a:prstGeom prst="rect">
                  <a:avLst/>
                </a:prstGeom>
                <a:noFill/>
                <a:ln w="9525">
                  <a:noFill/>
                  <a:miter lim="800000"/>
                  <a:headEnd/>
                  <a:tailEnd/>
                </a:ln>
              </p:spPr>
              <p:txBody>
                <a:bodyPr wrap="none" lIns="0" tIns="0" rIns="0" bIns="0">
                  <a:spAutoFit/>
                </a:bodyPr>
                <a:lstStyle/>
                <a:p>
                  <a:r>
                    <a:rPr lang="en-US">
                      <a:solidFill>
                        <a:srgbClr val="DFFFAF"/>
                      </a:solidFill>
                    </a:rPr>
                    <a:t>Q1</a:t>
                  </a:r>
                  <a:endParaRPr lang="en-US"/>
                </a:p>
              </p:txBody>
            </p:sp>
            <p:sp>
              <p:nvSpPr>
                <p:cNvPr id="3242" name="Rectangle 170"/>
                <p:cNvSpPr>
                  <a:spLocks noChangeArrowheads="1"/>
                </p:cNvSpPr>
                <p:nvPr/>
              </p:nvSpPr>
              <p:spPr bwMode="auto">
                <a:xfrm>
                  <a:off x="1676" y="1358"/>
                  <a:ext cx="235" cy="230"/>
                </a:xfrm>
                <a:prstGeom prst="rect">
                  <a:avLst/>
                </a:prstGeom>
                <a:noFill/>
                <a:ln w="9525">
                  <a:noFill/>
                  <a:miter lim="800000"/>
                  <a:headEnd/>
                  <a:tailEnd/>
                </a:ln>
              </p:spPr>
              <p:txBody>
                <a:bodyPr wrap="none" lIns="0" tIns="0" rIns="0" bIns="0">
                  <a:spAutoFit/>
                </a:bodyPr>
                <a:lstStyle/>
                <a:p>
                  <a:r>
                    <a:rPr lang="en-US">
                      <a:solidFill>
                        <a:srgbClr val="DFFFAF"/>
                      </a:solidFill>
                    </a:rPr>
                    <a:t>Q2</a:t>
                  </a:r>
                  <a:endParaRPr lang="en-US"/>
                </a:p>
              </p:txBody>
            </p:sp>
            <p:sp>
              <p:nvSpPr>
                <p:cNvPr id="3243" name="Rectangle 171"/>
                <p:cNvSpPr>
                  <a:spLocks noChangeArrowheads="1"/>
                </p:cNvSpPr>
                <p:nvPr/>
              </p:nvSpPr>
              <p:spPr bwMode="auto">
                <a:xfrm>
                  <a:off x="1340" y="2309"/>
                  <a:ext cx="235" cy="230"/>
                </a:xfrm>
                <a:prstGeom prst="rect">
                  <a:avLst/>
                </a:prstGeom>
                <a:noFill/>
                <a:ln w="9525">
                  <a:noFill/>
                  <a:miter lim="800000"/>
                  <a:headEnd/>
                  <a:tailEnd/>
                </a:ln>
              </p:spPr>
              <p:txBody>
                <a:bodyPr wrap="none" lIns="0" tIns="0" rIns="0" bIns="0">
                  <a:spAutoFit/>
                </a:bodyPr>
                <a:lstStyle/>
                <a:p>
                  <a:r>
                    <a:rPr lang="en-US">
                      <a:solidFill>
                        <a:srgbClr val="DFFFAF"/>
                      </a:solidFill>
                    </a:rPr>
                    <a:t>Q3</a:t>
                  </a:r>
                  <a:endParaRPr lang="en-US"/>
                </a:p>
              </p:txBody>
            </p:sp>
            <p:sp>
              <p:nvSpPr>
                <p:cNvPr id="3246" name="Freeform 174"/>
                <p:cNvSpPr>
                  <a:spLocks/>
                </p:cNvSpPr>
                <p:nvPr/>
              </p:nvSpPr>
              <p:spPr bwMode="auto">
                <a:xfrm>
                  <a:off x="2075" y="2351"/>
                  <a:ext cx="59" cy="63"/>
                </a:xfrm>
                <a:custGeom>
                  <a:avLst/>
                  <a:gdLst/>
                  <a:ahLst/>
                  <a:cxnLst>
                    <a:cxn ang="0">
                      <a:pos x="34" y="78"/>
                    </a:cxn>
                    <a:cxn ang="0">
                      <a:pos x="0" y="0"/>
                    </a:cxn>
                    <a:cxn ang="0">
                      <a:pos x="34" y="16"/>
                    </a:cxn>
                    <a:cxn ang="0">
                      <a:pos x="68" y="0"/>
                    </a:cxn>
                    <a:cxn ang="0">
                      <a:pos x="34" y="78"/>
                    </a:cxn>
                  </a:cxnLst>
                  <a:rect l="0" t="0" r="r" b="b"/>
                  <a:pathLst>
                    <a:path w="68" h="78">
                      <a:moveTo>
                        <a:pt x="34" y="78"/>
                      </a:moveTo>
                      <a:lnTo>
                        <a:pt x="0" y="0"/>
                      </a:lnTo>
                      <a:lnTo>
                        <a:pt x="34" y="16"/>
                      </a:lnTo>
                      <a:lnTo>
                        <a:pt x="68" y="0"/>
                      </a:lnTo>
                      <a:lnTo>
                        <a:pt x="34" y="78"/>
                      </a:lnTo>
                      <a:close/>
                    </a:path>
                  </a:pathLst>
                </a:custGeom>
                <a:solidFill>
                  <a:srgbClr val="FFFFAF"/>
                </a:solidFill>
                <a:ln w="9525">
                  <a:noFill/>
                  <a:round/>
                  <a:headEnd/>
                  <a:tailEnd/>
                </a:ln>
              </p:spPr>
              <p:txBody>
                <a:bodyPr/>
                <a:lstStyle/>
                <a:p>
                  <a:endParaRPr lang="ar-SA"/>
                </a:p>
              </p:txBody>
            </p:sp>
            <p:sp>
              <p:nvSpPr>
                <p:cNvPr id="3247" name="Line 175"/>
                <p:cNvSpPr>
                  <a:spLocks noChangeShapeType="1"/>
                </p:cNvSpPr>
                <p:nvPr/>
              </p:nvSpPr>
              <p:spPr bwMode="auto">
                <a:xfrm>
                  <a:off x="2104" y="2205"/>
                  <a:ext cx="1" cy="209"/>
                </a:xfrm>
                <a:prstGeom prst="line">
                  <a:avLst/>
                </a:prstGeom>
                <a:noFill/>
                <a:ln w="9525">
                  <a:solidFill>
                    <a:srgbClr val="FFFFAF"/>
                  </a:solidFill>
                  <a:round/>
                  <a:headEnd/>
                  <a:tailEnd/>
                </a:ln>
              </p:spPr>
              <p:txBody>
                <a:bodyPr/>
                <a:lstStyle/>
                <a:p>
                  <a:endParaRPr lang="ar-SA"/>
                </a:p>
              </p:txBody>
            </p:sp>
            <p:sp>
              <p:nvSpPr>
                <p:cNvPr id="3250" name="Rectangle 178"/>
                <p:cNvSpPr>
                  <a:spLocks noChangeArrowheads="1"/>
                </p:cNvSpPr>
                <p:nvPr/>
              </p:nvSpPr>
              <p:spPr bwMode="auto">
                <a:xfrm>
                  <a:off x="711" y="2342"/>
                  <a:ext cx="336" cy="230"/>
                </a:xfrm>
                <a:prstGeom prst="rect">
                  <a:avLst/>
                </a:prstGeom>
                <a:noFill/>
                <a:ln w="9525">
                  <a:noFill/>
                  <a:miter lim="800000"/>
                  <a:headEnd/>
                  <a:tailEnd/>
                </a:ln>
              </p:spPr>
              <p:txBody>
                <a:bodyPr wrap="none" lIns="0" tIns="0" rIns="0" bIns="0">
                  <a:spAutoFit/>
                </a:bodyPr>
                <a:lstStyle/>
                <a:p>
                  <a:r>
                    <a:rPr lang="en-US">
                      <a:solidFill>
                        <a:srgbClr val="FFFFAF"/>
                      </a:solidFill>
                    </a:rPr>
                    <a:t>10 k</a:t>
                  </a:r>
                  <a:endParaRPr lang="en-US"/>
                </a:p>
              </p:txBody>
            </p:sp>
            <p:sp>
              <p:nvSpPr>
                <p:cNvPr id="3252" name="Rectangle 180"/>
                <p:cNvSpPr>
                  <a:spLocks noChangeArrowheads="1"/>
                </p:cNvSpPr>
                <p:nvPr/>
              </p:nvSpPr>
              <p:spPr bwMode="auto">
                <a:xfrm>
                  <a:off x="1296" y="3030"/>
                  <a:ext cx="336" cy="230"/>
                </a:xfrm>
                <a:prstGeom prst="rect">
                  <a:avLst/>
                </a:prstGeom>
                <a:noFill/>
                <a:ln w="9525">
                  <a:noFill/>
                  <a:miter lim="800000"/>
                  <a:headEnd/>
                  <a:tailEnd/>
                </a:ln>
              </p:spPr>
              <p:txBody>
                <a:bodyPr wrap="none" lIns="0" tIns="0" rIns="0" bIns="0">
                  <a:spAutoFit/>
                </a:bodyPr>
                <a:lstStyle/>
                <a:p>
                  <a:r>
                    <a:rPr lang="en-US">
                      <a:solidFill>
                        <a:srgbClr val="FFFFAF"/>
                      </a:solidFill>
                    </a:rPr>
                    <a:t>10 k</a:t>
                  </a:r>
                  <a:endParaRPr lang="en-US"/>
                </a:p>
              </p:txBody>
            </p:sp>
            <p:sp>
              <p:nvSpPr>
                <p:cNvPr id="3254" name="Rectangle 182"/>
                <p:cNvSpPr>
                  <a:spLocks noChangeArrowheads="1"/>
                </p:cNvSpPr>
                <p:nvPr/>
              </p:nvSpPr>
              <p:spPr bwMode="auto">
                <a:xfrm>
                  <a:off x="2070" y="3107"/>
                  <a:ext cx="240" cy="230"/>
                </a:xfrm>
                <a:prstGeom prst="rect">
                  <a:avLst/>
                </a:prstGeom>
                <a:noFill/>
                <a:ln w="9525">
                  <a:noFill/>
                  <a:miter lim="800000"/>
                  <a:headEnd/>
                  <a:tailEnd/>
                </a:ln>
              </p:spPr>
              <p:txBody>
                <a:bodyPr wrap="none" lIns="0" tIns="0" rIns="0" bIns="0">
                  <a:spAutoFit/>
                </a:bodyPr>
                <a:lstStyle/>
                <a:p>
                  <a:r>
                    <a:rPr lang="en-US">
                      <a:solidFill>
                        <a:srgbClr val="FFFFAF"/>
                      </a:solidFill>
                    </a:rPr>
                    <a:t>3 k</a:t>
                  </a:r>
                  <a:endParaRPr lang="en-US"/>
                </a:p>
              </p:txBody>
            </p:sp>
            <p:sp>
              <p:nvSpPr>
                <p:cNvPr id="3256" name="Rectangle 184"/>
                <p:cNvSpPr>
                  <a:spLocks noChangeArrowheads="1"/>
                </p:cNvSpPr>
                <p:nvPr/>
              </p:nvSpPr>
              <p:spPr bwMode="auto">
                <a:xfrm>
                  <a:off x="2182" y="957"/>
                  <a:ext cx="240" cy="230"/>
                </a:xfrm>
                <a:prstGeom prst="rect">
                  <a:avLst/>
                </a:prstGeom>
                <a:noFill/>
                <a:ln w="9525">
                  <a:noFill/>
                  <a:miter lim="800000"/>
                  <a:headEnd/>
                  <a:tailEnd/>
                </a:ln>
              </p:spPr>
              <p:txBody>
                <a:bodyPr wrap="none" lIns="0" tIns="0" rIns="0" bIns="0">
                  <a:spAutoFit/>
                </a:bodyPr>
                <a:lstStyle/>
                <a:p>
                  <a:r>
                    <a:rPr lang="en-US">
                      <a:solidFill>
                        <a:srgbClr val="FFFFAF"/>
                      </a:solidFill>
                    </a:rPr>
                    <a:t>1 k</a:t>
                  </a:r>
                  <a:endParaRPr lang="en-US"/>
                </a:p>
              </p:txBody>
            </p:sp>
            <p:sp>
              <p:nvSpPr>
                <p:cNvPr id="3265" name="Rectangle 193"/>
                <p:cNvSpPr>
                  <a:spLocks noChangeArrowheads="1"/>
                </p:cNvSpPr>
                <p:nvPr/>
              </p:nvSpPr>
              <p:spPr bwMode="auto">
                <a:xfrm>
                  <a:off x="1783" y="961"/>
                  <a:ext cx="224" cy="230"/>
                </a:xfrm>
                <a:prstGeom prst="rect">
                  <a:avLst/>
                </a:prstGeom>
                <a:noFill/>
                <a:ln w="9525">
                  <a:noFill/>
                  <a:miter lim="800000"/>
                  <a:headEnd/>
                  <a:tailEnd/>
                </a:ln>
              </p:spPr>
              <p:txBody>
                <a:bodyPr wrap="none" lIns="0" tIns="0" rIns="0" bIns="0">
                  <a:spAutoFit/>
                </a:bodyPr>
                <a:lstStyle/>
                <a:p>
                  <a:r>
                    <a:rPr lang="en-US">
                      <a:solidFill>
                        <a:srgbClr val="DFFFAF"/>
                      </a:solidFill>
                    </a:rPr>
                    <a:t>R2</a:t>
                  </a:r>
                  <a:endParaRPr lang="en-US"/>
                </a:p>
              </p:txBody>
            </p:sp>
            <p:sp>
              <p:nvSpPr>
                <p:cNvPr id="3267" name="Rectangle 195"/>
                <p:cNvSpPr>
                  <a:spLocks noChangeArrowheads="1"/>
                </p:cNvSpPr>
                <p:nvPr/>
              </p:nvSpPr>
              <p:spPr bwMode="auto">
                <a:xfrm>
                  <a:off x="2123" y="2182"/>
                  <a:ext cx="160" cy="230"/>
                </a:xfrm>
                <a:prstGeom prst="rect">
                  <a:avLst/>
                </a:prstGeom>
                <a:noFill/>
                <a:ln w="9525">
                  <a:noFill/>
                  <a:miter lim="800000"/>
                  <a:headEnd/>
                  <a:tailEnd/>
                </a:ln>
              </p:spPr>
              <p:txBody>
                <a:bodyPr wrap="none" lIns="0" tIns="0" rIns="0" bIns="0">
                  <a:spAutoFit/>
                </a:bodyPr>
                <a:lstStyle/>
                <a:p>
                  <a:r>
                    <a:rPr lang="en-US">
                      <a:solidFill>
                        <a:srgbClr val="DFFFAF"/>
                      </a:solidFill>
                    </a:rPr>
                    <a:t>Io</a:t>
                  </a:r>
                  <a:endParaRPr lang="en-US"/>
                </a:p>
              </p:txBody>
            </p:sp>
          </p:grpSp>
          <p:sp>
            <p:nvSpPr>
              <p:cNvPr id="3214" name="Freeform 142"/>
              <p:cNvSpPr>
                <a:spLocks/>
              </p:cNvSpPr>
              <p:nvPr/>
            </p:nvSpPr>
            <p:spPr bwMode="auto">
              <a:xfrm>
                <a:off x="2095" y="1308"/>
                <a:ext cx="1125" cy="314"/>
              </a:xfrm>
              <a:custGeom>
                <a:avLst/>
                <a:gdLst/>
                <a:ahLst/>
                <a:cxnLst>
                  <a:cxn ang="0">
                    <a:pos x="0" y="0"/>
                  </a:cxn>
                  <a:cxn ang="0">
                    <a:pos x="913" y="0"/>
                  </a:cxn>
                  <a:cxn ang="0">
                    <a:pos x="913" y="389"/>
                  </a:cxn>
                  <a:cxn ang="0">
                    <a:pos x="1302" y="389"/>
                  </a:cxn>
                </a:cxnLst>
                <a:rect l="0" t="0" r="r" b="b"/>
                <a:pathLst>
                  <a:path w="1302" h="389">
                    <a:moveTo>
                      <a:pt x="0" y="0"/>
                    </a:moveTo>
                    <a:lnTo>
                      <a:pt x="913" y="0"/>
                    </a:lnTo>
                    <a:lnTo>
                      <a:pt x="913" y="389"/>
                    </a:lnTo>
                    <a:lnTo>
                      <a:pt x="1302" y="389"/>
                    </a:lnTo>
                  </a:path>
                </a:pathLst>
              </a:custGeom>
              <a:noFill/>
              <a:ln w="9525">
                <a:solidFill>
                  <a:srgbClr val="FFFFAF"/>
                </a:solidFill>
                <a:prstDash val="solid"/>
                <a:round/>
                <a:headEnd/>
                <a:tailEnd/>
              </a:ln>
            </p:spPr>
            <p:txBody>
              <a:bodyPr/>
              <a:lstStyle/>
              <a:p>
                <a:endParaRPr lang="ar-SA"/>
              </a:p>
            </p:txBody>
          </p:sp>
        </p:grpSp>
        <p:grpSp>
          <p:nvGrpSpPr>
            <p:cNvPr id="8" name="Group 216"/>
            <p:cNvGrpSpPr>
              <a:grpSpLocks/>
            </p:cNvGrpSpPr>
            <p:nvPr/>
          </p:nvGrpSpPr>
          <p:grpSpPr bwMode="auto">
            <a:xfrm>
              <a:off x="4762500" y="1143000"/>
              <a:ext cx="1917700" cy="4360863"/>
              <a:chOff x="3000" y="720"/>
              <a:chExt cx="1208" cy="2747"/>
            </a:xfrm>
          </p:grpSpPr>
          <p:grpSp>
            <p:nvGrpSpPr>
              <p:cNvPr id="9" name="Group 212"/>
              <p:cNvGrpSpPr>
                <a:grpSpLocks/>
              </p:cNvGrpSpPr>
              <p:nvPr/>
            </p:nvGrpSpPr>
            <p:grpSpPr bwMode="auto">
              <a:xfrm>
                <a:off x="3000" y="720"/>
                <a:ext cx="1208" cy="2747"/>
                <a:chOff x="3000" y="720"/>
                <a:chExt cx="1208" cy="2747"/>
              </a:xfrm>
            </p:grpSpPr>
            <p:sp>
              <p:nvSpPr>
                <p:cNvPr id="3112" name="Freeform 40"/>
                <p:cNvSpPr>
                  <a:spLocks/>
                </p:cNvSpPr>
                <p:nvPr/>
              </p:nvSpPr>
              <p:spPr bwMode="auto">
                <a:xfrm>
                  <a:off x="3385" y="3363"/>
                  <a:ext cx="117" cy="104"/>
                </a:xfrm>
                <a:custGeom>
                  <a:avLst/>
                  <a:gdLst/>
                  <a:ahLst/>
                  <a:cxnLst>
                    <a:cxn ang="0">
                      <a:pos x="0" y="67"/>
                    </a:cxn>
                    <a:cxn ang="0">
                      <a:pos x="5" y="39"/>
                    </a:cxn>
                    <a:cxn ang="0">
                      <a:pos x="17" y="17"/>
                    </a:cxn>
                    <a:cxn ang="0">
                      <a:pos x="39" y="5"/>
                    </a:cxn>
                    <a:cxn ang="0">
                      <a:pos x="67" y="0"/>
                    </a:cxn>
                    <a:cxn ang="0">
                      <a:pos x="90" y="5"/>
                    </a:cxn>
                    <a:cxn ang="0">
                      <a:pos x="112" y="17"/>
                    </a:cxn>
                    <a:cxn ang="0">
                      <a:pos x="129" y="39"/>
                    </a:cxn>
                    <a:cxn ang="0">
                      <a:pos x="135" y="67"/>
                    </a:cxn>
                    <a:cxn ang="0">
                      <a:pos x="129" y="90"/>
                    </a:cxn>
                    <a:cxn ang="0">
                      <a:pos x="112" y="112"/>
                    </a:cxn>
                    <a:cxn ang="0">
                      <a:pos x="90" y="124"/>
                    </a:cxn>
                    <a:cxn ang="0">
                      <a:pos x="67" y="129"/>
                    </a:cxn>
                    <a:cxn ang="0">
                      <a:pos x="39" y="124"/>
                    </a:cxn>
                    <a:cxn ang="0">
                      <a:pos x="17" y="112"/>
                    </a:cxn>
                    <a:cxn ang="0">
                      <a:pos x="5" y="90"/>
                    </a:cxn>
                    <a:cxn ang="0">
                      <a:pos x="0" y="67"/>
                    </a:cxn>
                  </a:cxnLst>
                  <a:rect l="0" t="0" r="r" b="b"/>
                  <a:pathLst>
                    <a:path w="135" h="129">
                      <a:moveTo>
                        <a:pt x="0" y="67"/>
                      </a:moveTo>
                      <a:lnTo>
                        <a:pt x="5" y="39"/>
                      </a:lnTo>
                      <a:lnTo>
                        <a:pt x="17" y="17"/>
                      </a:lnTo>
                      <a:lnTo>
                        <a:pt x="39" y="5"/>
                      </a:lnTo>
                      <a:lnTo>
                        <a:pt x="67" y="0"/>
                      </a:lnTo>
                      <a:lnTo>
                        <a:pt x="90" y="5"/>
                      </a:lnTo>
                      <a:lnTo>
                        <a:pt x="112" y="17"/>
                      </a:lnTo>
                      <a:lnTo>
                        <a:pt x="129" y="39"/>
                      </a:lnTo>
                      <a:lnTo>
                        <a:pt x="135" y="67"/>
                      </a:lnTo>
                      <a:lnTo>
                        <a:pt x="129" y="90"/>
                      </a:lnTo>
                      <a:lnTo>
                        <a:pt x="112" y="112"/>
                      </a:lnTo>
                      <a:lnTo>
                        <a:pt x="90" y="124"/>
                      </a:lnTo>
                      <a:lnTo>
                        <a:pt x="67" y="129"/>
                      </a:lnTo>
                      <a:lnTo>
                        <a:pt x="39" y="124"/>
                      </a:lnTo>
                      <a:lnTo>
                        <a:pt x="17" y="112"/>
                      </a:lnTo>
                      <a:lnTo>
                        <a:pt x="5"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3113" name="Freeform 41"/>
                <p:cNvSpPr>
                  <a:spLocks/>
                </p:cNvSpPr>
                <p:nvPr/>
              </p:nvSpPr>
              <p:spPr bwMode="auto">
                <a:xfrm>
                  <a:off x="3000" y="1363"/>
                  <a:ext cx="565" cy="528"/>
                </a:xfrm>
                <a:custGeom>
                  <a:avLst/>
                  <a:gdLst/>
                  <a:ahLst/>
                  <a:cxnLst>
                    <a:cxn ang="0">
                      <a:pos x="0" y="326"/>
                    </a:cxn>
                    <a:cxn ang="0">
                      <a:pos x="6" y="259"/>
                    </a:cxn>
                    <a:cxn ang="0">
                      <a:pos x="28" y="197"/>
                    </a:cxn>
                    <a:cxn ang="0">
                      <a:pos x="57" y="146"/>
                    </a:cxn>
                    <a:cxn ang="0">
                      <a:pos x="96" y="95"/>
                    </a:cxn>
                    <a:cxn ang="0">
                      <a:pos x="147" y="56"/>
                    </a:cxn>
                    <a:cxn ang="0">
                      <a:pos x="198" y="28"/>
                    </a:cxn>
                    <a:cxn ang="0">
                      <a:pos x="260" y="5"/>
                    </a:cxn>
                    <a:cxn ang="0">
                      <a:pos x="327" y="0"/>
                    </a:cxn>
                    <a:cxn ang="0">
                      <a:pos x="395" y="5"/>
                    </a:cxn>
                    <a:cxn ang="0">
                      <a:pos x="457" y="28"/>
                    </a:cxn>
                    <a:cxn ang="0">
                      <a:pos x="508" y="56"/>
                    </a:cxn>
                    <a:cxn ang="0">
                      <a:pos x="558" y="95"/>
                    </a:cxn>
                    <a:cxn ang="0">
                      <a:pos x="598" y="146"/>
                    </a:cxn>
                    <a:cxn ang="0">
                      <a:pos x="626" y="197"/>
                    </a:cxn>
                    <a:cxn ang="0">
                      <a:pos x="649" y="259"/>
                    </a:cxn>
                    <a:cxn ang="0">
                      <a:pos x="654" y="326"/>
                    </a:cxn>
                    <a:cxn ang="0">
                      <a:pos x="649" y="394"/>
                    </a:cxn>
                    <a:cxn ang="0">
                      <a:pos x="626" y="456"/>
                    </a:cxn>
                    <a:cxn ang="0">
                      <a:pos x="598" y="507"/>
                    </a:cxn>
                    <a:cxn ang="0">
                      <a:pos x="558" y="558"/>
                    </a:cxn>
                    <a:cxn ang="0">
                      <a:pos x="508" y="597"/>
                    </a:cxn>
                    <a:cxn ang="0">
                      <a:pos x="457" y="625"/>
                    </a:cxn>
                    <a:cxn ang="0">
                      <a:pos x="395" y="648"/>
                    </a:cxn>
                    <a:cxn ang="0">
                      <a:pos x="327" y="653"/>
                    </a:cxn>
                    <a:cxn ang="0">
                      <a:pos x="260" y="648"/>
                    </a:cxn>
                    <a:cxn ang="0">
                      <a:pos x="198" y="625"/>
                    </a:cxn>
                    <a:cxn ang="0">
                      <a:pos x="147" y="597"/>
                    </a:cxn>
                    <a:cxn ang="0">
                      <a:pos x="96" y="558"/>
                    </a:cxn>
                    <a:cxn ang="0">
                      <a:pos x="57" y="507"/>
                    </a:cxn>
                    <a:cxn ang="0">
                      <a:pos x="28" y="456"/>
                    </a:cxn>
                    <a:cxn ang="0">
                      <a:pos x="6" y="394"/>
                    </a:cxn>
                    <a:cxn ang="0">
                      <a:pos x="0" y="326"/>
                    </a:cxn>
                  </a:cxnLst>
                  <a:rect l="0" t="0" r="r" b="b"/>
                  <a:pathLst>
                    <a:path w="654" h="653">
                      <a:moveTo>
                        <a:pt x="0" y="326"/>
                      </a:moveTo>
                      <a:lnTo>
                        <a:pt x="6" y="259"/>
                      </a:lnTo>
                      <a:lnTo>
                        <a:pt x="28" y="197"/>
                      </a:lnTo>
                      <a:lnTo>
                        <a:pt x="57" y="146"/>
                      </a:lnTo>
                      <a:lnTo>
                        <a:pt x="96" y="95"/>
                      </a:lnTo>
                      <a:lnTo>
                        <a:pt x="147" y="56"/>
                      </a:lnTo>
                      <a:lnTo>
                        <a:pt x="198" y="28"/>
                      </a:lnTo>
                      <a:lnTo>
                        <a:pt x="260" y="5"/>
                      </a:lnTo>
                      <a:lnTo>
                        <a:pt x="327" y="0"/>
                      </a:lnTo>
                      <a:lnTo>
                        <a:pt x="395" y="5"/>
                      </a:lnTo>
                      <a:lnTo>
                        <a:pt x="457" y="28"/>
                      </a:lnTo>
                      <a:lnTo>
                        <a:pt x="508" y="56"/>
                      </a:lnTo>
                      <a:lnTo>
                        <a:pt x="558" y="95"/>
                      </a:lnTo>
                      <a:lnTo>
                        <a:pt x="598" y="146"/>
                      </a:lnTo>
                      <a:lnTo>
                        <a:pt x="626" y="197"/>
                      </a:lnTo>
                      <a:lnTo>
                        <a:pt x="649" y="259"/>
                      </a:lnTo>
                      <a:lnTo>
                        <a:pt x="654" y="326"/>
                      </a:lnTo>
                      <a:lnTo>
                        <a:pt x="649" y="394"/>
                      </a:lnTo>
                      <a:lnTo>
                        <a:pt x="626" y="456"/>
                      </a:lnTo>
                      <a:lnTo>
                        <a:pt x="598" y="507"/>
                      </a:lnTo>
                      <a:lnTo>
                        <a:pt x="558" y="558"/>
                      </a:lnTo>
                      <a:lnTo>
                        <a:pt x="508" y="597"/>
                      </a:lnTo>
                      <a:lnTo>
                        <a:pt x="457" y="625"/>
                      </a:lnTo>
                      <a:lnTo>
                        <a:pt x="395" y="648"/>
                      </a:lnTo>
                      <a:lnTo>
                        <a:pt x="327" y="653"/>
                      </a:lnTo>
                      <a:lnTo>
                        <a:pt x="260" y="648"/>
                      </a:lnTo>
                      <a:lnTo>
                        <a:pt x="198" y="625"/>
                      </a:lnTo>
                      <a:lnTo>
                        <a:pt x="147" y="597"/>
                      </a:lnTo>
                      <a:lnTo>
                        <a:pt x="96" y="558"/>
                      </a:lnTo>
                      <a:lnTo>
                        <a:pt x="57" y="507"/>
                      </a:lnTo>
                      <a:lnTo>
                        <a:pt x="28" y="456"/>
                      </a:lnTo>
                      <a:lnTo>
                        <a:pt x="6" y="394"/>
                      </a:lnTo>
                      <a:lnTo>
                        <a:pt x="0" y="326"/>
                      </a:lnTo>
                      <a:close/>
                    </a:path>
                  </a:pathLst>
                </a:custGeom>
                <a:solidFill>
                  <a:srgbClr val="007F00"/>
                </a:solidFill>
                <a:ln w="9525">
                  <a:solidFill>
                    <a:srgbClr val="FFFFAF"/>
                  </a:solidFill>
                  <a:prstDash val="solid"/>
                  <a:round/>
                  <a:headEnd/>
                  <a:tailEnd/>
                </a:ln>
              </p:spPr>
              <p:txBody>
                <a:bodyPr/>
                <a:lstStyle/>
                <a:p>
                  <a:endParaRPr lang="ar-SA"/>
                </a:p>
              </p:txBody>
            </p:sp>
            <p:sp>
              <p:nvSpPr>
                <p:cNvPr id="3114" name="Line 42"/>
                <p:cNvSpPr>
                  <a:spLocks noChangeShapeType="1"/>
                </p:cNvSpPr>
                <p:nvPr/>
              </p:nvSpPr>
              <p:spPr bwMode="auto">
                <a:xfrm>
                  <a:off x="3225" y="1408"/>
                  <a:ext cx="1" cy="424"/>
                </a:xfrm>
                <a:prstGeom prst="line">
                  <a:avLst/>
                </a:prstGeom>
                <a:noFill/>
                <a:ln w="9525">
                  <a:solidFill>
                    <a:srgbClr val="FFFFAF"/>
                  </a:solidFill>
                  <a:round/>
                  <a:headEnd/>
                  <a:tailEnd/>
                </a:ln>
              </p:spPr>
              <p:txBody>
                <a:bodyPr/>
                <a:lstStyle/>
                <a:p>
                  <a:endParaRPr lang="ar-SA"/>
                </a:p>
              </p:txBody>
            </p:sp>
            <p:sp>
              <p:nvSpPr>
                <p:cNvPr id="3115" name="Line 43"/>
                <p:cNvSpPr>
                  <a:spLocks noChangeShapeType="1"/>
                </p:cNvSpPr>
                <p:nvPr/>
              </p:nvSpPr>
              <p:spPr bwMode="auto">
                <a:xfrm>
                  <a:off x="3225" y="1726"/>
                  <a:ext cx="223" cy="106"/>
                </a:xfrm>
                <a:prstGeom prst="line">
                  <a:avLst/>
                </a:prstGeom>
                <a:noFill/>
                <a:ln w="9525">
                  <a:solidFill>
                    <a:srgbClr val="FFFFAF"/>
                  </a:solidFill>
                  <a:round/>
                  <a:headEnd/>
                  <a:tailEnd/>
                </a:ln>
              </p:spPr>
              <p:txBody>
                <a:bodyPr/>
                <a:lstStyle/>
                <a:p>
                  <a:endParaRPr lang="ar-SA"/>
                </a:p>
              </p:txBody>
            </p:sp>
            <p:sp>
              <p:nvSpPr>
                <p:cNvPr id="3116" name="Freeform 44"/>
                <p:cNvSpPr>
                  <a:spLocks/>
                </p:cNvSpPr>
                <p:nvPr/>
              </p:nvSpPr>
              <p:spPr bwMode="auto">
                <a:xfrm>
                  <a:off x="3253" y="1458"/>
                  <a:ext cx="74" cy="55"/>
                </a:xfrm>
                <a:custGeom>
                  <a:avLst/>
                  <a:gdLst/>
                  <a:ahLst/>
                  <a:cxnLst>
                    <a:cxn ang="0">
                      <a:pos x="0" y="68"/>
                    </a:cxn>
                    <a:cxn ang="0">
                      <a:pos x="57" y="0"/>
                    </a:cxn>
                    <a:cxn ang="0">
                      <a:pos x="57" y="39"/>
                    </a:cxn>
                    <a:cxn ang="0">
                      <a:pos x="85" y="62"/>
                    </a:cxn>
                    <a:cxn ang="0">
                      <a:pos x="0" y="68"/>
                    </a:cxn>
                  </a:cxnLst>
                  <a:rect l="0" t="0" r="r" b="b"/>
                  <a:pathLst>
                    <a:path w="85" h="68">
                      <a:moveTo>
                        <a:pt x="0" y="68"/>
                      </a:moveTo>
                      <a:lnTo>
                        <a:pt x="57" y="0"/>
                      </a:lnTo>
                      <a:lnTo>
                        <a:pt x="57" y="39"/>
                      </a:lnTo>
                      <a:lnTo>
                        <a:pt x="85" y="62"/>
                      </a:lnTo>
                      <a:lnTo>
                        <a:pt x="0" y="68"/>
                      </a:lnTo>
                      <a:close/>
                    </a:path>
                  </a:pathLst>
                </a:custGeom>
                <a:solidFill>
                  <a:srgbClr val="FFFFAF"/>
                </a:solidFill>
                <a:ln w="9525">
                  <a:noFill/>
                  <a:round/>
                  <a:headEnd/>
                  <a:tailEnd/>
                </a:ln>
              </p:spPr>
              <p:txBody>
                <a:bodyPr/>
                <a:lstStyle/>
                <a:p>
                  <a:endParaRPr lang="ar-SA"/>
                </a:p>
              </p:txBody>
            </p:sp>
            <p:sp>
              <p:nvSpPr>
                <p:cNvPr id="3117" name="Line 45"/>
                <p:cNvSpPr>
                  <a:spLocks noChangeShapeType="1"/>
                </p:cNvSpPr>
                <p:nvPr/>
              </p:nvSpPr>
              <p:spPr bwMode="auto">
                <a:xfrm flipH="1">
                  <a:off x="3253" y="1408"/>
                  <a:ext cx="225" cy="105"/>
                </a:xfrm>
                <a:prstGeom prst="line">
                  <a:avLst/>
                </a:prstGeom>
                <a:noFill/>
                <a:ln w="9525">
                  <a:solidFill>
                    <a:srgbClr val="FFFFAF"/>
                  </a:solidFill>
                  <a:round/>
                  <a:headEnd/>
                  <a:tailEnd/>
                </a:ln>
              </p:spPr>
              <p:txBody>
                <a:bodyPr/>
                <a:lstStyle/>
                <a:p>
                  <a:endParaRPr lang="ar-SA"/>
                </a:p>
              </p:txBody>
            </p:sp>
            <p:sp>
              <p:nvSpPr>
                <p:cNvPr id="3168" name="Line 96"/>
                <p:cNvSpPr>
                  <a:spLocks noChangeShapeType="1"/>
                </p:cNvSpPr>
                <p:nvPr/>
              </p:nvSpPr>
              <p:spPr bwMode="auto">
                <a:xfrm flipV="1">
                  <a:off x="3448" y="1199"/>
                  <a:ext cx="1" cy="109"/>
                </a:xfrm>
                <a:prstGeom prst="line">
                  <a:avLst/>
                </a:prstGeom>
                <a:noFill/>
                <a:ln w="0">
                  <a:solidFill>
                    <a:srgbClr val="FFFFFF"/>
                  </a:solidFill>
                  <a:round/>
                  <a:headEnd/>
                  <a:tailEnd/>
                </a:ln>
              </p:spPr>
              <p:txBody>
                <a:bodyPr/>
                <a:lstStyle/>
                <a:p>
                  <a:endParaRPr lang="ar-SA"/>
                </a:p>
              </p:txBody>
            </p:sp>
            <p:sp>
              <p:nvSpPr>
                <p:cNvPr id="3169" name="Line 97"/>
                <p:cNvSpPr>
                  <a:spLocks noChangeShapeType="1"/>
                </p:cNvSpPr>
                <p:nvPr/>
              </p:nvSpPr>
              <p:spPr bwMode="auto">
                <a:xfrm flipH="1" flipV="1">
                  <a:off x="3390" y="1176"/>
                  <a:ext cx="58" cy="23"/>
                </a:xfrm>
                <a:prstGeom prst="line">
                  <a:avLst/>
                </a:prstGeom>
                <a:noFill/>
                <a:ln w="0">
                  <a:solidFill>
                    <a:srgbClr val="FFFFFF"/>
                  </a:solidFill>
                  <a:round/>
                  <a:headEnd/>
                  <a:tailEnd/>
                </a:ln>
              </p:spPr>
              <p:txBody>
                <a:bodyPr/>
                <a:lstStyle/>
                <a:p>
                  <a:endParaRPr lang="ar-SA"/>
                </a:p>
              </p:txBody>
            </p:sp>
            <p:sp>
              <p:nvSpPr>
                <p:cNvPr id="3170" name="Line 98"/>
                <p:cNvSpPr>
                  <a:spLocks noChangeShapeType="1"/>
                </p:cNvSpPr>
                <p:nvPr/>
              </p:nvSpPr>
              <p:spPr bwMode="auto">
                <a:xfrm flipV="1">
                  <a:off x="3390" y="1121"/>
                  <a:ext cx="112" cy="55"/>
                </a:xfrm>
                <a:prstGeom prst="line">
                  <a:avLst/>
                </a:prstGeom>
                <a:noFill/>
                <a:ln w="0">
                  <a:solidFill>
                    <a:srgbClr val="FFFFFF"/>
                  </a:solidFill>
                  <a:round/>
                  <a:headEnd/>
                  <a:tailEnd/>
                </a:ln>
              </p:spPr>
              <p:txBody>
                <a:bodyPr/>
                <a:lstStyle/>
                <a:p>
                  <a:endParaRPr lang="ar-SA"/>
                </a:p>
              </p:txBody>
            </p:sp>
            <p:sp>
              <p:nvSpPr>
                <p:cNvPr id="3171" name="Line 99"/>
                <p:cNvSpPr>
                  <a:spLocks noChangeShapeType="1"/>
                </p:cNvSpPr>
                <p:nvPr/>
              </p:nvSpPr>
              <p:spPr bwMode="auto">
                <a:xfrm flipH="1" flipV="1">
                  <a:off x="3390" y="1066"/>
                  <a:ext cx="112" cy="55"/>
                </a:xfrm>
                <a:prstGeom prst="line">
                  <a:avLst/>
                </a:prstGeom>
                <a:noFill/>
                <a:ln w="0">
                  <a:solidFill>
                    <a:srgbClr val="FFFFFF"/>
                  </a:solidFill>
                  <a:round/>
                  <a:headEnd/>
                  <a:tailEnd/>
                </a:ln>
              </p:spPr>
              <p:txBody>
                <a:bodyPr/>
                <a:lstStyle/>
                <a:p>
                  <a:endParaRPr lang="ar-SA"/>
                </a:p>
              </p:txBody>
            </p:sp>
            <p:sp>
              <p:nvSpPr>
                <p:cNvPr id="3172" name="Line 100"/>
                <p:cNvSpPr>
                  <a:spLocks noChangeShapeType="1"/>
                </p:cNvSpPr>
                <p:nvPr/>
              </p:nvSpPr>
              <p:spPr bwMode="auto">
                <a:xfrm flipV="1">
                  <a:off x="3390" y="1012"/>
                  <a:ext cx="112" cy="54"/>
                </a:xfrm>
                <a:prstGeom prst="line">
                  <a:avLst/>
                </a:prstGeom>
                <a:noFill/>
                <a:ln w="0">
                  <a:solidFill>
                    <a:srgbClr val="FFFFFF"/>
                  </a:solidFill>
                  <a:round/>
                  <a:headEnd/>
                  <a:tailEnd/>
                </a:ln>
              </p:spPr>
              <p:txBody>
                <a:bodyPr/>
                <a:lstStyle/>
                <a:p>
                  <a:endParaRPr lang="ar-SA"/>
                </a:p>
              </p:txBody>
            </p:sp>
            <p:sp>
              <p:nvSpPr>
                <p:cNvPr id="3173" name="Line 101"/>
                <p:cNvSpPr>
                  <a:spLocks noChangeShapeType="1"/>
                </p:cNvSpPr>
                <p:nvPr/>
              </p:nvSpPr>
              <p:spPr bwMode="auto">
                <a:xfrm flipH="1" flipV="1">
                  <a:off x="3390" y="962"/>
                  <a:ext cx="112" cy="50"/>
                </a:xfrm>
                <a:prstGeom prst="line">
                  <a:avLst/>
                </a:prstGeom>
                <a:noFill/>
                <a:ln w="0">
                  <a:solidFill>
                    <a:srgbClr val="FFFFFF"/>
                  </a:solidFill>
                  <a:round/>
                  <a:headEnd/>
                  <a:tailEnd/>
                </a:ln>
              </p:spPr>
              <p:txBody>
                <a:bodyPr/>
                <a:lstStyle/>
                <a:p>
                  <a:endParaRPr lang="ar-SA"/>
                </a:p>
              </p:txBody>
            </p:sp>
            <p:sp>
              <p:nvSpPr>
                <p:cNvPr id="3174" name="Line 102"/>
                <p:cNvSpPr>
                  <a:spLocks noChangeShapeType="1"/>
                </p:cNvSpPr>
                <p:nvPr/>
              </p:nvSpPr>
              <p:spPr bwMode="auto">
                <a:xfrm flipV="1">
                  <a:off x="3390" y="907"/>
                  <a:ext cx="112" cy="55"/>
                </a:xfrm>
                <a:prstGeom prst="line">
                  <a:avLst/>
                </a:prstGeom>
                <a:noFill/>
                <a:ln w="0">
                  <a:solidFill>
                    <a:srgbClr val="FFFFFF"/>
                  </a:solidFill>
                  <a:round/>
                  <a:headEnd/>
                  <a:tailEnd/>
                </a:ln>
              </p:spPr>
              <p:txBody>
                <a:bodyPr/>
                <a:lstStyle/>
                <a:p>
                  <a:endParaRPr lang="ar-SA"/>
                </a:p>
              </p:txBody>
            </p:sp>
            <p:sp>
              <p:nvSpPr>
                <p:cNvPr id="3175" name="Line 103"/>
                <p:cNvSpPr>
                  <a:spLocks noChangeShapeType="1"/>
                </p:cNvSpPr>
                <p:nvPr/>
              </p:nvSpPr>
              <p:spPr bwMode="auto">
                <a:xfrm flipH="1" flipV="1">
                  <a:off x="3448" y="879"/>
                  <a:ext cx="54" cy="28"/>
                </a:xfrm>
                <a:prstGeom prst="line">
                  <a:avLst/>
                </a:prstGeom>
                <a:noFill/>
                <a:ln w="0">
                  <a:solidFill>
                    <a:srgbClr val="FFFFFF"/>
                  </a:solidFill>
                  <a:round/>
                  <a:headEnd/>
                  <a:tailEnd/>
                </a:ln>
              </p:spPr>
              <p:txBody>
                <a:bodyPr/>
                <a:lstStyle/>
                <a:p>
                  <a:endParaRPr lang="ar-SA"/>
                </a:p>
              </p:txBody>
            </p:sp>
            <p:sp>
              <p:nvSpPr>
                <p:cNvPr id="3176" name="Line 104"/>
                <p:cNvSpPr>
                  <a:spLocks noChangeShapeType="1"/>
                </p:cNvSpPr>
                <p:nvPr/>
              </p:nvSpPr>
              <p:spPr bwMode="auto">
                <a:xfrm flipV="1">
                  <a:off x="3448" y="775"/>
                  <a:ext cx="1" cy="104"/>
                </a:xfrm>
                <a:prstGeom prst="line">
                  <a:avLst/>
                </a:prstGeom>
                <a:noFill/>
                <a:ln w="0">
                  <a:solidFill>
                    <a:srgbClr val="FFFFFF"/>
                  </a:solidFill>
                  <a:round/>
                  <a:headEnd/>
                  <a:tailEnd/>
                </a:ln>
              </p:spPr>
              <p:txBody>
                <a:bodyPr/>
                <a:lstStyle/>
                <a:p>
                  <a:endParaRPr lang="ar-SA"/>
                </a:p>
              </p:txBody>
            </p:sp>
            <p:sp>
              <p:nvSpPr>
                <p:cNvPr id="3187" name="Line 115"/>
                <p:cNvSpPr>
                  <a:spLocks noChangeShapeType="1"/>
                </p:cNvSpPr>
                <p:nvPr/>
              </p:nvSpPr>
              <p:spPr bwMode="auto">
                <a:xfrm flipV="1">
                  <a:off x="3448" y="3313"/>
                  <a:ext cx="1" cy="109"/>
                </a:xfrm>
                <a:prstGeom prst="line">
                  <a:avLst/>
                </a:prstGeom>
                <a:noFill/>
                <a:ln w="0">
                  <a:solidFill>
                    <a:srgbClr val="FFFFFF"/>
                  </a:solidFill>
                  <a:round/>
                  <a:headEnd/>
                  <a:tailEnd/>
                </a:ln>
              </p:spPr>
              <p:txBody>
                <a:bodyPr/>
                <a:lstStyle/>
                <a:p>
                  <a:endParaRPr lang="ar-SA"/>
                </a:p>
              </p:txBody>
            </p:sp>
            <p:sp>
              <p:nvSpPr>
                <p:cNvPr id="3188" name="Line 116"/>
                <p:cNvSpPr>
                  <a:spLocks noChangeShapeType="1"/>
                </p:cNvSpPr>
                <p:nvPr/>
              </p:nvSpPr>
              <p:spPr bwMode="auto">
                <a:xfrm flipH="1" flipV="1">
                  <a:off x="3390" y="3289"/>
                  <a:ext cx="58" cy="24"/>
                </a:xfrm>
                <a:prstGeom prst="line">
                  <a:avLst/>
                </a:prstGeom>
                <a:noFill/>
                <a:ln w="0">
                  <a:solidFill>
                    <a:srgbClr val="FFFFFF"/>
                  </a:solidFill>
                  <a:round/>
                  <a:headEnd/>
                  <a:tailEnd/>
                </a:ln>
              </p:spPr>
              <p:txBody>
                <a:bodyPr/>
                <a:lstStyle/>
                <a:p>
                  <a:endParaRPr lang="ar-SA"/>
                </a:p>
              </p:txBody>
            </p:sp>
            <p:sp>
              <p:nvSpPr>
                <p:cNvPr id="3189" name="Line 117"/>
                <p:cNvSpPr>
                  <a:spLocks noChangeShapeType="1"/>
                </p:cNvSpPr>
                <p:nvPr/>
              </p:nvSpPr>
              <p:spPr bwMode="auto">
                <a:xfrm flipV="1">
                  <a:off x="3390" y="3235"/>
                  <a:ext cx="112" cy="54"/>
                </a:xfrm>
                <a:prstGeom prst="line">
                  <a:avLst/>
                </a:prstGeom>
                <a:noFill/>
                <a:ln w="0">
                  <a:solidFill>
                    <a:srgbClr val="FFFFFF"/>
                  </a:solidFill>
                  <a:round/>
                  <a:headEnd/>
                  <a:tailEnd/>
                </a:ln>
              </p:spPr>
              <p:txBody>
                <a:bodyPr/>
                <a:lstStyle/>
                <a:p>
                  <a:endParaRPr lang="ar-SA"/>
                </a:p>
              </p:txBody>
            </p:sp>
            <p:sp>
              <p:nvSpPr>
                <p:cNvPr id="3190" name="Line 118"/>
                <p:cNvSpPr>
                  <a:spLocks noChangeShapeType="1"/>
                </p:cNvSpPr>
                <p:nvPr/>
              </p:nvSpPr>
              <p:spPr bwMode="auto">
                <a:xfrm flipH="1" flipV="1">
                  <a:off x="3390" y="3180"/>
                  <a:ext cx="112" cy="55"/>
                </a:xfrm>
                <a:prstGeom prst="line">
                  <a:avLst/>
                </a:prstGeom>
                <a:noFill/>
                <a:ln w="0">
                  <a:solidFill>
                    <a:srgbClr val="FFFFFF"/>
                  </a:solidFill>
                  <a:round/>
                  <a:headEnd/>
                  <a:tailEnd/>
                </a:ln>
              </p:spPr>
              <p:txBody>
                <a:bodyPr/>
                <a:lstStyle/>
                <a:p>
                  <a:endParaRPr lang="ar-SA"/>
                </a:p>
              </p:txBody>
            </p:sp>
            <p:sp>
              <p:nvSpPr>
                <p:cNvPr id="3191" name="Line 119"/>
                <p:cNvSpPr>
                  <a:spLocks noChangeShapeType="1"/>
                </p:cNvSpPr>
                <p:nvPr/>
              </p:nvSpPr>
              <p:spPr bwMode="auto">
                <a:xfrm flipV="1">
                  <a:off x="3390" y="3126"/>
                  <a:ext cx="112" cy="54"/>
                </a:xfrm>
                <a:prstGeom prst="line">
                  <a:avLst/>
                </a:prstGeom>
                <a:noFill/>
                <a:ln w="0">
                  <a:solidFill>
                    <a:srgbClr val="FFFFFF"/>
                  </a:solidFill>
                  <a:round/>
                  <a:headEnd/>
                  <a:tailEnd/>
                </a:ln>
              </p:spPr>
              <p:txBody>
                <a:bodyPr/>
                <a:lstStyle/>
                <a:p>
                  <a:endParaRPr lang="ar-SA"/>
                </a:p>
              </p:txBody>
            </p:sp>
            <p:sp>
              <p:nvSpPr>
                <p:cNvPr id="3192" name="Line 120"/>
                <p:cNvSpPr>
                  <a:spLocks noChangeShapeType="1"/>
                </p:cNvSpPr>
                <p:nvPr/>
              </p:nvSpPr>
              <p:spPr bwMode="auto">
                <a:xfrm flipH="1" flipV="1">
                  <a:off x="3390" y="3076"/>
                  <a:ext cx="112" cy="50"/>
                </a:xfrm>
                <a:prstGeom prst="line">
                  <a:avLst/>
                </a:prstGeom>
                <a:noFill/>
                <a:ln w="0">
                  <a:solidFill>
                    <a:srgbClr val="FFFFFF"/>
                  </a:solidFill>
                  <a:round/>
                  <a:headEnd/>
                  <a:tailEnd/>
                </a:ln>
              </p:spPr>
              <p:txBody>
                <a:bodyPr/>
                <a:lstStyle/>
                <a:p>
                  <a:endParaRPr lang="ar-SA"/>
                </a:p>
              </p:txBody>
            </p:sp>
            <p:sp>
              <p:nvSpPr>
                <p:cNvPr id="3193" name="Line 121"/>
                <p:cNvSpPr>
                  <a:spLocks noChangeShapeType="1"/>
                </p:cNvSpPr>
                <p:nvPr/>
              </p:nvSpPr>
              <p:spPr bwMode="auto">
                <a:xfrm flipV="1">
                  <a:off x="3390" y="3021"/>
                  <a:ext cx="112" cy="55"/>
                </a:xfrm>
                <a:prstGeom prst="line">
                  <a:avLst/>
                </a:prstGeom>
                <a:noFill/>
                <a:ln w="0">
                  <a:solidFill>
                    <a:srgbClr val="FFFFFF"/>
                  </a:solidFill>
                  <a:round/>
                  <a:headEnd/>
                  <a:tailEnd/>
                </a:ln>
              </p:spPr>
              <p:txBody>
                <a:bodyPr/>
                <a:lstStyle/>
                <a:p>
                  <a:endParaRPr lang="ar-SA"/>
                </a:p>
              </p:txBody>
            </p:sp>
            <p:sp>
              <p:nvSpPr>
                <p:cNvPr id="3194" name="Line 122"/>
                <p:cNvSpPr>
                  <a:spLocks noChangeShapeType="1"/>
                </p:cNvSpPr>
                <p:nvPr/>
              </p:nvSpPr>
              <p:spPr bwMode="auto">
                <a:xfrm flipH="1" flipV="1">
                  <a:off x="3448" y="2993"/>
                  <a:ext cx="54" cy="28"/>
                </a:xfrm>
                <a:prstGeom prst="line">
                  <a:avLst/>
                </a:prstGeom>
                <a:noFill/>
                <a:ln w="0">
                  <a:solidFill>
                    <a:srgbClr val="FFFFFF"/>
                  </a:solidFill>
                  <a:round/>
                  <a:headEnd/>
                  <a:tailEnd/>
                </a:ln>
              </p:spPr>
              <p:txBody>
                <a:bodyPr/>
                <a:lstStyle/>
                <a:p>
                  <a:endParaRPr lang="ar-SA"/>
                </a:p>
              </p:txBody>
            </p:sp>
            <p:sp>
              <p:nvSpPr>
                <p:cNvPr id="3195" name="Line 123"/>
                <p:cNvSpPr>
                  <a:spLocks noChangeShapeType="1"/>
                </p:cNvSpPr>
                <p:nvPr/>
              </p:nvSpPr>
              <p:spPr bwMode="auto">
                <a:xfrm flipV="1">
                  <a:off x="3448" y="2889"/>
                  <a:ext cx="1" cy="104"/>
                </a:xfrm>
                <a:prstGeom prst="line">
                  <a:avLst/>
                </a:prstGeom>
                <a:noFill/>
                <a:ln w="0">
                  <a:solidFill>
                    <a:srgbClr val="FFFFFF"/>
                  </a:solidFill>
                  <a:round/>
                  <a:headEnd/>
                  <a:tailEnd/>
                </a:ln>
              </p:spPr>
              <p:txBody>
                <a:bodyPr/>
                <a:lstStyle/>
                <a:p>
                  <a:endParaRPr lang="ar-SA"/>
                </a:p>
              </p:txBody>
            </p:sp>
            <p:sp>
              <p:nvSpPr>
                <p:cNvPr id="3196" name="Line 124"/>
                <p:cNvSpPr>
                  <a:spLocks noChangeShapeType="1"/>
                </p:cNvSpPr>
                <p:nvPr/>
              </p:nvSpPr>
              <p:spPr bwMode="auto">
                <a:xfrm>
                  <a:off x="3448" y="1832"/>
                  <a:ext cx="1" cy="1057"/>
                </a:xfrm>
                <a:prstGeom prst="line">
                  <a:avLst/>
                </a:prstGeom>
                <a:noFill/>
                <a:ln w="9525">
                  <a:solidFill>
                    <a:srgbClr val="FFFFAF"/>
                  </a:solidFill>
                  <a:round/>
                  <a:headEnd/>
                  <a:tailEnd/>
                </a:ln>
              </p:spPr>
              <p:txBody>
                <a:bodyPr/>
                <a:lstStyle/>
                <a:p>
                  <a:endParaRPr lang="ar-SA"/>
                </a:p>
              </p:txBody>
            </p:sp>
            <p:sp>
              <p:nvSpPr>
                <p:cNvPr id="3211" name="Freeform 139"/>
                <p:cNvSpPr>
                  <a:spLocks/>
                </p:cNvSpPr>
                <p:nvPr/>
              </p:nvSpPr>
              <p:spPr bwMode="auto">
                <a:xfrm>
                  <a:off x="3390" y="720"/>
                  <a:ext cx="112" cy="105"/>
                </a:xfrm>
                <a:custGeom>
                  <a:avLst/>
                  <a:gdLst/>
                  <a:ahLst/>
                  <a:cxnLst>
                    <a:cxn ang="0">
                      <a:pos x="0" y="68"/>
                    </a:cxn>
                    <a:cxn ang="0">
                      <a:pos x="6" y="39"/>
                    </a:cxn>
                    <a:cxn ang="0">
                      <a:pos x="17" y="17"/>
                    </a:cxn>
                    <a:cxn ang="0">
                      <a:pos x="40" y="6"/>
                    </a:cxn>
                    <a:cxn ang="0">
                      <a:pos x="62" y="0"/>
                    </a:cxn>
                    <a:cxn ang="0">
                      <a:pos x="90" y="6"/>
                    </a:cxn>
                    <a:cxn ang="0">
                      <a:pos x="113" y="17"/>
                    </a:cxn>
                    <a:cxn ang="0">
                      <a:pos x="124" y="39"/>
                    </a:cxn>
                    <a:cxn ang="0">
                      <a:pos x="130" y="68"/>
                    </a:cxn>
                    <a:cxn ang="0">
                      <a:pos x="124" y="90"/>
                    </a:cxn>
                    <a:cxn ang="0">
                      <a:pos x="113" y="113"/>
                    </a:cxn>
                    <a:cxn ang="0">
                      <a:pos x="90" y="124"/>
                    </a:cxn>
                    <a:cxn ang="0">
                      <a:pos x="62" y="130"/>
                    </a:cxn>
                    <a:cxn ang="0">
                      <a:pos x="40" y="124"/>
                    </a:cxn>
                    <a:cxn ang="0">
                      <a:pos x="17" y="113"/>
                    </a:cxn>
                    <a:cxn ang="0">
                      <a:pos x="6" y="90"/>
                    </a:cxn>
                    <a:cxn ang="0">
                      <a:pos x="0" y="68"/>
                    </a:cxn>
                  </a:cxnLst>
                  <a:rect l="0" t="0" r="r" b="b"/>
                  <a:pathLst>
                    <a:path w="130" h="130">
                      <a:moveTo>
                        <a:pt x="0" y="68"/>
                      </a:moveTo>
                      <a:lnTo>
                        <a:pt x="6" y="39"/>
                      </a:lnTo>
                      <a:lnTo>
                        <a:pt x="17" y="17"/>
                      </a:lnTo>
                      <a:lnTo>
                        <a:pt x="40" y="6"/>
                      </a:lnTo>
                      <a:lnTo>
                        <a:pt x="62" y="0"/>
                      </a:lnTo>
                      <a:lnTo>
                        <a:pt x="90" y="6"/>
                      </a:lnTo>
                      <a:lnTo>
                        <a:pt x="113" y="17"/>
                      </a:lnTo>
                      <a:lnTo>
                        <a:pt x="124" y="39"/>
                      </a:lnTo>
                      <a:lnTo>
                        <a:pt x="130" y="68"/>
                      </a:lnTo>
                      <a:lnTo>
                        <a:pt x="124" y="90"/>
                      </a:lnTo>
                      <a:lnTo>
                        <a:pt x="113" y="113"/>
                      </a:lnTo>
                      <a:lnTo>
                        <a:pt x="90" y="124"/>
                      </a:lnTo>
                      <a:lnTo>
                        <a:pt x="62" y="130"/>
                      </a:lnTo>
                      <a:lnTo>
                        <a:pt x="40" y="124"/>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3213" name="Line 141"/>
                <p:cNvSpPr>
                  <a:spLocks noChangeShapeType="1"/>
                </p:cNvSpPr>
                <p:nvPr/>
              </p:nvSpPr>
              <p:spPr bwMode="auto">
                <a:xfrm>
                  <a:off x="3448" y="1308"/>
                  <a:ext cx="1" cy="105"/>
                </a:xfrm>
                <a:prstGeom prst="line">
                  <a:avLst/>
                </a:prstGeom>
                <a:noFill/>
                <a:ln w="9525">
                  <a:solidFill>
                    <a:srgbClr val="FFFFAF"/>
                  </a:solidFill>
                  <a:round/>
                  <a:headEnd/>
                  <a:tailEnd/>
                </a:ln>
              </p:spPr>
              <p:txBody>
                <a:bodyPr/>
                <a:lstStyle/>
                <a:p>
                  <a:endParaRPr lang="ar-SA"/>
                </a:p>
              </p:txBody>
            </p:sp>
            <p:sp>
              <p:nvSpPr>
                <p:cNvPr id="3218" name="Freeform 146"/>
                <p:cNvSpPr>
                  <a:spLocks/>
                </p:cNvSpPr>
                <p:nvPr/>
              </p:nvSpPr>
              <p:spPr bwMode="auto">
                <a:xfrm>
                  <a:off x="3390" y="2305"/>
                  <a:ext cx="112" cy="105"/>
                </a:xfrm>
                <a:custGeom>
                  <a:avLst/>
                  <a:gdLst/>
                  <a:ahLst/>
                  <a:cxnLst>
                    <a:cxn ang="0">
                      <a:pos x="0" y="62"/>
                    </a:cxn>
                    <a:cxn ang="0">
                      <a:pos x="6" y="40"/>
                    </a:cxn>
                    <a:cxn ang="0">
                      <a:pos x="17" y="17"/>
                    </a:cxn>
                    <a:cxn ang="0">
                      <a:pos x="40" y="6"/>
                    </a:cxn>
                    <a:cxn ang="0">
                      <a:pos x="62" y="0"/>
                    </a:cxn>
                    <a:cxn ang="0">
                      <a:pos x="90" y="6"/>
                    </a:cxn>
                    <a:cxn ang="0">
                      <a:pos x="113" y="17"/>
                    </a:cxn>
                    <a:cxn ang="0">
                      <a:pos x="124" y="40"/>
                    </a:cxn>
                    <a:cxn ang="0">
                      <a:pos x="130" y="62"/>
                    </a:cxn>
                    <a:cxn ang="0">
                      <a:pos x="124" y="90"/>
                    </a:cxn>
                    <a:cxn ang="0">
                      <a:pos x="113" y="113"/>
                    </a:cxn>
                    <a:cxn ang="0">
                      <a:pos x="90" y="124"/>
                    </a:cxn>
                    <a:cxn ang="0">
                      <a:pos x="62" y="130"/>
                    </a:cxn>
                    <a:cxn ang="0">
                      <a:pos x="40" y="124"/>
                    </a:cxn>
                    <a:cxn ang="0">
                      <a:pos x="17" y="113"/>
                    </a:cxn>
                    <a:cxn ang="0">
                      <a:pos x="6" y="90"/>
                    </a:cxn>
                    <a:cxn ang="0">
                      <a:pos x="0" y="62"/>
                    </a:cxn>
                  </a:cxnLst>
                  <a:rect l="0" t="0" r="r" b="b"/>
                  <a:pathLst>
                    <a:path w="130" h="130">
                      <a:moveTo>
                        <a:pt x="0" y="62"/>
                      </a:moveTo>
                      <a:lnTo>
                        <a:pt x="6" y="40"/>
                      </a:lnTo>
                      <a:lnTo>
                        <a:pt x="17" y="17"/>
                      </a:lnTo>
                      <a:lnTo>
                        <a:pt x="40" y="6"/>
                      </a:lnTo>
                      <a:lnTo>
                        <a:pt x="62" y="0"/>
                      </a:lnTo>
                      <a:lnTo>
                        <a:pt x="90" y="6"/>
                      </a:lnTo>
                      <a:lnTo>
                        <a:pt x="113" y="17"/>
                      </a:lnTo>
                      <a:lnTo>
                        <a:pt x="124" y="40"/>
                      </a:lnTo>
                      <a:lnTo>
                        <a:pt x="130" y="62"/>
                      </a:lnTo>
                      <a:lnTo>
                        <a:pt x="124" y="90"/>
                      </a:lnTo>
                      <a:lnTo>
                        <a:pt x="113" y="113"/>
                      </a:lnTo>
                      <a:lnTo>
                        <a:pt x="90" y="124"/>
                      </a:lnTo>
                      <a:lnTo>
                        <a:pt x="62" y="130"/>
                      </a:lnTo>
                      <a:lnTo>
                        <a:pt x="40"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3222" name="Line 150"/>
                <p:cNvSpPr>
                  <a:spLocks noChangeShapeType="1"/>
                </p:cNvSpPr>
                <p:nvPr/>
              </p:nvSpPr>
              <p:spPr bwMode="auto">
                <a:xfrm flipV="1">
                  <a:off x="3785" y="1726"/>
                  <a:ext cx="0" cy="110"/>
                </a:xfrm>
                <a:prstGeom prst="line">
                  <a:avLst/>
                </a:prstGeom>
                <a:noFill/>
                <a:ln w="0">
                  <a:solidFill>
                    <a:srgbClr val="FFFFFF"/>
                  </a:solidFill>
                  <a:round/>
                  <a:headEnd/>
                  <a:tailEnd/>
                </a:ln>
              </p:spPr>
              <p:txBody>
                <a:bodyPr/>
                <a:lstStyle/>
                <a:p>
                  <a:endParaRPr lang="ar-SA"/>
                </a:p>
              </p:txBody>
            </p:sp>
            <p:sp>
              <p:nvSpPr>
                <p:cNvPr id="3223" name="Line 151"/>
                <p:cNvSpPr>
                  <a:spLocks noChangeShapeType="1"/>
                </p:cNvSpPr>
                <p:nvPr/>
              </p:nvSpPr>
              <p:spPr bwMode="auto">
                <a:xfrm flipH="1" flipV="1">
                  <a:off x="3731" y="1700"/>
                  <a:ext cx="54" cy="26"/>
                </a:xfrm>
                <a:prstGeom prst="line">
                  <a:avLst/>
                </a:prstGeom>
                <a:noFill/>
                <a:ln w="0">
                  <a:solidFill>
                    <a:srgbClr val="FFFFFF"/>
                  </a:solidFill>
                  <a:round/>
                  <a:headEnd/>
                  <a:tailEnd/>
                </a:ln>
              </p:spPr>
              <p:txBody>
                <a:bodyPr/>
                <a:lstStyle/>
                <a:p>
                  <a:endParaRPr lang="ar-SA"/>
                </a:p>
              </p:txBody>
            </p:sp>
            <p:sp>
              <p:nvSpPr>
                <p:cNvPr id="3224" name="Line 152"/>
                <p:cNvSpPr>
                  <a:spLocks noChangeShapeType="1"/>
                </p:cNvSpPr>
                <p:nvPr/>
              </p:nvSpPr>
              <p:spPr bwMode="auto">
                <a:xfrm flipV="1">
                  <a:off x="3731" y="1650"/>
                  <a:ext cx="112" cy="50"/>
                </a:xfrm>
                <a:prstGeom prst="line">
                  <a:avLst/>
                </a:prstGeom>
                <a:noFill/>
                <a:ln w="0">
                  <a:solidFill>
                    <a:srgbClr val="FFFFFF"/>
                  </a:solidFill>
                  <a:round/>
                  <a:headEnd/>
                  <a:tailEnd/>
                </a:ln>
              </p:spPr>
              <p:txBody>
                <a:bodyPr/>
                <a:lstStyle/>
                <a:p>
                  <a:endParaRPr lang="ar-SA"/>
                </a:p>
              </p:txBody>
            </p:sp>
            <p:sp>
              <p:nvSpPr>
                <p:cNvPr id="3225" name="Line 153"/>
                <p:cNvSpPr>
                  <a:spLocks noChangeShapeType="1"/>
                </p:cNvSpPr>
                <p:nvPr/>
              </p:nvSpPr>
              <p:spPr bwMode="auto">
                <a:xfrm flipH="1" flipV="1">
                  <a:off x="3731" y="1595"/>
                  <a:ext cx="112" cy="55"/>
                </a:xfrm>
                <a:prstGeom prst="line">
                  <a:avLst/>
                </a:prstGeom>
                <a:noFill/>
                <a:ln w="0">
                  <a:solidFill>
                    <a:srgbClr val="FFFFFF"/>
                  </a:solidFill>
                  <a:round/>
                  <a:headEnd/>
                  <a:tailEnd/>
                </a:ln>
              </p:spPr>
              <p:txBody>
                <a:bodyPr/>
                <a:lstStyle/>
                <a:p>
                  <a:endParaRPr lang="ar-SA"/>
                </a:p>
              </p:txBody>
            </p:sp>
            <p:sp>
              <p:nvSpPr>
                <p:cNvPr id="3226" name="Line 154"/>
                <p:cNvSpPr>
                  <a:spLocks noChangeShapeType="1"/>
                </p:cNvSpPr>
                <p:nvPr/>
              </p:nvSpPr>
              <p:spPr bwMode="auto">
                <a:xfrm flipV="1">
                  <a:off x="3731" y="1540"/>
                  <a:ext cx="112" cy="55"/>
                </a:xfrm>
                <a:prstGeom prst="line">
                  <a:avLst/>
                </a:prstGeom>
                <a:noFill/>
                <a:ln w="0">
                  <a:solidFill>
                    <a:srgbClr val="FFFFFF"/>
                  </a:solidFill>
                  <a:round/>
                  <a:headEnd/>
                  <a:tailEnd/>
                </a:ln>
              </p:spPr>
              <p:txBody>
                <a:bodyPr/>
                <a:lstStyle/>
                <a:p>
                  <a:endParaRPr lang="ar-SA"/>
                </a:p>
              </p:txBody>
            </p:sp>
            <p:sp>
              <p:nvSpPr>
                <p:cNvPr id="3227" name="Line 155"/>
                <p:cNvSpPr>
                  <a:spLocks noChangeShapeType="1"/>
                </p:cNvSpPr>
                <p:nvPr/>
              </p:nvSpPr>
              <p:spPr bwMode="auto">
                <a:xfrm flipH="1" flipV="1">
                  <a:off x="3731" y="1490"/>
                  <a:ext cx="112" cy="50"/>
                </a:xfrm>
                <a:prstGeom prst="line">
                  <a:avLst/>
                </a:prstGeom>
                <a:noFill/>
                <a:ln w="0">
                  <a:solidFill>
                    <a:srgbClr val="FFFFFF"/>
                  </a:solidFill>
                  <a:round/>
                  <a:headEnd/>
                  <a:tailEnd/>
                </a:ln>
              </p:spPr>
              <p:txBody>
                <a:bodyPr/>
                <a:lstStyle/>
                <a:p>
                  <a:endParaRPr lang="ar-SA"/>
                </a:p>
              </p:txBody>
            </p:sp>
            <p:sp>
              <p:nvSpPr>
                <p:cNvPr id="3228" name="Line 156"/>
                <p:cNvSpPr>
                  <a:spLocks noChangeShapeType="1"/>
                </p:cNvSpPr>
                <p:nvPr/>
              </p:nvSpPr>
              <p:spPr bwMode="auto">
                <a:xfrm flipV="1">
                  <a:off x="3731" y="1435"/>
                  <a:ext cx="112" cy="55"/>
                </a:xfrm>
                <a:prstGeom prst="line">
                  <a:avLst/>
                </a:prstGeom>
                <a:noFill/>
                <a:ln w="0">
                  <a:solidFill>
                    <a:srgbClr val="FFFFFF"/>
                  </a:solidFill>
                  <a:round/>
                  <a:headEnd/>
                  <a:tailEnd/>
                </a:ln>
              </p:spPr>
              <p:txBody>
                <a:bodyPr/>
                <a:lstStyle/>
                <a:p>
                  <a:endParaRPr lang="ar-SA"/>
                </a:p>
              </p:txBody>
            </p:sp>
            <p:sp>
              <p:nvSpPr>
                <p:cNvPr id="3229" name="Line 157"/>
                <p:cNvSpPr>
                  <a:spLocks noChangeShapeType="1"/>
                </p:cNvSpPr>
                <p:nvPr/>
              </p:nvSpPr>
              <p:spPr bwMode="auto">
                <a:xfrm flipH="1" flipV="1">
                  <a:off x="3785" y="1408"/>
                  <a:ext cx="58" cy="27"/>
                </a:xfrm>
                <a:prstGeom prst="line">
                  <a:avLst/>
                </a:prstGeom>
                <a:noFill/>
                <a:ln w="0">
                  <a:solidFill>
                    <a:srgbClr val="FFFFFF"/>
                  </a:solidFill>
                  <a:round/>
                  <a:headEnd/>
                  <a:tailEnd/>
                </a:ln>
              </p:spPr>
              <p:txBody>
                <a:bodyPr/>
                <a:lstStyle/>
                <a:p>
                  <a:endParaRPr lang="ar-SA"/>
                </a:p>
              </p:txBody>
            </p:sp>
            <p:sp>
              <p:nvSpPr>
                <p:cNvPr id="3230" name="Line 158"/>
                <p:cNvSpPr>
                  <a:spLocks noChangeShapeType="1"/>
                </p:cNvSpPr>
                <p:nvPr/>
              </p:nvSpPr>
              <p:spPr bwMode="auto">
                <a:xfrm flipV="1">
                  <a:off x="3785" y="1303"/>
                  <a:ext cx="0" cy="105"/>
                </a:xfrm>
                <a:prstGeom prst="line">
                  <a:avLst/>
                </a:prstGeom>
                <a:noFill/>
                <a:ln w="0">
                  <a:solidFill>
                    <a:srgbClr val="FFFFFF"/>
                  </a:solidFill>
                  <a:round/>
                  <a:headEnd/>
                  <a:tailEnd/>
                </a:ln>
              </p:spPr>
              <p:txBody>
                <a:bodyPr/>
                <a:lstStyle/>
                <a:p>
                  <a:endParaRPr lang="ar-SA"/>
                </a:p>
              </p:txBody>
            </p:sp>
            <p:sp>
              <p:nvSpPr>
                <p:cNvPr id="3231" name="Line 159"/>
                <p:cNvSpPr>
                  <a:spLocks noChangeShapeType="1"/>
                </p:cNvSpPr>
                <p:nvPr/>
              </p:nvSpPr>
              <p:spPr bwMode="auto">
                <a:xfrm>
                  <a:off x="3716" y="1946"/>
                  <a:ext cx="113" cy="0"/>
                </a:xfrm>
                <a:prstGeom prst="line">
                  <a:avLst/>
                </a:prstGeom>
                <a:noFill/>
                <a:ln w="0">
                  <a:solidFill>
                    <a:srgbClr val="FFFFFF"/>
                  </a:solidFill>
                  <a:round/>
                  <a:headEnd/>
                  <a:tailEnd/>
                </a:ln>
              </p:spPr>
              <p:txBody>
                <a:bodyPr/>
                <a:lstStyle/>
                <a:p>
                  <a:endParaRPr lang="ar-SA"/>
                </a:p>
              </p:txBody>
            </p:sp>
            <p:sp>
              <p:nvSpPr>
                <p:cNvPr id="3232" name="Line 160"/>
                <p:cNvSpPr>
                  <a:spLocks noChangeShapeType="1"/>
                </p:cNvSpPr>
                <p:nvPr/>
              </p:nvSpPr>
              <p:spPr bwMode="auto">
                <a:xfrm>
                  <a:off x="3658" y="1891"/>
                  <a:ext cx="224" cy="0"/>
                </a:xfrm>
                <a:prstGeom prst="line">
                  <a:avLst/>
                </a:prstGeom>
                <a:noFill/>
                <a:ln w="0">
                  <a:solidFill>
                    <a:srgbClr val="FFFFFF"/>
                  </a:solidFill>
                  <a:round/>
                  <a:headEnd/>
                  <a:tailEnd/>
                </a:ln>
              </p:spPr>
              <p:txBody>
                <a:bodyPr/>
                <a:lstStyle/>
                <a:p>
                  <a:endParaRPr lang="ar-SA"/>
                </a:p>
              </p:txBody>
            </p:sp>
            <p:sp>
              <p:nvSpPr>
                <p:cNvPr id="3233" name="Line 161"/>
                <p:cNvSpPr>
                  <a:spLocks noChangeShapeType="1"/>
                </p:cNvSpPr>
                <p:nvPr/>
              </p:nvSpPr>
              <p:spPr bwMode="auto">
                <a:xfrm>
                  <a:off x="3604" y="1840"/>
                  <a:ext cx="336" cy="1"/>
                </a:xfrm>
                <a:prstGeom prst="line">
                  <a:avLst/>
                </a:prstGeom>
                <a:noFill/>
                <a:ln w="0">
                  <a:solidFill>
                    <a:srgbClr val="FFFFFF"/>
                  </a:solidFill>
                  <a:round/>
                  <a:headEnd/>
                  <a:tailEnd/>
                </a:ln>
              </p:spPr>
              <p:txBody>
                <a:bodyPr/>
                <a:lstStyle/>
                <a:p>
                  <a:endParaRPr lang="ar-SA"/>
                </a:p>
              </p:txBody>
            </p:sp>
            <p:sp>
              <p:nvSpPr>
                <p:cNvPr id="3234" name="Line 162"/>
                <p:cNvSpPr>
                  <a:spLocks noChangeShapeType="1"/>
                </p:cNvSpPr>
                <p:nvPr/>
              </p:nvSpPr>
              <p:spPr bwMode="auto">
                <a:xfrm>
                  <a:off x="3448" y="1308"/>
                  <a:ext cx="337" cy="1"/>
                </a:xfrm>
                <a:prstGeom prst="line">
                  <a:avLst/>
                </a:prstGeom>
                <a:noFill/>
                <a:ln w="9525">
                  <a:solidFill>
                    <a:srgbClr val="FFFFAF"/>
                  </a:solidFill>
                  <a:round/>
                  <a:headEnd/>
                  <a:tailEnd/>
                </a:ln>
              </p:spPr>
              <p:txBody>
                <a:bodyPr/>
                <a:lstStyle/>
                <a:p>
                  <a:endParaRPr lang="ar-SA"/>
                </a:p>
              </p:txBody>
            </p:sp>
            <p:sp>
              <p:nvSpPr>
                <p:cNvPr id="3235" name="Freeform 163"/>
                <p:cNvSpPr>
                  <a:spLocks/>
                </p:cNvSpPr>
                <p:nvPr/>
              </p:nvSpPr>
              <p:spPr bwMode="auto">
                <a:xfrm>
                  <a:off x="3390" y="1249"/>
                  <a:ext cx="112" cy="104"/>
                </a:xfrm>
                <a:custGeom>
                  <a:avLst/>
                  <a:gdLst/>
                  <a:ahLst/>
                  <a:cxnLst>
                    <a:cxn ang="0">
                      <a:pos x="0" y="67"/>
                    </a:cxn>
                    <a:cxn ang="0">
                      <a:pos x="6" y="39"/>
                    </a:cxn>
                    <a:cxn ang="0">
                      <a:pos x="17" y="17"/>
                    </a:cxn>
                    <a:cxn ang="0">
                      <a:pos x="40" y="5"/>
                    </a:cxn>
                    <a:cxn ang="0">
                      <a:pos x="62" y="0"/>
                    </a:cxn>
                    <a:cxn ang="0">
                      <a:pos x="90" y="5"/>
                    </a:cxn>
                    <a:cxn ang="0">
                      <a:pos x="113" y="17"/>
                    </a:cxn>
                    <a:cxn ang="0">
                      <a:pos x="124" y="39"/>
                    </a:cxn>
                    <a:cxn ang="0">
                      <a:pos x="130" y="67"/>
                    </a:cxn>
                    <a:cxn ang="0">
                      <a:pos x="124" y="90"/>
                    </a:cxn>
                    <a:cxn ang="0">
                      <a:pos x="113" y="112"/>
                    </a:cxn>
                    <a:cxn ang="0">
                      <a:pos x="90" y="124"/>
                    </a:cxn>
                    <a:cxn ang="0">
                      <a:pos x="62" y="129"/>
                    </a:cxn>
                    <a:cxn ang="0">
                      <a:pos x="40" y="124"/>
                    </a:cxn>
                    <a:cxn ang="0">
                      <a:pos x="17" y="112"/>
                    </a:cxn>
                    <a:cxn ang="0">
                      <a:pos x="6" y="90"/>
                    </a:cxn>
                    <a:cxn ang="0">
                      <a:pos x="0" y="67"/>
                    </a:cxn>
                  </a:cxnLst>
                  <a:rect l="0" t="0" r="r" b="b"/>
                  <a:pathLst>
                    <a:path w="130" h="129">
                      <a:moveTo>
                        <a:pt x="0" y="67"/>
                      </a:moveTo>
                      <a:lnTo>
                        <a:pt x="6" y="39"/>
                      </a:lnTo>
                      <a:lnTo>
                        <a:pt x="17" y="17"/>
                      </a:lnTo>
                      <a:lnTo>
                        <a:pt x="40" y="5"/>
                      </a:lnTo>
                      <a:lnTo>
                        <a:pt x="62" y="0"/>
                      </a:lnTo>
                      <a:lnTo>
                        <a:pt x="90" y="5"/>
                      </a:lnTo>
                      <a:lnTo>
                        <a:pt x="113" y="17"/>
                      </a:lnTo>
                      <a:lnTo>
                        <a:pt x="124" y="39"/>
                      </a:lnTo>
                      <a:lnTo>
                        <a:pt x="130" y="67"/>
                      </a:lnTo>
                      <a:lnTo>
                        <a:pt x="124" y="90"/>
                      </a:lnTo>
                      <a:lnTo>
                        <a:pt x="113" y="112"/>
                      </a:lnTo>
                      <a:lnTo>
                        <a:pt x="90" y="124"/>
                      </a:lnTo>
                      <a:lnTo>
                        <a:pt x="62" y="129"/>
                      </a:lnTo>
                      <a:lnTo>
                        <a:pt x="40" y="124"/>
                      </a:lnTo>
                      <a:lnTo>
                        <a:pt x="17"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3244" name="Rectangle 172"/>
                <p:cNvSpPr>
                  <a:spLocks noChangeArrowheads="1"/>
                </p:cNvSpPr>
                <p:nvPr/>
              </p:nvSpPr>
              <p:spPr bwMode="auto">
                <a:xfrm>
                  <a:off x="3035" y="1886"/>
                  <a:ext cx="235" cy="230"/>
                </a:xfrm>
                <a:prstGeom prst="rect">
                  <a:avLst/>
                </a:prstGeom>
                <a:noFill/>
                <a:ln w="9525">
                  <a:noFill/>
                  <a:miter lim="800000"/>
                  <a:headEnd/>
                  <a:tailEnd/>
                </a:ln>
              </p:spPr>
              <p:txBody>
                <a:bodyPr wrap="none" lIns="0" tIns="0" rIns="0" bIns="0">
                  <a:spAutoFit/>
                </a:bodyPr>
                <a:lstStyle/>
                <a:p>
                  <a:r>
                    <a:rPr lang="en-US">
                      <a:solidFill>
                        <a:srgbClr val="DFFFAF"/>
                      </a:solidFill>
                    </a:rPr>
                    <a:t>Q4</a:t>
                  </a:r>
                  <a:endParaRPr lang="en-US"/>
                </a:p>
              </p:txBody>
            </p:sp>
            <p:sp>
              <p:nvSpPr>
                <p:cNvPr id="3248" name="Freeform 176"/>
                <p:cNvSpPr>
                  <a:spLocks/>
                </p:cNvSpPr>
                <p:nvPr/>
              </p:nvSpPr>
              <p:spPr bwMode="auto">
                <a:xfrm>
                  <a:off x="3838" y="1413"/>
                  <a:ext cx="63" cy="68"/>
                </a:xfrm>
                <a:custGeom>
                  <a:avLst/>
                  <a:gdLst/>
                  <a:ahLst/>
                  <a:cxnLst>
                    <a:cxn ang="0">
                      <a:pos x="73" y="0"/>
                    </a:cxn>
                    <a:cxn ang="0">
                      <a:pos x="56" y="84"/>
                    </a:cxn>
                    <a:cxn ang="0">
                      <a:pos x="39" y="50"/>
                    </a:cxn>
                    <a:cxn ang="0">
                      <a:pos x="0" y="45"/>
                    </a:cxn>
                    <a:cxn ang="0">
                      <a:pos x="73" y="0"/>
                    </a:cxn>
                  </a:cxnLst>
                  <a:rect l="0" t="0" r="r" b="b"/>
                  <a:pathLst>
                    <a:path w="73" h="84">
                      <a:moveTo>
                        <a:pt x="73" y="0"/>
                      </a:moveTo>
                      <a:lnTo>
                        <a:pt x="56" y="84"/>
                      </a:lnTo>
                      <a:lnTo>
                        <a:pt x="39" y="50"/>
                      </a:lnTo>
                      <a:lnTo>
                        <a:pt x="0" y="45"/>
                      </a:lnTo>
                      <a:lnTo>
                        <a:pt x="73" y="0"/>
                      </a:lnTo>
                      <a:close/>
                    </a:path>
                  </a:pathLst>
                </a:custGeom>
                <a:solidFill>
                  <a:srgbClr val="FFFFAF"/>
                </a:solidFill>
                <a:ln w="9525">
                  <a:noFill/>
                  <a:round/>
                  <a:headEnd/>
                  <a:tailEnd/>
                </a:ln>
              </p:spPr>
              <p:txBody>
                <a:bodyPr/>
                <a:lstStyle/>
                <a:p>
                  <a:endParaRPr lang="ar-SA"/>
                </a:p>
              </p:txBody>
            </p:sp>
            <p:sp>
              <p:nvSpPr>
                <p:cNvPr id="3249" name="Line 177"/>
                <p:cNvSpPr>
                  <a:spLocks noChangeShapeType="1"/>
                </p:cNvSpPr>
                <p:nvPr/>
              </p:nvSpPr>
              <p:spPr bwMode="auto">
                <a:xfrm flipV="1">
                  <a:off x="3672" y="1413"/>
                  <a:ext cx="229" cy="313"/>
                </a:xfrm>
                <a:prstGeom prst="line">
                  <a:avLst/>
                </a:prstGeom>
                <a:noFill/>
                <a:ln w="9525">
                  <a:solidFill>
                    <a:srgbClr val="FFFFAF"/>
                  </a:solidFill>
                  <a:round/>
                  <a:headEnd/>
                  <a:tailEnd/>
                </a:ln>
              </p:spPr>
              <p:txBody>
                <a:bodyPr/>
                <a:lstStyle/>
                <a:p>
                  <a:endParaRPr lang="ar-SA"/>
                </a:p>
              </p:txBody>
            </p:sp>
            <p:sp>
              <p:nvSpPr>
                <p:cNvPr id="3258" name="Rectangle 186"/>
                <p:cNvSpPr>
                  <a:spLocks noChangeArrowheads="1"/>
                </p:cNvSpPr>
                <p:nvPr/>
              </p:nvSpPr>
              <p:spPr bwMode="auto">
                <a:xfrm>
                  <a:off x="3526" y="952"/>
                  <a:ext cx="288" cy="230"/>
                </a:xfrm>
                <a:prstGeom prst="rect">
                  <a:avLst/>
                </a:prstGeom>
                <a:noFill/>
                <a:ln w="9525">
                  <a:noFill/>
                  <a:miter lim="800000"/>
                  <a:headEnd/>
                  <a:tailEnd/>
                </a:ln>
              </p:spPr>
              <p:txBody>
                <a:bodyPr wrap="none" lIns="0" tIns="0" rIns="0" bIns="0">
                  <a:spAutoFit/>
                </a:bodyPr>
                <a:lstStyle/>
                <a:p>
                  <a:r>
                    <a:rPr lang="en-US">
                      <a:solidFill>
                        <a:srgbClr val="FFFFAF"/>
                      </a:solidFill>
                    </a:rPr>
                    <a:t>200</a:t>
                  </a:r>
                  <a:endParaRPr lang="en-US"/>
                </a:p>
              </p:txBody>
            </p:sp>
            <p:sp>
              <p:nvSpPr>
                <p:cNvPr id="3259" name="Rectangle 187"/>
                <p:cNvSpPr>
                  <a:spLocks noChangeArrowheads="1"/>
                </p:cNvSpPr>
                <p:nvPr/>
              </p:nvSpPr>
              <p:spPr bwMode="auto">
                <a:xfrm>
                  <a:off x="3867" y="1571"/>
                  <a:ext cx="341" cy="230"/>
                </a:xfrm>
                <a:prstGeom prst="rect">
                  <a:avLst/>
                </a:prstGeom>
                <a:noFill/>
                <a:ln w="9525">
                  <a:noFill/>
                  <a:miter lim="800000"/>
                  <a:headEnd/>
                  <a:tailEnd/>
                </a:ln>
              </p:spPr>
              <p:txBody>
                <a:bodyPr wrap="none" lIns="0" tIns="0" rIns="0" bIns="0">
                  <a:spAutoFit/>
                </a:bodyPr>
                <a:lstStyle/>
                <a:p>
                  <a:r>
                    <a:rPr lang="en-US">
                      <a:solidFill>
                        <a:srgbClr val="FFFFAF"/>
                      </a:solidFill>
                    </a:rPr>
                    <a:t>Null</a:t>
                  </a:r>
                  <a:endParaRPr lang="en-US"/>
                </a:p>
              </p:txBody>
            </p:sp>
            <p:sp>
              <p:nvSpPr>
                <p:cNvPr id="3263" name="Rectangle 191"/>
                <p:cNvSpPr>
                  <a:spLocks noChangeArrowheads="1"/>
                </p:cNvSpPr>
                <p:nvPr/>
              </p:nvSpPr>
              <p:spPr bwMode="auto">
                <a:xfrm>
                  <a:off x="3531" y="2975"/>
                  <a:ext cx="336" cy="230"/>
                </a:xfrm>
                <a:prstGeom prst="rect">
                  <a:avLst/>
                </a:prstGeom>
                <a:noFill/>
                <a:ln w="9525">
                  <a:noFill/>
                  <a:miter lim="800000"/>
                  <a:headEnd/>
                  <a:tailEnd/>
                </a:ln>
              </p:spPr>
              <p:txBody>
                <a:bodyPr wrap="none" lIns="0" tIns="0" rIns="0" bIns="0">
                  <a:spAutoFit/>
                </a:bodyPr>
                <a:lstStyle/>
                <a:p>
                  <a:r>
                    <a:rPr lang="en-US">
                      <a:solidFill>
                        <a:srgbClr val="FFFFAF"/>
                      </a:solidFill>
                    </a:rPr>
                    <a:t>10 k</a:t>
                  </a:r>
                  <a:endParaRPr lang="en-US"/>
                </a:p>
              </p:txBody>
            </p:sp>
            <p:sp>
              <p:nvSpPr>
                <p:cNvPr id="3266" name="Rectangle 194"/>
                <p:cNvSpPr>
                  <a:spLocks noChangeArrowheads="1"/>
                </p:cNvSpPr>
                <p:nvPr/>
              </p:nvSpPr>
              <p:spPr bwMode="auto">
                <a:xfrm>
                  <a:off x="3541" y="1321"/>
                  <a:ext cx="224" cy="230"/>
                </a:xfrm>
                <a:prstGeom prst="rect">
                  <a:avLst/>
                </a:prstGeom>
                <a:noFill/>
                <a:ln w="9525">
                  <a:noFill/>
                  <a:miter lim="800000"/>
                  <a:headEnd/>
                  <a:tailEnd/>
                </a:ln>
              </p:spPr>
              <p:txBody>
                <a:bodyPr wrap="none" lIns="0" tIns="0" rIns="0" bIns="0">
                  <a:spAutoFit/>
                </a:bodyPr>
                <a:lstStyle/>
                <a:p>
                  <a:r>
                    <a:rPr lang="en-US">
                      <a:solidFill>
                        <a:srgbClr val="DFFFAF"/>
                      </a:solidFill>
                    </a:rPr>
                    <a:t>R4</a:t>
                  </a:r>
                  <a:endParaRPr lang="en-US"/>
                </a:p>
              </p:txBody>
            </p:sp>
          </p:grpSp>
          <p:sp>
            <p:nvSpPr>
              <p:cNvPr id="3215" name="Line 143"/>
              <p:cNvSpPr>
                <a:spLocks noChangeShapeType="1"/>
              </p:cNvSpPr>
              <p:nvPr/>
            </p:nvSpPr>
            <p:spPr bwMode="auto">
              <a:xfrm>
                <a:off x="3448" y="2360"/>
                <a:ext cx="453" cy="1"/>
              </a:xfrm>
              <a:prstGeom prst="line">
                <a:avLst/>
              </a:prstGeom>
              <a:noFill/>
              <a:ln w="9525">
                <a:solidFill>
                  <a:srgbClr val="FFFFAF"/>
                </a:solidFill>
                <a:round/>
                <a:headEnd/>
                <a:tailEnd/>
              </a:ln>
            </p:spPr>
            <p:txBody>
              <a:bodyPr/>
              <a:lstStyle/>
              <a:p>
                <a:endParaRPr lang="ar-SA"/>
              </a:p>
            </p:txBody>
          </p:sp>
        </p:grpSp>
      </p:grpSp>
    </p:spTree>
    <p:extLst>
      <p:ext uri="{BB962C8B-B14F-4D97-AF65-F5344CB8AC3E}">
        <p14:creationId xmlns:p14="http://schemas.microsoft.com/office/powerpoint/2010/main" val="332824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ppt_x"/>
                                          </p:val>
                                        </p:tav>
                                        <p:tav tm="100000">
                                          <p:val>
                                            <p:strVal val="#ppt_x"/>
                                          </p:val>
                                        </p:tav>
                                      </p:tavLst>
                                    </p:anim>
                                    <p:anim calcmode="lin" valueType="num">
                                      <p:cBhvr additive="base">
                                        <p:cTn id="8" dur="500" fill="hold"/>
                                        <p:tgtEl>
                                          <p:spTgt spid="307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out)">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276">
                                            <p:txEl>
                                              <p:pRg st="0" end="0"/>
                                            </p:txEl>
                                          </p:spTgt>
                                        </p:tgtEl>
                                        <p:attrNameLst>
                                          <p:attrName>style.visibility</p:attrName>
                                        </p:attrNameLst>
                                      </p:cBhvr>
                                      <p:to>
                                        <p:strVal val="visible"/>
                                      </p:to>
                                    </p:set>
                                    <p:anim calcmode="lin" valueType="num">
                                      <p:cBhvr additive="base">
                                        <p:cTn id="18" dur="500" fill="hold"/>
                                        <p:tgtEl>
                                          <p:spTgt spid="3276">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27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278"/>
                                        </p:tgtEl>
                                        <p:attrNameLst>
                                          <p:attrName>style.visibility</p:attrName>
                                        </p:attrNameLst>
                                      </p:cBhvr>
                                      <p:to>
                                        <p:strVal val="visible"/>
                                      </p:to>
                                    </p:set>
                                    <p:anim calcmode="lin" valueType="num">
                                      <p:cBhvr additive="base">
                                        <p:cTn id="24" dur="500" fill="hold"/>
                                        <p:tgtEl>
                                          <p:spTgt spid="3278"/>
                                        </p:tgtEl>
                                        <p:attrNameLst>
                                          <p:attrName>ppt_x</p:attrName>
                                        </p:attrNameLst>
                                      </p:cBhvr>
                                      <p:tavLst>
                                        <p:tav tm="0">
                                          <p:val>
                                            <p:strVal val="0-#ppt_w/2"/>
                                          </p:val>
                                        </p:tav>
                                        <p:tav tm="100000">
                                          <p:val>
                                            <p:strVal val="#ppt_x"/>
                                          </p:val>
                                        </p:tav>
                                      </p:tavLst>
                                    </p:anim>
                                    <p:anim calcmode="lin" valueType="num">
                                      <p:cBhvr additive="base">
                                        <p:cTn id="25" dur="500" fill="hold"/>
                                        <p:tgtEl>
                                          <p:spTgt spid="327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3272"/>
                                        </p:tgtEl>
                                        <p:attrNameLst>
                                          <p:attrName>style.visibility</p:attrName>
                                        </p:attrNameLst>
                                      </p:cBhvr>
                                      <p:to>
                                        <p:strVal val="visible"/>
                                      </p:to>
                                    </p:set>
                                    <p:animEffect transition="in" filter="box(out)">
                                      <p:cBhvr>
                                        <p:cTn id="30" dur="500"/>
                                        <p:tgtEl>
                                          <p:spTgt spid="3272"/>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279"/>
                                        </p:tgtEl>
                                        <p:attrNameLst>
                                          <p:attrName>style.visibility</p:attrName>
                                        </p:attrNameLst>
                                      </p:cBhvr>
                                      <p:to>
                                        <p:strVal val="visible"/>
                                      </p:to>
                                    </p:set>
                                    <p:anim calcmode="lin" valueType="num">
                                      <p:cBhvr additive="base">
                                        <p:cTn id="35" dur="500" fill="hold"/>
                                        <p:tgtEl>
                                          <p:spTgt spid="3279"/>
                                        </p:tgtEl>
                                        <p:attrNameLst>
                                          <p:attrName>ppt_x</p:attrName>
                                        </p:attrNameLst>
                                      </p:cBhvr>
                                      <p:tavLst>
                                        <p:tav tm="0">
                                          <p:val>
                                            <p:strVal val="0-#ppt_w/2"/>
                                          </p:val>
                                        </p:tav>
                                        <p:tav tm="100000">
                                          <p:val>
                                            <p:strVal val="#ppt_x"/>
                                          </p:val>
                                        </p:tav>
                                      </p:tavLst>
                                    </p:anim>
                                    <p:anim calcmode="lin" valueType="num">
                                      <p:cBhvr additive="base">
                                        <p:cTn id="36" dur="500" fill="hold"/>
                                        <p:tgtEl>
                                          <p:spTgt spid="327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7" fill="hold">
                      <p:stCondLst>
                        <p:cond delay="indefinite"/>
                      </p:stCondLst>
                      <p:childTnLst>
                        <p:par>
                          <p:cTn id="38" fill="hold">
                            <p:stCondLst>
                              <p:cond delay="0"/>
                            </p:stCondLst>
                            <p:childTnLst>
                              <p:par>
                                <p:cTn id="39" presetID="4" presetClass="entr" presetSubtype="3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ox(out)">
                                      <p:cBhvr>
                                        <p:cTn id="41" dur="500"/>
                                        <p:tgtEl>
                                          <p:spTgt spid="5"/>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3277">
                                            <p:txEl>
                                              <p:pRg st="0" end="0"/>
                                            </p:txEl>
                                          </p:spTgt>
                                        </p:tgtEl>
                                        <p:attrNameLst>
                                          <p:attrName>style.visibility</p:attrName>
                                        </p:attrNameLst>
                                      </p:cBhvr>
                                      <p:to>
                                        <p:strVal val="visible"/>
                                      </p:to>
                                    </p:set>
                                    <p:anim calcmode="lin" valueType="num">
                                      <p:cBhvr additive="base">
                                        <p:cTn id="46" dur="500" fill="hold"/>
                                        <p:tgtEl>
                                          <p:spTgt spid="3277">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327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autoUpdateAnimBg="0"/>
      <p:bldP spid="3272" grpId="0" animBg="1" autoUpdateAnimBg="0"/>
      <p:bldP spid="3276" grpId="0" build="p" autoUpdateAnimBg="0"/>
      <p:bldP spid="3277" grpId="0" build="p" autoUpdateAnimBg="0"/>
      <p:bldP spid="3278" grpId="0" animBg="1"/>
      <p:bldP spid="327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1029"/>
          <p:cNvSpPr>
            <a:spLocks noGrp="1" noChangeArrowheads="1"/>
          </p:cNvSpPr>
          <p:nvPr>
            <p:ph idx="1"/>
          </p:nvPr>
        </p:nvSpPr>
        <p:spPr>
          <a:xfrm>
            <a:off x="323528" y="1412776"/>
            <a:ext cx="5256584" cy="4824536"/>
          </a:xfrm>
        </p:spPr>
        <p:txBody>
          <a:bodyPr>
            <a:normAutofit fontScale="92500" lnSpcReduction="20000"/>
          </a:bodyPr>
          <a:lstStyle/>
          <a:p>
            <a:pPr>
              <a:lnSpc>
                <a:spcPct val="90000"/>
              </a:lnSpc>
            </a:pPr>
            <a:r>
              <a:rPr lang="tr-TR" dirty="0" smtClean="0"/>
              <a:t>Gerilim kontrollü gerilim kuvvetlendiricisi</a:t>
            </a:r>
            <a:r>
              <a:rPr lang="en-US" dirty="0" smtClean="0"/>
              <a:t> (</a:t>
            </a:r>
            <a:r>
              <a:rPr lang="tr-TR" dirty="0" smtClean="0"/>
              <a:t>basit </a:t>
            </a:r>
            <a:r>
              <a:rPr lang="en-US" dirty="0" smtClean="0"/>
              <a:t>op-amp</a:t>
            </a:r>
            <a:r>
              <a:rPr lang="en-US" dirty="0"/>
              <a:t>)</a:t>
            </a:r>
          </a:p>
          <a:p>
            <a:pPr>
              <a:lnSpc>
                <a:spcPct val="90000"/>
              </a:lnSpc>
            </a:pPr>
            <a:endParaRPr lang="en-US" dirty="0"/>
          </a:p>
          <a:p>
            <a:pPr>
              <a:lnSpc>
                <a:spcPct val="90000"/>
              </a:lnSpc>
            </a:pPr>
            <a:r>
              <a:rPr lang="tr-TR" dirty="0" smtClean="0"/>
              <a:t>Gerilim kontrollü akım kuvvetlendiricisi</a:t>
            </a:r>
            <a:r>
              <a:rPr lang="en-US" dirty="0" smtClean="0"/>
              <a:t> (</a:t>
            </a:r>
            <a:r>
              <a:rPr lang="en-US" dirty="0"/>
              <a:t>operational </a:t>
            </a:r>
            <a:r>
              <a:rPr lang="en-US" dirty="0" err="1"/>
              <a:t>transconductance</a:t>
            </a:r>
            <a:r>
              <a:rPr lang="en-US" dirty="0"/>
              <a:t> amplifier – OTA</a:t>
            </a:r>
          </a:p>
          <a:p>
            <a:pPr>
              <a:lnSpc>
                <a:spcPct val="90000"/>
              </a:lnSpc>
            </a:pPr>
            <a:endParaRPr lang="tr-TR" dirty="0" smtClean="0"/>
          </a:p>
          <a:p>
            <a:pPr>
              <a:lnSpc>
                <a:spcPct val="90000"/>
              </a:lnSpc>
            </a:pPr>
            <a:r>
              <a:rPr lang="tr-TR" dirty="0" smtClean="0"/>
              <a:t>Akım kontrollü gerilim kuvvetlendiricisi</a:t>
            </a:r>
            <a:r>
              <a:rPr lang="en-US" dirty="0" smtClean="0"/>
              <a:t> (</a:t>
            </a:r>
            <a:r>
              <a:rPr lang="en-US" dirty="0" err="1"/>
              <a:t>transimpedance</a:t>
            </a:r>
            <a:r>
              <a:rPr lang="en-US" dirty="0"/>
              <a:t>)</a:t>
            </a:r>
          </a:p>
          <a:p>
            <a:pPr marL="0" indent="0">
              <a:lnSpc>
                <a:spcPct val="90000"/>
              </a:lnSpc>
              <a:buNone/>
            </a:pPr>
            <a:endParaRPr lang="en-US" dirty="0"/>
          </a:p>
          <a:p>
            <a:pPr>
              <a:lnSpc>
                <a:spcPct val="90000"/>
              </a:lnSpc>
            </a:pPr>
            <a:r>
              <a:rPr lang="tr-TR" dirty="0" smtClean="0"/>
              <a:t>Akım kontrollü akım kuvvetlendiricisi</a:t>
            </a:r>
            <a:endParaRPr lang="en-US" dirty="0"/>
          </a:p>
        </p:txBody>
      </p:sp>
      <p:sp>
        <p:nvSpPr>
          <p:cNvPr id="46082" name="Rectangle 1026"/>
          <p:cNvSpPr>
            <a:spLocks noGrp="1" noChangeArrowheads="1"/>
          </p:cNvSpPr>
          <p:nvPr>
            <p:ph type="title"/>
          </p:nvPr>
        </p:nvSpPr>
        <p:spPr/>
        <p:txBody>
          <a:bodyPr/>
          <a:lstStyle/>
          <a:p>
            <a:r>
              <a:rPr lang="tr-TR" dirty="0" smtClean="0"/>
              <a:t>Kuvvetlendirici Tipleri</a:t>
            </a:r>
            <a:endParaRPr lang="en-US" dirty="0"/>
          </a:p>
        </p:txBody>
      </p:sp>
      <p:graphicFrame>
        <p:nvGraphicFramePr>
          <p:cNvPr id="46094" name="Object 1038"/>
          <p:cNvGraphicFramePr>
            <a:graphicFrameLocks noChangeAspect="1"/>
          </p:cNvGraphicFramePr>
          <p:nvPr>
            <p:extLst>
              <p:ext uri="{D42A27DB-BD31-4B8C-83A1-F6EECF244321}">
                <p14:modId xmlns:p14="http://schemas.microsoft.com/office/powerpoint/2010/main" val="3793651426"/>
              </p:ext>
            </p:extLst>
          </p:nvPr>
        </p:nvGraphicFramePr>
        <p:xfrm>
          <a:off x="5744240" y="3982107"/>
          <a:ext cx="2857500" cy="1352550"/>
        </p:xfrm>
        <a:graphic>
          <a:graphicData uri="http://schemas.openxmlformats.org/presentationml/2006/ole">
            <mc:AlternateContent xmlns:mc="http://schemas.openxmlformats.org/markup-compatibility/2006">
              <mc:Choice xmlns:v="urn:schemas-microsoft-com:vml" Requires="v">
                <p:oleObj spid="_x0000_s16450" name="Picture" r:id="rId3" imgW="2857680" imgH="1352520" progId="Word.Picture.8">
                  <p:embed/>
                </p:oleObj>
              </mc:Choice>
              <mc:Fallback>
                <p:oleObj name="Picture" r:id="rId3" imgW="2857680" imgH="1352520" progId="Word.Picture.8">
                  <p:embed/>
                  <p:pic>
                    <p:nvPicPr>
                      <p:cNvPr id="0" name=""/>
                      <p:cNvPicPr>
                        <a:picLocks noChangeAspect="1" noChangeArrowheads="1"/>
                      </p:cNvPicPr>
                      <p:nvPr/>
                    </p:nvPicPr>
                    <p:blipFill>
                      <a:blip r:embed="rId4"/>
                      <a:srcRect/>
                      <a:stretch>
                        <a:fillRect/>
                      </a:stretch>
                    </p:blipFill>
                    <p:spPr bwMode="auto">
                      <a:xfrm>
                        <a:off x="5744240" y="3982107"/>
                        <a:ext cx="2857500" cy="1352550"/>
                      </a:xfrm>
                      <a:prstGeom prst="rect">
                        <a:avLst/>
                      </a:prstGeom>
                      <a:noFill/>
                      <a:ln>
                        <a:noFill/>
                      </a:ln>
                    </p:spPr>
                  </p:pic>
                </p:oleObj>
              </mc:Fallback>
            </mc:AlternateContent>
          </a:graphicData>
        </a:graphic>
      </p:graphicFrame>
      <p:graphicFrame>
        <p:nvGraphicFramePr>
          <p:cNvPr id="46095" name="Object 1039"/>
          <p:cNvGraphicFramePr>
            <a:graphicFrameLocks noChangeAspect="1"/>
          </p:cNvGraphicFramePr>
          <p:nvPr>
            <p:extLst>
              <p:ext uri="{D42A27DB-BD31-4B8C-83A1-F6EECF244321}">
                <p14:modId xmlns:p14="http://schemas.microsoft.com/office/powerpoint/2010/main" val="1014578665"/>
              </p:ext>
            </p:extLst>
          </p:nvPr>
        </p:nvGraphicFramePr>
        <p:xfrm>
          <a:off x="5652120" y="2499051"/>
          <a:ext cx="3211513" cy="1371600"/>
        </p:xfrm>
        <a:graphic>
          <a:graphicData uri="http://schemas.openxmlformats.org/presentationml/2006/ole">
            <mc:AlternateContent xmlns:mc="http://schemas.openxmlformats.org/markup-compatibility/2006">
              <mc:Choice xmlns:v="urn:schemas-microsoft-com:vml" Requires="v">
                <p:oleObj spid="_x0000_s16451" name="Picture" r:id="rId5" imgW="3029040" imgH="1362240" progId="Word.Picture.8">
                  <p:embed/>
                </p:oleObj>
              </mc:Choice>
              <mc:Fallback>
                <p:oleObj name="Picture" r:id="rId5" imgW="3029040" imgH="1362240" progId="Word.Picture.8">
                  <p:embed/>
                  <p:pic>
                    <p:nvPicPr>
                      <p:cNvPr id="0" name=""/>
                      <p:cNvPicPr>
                        <a:picLocks noChangeAspect="1" noChangeArrowheads="1"/>
                      </p:cNvPicPr>
                      <p:nvPr/>
                    </p:nvPicPr>
                    <p:blipFill>
                      <a:blip r:embed="rId6"/>
                      <a:srcRect/>
                      <a:stretch>
                        <a:fillRect/>
                      </a:stretch>
                    </p:blipFill>
                    <p:spPr bwMode="auto">
                      <a:xfrm>
                        <a:off x="5652120" y="2499051"/>
                        <a:ext cx="3211513" cy="1371600"/>
                      </a:xfrm>
                      <a:prstGeom prst="rect">
                        <a:avLst/>
                      </a:prstGeom>
                      <a:noFill/>
                      <a:ln>
                        <a:noFill/>
                      </a:ln>
                    </p:spPr>
                  </p:pic>
                </p:oleObj>
              </mc:Fallback>
            </mc:AlternateContent>
          </a:graphicData>
        </a:graphic>
      </p:graphicFrame>
      <p:graphicFrame>
        <p:nvGraphicFramePr>
          <p:cNvPr id="46096" name="Object 1040"/>
          <p:cNvGraphicFramePr>
            <a:graphicFrameLocks noChangeAspect="1"/>
          </p:cNvGraphicFramePr>
          <p:nvPr>
            <p:extLst>
              <p:ext uri="{D42A27DB-BD31-4B8C-83A1-F6EECF244321}">
                <p14:modId xmlns:p14="http://schemas.microsoft.com/office/powerpoint/2010/main" val="1317364677"/>
              </p:ext>
            </p:extLst>
          </p:nvPr>
        </p:nvGraphicFramePr>
        <p:xfrm>
          <a:off x="5722632" y="5381003"/>
          <a:ext cx="3211513" cy="1371600"/>
        </p:xfrm>
        <a:graphic>
          <a:graphicData uri="http://schemas.openxmlformats.org/presentationml/2006/ole">
            <mc:AlternateContent xmlns:mc="http://schemas.openxmlformats.org/markup-compatibility/2006">
              <mc:Choice xmlns:v="urn:schemas-microsoft-com:vml" Requires="v">
                <p:oleObj spid="_x0000_s16452" name="Picture" r:id="rId7" imgW="3029040" imgH="1362240" progId="Word.Picture.8">
                  <p:embed/>
                </p:oleObj>
              </mc:Choice>
              <mc:Fallback>
                <p:oleObj name="Picture" r:id="rId7" imgW="3029040" imgH="1362240" progId="Word.Picture.8">
                  <p:embed/>
                  <p:pic>
                    <p:nvPicPr>
                      <p:cNvPr id="0" name=""/>
                      <p:cNvPicPr>
                        <a:picLocks noChangeAspect="1" noChangeArrowheads="1"/>
                      </p:cNvPicPr>
                      <p:nvPr/>
                    </p:nvPicPr>
                    <p:blipFill>
                      <a:blip r:embed="rId8"/>
                      <a:srcRect/>
                      <a:stretch>
                        <a:fillRect/>
                      </a:stretch>
                    </p:blipFill>
                    <p:spPr bwMode="auto">
                      <a:xfrm>
                        <a:off x="5722632" y="5381003"/>
                        <a:ext cx="3211513" cy="1371600"/>
                      </a:xfrm>
                      <a:prstGeom prst="rect">
                        <a:avLst/>
                      </a:prstGeom>
                      <a:noFill/>
                      <a:ln>
                        <a:noFill/>
                      </a:ln>
                    </p:spPr>
                  </p:pic>
                </p:oleObj>
              </mc:Fallback>
            </mc:AlternateContent>
          </a:graphicData>
        </a:graphic>
      </p:graphicFrame>
      <p:graphicFrame>
        <p:nvGraphicFramePr>
          <p:cNvPr id="46097" name="Object 1041"/>
          <p:cNvGraphicFramePr>
            <a:graphicFrameLocks noChangeAspect="1"/>
          </p:cNvGraphicFramePr>
          <p:nvPr>
            <p:extLst>
              <p:ext uri="{D42A27DB-BD31-4B8C-83A1-F6EECF244321}">
                <p14:modId xmlns:p14="http://schemas.microsoft.com/office/powerpoint/2010/main" val="3676476997"/>
              </p:ext>
            </p:extLst>
          </p:nvPr>
        </p:nvGraphicFramePr>
        <p:xfrm>
          <a:off x="5652120" y="1051251"/>
          <a:ext cx="2857500" cy="1352550"/>
        </p:xfrm>
        <a:graphic>
          <a:graphicData uri="http://schemas.openxmlformats.org/presentationml/2006/ole">
            <mc:AlternateContent xmlns:mc="http://schemas.openxmlformats.org/markup-compatibility/2006">
              <mc:Choice xmlns:v="urn:schemas-microsoft-com:vml" Requires="v">
                <p:oleObj spid="_x0000_s16453" name="Picture" r:id="rId9" imgW="2857680" imgH="1352520" progId="Word.Picture.8">
                  <p:embed/>
                </p:oleObj>
              </mc:Choice>
              <mc:Fallback>
                <p:oleObj name="Picture" r:id="rId9" imgW="2857680" imgH="1352520" progId="Word.Picture.8">
                  <p:embed/>
                  <p:pic>
                    <p:nvPicPr>
                      <p:cNvPr id="0" name=""/>
                      <p:cNvPicPr>
                        <a:picLocks noChangeAspect="1" noChangeArrowheads="1"/>
                      </p:cNvPicPr>
                      <p:nvPr/>
                    </p:nvPicPr>
                    <p:blipFill>
                      <a:blip r:embed="rId10"/>
                      <a:srcRect/>
                      <a:stretch>
                        <a:fillRect/>
                      </a:stretch>
                    </p:blipFill>
                    <p:spPr bwMode="auto">
                      <a:xfrm>
                        <a:off x="5652120" y="1051251"/>
                        <a:ext cx="2857500" cy="1352550"/>
                      </a:xfrm>
                      <a:prstGeom prst="rect">
                        <a:avLst/>
                      </a:prstGeom>
                      <a:noFill/>
                      <a:ln>
                        <a:noFill/>
                      </a:ln>
                    </p:spPr>
                  </p:pic>
                </p:oleObj>
              </mc:Fallback>
            </mc:AlternateContent>
          </a:graphicData>
        </a:graphic>
      </p:graphicFrame>
      <p:sp>
        <p:nvSpPr>
          <p:cNvPr id="8" name="Rectangle 4"/>
          <p:cNvSpPr>
            <a:spLocks noChangeArrowheads="1"/>
          </p:cNvSpPr>
          <p:nvPr/>
        </p:nvSpPr>
        <p:spPr bwMode="auto">
          <a:xfrm>
            <a:off x="468313" y="99321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3" name="Slayt Numarası Yer Tutucusu 2"/>
          <p:cNvSpPr>
            <a:spLocks noGrp="1"/>
          </p:cNvSpPr>
          <p:nvPr>
            <p:ph type="sldNum" sz="quarter" idx="12"/>
          </p:nvPr>
        </p:nvSpPr>
        <p:spPr/>
        <p:txBody>
          <a:bodyPr/>
          <a:lstStyle/>
          <a:p>
            <a:fld id="{94F95399-64A8-43B0-A5C5-2D48ACAF8409}" type="slidenum">
              <a:rPr lang="tr-TR" smtClean="0"/>
              <a:t>7</a:t>
            </a:fld>
            <a:endParaRPr lang="tr-TR"/>
          </a:p>
        </p:txBody>
      </p:sp>
    </p:spTree>
    <p:extLst>
      <p:ext uri="{BB962C8B-B14F-4D97-AF65-F5344CB8AC3E}">
        <p14:creationId xmlns:p14="http://schemas.microsoft.com/office/powerpoint/2010/main" val="2475596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95"/>
          <p:cNvGrpSpPr>
            <a:grpSpLocks/>
          </p:cNvGrpSpPr>
          <p:nvPr/>
        </p:nvGrpSpPr>
        <p:grpSpPr bwMode="auto">
          <a:xfrm>
            <a:off x="2817813" y="2224088"/>
            <a:ext cx="4778375" cy="4598987"/>
            <a:chOff x="1775" y="1401"/>
            <a:chExt cx="3010" cy="2897"/>
          </a:xfrm>
        </p:grpSpPr>
        <p:sp>
          <p:nvSpPr>
            <p:cNvPr id="70667" name="Line 11"/>
            <p:cNvSpPr>
              <a:spLocks noChangeAspect="1" noChangeShapeType="1"/>
            </p:cNvSpPr>
            <p:nvPr/>
          </p:nvSpPr>
          <p:spPr bwMode="auto">
            <a:xfrm flipH="1" flipV="1">
              <a:off x="1775" y="1435"/>
              <a:ext cx="12" cy="2818"/>
            </a:xfrm>
            <a:prstGeom prst="line">
              <a:avLst/>
            </a:prstGeom>
            <a:noFill/>
            <a:ln w="9525" cap="rnd">
              <a:solidFill>
                <a:schemeClr val="tx1"/>
              </a:solidFill>
              <a:prstDash val="sysDot"/>
              <a:round/>
              <a:headEnd/>
              <a:tailEnd/>
            </a:ln>
            <a:effectLst/>
          </p:spPr>
          <p:txBody>
            <a:bodyPr/>
            <a:lstStyle/>
            <a:p>
              <a:endParaRPr lang="ar-SA"/>
            </a:p>
          </p:txBody>
        </p:sp>
        <p:grpSp>
          <p:nvGrpSpPr>
            <p:cNvPr id="3" name="Group 193"/>
            <p:cNvGrpSpPr>
              <a:grpSpLocks/>
            </p:cNvGrpSpPr>
            <p:nvPr/>
          </p:nvGrpSpPr>
          <p:grpSpPr bwMode="auto">
            <a:xfrm>
              <a:off x="2215" y="1401"/>
              <a:ext cx="2570" cy="2897"/>
              <a:chOff x="2215" y="1401"/>
              <a:chExt cx="2570" cy="2897"/>
            </a:xfrm>
          </p:grpSpPr>
          <p:sp>
            <p:nvSpPr>
              <p:cNvPr id="70668" name="Line 12"/>
              <p:cNvSpPr>
                <a:spLocks noChangeAspect="1" noChangeShapeType="1"/>
              </p:cNvSpPr>
              <p:nvPr/>
            </p:nvSpPr>
            <p:spPr bwMode="auto">
              <a:xfrm flipV="1">
                <a:off x="2215" y="1469"/>
                <a:ext cx="0" cy="2806"/>
              </a:xfrm>
              <a:prstGeom prst="line">
                <a:avLst/>
              </a:prstGeom>
              <a:noFill/>
              <a:ln w="9525" cap="rnd">
                <a:solidFill>
                  <a:schemeClr val="tx1"/>
                </a:solidFill>
                <a:prstDash val="sysDot"/>
                <a:round/>
                <a:headEnd/>
                <a:tailEnd/>
              </a:ln>
              <a:effectLst/>
            </p:spPr>
            <p:txBody>
              <a:bodyPr/>
              <a:lstStyle/>
              <a:p>
                <a:endParaRPr lang="ar-SA"/>
              </a:p>
            </p:txBody>
          </p:sp>
          <p:sp>
            <p:nvSpPr>
              <p:cNvPr id="70669" name="Line 13"/>
              <p:cNvSpPr>
                <a:spLocks noChangeAspect="1" noChangeShapeType="1"/>
              </p:cNvSpPr>
              <p:nvPr/>
            </p:nvSpPr>
            <p:spPr bwMode="auto">
              <a:xfrm flipV="1">
                <a:off x="2644" y="1446"/>
                <a:ext cx="0" cy="2841"/>
              </a:xfrm>
              <a:prstGeom prst="line">
                <a:avLst/>
              </a:prstGeom>
              <a:noFill/>
              <a:ln w="9525" cap="rnd">
                <a:solidFill>
                  <a:schemeClr val="tx1"/>
                </a:solidFill>
                <a:prstDash val="sysDot"/>
                <a:round/>
                <a:headEnd/>
                <a:tailEnd/>
              </a:ln>
              <a:effectLst/>
            </p:spPr>
            <p:txBody>
              <a:bodyPr/>
              <a:lstStyle/>
              <a:p>
                <a:endParaRPr lang="ar-SA"/>
              </a:p>
            </p:txBody>
          </p:sp>
          <p:sp>
            <p:nvSpPr>
              <p:cNvPr id="70670" name="Line 14"/>
              <p:cNvSpPr>
                <a:spLocks noChangeAspect="1" noChangeShapeType="1"/>
              </p:cNvSpPr>
              <p:nvPr/>
            </p:nvSpPr>
            <p:spPr bwMode="auto">
              <a:xfrm flipV="1">
                <a:off x="3072" y="1447"/>
                <a:ext cx="0" cy="2840"/>
              </a:xfrm>
              <a:prstGeom prst="line">
                <a:avLst/>
              </a:prstGeom>
              <a:noFill/>
              <a:ln w="9525" cap="rnd">
                <a:solidFill>
                  <a:schemeClr val="tx1"/>
                </a:solidFill>
                <a:prstDash val="sysDot"/>
                <a:round/>
                <a:headEnd/>
                <a:tailEnd/>
              </a:ln>
              <a:effectLst/>
            </p:spPr>
            <p:txBody>
              <a:bodyPr/>
              <a:lstStyle/>
              <a:p>
                <a:endParaRPr lang="ar-SA"/>
              </a:p>
            </p:txBody>
          </p:sp>
          <p:sp>
            <p:nvSpPr>
              <p:cNvPr id="70671" name="Line 15"/>
              <p:cNvSpPr>
                <a:spLocks noChangeAspect="1" noChangeShapeType="1"/>
              </p:cNvSpPr>
              <p:nvPr/>
            </p:nvSpPr>
            <p:spPr bwMode="auto">
              <a:xfrm flipV="1">
                <a:off x="3500" y="1401"/>
                <a:ext cx="0" cy="2897"/>
              </a:xfrm>
              <a:prstGeom prst="line">
                <a:avLst/>
              </a:prstGeom>
              <a:noFill/>
              <a:ln w="9525" cap="rnd">
                <a:solidFill>
                  <a:schemeClr val="tx1"/>
                </a:solidFill>
                <a:prstDash val="sysDot"/>
                <a:round/>
                <a:headEnd/>
                <a:tailEnd/>
              </a:ln>
              <a:effectLst/>
            </p:spPr>
            <p:txBody>
              <a:bodyPr/>
              <a:lstStyle/>
              <a:p>
                <a:endParaRPr lang="ar-SA"/>
              </a:p>
            </p:txBody>
          </p:sp>
          <p:sp>
            <p:nvSpPr>
              <p:cNvPr id="70672" name="Line 16"/>
              <p:cNvSpPr>
                <a:spLocks noChangeAspect="1" noChangeShapeType="1"/>
              </p:cNvSpPr>
              <p:nvPr/>
            </p:nvSpPr>
            <p:spPr bwMode="auto">
              <a:xfrm flipH="1" flipV="1">
                <a:off x="3929" y="1807"/>
                <a:ext cx="10" cy="2378"/>
              </a:xfrm>
              <a:prstGeom prst="line">
                <a:avLst/>
              </a:prstGeom>
              <a:noFill/>
              <a:ln w="9525" cap="rnd">
                <a:solidFill>
                  <a:schemeClr val="tx1"/>
                </a:solidFill>
                <a:prstDash val="sysDot"/>
                <a:round/>
                <a:headEnd/>
                <a:tailEnd/>
              </a:ln>
              <a:effectLst/>
            </p:spPr>
            <p:txBody>
              <a:bodyPr/>
              <a:lstStyle/>
              <a:p>
                <a:endParaRPr lang="ar-SA"/>
              </a:p>
            </p:txBody>
          </p:sp>
          <p:sp>
            <p:nvSpPr>
              <p:cNvPr id="70676" name="Line 20"/>
              <p:cNvSpPr>
                <a:spLocks noChangeAspect="1" noChangeShapeType="1"/>
              </p:cNvSpPr>
              <p:nvPr/>
            </p:nvSpPr>
            <p:spPr bwMode="auto">
              <a:xfrm flipV="1">
                <a:off x="4357" y="2732"/>
                <a:ext cx="0" cy="1486"/>
              </a:xfrm>
              <a:prstGeom prst="line">
                <a:avLst/>
              </a:prstGeom>
              <a:noFill/>
              <a:ln w="9525" cap="rnd">
                <a:solidFill>
                  <a:schemeClr val="tx1"/>
                </a:solidFill>
                <a:prstDash val="sysDot"/>
                <a:round/>
                <a:headEnd/>
                <a:tailEnd/>
              </a:ln>
              <a:effectLst/>
            </p:spPr>
            <p:txBody>
              <a:bodyPr/>
              <a:lstStyle/>
              <a:p>
                <a:endParaRPr lang="ar-SA"/>
              </a:p>
            </p:txBody>
          </p:sp>
          <p:sp>
            <p:nvSpPr>
              <p:cNvPr id="70677" name="Line 21"/>
              <p:cNvSpPr>
                <a:spLocks noChangeAspect="1" noChangeShapeType="1"/>
              </p:cNvSpPr>
              <p:nvPr/>
            </p:nvSpPr>
            <p:spPr bwMode="auto">
              <a:xfrm flipV="1">
                <a:off x="4785" y="3599"/>
                <a:ext cx="0" cy="664"/>
              </a:xfrm>
              <a:prstGeom prst="line">
                <a:avLst/>
              </a:prstGeom>
              <a:noFill/>
              <a:ln w="9525" cap="rnd">
                <a:solidFill>
                  <a:schemeClr val="tx1"/>
                </a:solidFill>
                <a:prstDash val="sysDot"/>
                <a:round/>
                <a:headEnd/>
                <a:tailEnd/>
              </a:ln>
              <a:effectLst/>
            </p:spPr>
            <p:txBody>
              <a:bodyPr/>
              <a:lstStyle/>
              <a:p>
                <a:endParaRPr lang="ar-SA"/>
              </a:p>
            </p:txBody>
          </p:sp>
        </p:grpSp>
      </p:grpSp>
      <p:sp>
        <p:nvSpPr>
          <p:cNvPr id="9" name="Slayt Numarası Yer Tutucusu 8"/>
          <p:cNvSpPr>
            <a:spLocks noGrp="1"/>
          </p:cNvSpPr>
          <p:nvPr>
            <p:ph type="sldNum" sz="quarter" idx="12"/>
          </p:nvPr>
        </p:nvSpPr>
        <p:spPr/>
        <p:txBody>
          <a:bodyPr/>
          <a:lstStyle/>
          <a:p>
            <a:fld id="{94F95399-64A8-43B0-A5C5-2D48ACAF8409}" type="slidenum">
              <a:rPr lang="tr-TR" smtClean="0"/>
              <a:t>70</a:t>
            </a:fld>
            <a:endParaRPr lang="tr-TR"/>
          </a:p>
        </p:txBody>
      </p:sp>
      <p:sp>
        <p:nvSpPr>
          <p:cNvPr id="70658" name="Rectangle 2"/>
          <p:cNvSpPr>
            <a:spLocks noGrp="1" noChangeArrowheads="1"/>
          </p:cNvSpPr>
          <p:nvPr>
            <p:ph type="title"/>
          </p:nvPr>
        </p:nvSpPr>
        <p:spPr>
          <a:ln/>
        </p:spPr>
        <p:txBody>
          <a:bodyPr>
            <a:normAutofit fontScale="90000"/>
          </a:bodyPr>
          <a:lstStyle/>
          <a:p>
            <a:r>
              <a:rPr lang="en-US">
                <a:solidFill>
                  <a:schemeClr val="tx1"/>
                </a:solidFill>
              </a:rPr>
              <a:t>Frequency response: open-loop, uncompensated</a:t>
            </a:r>
          </a:p>
        </p:txBody>
      </p:sp>
      <p:sp>
        <p:nvSpPr>
          <p:cNvPr id="70666" name="Line 10"/>
          <p:cNvSpPr>
            <a:spLocks noChangeShapeType="1"/>
          </p:cNvSpPr>
          <p:nvPr/>
        </p:nvSpPr>
        <p:spPr bwMode="auto">
          <a:xfrm flipV="1">
            <a:off x="1609725" y="1630363"/>
            <a:ext cx="0" cy="5108575"/>
          </a:xfrm>
          <a:prstGeom prst="line">
            <a:avLst/>
          </a:prstGeom>
          <a:noFill/>
          <a:ln w="9525" cap="rnd">
            <a:noFill/>
            <a:prstDash val="sysDot"/>
            <a:round/>
            <a:headEnd/>
            <a:tailEnd/>
          </a:ln>
          <a:effectLst/>
        </p:spPr>
        <p:txBody>
          <a:bodyPr/>
          <a:lstStyle/>
          <a:p>
            <a:endParaRPr lang="ar-SA"/>
          </a:p>
        </p:txBody>
      </p:sp>
      <p:sp>
        <p:nvSpPr>
          <p:cNvPr id="70659" name="Line 3"/>
          <p:cNvSpPr>
            <a:spLocks noChangeAspect="1" noChangeShapeType="1"/>
          </p:cNvSpPr>
          <p:nvPr/>
        </p:nvSpPr>
        <p:spPr bwMode="auto">
          <a:xfrm flipV="1">
            <a:off x="1423988" y="1616075"/>
            <a:ext cx="0" cy="5241925"/>
          </a:xfrm>
          <a:prstGeom prst="line">
            <a:avLst/>
          </a:prstGeom>
          <a:noFill/>
          <a:ln w="9525">
            <a:solidFill>
              <a:schemeClr val="tx1"/>
            </a:solidFill>
            <a:round/>
            <a:headEnd/>
            <a:tailEnd type="triangle" w="med" len="med"/>
          </a:ln>
          <a:effectLst/>
        </p:spPr>
        <p:txBody>
          <a:bodyPr/>
          <a:lstStyle/>
          <a:p>
            <a:endParaRPr lang="ar-SA"/>
          </a:p>
        </p:txBody>
      </p:sp>
      <p:grpSp>
        <p:nvGrpSpPr>
          <p:cNvPr id="4" name="Group 194"/>
          <p:cNvGrpSpPr>
            <a:grpSpLocks/>
          </p:cNvGrpSpPr>
          <p:nvPr/>
        </p:nvGrpSpPr>
        <p:grpSpPr bwMode="auto">
          <a:xfrm>
            <a:off x="1423988" y="2278063"/>
            <a:ext cx="6278562" cy="4083050"/>
            <a:chOff x="897" y="1435"/>
            <a:chExt cx="3955" cy="2572"/>
          </a:xfrm>
        </p:grpSpPr>
        <p:sp>
          <p:nvSpPr>
            <p:cNvPr id="70661" name="Line 5"/>
            <p:cNvSpPr>
              <a:spLocks noChangeAspect="1" noChangeShapeType="1"/>
            </p:cNvSpPr>
            <p:nvPr/>
          </p:nvSpPr>
          <p:spPr bwMode="auto">
            <a:xfrm>
              <a:off x="897" y="3163"/>
              <a:ext cx="3639" cy="0"/>
            </a:xfrm>
            <a:prstGeom prst="line">
              <a:avLst/>
            </a:prstGeom>
            <a:noFill/>
            <a:ln w="9525" cap="rnd">
              <a:solidFill>
                <a:schemeClr val="tx1"/>
              </a:solidFill>
              <a:prstDash val="sysDot"/>
              <a:round/>
              <a:headEnd/>
              <a:tailEnd/>
            </a:ln>
            <a:effectLst/>
          </p:spPr>
          <p:txBody>
            <a:bodyPr/>
            <a:lstStyle/>
            <a:p>
              <a:endParaRPr lang="ar-SA"/>
            </a:p>
          </p:txBody>
        </p:sp>
        <p:sp>
          <p:nvSpPr>
            <p:cNvPr id="70662" name="Line 6"/>
            <p:cNvSpPr>
              <a:spLocks noChangeAspect="1" noChangeShapeType="1"/>
            </p:cNvSpPr>
            <p:nvPr/>
          </p:nvSpPr>
          <p:spPr bwMode="auto">
            <a:xfrm>
              <a:off x="897" y="2723"/>
              <a:ext cx="3470" cy="12"/>
            </a:xfrm>
            <a:prstGeom prst="line">
              <a:avLst/>
            </a:prstGeom>
            <a:noFill/>
            <a:ln w="9525" cap="rnd">
              <a:solidFill>
                <a:schemeClr val="tx1"/>
              </a:solidFill>
              <a:prstDash val="sysDot"/>
              <a:round/>
              <a:headEnd/>
              <a:tailEnd/>
            </a:ln>
            <a:effectLst/>
          </p:spPr>
          <p:txBody>
            <a:bodyPr/>
            <a:lstStyle/>
            <a:p>
              <a:endParaRPr lang="ar-SA"/>
            </a:p>
          </p:txBody>
        </p:sp>
        <p:sp>
          <p:nvSpPr>
            <p:cNvPr id="70663" name="Line 7"/>
            <p:cNvSpPr>
              <a:spLocks noChangeAspect="1" noChangeShapeType="1"/>
            </p:cNvSpPr>
            <p:nvPr/>
          </p:nvSpPr>
          <p:spPr bwMode="auto">
            <a:xfrm>
              <a:off x="897" y="2295"/>
              <a:ext cx="3222" cy="0"/>
            </a:xfrm>
            <a:prstGeom prst="line">
              <a:avLst/>
            </a:prstGeom>
            <a:noFill/>
            <a:ln w="9525" cap="rnd">
              <a:solidFill>
                <a:schemeClr val="tx1"/>
              </a:solidFill>
              <a:prstDash val="sysDot"/>
              <a:round/>
              <a:headEnd/>
              <a:tailEnd/>
            </a:ln>
            <a:effectLst/>
          </p:spPr>
          <p:txBody>
            <a:bodyPr/>
            <a:lstStyle/>
            <a:p>
              <a:endParaRPr lang="ar-SA"/>
            </a:p>
          </p:txBody>
        </p:sp>
        <p:sp>
          <p:nvSpPr>
            <p:cNvPr id="70665" name="Line 9"/>
            <p:cNvSpPr>
              <a:spLocks noChangeAspect="1" noChangeShapeType="1"/>
            </p:cNvSpPr>
            <p:nvPr/>
          </p:nvSpPr>
          <p:spPr bwMode="auto">
            <a:xfrm>
              <a:off x="897" y="4007"/>
              <a:ext cx="3955" cy="0"/>
            </a:xfrm>
            <a:prstGeom prst="line">
              <a:avLst/>
            </a:prstGeom>
            <a:noFill/>
            <a:ln w="9525" cap="rnd">
              <a:solidFill>
                <a:schemeClr val="tx1"/>
              </a:solidFill>
              <a:prstDash val="sysDot"/>
              <a:round/>
              <a:headEnd/>
              <a:tailEnd/>
            </a:ln>
            <a:effectLst/>
          </p:spPr>
          <p:txBody>
            <a:bodyPr/>
            <a:lstStyle/>
            <a:p>
              <a:endParaRPr lang="ar-SA"/>
            </a:p>
          </p:txBody>
        </p:sp>
        <p:sp>
          <p:nvSpPr>
            <p:cNvPr id="70673" name="Line 17"/>
            <p:cNvSpPr>
              <a:spLocks noChangeAspect="1" noChangeShapeType="1"/>
            </p:cNvSpPr>
            <p:nvPr/>
          </p:nvSpPr>
          <p:spPr bwMode="auto">
            <a:xfrm>
              <a:off x="919" y="1866"/>
              <a:ext cx="2996" cy="0"/>
            </a:xfrm>
            <a:prstGeom prst="line">
              <a:avLst/>
            </a:prstGeom>
            <a:noFill/>
            <a:ln w="9525" cap="rnd">
              <a:solidFill>
                <a:schemeClr val="tx1"/>
              </a:solidFill>
              <a:prstDash val="sysDot"/>
              <a:round/>
              <a:headEnd/>
              <a:tailEnd/>
            </a:ln>
            <a:effectLst/>
          </p:spPr>
          <p:txBody>
            <a:bodyPr/>
            <a:lstStyle/>
            <a:p>
              <a:endParaRPr lang="ar-SA"/>
            </a:p>
          </p:txBody>
        </p:sp>
        <p:sp>
          <p:nvSpPr>
            <p:cNvPr id="70674" name="Line 18"/>
            <p:cNvSpPr>
              <a:spLocks noChangeAspect="1" noChangeShapeType="1"/>
            </p:cNvSpPr>
            <p:nvPr/>
          </p:nvSpPr>
          <p:spPr bwMode="auto">
            <a:xfrm>
              <a:off x="897" y="1435"/>
              <a:ext cx="2603" cy="0"/>
            </a:xfrm>
            <a:prstGeom prst="line">
              <a:avLst/>
            </a:prstGeom>
            <a:noFill/>
            <a:ln w="9525">
              <a:solidFill>
                <a:schemeClr val="tx1"/>
              </a:solidFill>
              <a:round/>
              <a:headEnd/>
              <a:tailEnd/>
            </a:ln>
            <a:effectLst/>
          </p:spPr>
          <p:txBody>
            <a:bodyPr/>
            <a:lstStyle/>
            <a:p>
              <a:endParaRPr lang="ar-SA"/>
            </a:p>
          </p:txBody>
        </p:sp>
      </p:grpSp>
      <p:grpSp>
        <p:nvGrpSpPr>
          <p:cNvPr id="5" name="Group 200"/>
          <p:cNvGrpSpPr>
            <a:grpSpLocks/>
          </p:cNvGrpSpPr>
          <p:nvPr/>
        </p:nvGrpSpPr>
        <p:grpSpPr bwMode="auto">
          <a:xfrm>
            <a:off x="5556250" y="2278063"/>
            <a:ext cx="2200275" cy="4560887"/>
            <a:chOff x="3500" y="1435"/>
            <a:chExt cx="1386" cy="2873"/>
          </a:xfrm>
        </p:grpSpPr>
        <p:sp>
          <p:nvSpPr>
            <p:cNvPr id="70675" name="Line 19"/>
            <p:cNvSpPr>
              <a:spLocks noChangeAspect="1" noChangeShapeType="1"/>
            </p:cNvSpPr>
            <p:nvPr/>
          </p:nvSpPr>
          <p:spPr bwMode="auto">
            <a:xfrm>
              <a:off x="3500" y="1435"/>
              <a:ext cx="428" cy="428"/>
            </a:xfrm>
            <a:prstGeom prst="line">
              <a:avLst/>
            </a:prstGeom>
            <a:noFill/>
            <a:ln w="9525">
              <a:solidFill>
                <a:schemeClr val="tx1"/>
              </a:solidFill>
              <a:round/>
              <a:headEnd/>
              <a:tailEnd/>
            </a:ln>
            <a:effectLst/>
          </p:spPr>
          <p:txBody>
            <a:bodyPr/>
            <a:lstStyle/>
            <a:p>
              <a:endParaRPr lang="ar-SA"/>
            </a:p>
          </p:txBody>
        </p:sp>
        <p:sp>
          <p:nvSpPr>
            <p:cNvPr id="70678" name="Line 22"/>
            <p:cNvSpPr>
              <a:spLocks noChangeAspect="1" noChangeShapeType="1"/>
            </p:cNvSpPr>
            <p:nvPr/>
          </p:nvSpPr>
          <p:spPr bwMode="auto">
            <a:xfrm>
              <a:off x="3928" y="1875"/>
              <a:ext cx="417" cy="845"/>
            </a:xfrm>
            <a:prstGeom prst="line">
              <a:avLst/>
            </a:prstGeom>
            <a:noFill/>
            <a:ln w="9525">
              <a:solidFill>
                <a:schemeClr val="tx1"/>
              </a:solidFill>
              <a:round/>
              <a:headEnd/>
              <a:tailEnd/>
            </a:ln>
            <a:effectLst/>
          </p:spPr>
          <p:txBody>
            <a:bodyPr/>
            <a:lstStyle/>
            <a:p>
              <a:endParaRPr lang="ar-SA"/>
            </a:p>
          </p:txBody>
        </p:sp>
        <p:sp>
          <p:nvSpPr>
            <p:cNvPr id="70679" name="Line 23"/>
            <p:cNvSpPr>
              <a:spLocks noChangeAspect="1" noChangeShapeType="1"/>
            </p:cNvSpPr>
            <p:nvPr/>
          </p:nvSpPr>
          <p:spPr bwMode="auto">
            <a:xfrm>
              <a:off x="4356" y="2720"/>
              <a:ext cx="530" cy="1588"/>
            </a:xfrm>
            <a:prstGeom prst="line">
              <a:avLst/>
            </a:prstGeom>
            <a:noFill/>
            <a:ln w="9525">
              <a:solidFill>
                <a:schemeClr val="tx1"/>
              </a:solidFill>
              <a:round/>
              <a:headEnd/>
              <a:tailEnd/>
            </a:ln>
            <a:effectLst/>
          </p:spPr>
          <p:txBody>
            <a:bodyPr/>
            <a:lstStyle/>
            <a:p>
              <a:endParaRPr lang="ar-SA"/>
            </a:p>
          </p:txBody>
        </p:sp>
      </p:grpSp>
      <p:sp>
        <p:nvSpPr>
          <p:cNvPr id="70680" name="Text Box 24"/>
          <p:cNvSpPr txBox="1">
            <a:spLocks noChangeAspect="1" noChangeArrowheads="1"/>
          </p:cNvSpPr>
          <p:nvPr/>
        </p:nvSpPr>
        <p:spPr bwMode="auto">
          <a:xfrm>
            <a:off x="679450" y="1673225"/>
            <a:ext cx="727075" cy="427038"/>
          </a:xfrm>
          <a:prstGeom prst="rect">
            <a:avLst/>
          </a:prstGeom>
          <a:noFill/>
          <a:ln w="9525">
            <a:noFill/>
            <a:miter lim="800000"/>
            <a:headEnd/>
            <a:tailEnd/>
          </a:ln>
          <a:effectLst/>
        </p:spPr>
        <p:txBody>
          <a:bodyPr wrap="none">
            <a:spAutoFit/>
          </a:bodyPr>
          <a:lstStyle/>
          <a:p>
            <a:r>
              <a:rPr lang="en-US" sz="2200"/>
              <a:t>Gain</a:t>
            </a:r>
          </a:p>
        </p:txBody>
      </p:sp>
      <p:sp>
        <p:nvSpPr>
          <p:cNvPr id="70685" name="Text Box 29"/>
          <p:cNvSpPr txBox="1">
            <a:spLocks noChangeAspect="1" noChangeArrowheads="1"/>
          </p:cNvSpPr>
          <p:nvPr/>
        </p:nvSpPr>
        <p:spPr bwMode="auto">
          <a:xfrm>
            <a:off x="1538288" y="1601788"/>
            <a:ext cx="1333500" cy="427037"/>
          </a:xfrm>
          <a:prstGeom prst="rect">
            <a:avLst/>
          </a:prstGeom>
          <a:noFill/>
          <a:ln w="9525">
            <a:noFill/>
            <a:miter lim="800000"/>
            <a:headEnd/>
            <a:tailEnd/>
          </a:ln>
          <a:effectLst/>
        </p:spPr>
        <p:txBody>
          <a:bodyPr wrap="none">
            <a:spAutoFit/>
          </a:bodyPr>
          <a:lstStyle/>
          <a:p>
            <a:r>
              <a:rPr lang="en-US" sz="2200"/>
              <a:t>[Gain-dB]</a:t>
            </a:r>
          </a:p>
        </p:txBody>
      </p:sp>
      <p:grpSp>
        <p:nvGrpSpPr>
          <p:cNvPr id="6" name="Group 196"/>
          <p:cNvGrpSpPr>
            <a:grpSpLocks/>
          </p:cNvGrpSpPr>
          <p:nvPr/>
        </p:nvGrpSpPr>
        <p:grpSpPr bwMode="auto">
          <a:xfrm>
            <a:off x="679450" y="2103438"/>
            <a:ext cx="804863" cy="4503737"/>
            <a:chOff x="428" y="1325"/>
            <a:chExt cx="507" cy="2837"/>
          </a:xfrm>
        </p:grpSpPr>
        <p:sp>
          <p:nvSpPr>
            <p:cNvPr id="70681" name="Text Box 25"/>
            <p:cNvSpPr txBox="1">
              <a:spLocks noChangeAspect="1" noChangeArrowheads="1"/>
            </p:cNvSpPr>
            <p:nvPr/>
          </p:nvSpPr>
          <p:spPr bwMode="auto">
            <a:xfrm>
              <a:off x="428" y="1325"/>
              <a:ext cx="507" cy="269"/>
            </a:xfrm>
            <a:prstGeom prst="rect">
              <a:avLst/>
            </a:prstGeom>
            <a:noFill/>
            <a:ln w="9525">
              <a:noFill/>
              <a:miter lim="800000"/>
              <a:headEnd/>
              <a:tailEnd/>
            </a:ln>
            <a:effectLst/>
          </p:spPr>
          <p:txBody>
            <a:bodyPr wrap="none">
              <a:spAutoFit/>
            </a:bodyPr>
            <a:lstStyle/>
            <a:p>
              <a:r>
                <a:rPr lang="en-US" sz="2200"/>
                <a:t>100K</a:t>
              </a:r>
            </a:p>
          </p:txBody>
        </p:sp>
        <p:sp>
          <p:nvSpPr>
            <p:cNvPr id="70682" name="Text Box 26"/>
            <p:cNvSpPr txBox="1">
              <a:spLocks noChangeAspect="1" noChangeArrowheads="1"/>
            </p:cNvSpPr>
            <p:nvPr/>
          </p:nvSpPr>
          <p:spPr bwMode="auto">
            <a:xfrm>
              <a:off x="440" y="2157"/>
              <a:ext cx="468" cy="269"/>
            </a:xfrm>
            <a:prstGeom prst="rect">
              <a:avLst/>
            </a:prstGeom>
            <a:noFill/>
            <a:ln w="9525">
              <a:noFill/>
              <a:miter lim="800000"/>
              <a:headEnd/>
              <a:tailEnd/>
            </a:ln>
            <a:effectLst/>
          </p:spPr>
          <p:txBody>
            <a:bodyPr wrap="none">
              <a:spAutoFit/>
            </a:bodyPr>
            <a:lstStyle/>
            <a:p>
              <a:r>
                <a:rPr lang="en-US" sz="2200"/>
                <a:t>1000</a:t>
              </a:r>
            </a:p>
          </p:txBody>
        </p:sp>
        <p:sp>
          <p:nvSpPr>
            <p:cNvPr id="70683" name="Text Box 27"/>
            <p:cNvSpPr txBox="1">
              <a:spLocks noChangeAspect="1" noChangeArrowheads="1"/>
            </p:cNvSpPr>
            <p:nvPr/>
          </p:nvSpPr>
          <p:spPr bwMode="auto">
            <a:xfrm>
              <a:off x="597" y="3047"/>
              <a:ext cx="292" cy="270"/>
            </a:xfrm>
            <a:prstGeom prst="rect">
              <a:avLst/>
            </a:prstGeom>
            <a:noFill/>
            <a:ln w="9525">
              <a:noFill/>
              <a:miter lim="800000"/>
              <a:headEnd/>
              <a:tailEnd/>
            </a:ln>
            <a:effectLst/>
          </p:spPr>
          <p:txBody>
            <a:bodyPr wrap="none">
              <a:spAutoFit/>
            </a:bodyPr>
            <a:lstStyle/>
            <a:p>
              <a:r>
                <a:rPr lang="en-US" sz="2200"/>
                <a:t>10</a:t>
              </a:r>
            </a:p>
          </p:txBody>
        </p:sp>
        <p:sp>
          <p:nvSpPr>
            <p:cNvPr id="70684" name="Text Box 28"/>
            <p:cNvSpPr txBox="1">
              <a:spLocks noChangeAspect="1" noChangeArrowheads="1"/>
            </p:cNvSpPr>
            <p:nvPr/>
          </p:nvSpPr>
          <p:spPr bwMode="auto">
            <a:xfrm>
              <a:off x="575" y="3893"/>
              <a:ext cx="336" cy="269"/>
            </a:xfrm>
            <a:prstGeom prst="rect">
              <a:avLst/>
            </a:prstGeom>
            <a:noFill/>
            <a:ln w="9525">
              <a:noFill/>
              <a:miter lim="800000"/>
              <a:headEnd/>
              <a:tailEnd/>
            </a:ln>
            <a:effectLst/>
          </p:spPr>
          <p:txBody>
            <a:bodyPr wrap="none">
              <a:spAutoFit/>
            </a:bodyPr>
            <a:lstStyle/>
            <a:p>
              <a:r>
                <a:rPr lang="en-US" sz="2200"/>
                <a:t>0.1</a:t>
              </a:r>
            </a:p>
          </p:txBody>
        </p:sp>
        <p:sp>
          <p:nvSpPr>
            <p:cNvPr id="70687" name="Text Box 31"/>
            <p:cNvSpPr txBox="1">
              <a:spLocks noChangeAspect="1" noChangeArrowheads="1"/>
            </p:cNvSpPr>
            <p:nvPr/>
          </p:nvSpPr>
          <p:spPr bwMode="auto">
            <a:xfrm>
              <a:off x="462" y="1731"/>
              <a:ext cx="419" cy="269"/>
            </a:xfrm>
            <a:prstGeom prst="rect">
              <a:avLst/>
            </a:prstGeom>
            <a:noFill/>
            <a:ln w="9525">
              <a:noFill/>
              <a:miter lim="800000"/>
              <a:headEnd/>
              <a:tailEnd/>
            </a:ln>
            <a:effectLst/>
          </p:spPr>
          <p:txBody>
            <a:bodyPr wrap="none">
              <a:spAutoFit/>
            </a:bodyPr>
            <a:lstStyle/>
            <a:p>
              <a:r>
                <a:rPr lang="en-US" sz="2200"/>
                <a:t>10K</a:t>
              </a:r>
            </a:p>
          </p:txBody>
        </p:sp>
        <p:sp>
          <p:nvSpPr>
            <p:cNvPr id="70688" name="Text Box 32"/>
            <p:cNvSpPr txBox="1">
              <a:spLocks noChangeAspect="1" noChangeArrowheads="1"/>
            </p:cNvSpPr>
            <p:nvPr/>
          </p:nvSpPr>
          <p:spPr bwMode="auto">
            <a:xfrm>
              <a:off x="451" y="2621"/>
              <a:ext cx="380" cy="269"/>
            </a:xfrm>
            <a:prstGeom prst="rect">
              <a:avLst/>
            </a:prstGeom>
            <a:noFill/>
            <a:ln w="9525">
              <a:noFill/>
              <a:miter lim="800000"/>
              <a:headEnd/>
              <a:tailEnd/>
            </a:ln>
            <a:effectLst/>
          </p:spPr>
          <p:txBody>
            <a:bodyPr wrap="none">
              <a:spAutoFit/>
            </a:bodyPr>
            <a:lstStyle/>
            <a:p>
              <a:r>
                <a:rPr lang="en-US" sz="2200"/>
                <a:t>100</a:t>
              </a:r>
            </a:p>
          </p:txBody>
        </p:sp>
        <p:sp>
          <p:nvSpPr>
            <p:cNvPr id="70694" name="Text Box 38"/>
            <p:cNvSpPr txBox="1">
              <a:spLocks noChangeAspect="1" noChangeArrowheads="1"/>
            </p:cNvSpPr>
            <p:nvPr/>
          </p:nvSpPr>
          <p:spPr bwMode="auto">
            <a:xfrm>
              <a:off x="633" y="3454"/>
              <a:ext cx="204" cy="269"/>
            </a:xfrm>
            <a:prstGeom prst="rect">
              <a:avLst/>
            </a:prstGeom>
            <a:noFill/>
            <a:ln w="9525">
              <a:noFill/>
              <a:miter lim="800000"/>
              <a:headEnd/>
              <a:tailEnd/>
            </a:ln>
            <a:effectLst/>
          </p:spPr>
          <p:txBody>
            <a:bodyPr wrap="none">
              <a:spAutoFit/>
            </a:bodyPr>
            <a:lstStyle/>
            <a:p>
              <a:r>
                <a:rPr lang="en-US" sz="2200"/>
                <a:t>1</a:t>
              </a:r>
            </a:p>
          </p:txBody>
        </p:sp>
      </p:grpSp>
      <p:grpSp>
        <p:nvGrpSpPr>
          <p:cNvPr id="7" name="Group 198"/>
          <p:cNvGrpSpPr>
            <a:grpSpLocks/>
          </p:cNvGrpSpPr>
          <p:nvPr/>
        </p:nvGrpSpPr>
        <p:grpSpPr bwMode="auto">
          <a:xfrm>
            <a:off x="1450975" y="2122488"/>
            <a:ext cx="814388" cy="4484687"/>
            <a:chOff x="914" y="1337"/>
            <a:chExt cx="513" cy="2825"/>
          </a:xfrm>
        </p:grpSpPr>
        <p:sp>
          <p:nvSpPr>
            <p:cNvPr id="70686" name="Text Box 30"/>
            <p:cNvSpPr txBox="1">
              <a:spLocks noChangeAspect="1" noChangeArrowheads="1"/>
            </p:cNvSpPr>
            <p:nvPr/>
          </p:nvSpPr>
          <p:spPr bwMode="auto">
            <a:xfrm>
              <a:off x="925" y="1337"/>
              <a:ext cx="498" cy="269"/>
            </a:xfrm>
            <a:prstGeom prst="rect">
              <a:avLst/>
            </a:prstGeom>
            <a:noFill/>
            <a:ln w="9525">
              <a:noFill/>
              <a:miter lim="800000"/>
              <a:headEnd/>
              <a:tailEnd/>
            </a:ln>
            <a:effectLst/>
          </p:spPr>
          <p:txBody>
            <a:bodyPr wrap="none">
              <a:spAutoFit/>
            </a:bodyPr>
            <a:lstStyle/>
            <a:p>
              <a:r>
                <a:rPr lang="en-US" sz="2200"/>
                <a:t>[100]</a:t>
              </a:r>
            </a:p>
          </p:txBody>
        </p:sp>
        <p:sp>
          <p:nvSpPr>
            <p:cNvPr id="70689" name="Text Box 33"/>
            <p:cNvSpPr txBox="1">
              <a:spLocks noChangeAspect="1" noChangeArrowheads="1"/>
            </p:cNvSpPr>
            <p:nvPr/>
          </p:nvSpPr>
          <p:spPr bwMode="auto">
            <a:xfrm>
              <a:off x="914" y="1754"/>
              <a:ext cx="410" cy="269"/>
            </a:xfrm>
            <a:prstGeom prst="rect">
              <a:avLst/>
            </a:prstGeom>
            <a:noFill/>
            <a:ln w="9525">
              <a:noFill/>
              <a:miter lim="800000"/>
              <a:headEnd/>
              <a:tailEnd/>
            </a:ln>
            <a:effectLst/>
          </p:spPr>
          <p:txBody>
            <a:bodyPr wrap="none">
              <a:spAutoFit/>
            </a:bodyPr>
            <a:lstStyle/>
            <a:p>
              <a:r>
                <a:rPr lang="en-US" sz="2200"/>
                <a:t>[80]</a:t>
              </a:r>
            </a:p>
          </p:txBody>
        </p:sp>
        <p:sp>
          <p:nvSpPr>
            <p:cNvPr id="70690" name="Text Box 34"/>
            <p:cNvSpPr txBox="1">
              <a:spLocks noChangeAspect="1" noChangeArrowheads="1"/>
            </p:cNvSpPr>
            <p:nvPr/>
          </p:nvSpPr>
          <p:spPr bwMode="auto">
            <a:xfrm>
              <a:off x="937" y="2182"/>
              <a:ext cx="410" cy="269"/>
            </a:xfrm>
            <a:prstGeom prst="rect">
              <a:avLst/>
            </a:prstGeom>
            <a:noFill/>
            <a:ln w="9525">
              <a:noFill/>
              <a:miter lim="800000"/>
              <a:headEnd/>
              <a:tailEnd/>
            </a:ln>
            <a:effectLst/>
          </p:spPr>
          <p:txBody>
            <a:bodyPr wrap="none">
              <a:spAutoFit/>
            </a:bodyPr>
            <a:lstStyle/>
            <a:p>
              <a:r>
                <a:rPr lang="en-US" sz="2200"/>
                <a:t>[60]</a:t>
              </a:r>
            </a:p>
          </p:txBody>
        </p:sp>
        <p:sp>
          <p:nvSpPr>
            <p:cNvPr id="70691" name="Text Box 35"/>
            <p:cNvSpPr txBox="1">
              <a:spLocks noChangeAspect="1" noChangeArrowheads="1"/>
            </p:cNvSpPr>
            <p:nvPr/>
          </p:nvSpPr>
          <p:spPr bwMode="auto">
            <a:xfrm>
              <a:off x="914" y="2576"/>
              <a:ext cx="410" cy="269"/>
            </a:xfrm>
            <a:prstGeom prst="rect">
              <a:avLst/>
            </a:prstGeom>
            <a:noFill/>
            <a:ln w="9525">
              <a:noFill/>
              <a:miter lim="800000"/>
              <a:headEnd/>
              <a:tailEnd/>
            </a:ln>
            <a:effectLst/>
          </p:spPr>
          <p:txBody>
            <a:bodyPr wrap="none">
              <a:spAutoFit/>
            </a:bodyPr>
            <a:lstStyle/>
            <a:p>
              <a:r>
                <a:rPr lang="en-US" sz="2200"/>
                <a:t>[40]</a:t>
              </a:r>
            </a:p>
          </p:txBody>
        </p:sp>
        <p:sp>
          <p:nvSpPr>
            <p:cNvPr id="70692" name="Text Box 36"/>
            <p:cNvSpPr txBox="1">
              <a:spLocks noChangeAspect="1" noChangeArrowheads="1"/>
            </p:cNvSpPr>
            <p:nvPr/>
          </p:nvSpPr>
          <p:spPr bwMode="auto">
            <a:xfrm>
              <a:off x="914" y="2576"/>
              <a:ext cx="410" cy="269"/>
            </a:xfrm>
            <a:prstGeom prst="rect">
              <a:avLst/>
            </a:prstGeom>
            <a:noFill/>
            <a:ln w="9525">
              <a:noFill/>
              <a:miter lim="800000"/>
              <a:headEnd/>
              <a:tailEnd/>
            </a:ln>
            <a:effectLst/>
          </p:spPr>
          <p:txBody>
            <a:bodyPr wrap="none">
              <a:spAutoFit/>
            </a:bodyPr>
            <a:lstStyle/>
            <a:p>
              <a:r>
                <a:rPr lang="en-US" sz="2200"/>
                <a:t>[40]</a:t>
              </a:r>
            </a:p>
          </p:txBody>
        </p:sp>
        <p:sp>
          <p:nvSpPr>
            <p:cNvPr id="70693" name="Text Box 37"/>
            <p:cNvSpPr txBox="1">
              <a:spLocks noChangeAspect="1" noChangeArrowheads="1"/>
            </p:cNvSpPr>
            <p:nvPr/>
          </p:nvSpPr>
          <p:spPr bwMode="auto">
            <a:xfrm>
              <a:off x="914" y="3048"/>
              <a:ext cx="410" cy="269"/>
            </a:xfrm>
            <a:prstGeom prst="rect">
              <a:avLst/>
            </a:prstGeom>
            <a:noFill/>
            <a:ln w="9525">
              <a:noFill/>
              <a:miter lim="800000"/>
              <a:headEnd/>
              <a:tailEnd/>
            </a:ln>
            <a:effectLst/>
          </p:spPr>
          <p:txBody>
            <a:bodyPr wrap="none">
              <a:spAutoFit/>
            </a:bodyPr>
            <a:lstStyle/>
            <a:p>
              <a:r>
                <a:rPr lang="en-US" sz="2200"/>
                <a:t>[20]</a:t>
              </a:r>
            </a:p>
          </p:txBody>
        </p:sp>
        <p:sp>
          <p:nvSpPr>
            <p:cNvPr id="70695" name="Text Box 39"/>
            <p:cNvSpPr txBox="1">
              <a:spLocks noChangeAspect="1" noChangeArrowheads="1"/>
            </p:cNvSpPr>
            <p:nvPr/>
          </p:nvSpPr>
          <p:spPr bwMode="auto">
            <a:xfrm>
              <a:off x="925" y="3477"/>
              <a:ext cx="322" cy="269"/>
            </a:xfrm>
            <a:prstGeom prst="rect">
              <a:avLst/>
            </a:prstGeom>
            <a:noFill/>
            <a:ln w="9525">
              <a:noFill/>
              <a:miter lim="800000"/>
              <a:headEnd/>
              <a:tailEnd/>
            </a:ln>
            <a:effectLst/>
          </p:spPr>
          <p:txBody>
            <a:bodyPr wrap="none">
              <a:spAutoFit/>
            </a:bodyPr>
            <a:lstStyle/>
            <a:p>
              <a:r>
                <a:rPr lang="en-US" sz="2200"/>
                <a:t>[0]</a:t>
              </a:r>
            </a:p>
          </p:txBody>
        </p:sp>
        <p:sp>
          <p:nvSpPr>
            <p:cNvPr id="70696" name="Text Box 40"/>
            <p:cNvSpPr txBox="1">
              <a:spLocks noChangeAspect="1" noChangeArrowheads="1"/>
            </p:cNvSpPr>
            <p:nvPr/>
          </p:nvSpPr>
          <p:spPr bwMode="auto">
            <a:xfrm>
              <a:off x="958" y="3893"/>
              <a:ext cx="469" cy="269"/>
            </a:xfrm>
            <a:prstGeom prst="rect">
              <a:avLst/>
            </a:prstGeom>
            <a:noFill/>
            <a:ln w="9525">
              <a:noFill/>
              <a:miter lim="800000"/>
              <a:headEnd/>
              <a:tailEnd/>
            </a:ln>
            <a:effectLst/>
          </p:spPr>
          <p:txBody>
            <a:bodyPr wrap="none">
              <a:spAutoFit/>
            </a:bodyPr>
            <a:lstStyle/>
            <a:p>
              <a:r>
                <a:rPr lang="en-US" sz="2200"/>
                <a:t>[-20]</a:t>
              </a:r>
            </a:p>
          </p:txBody>
        </p:sp>
      </p:grpSp>
      <p:sp>
        <p:nvSpPr>
          <p:cNvPr id="70698" name="Text Box 42"/>
          <p:cNvSpPr txBox="1">
            <a:spLocks noChangeAspect="1" noChangeArrowheads="1"/>
          </p:cNvSpPr>
          <p:nvPr/>
        </p:nvSpPr>
        <p:spPr bwMode="auto">
          <a:xfrm>
            <a:off x="6010275" y="5321300"/>
            <a:ext cx="1946275" cy="427038"/>
          </a:xfrm>
          <a:prstGeom prst="rect">
            <a:avLst/>
          </a:prstGeom>
          <a:noFill/>
          <a:ln w="9525">
            <a:noFill/>
            <a:miter lim="800000"/>
            <a:headEnd/>
            <a:tailEnd/>
          </a:ln>
          <a:effectLst/>
        </p:spPr>
        <p:txBody>
          <a:bodyPr wrap="none">
            <a:spAutoFit/>
          </a:bodyPr>
          <a:lstStyle/>
          <a:p>
            <a:r>
              <a:rPr lang="en-US" sz="2200"/>
              <a:t>Frequency (Hz)</a:t>
            </a:r>
          </a:p>
        </p:txBody>
      </p:sp>
      <p:grpSp>
        <p:nvGrpSpPr>
          <p:cNvPr id="8" name="Group 197"/>
          <p:cNvGrpSpPr>
            <a:grpSpLocks/>
          </p:cNvGrpSpPr>
          <p:nvPr/>
        </p:nvGrpSpPr>
        <p:grpSpPr bwMode="auto">
          <a:xfrm>
            <a:off x="1808163" y="5767388"/>
            <a:ext cx="5584825" cy="446087"/>
            <a:chOff x="1139" y="3633"/>
            <a:chExt cx="3518" cy="281"/>
          </a:xfrm>
        </p:grpSpPr>
        <p:sp>
          <p:nvSpPr>
            <p:cNvPr id="70699" name="Text Box 43"/>
            <p:cNvSpPr txBox="1">
              <a:spLocks noChangeAspect="1" noChangeArrowheads="1"/>
            </p:cNvSpPr>
            <p:nvPr/>
          </p:nvSpPr>
          <p:spPr bwMode="auto">
            <a:xfrm>
              <a:off x="1139" y="3645"/>
              <a:ext cx="292" cy="269"/>
            </a:xfrm>
            <a:prstGeom prst="rect">
              <a:avLst/>
            </a:prstGeom>
            <a:noFill/>
            <a:ln w="9525">
              <a:noFill/>
              <a:miter lim="800000"/>
              <a:headEnd/>
              <a:tailEnd/>
            </a:ln>
            <a:effectLst/>
          </p:spPr>
          <p:txBody>
            <a:bodyPr wrap="none">
              <a:spAutoFit/>
            </a:bodyPr>
            <a:lstStyle/>
            <a:p>
              <a:r>
                <a:rPr lang="en-US" sz="2200"/>
                <a:t>10</a:t>
              </a:r>
            </a:p>
          </p:txBody>
        </p:sp>
        <p:sp>
          <p:nvSpPr>
            <p:cNvPr id="70700" name="Text Box 44"/>
            <p:cNvSpPr txBox="1">
              <a:spLocks noChangeAspect="1" noChangeArrowheads="1"/>
            </p:cNvSpPr>
            <p:nvPr/>
          </p:nvSpPr>
          <p:spPr bwMode="auto">
            <a:xfrm>
              <a:off x="1602" y="3633"/>
              <a:ext cx="380" cy="269"/>
            </a:xfrm>
            <a:prstGeom prst="rect">
              <a:avLst/>
            </a:prstGeom>
            <a:noFill/>
            <a:ln w="9525">
              <a:noFill/>
              <a:miter lim="800000"/>
              <a:headEnd/>
              <a:tailEnd/>
            </a:ln>
            <a:effectLst/>
          </p:spPr>
          <p:txBody>
            <a:bodyPr wrap="none">
              <a:spAutoFit/>
            </a:bodyPr>
            <a:lstStyle/>
            <a:p>
              <a:r>
                <a:rPr lang="en-US" sz="2200"/>
                <a:t>100</a:t>
              </a:r>
            </a:p>
          </p:txBody>
        </p:sp>
        <p:sp>
          <p:nvSpPr>
            <p:cNvPr id="70701" name="Text Box 45"/>
            <p:cNvSpPr txBox="1">
              <a:spLocks noChangeAspect="1" noChangeArrowheads="1"/>
            </p:cNvSpPr>
            <p:nvPr/>
          </p:nvSpPr>
          <p:spPr bwMode="auto">
            <a:xfrm>
              <a:off x="2469" y="3633"/>
              <a:ext cx="419" cy="269"/>
            </a:xfrm>
            <a:prstGeom prst="rect">
              <a:avLst/>
            </a:prstGeom>
            <a:noFill/>
            <a:ln w="9525">
              <a:noFill/>
              <a:miter lim="800000"/>
              <a:headEnd/>
              <a:tailEnd/>
            </a:ln>
            <a:effectLst/>
          </p:spPr>
          <p:txBody>
            <a:bodyPr wrap="none">
              <a:spAutoFit/>
            </a:bodyPr>
            <a:lstStyle/>
            <a:p>
              <a:r>
                <a:rPr lang="en-US" sz="2200"/>
                <a:t>10K</a:t>
              </a:r>
            </a:p>
          </p:txBody>
        </p:sp>
        <p:sp>
          <p:nvSpPr>
            <p:cNvPr id="70702" name="Text Box 46"/>
            <p:cNvSpPr txBox="1">
              <a:spLocks noChangeAspect="1" noChangeArrowheads="1"/>
            </p:cNvSpPr>
            <p:nvPr/>
          </p:nvSpPr>
          <p:spPr bwMode="auto">
            <a:xfrm>
              <a:off x="3299" y="3633"/>
              <a:ext cx="360" cy="269"/>
            </a:xfrm>
            <a:prstGeom prst="rect">
              <a:avLst/>
            </a:prstGeom>
            <a:noFill/>
            <a:ln w="9525">
              <a:noFill/>
              <a:miter lim="800000"/>
              <a:headEnd/>
              <a:tailEnd/>
            </a:ln>
            <a:effectLst/>
          </p:spPr>
          <p:txBody>
            <a:bodyPr wrap="none">
              <a:spAutoFit/>
            </a:bodyPr>
            <a:lstStyle/>
            <a:p>
              <a:r>
                <a:rPr lang="en-US" sz="2200"/>
                <a:t>1M</a:t>
              </a:r>
            </a:p>
          </p:txBody>
        </p:sp>
        <p:sp>
          <p:nvSpPr>
            <p:cNvPr id="70703" name="Text Box 47"/>
            <p:cNvSpPr txBox="1">
              <a:spLocks noChangeAspect="1" noChangeArrowheads="1"/>
            </p:cNvSpPr>
            <p:nvPr/>
          </p:nvSpPr>
          <p:spPr bwMode="auto">
            <a:xfrm>
              <a:off x="4121" y="3633"/>
              <a:ext cx="536" cy="269"/>
            </a:xfrm>
            <a:prstGeom prst="rect">
              <a:avLst/>
            </a:prstGeom>
            <a:noFill/>
            <a:ln w="9525">
              <a:noFill/>
              <a:miter lim="800000"/>
              <a:headEnd/>
              <a:tailEnd/>
            </a:ln>
            <a:effectLst/>
          </p:spPr>
          <p:txBody>
            <a:bodyPr wrap="none">
              <a:spAutoFit/>
            </a:bodyPr>
            <a:lstStyle/>
            <a:p>
              <a:r>
                <a:rPr lang="en-US" sz="2200"/>
                <a:t>100M</a:t>
              </a:r>
            </a:p>
          </p:txBody>
        </p:sp>
      </p:grpSp>
      <p:sp>
        <p:nvSpPr>
          <p:cNvPr id="70793" name="Text Box 137"/>
          <p:cNvSpPr txBox="1">
            <a:spLocks noChangeAspect="1" noChangeArrowheads="1"/>
          </p:cNvSpPr>
          <p:nvPr/>
        </p:nvSpPr>
        <p:spPr bwMode="auto">
          <a:xfrm>
            <a:off x="6994525" y="1924050"/>
            <a:ext cx="938213" cy="436563"/>
          </a:xfrm>
          <a:prstGeom prst="rect">
            <a:avLst/>
          </a:prstGeom>
          <a:solidFill>
            <a:schemeClr val="accent2"/>
          </a:solidFill>
          <a:ln w="9525">
            <a:solidFill>
              <a:schemeClr val="tx1"/>
            </a:solidFill>
            <a:miter lim="800000"/>
            <a:headEnd/>
            <a:tailEnd/>
          </a:ln>
          <a:effectLst/>
        </p:spPr>
        <p:txBody>
          <a:bodyPr wrap="none">
            <a:spAutoFit/>
          </a:bodyPr>
          <a:lstStyle/>
          <a:p>
            <a:r>
              <a:rPr lang="en-US" sz="2200"/>
              <a:t>Slopes</a:t>
            </a:r>
          </a:p>
        </p:txBody>
      </p:sp>
      <p:sp>
        <p:nvSpPr>
          <p:cNvPr id="70794" name="Line 138"/>
          <p:cNvSpPr>
            <a:spLocks noChangeAspect="1" noChangeShapeType="1"/>
          </p:cNvSpPr>
          <p:nvPr/>
        </p:nvSpPr>
        <p:spPr bwMode="auto">
          <a:xfrm flipH="1">
            <a:off x="4930775" y="2046288"/>
            <a:ext cx="2057400" cy="214312"/>
          </a:xfrm>
          <a:prstGeom prst="line">
            <a:avLst/>
          </a:prstGeom>
          <a:noFill/>
          <a:ln w="9525">
            <a:solidFill>
              <a:schemeClr val="tx1"/>
            </a:solidFill>
            <a:round/>
            <a:headEnd/>
            <a:tailEnd type="triangle" w="med" len="med"/>
          </a:ln>
          <a:effectLst/>
        </p:spPr>
        <p:txBody>
          <a:bodyPr/>
          <a:lstStyle/>
          <a:p>
            <a:endParaRPr lang="ar-SA"/>
          </a:p>
        </p:txBody>
      </p:sp>
      <p:sp>
        <p:nvSpPr>
          <p:cNvPr id="70795" name="Line 139"/>
          <p:cNvSpPr>
            <a:spLocks noChangeAspect="1" noChangeShapeType="1"/>
          </p:cNvSpPr>
          <p:nvPr/>
        </p:nvSpPr>
        <p:spPr bwMode="auto">
          <a:xfrm flipH="1">
            <a:off x="5986463" y="2295525"/>
            <a:ext cx="1019175" cy="341313"/>
          </a:xfrm>
          <a:prstGeom prst="line">
            <a:avLst/>
          </a:prstGeom>
          <a:noFill/>
          <a:ln w="9525">
            <a:solidFill>
              <a:schemeClr val="tx1"/>
            </a:solidFill>
            <a:round/>
            <a:headEnd/>
            <a:tailEnd type="triangle" w="med" len="med"/>
          </a:ln>
          <a:effectLst/>
        </p:spPr>
        <p:txBody>
          <a:bodyPr/>
          <a:lstStyle/>
          <a:p>
            <a:endParaRPr lang="ar-SA"/>
          </a:p>
        </p:txBody>
      </p:sp>
      <p:sp>
        <p:nvSpPr>
          <p:cNvPr id="70796" name="Line 140"/>
          <p:cNvSpPr>
            <a:spLocks noChangeAspect="1" noChangeShapeType="1"/>
          </p:cNvSpPr>
          <p:nvPr/>
        </p:nvSpPr>
        <p:spPr bwMode="auto">
          <a:xfrm flipH="1">
            <a:off x="6611938" y="2295525"/>
            <a:ext cx="681037" cy="1306513"/>
          </a:xfrm>
          <a:prstGeom prst="line">
            <a:avLst/>
          </a:prstGeom>
          <a:noFill/>
          <a:ln w="9525">
            <a:solidFill>
              <a:schemeClr val="tx1"/>
            </a:solidFill>
            <a:round/>
            <a:headEnd/>
            <a:tailEnd type="triangle" w="med" len="med"/>
          </a:ln>
          <a:effectLst/>
        </p:spPr>
        <p:txBody>
          <a:bodyPr/>
          <a:lstStyle/>
          <a:p>
            <a:endParaRPr lang="ar-SA"/>
          </a:p>
        </p:txBody>
      </p:sp>
      <p:sp>
        <p:nvSpPr>
          <p:cNvPr id="70798" name="Line 142"/>
          <p:cNvSpPr>
            <a:spLocks noChangeAspect="1" noChangeShapeType="1"/>
          </p:cNvSpPr>
          <p:nvPr/>
        </p:nvSpPr>
        <p:spPr bwMode="auto">
          <a:xfrm flipH="1">
            <a:off x="7273925" y="2312988"/>
            <a:ext cx="411163" cy="3024187"/>
          </a:xfrm>
          <a:prstGeom prst="line">
            <a:avLst/>
          </a:prstGeom>
          <a:noFill/>
          <a:ln w="9525">
            <a:solidFill>
              <a:schemeClr val="tx1"/>
            </a:solidFill>
            <a:round/>
            <a:headEnd/>
            <a:tailEnd type="triangle" w="med" len="med"/>
          </a:ln>
          <a:effectLst/>
        </p:spPr>
        <p:txBody>
          <a:bodyPr/>
          <a:lstStyle/>
          <a:p>
            <a:endParaRPr lang="ar-SA"/>
          </a:p>
        </p:txBody>
      </p:sp>
      <p:sp>
        <p:nvSpPr>
          <p:cNvPr id="70801" name="Line 145"/>
          <p:cNvSpPr>
            <a:spLocks noChangeAspect="1" noChangeShapeType="1"/>
          </p:cNvSpPr>
          <p:nvPr/>
        </p:nvSpPr>
        <p:spPr bwMode="auto">
          <a:xfrm>
            <a:off x="655638" y="5699125"/>
            <a:ext cx="7280275" cy="0"/>
          </a:xfrm>
          <a:prstGeom prst="line">
            <a:avLst/>
          </a:prstGeom>
          <a:noFill/>
          <a:ln w="9525">
            <a:solidFill>
              <a:schemeClr val="tx1"/>
            </a:solidFill>
            <a:round/>
            <a:headEnd/>
            <a:tailEnd type="triangle" w="med" len="med"/>
          </a:ln>
          <a:effectLst/>
        </p:spPr>
        <p:txBody>
          <a:bodyPr/>
          <a:lstStyle/>
          <a:p>
            <a:endParaRPr lang="ar-SA"/>
          </a:p>
        </p:txBody>
      </p:sp>
      <p:sp>
        <p:nvSpPr>
          <p:cNvPr id="70843" name="Text Box 187"/>
          <p:cNvSpPr txBox="1">
            <a:spLocks noChangeAspect="1" noChangeArrowheads="1"/>
          </p:cNvSpPr>
          <p:nvPr/>
        </p:nvSpPr>
        <p:spPr bwMode="auto">
          <a:xfrm>
            <a:off x="5903913" y="1871663"/>
            <a:ext cx="333375" cy="436562"/>
          </a:xfrm>
          <a:prstGeom prst="rect">
            <a:avLst/>
          </a:prstGeom>
          <a:solidFill>
            <a:schemeClr val="folHlink"/>
          </a:solidFill>
          <a:ln w="9525">
            <a:solidFill>
              <a:schemeClr val="tx1"/>
            </a:solidFill>
            <a:miter lim="800000"/>
            <a:headEnd/>
            <a:tailEnd/>
          </a:ln>
          <a:effectLst/>
        </p:spPr>
        <p:txBody>
          <a:bodyPr wrap="none">
            <a:spAutoFit/>
          </a:bodyPr>
          <a:lstStyle/>
          <a:p>
            <a:r>
              <a:rPr lang="en-US" sz="2200"/>
              <a:t>0</a:t>
            </a:r>
          </a:p>
        </p:txBody>
      </p:sp>
      <p:sp>
        <p:nvSpPr>
          <p:cNvPr id="70844" name="Text Box 188"/>
          <p:cNvSpPr txBox="1">
            <a:spLocks noChangeAspect="1" noChangeArrowheads="1"/>
          </p:cNvSpPr>
          <p:nvPr/>
        </p:nvSpPr>
        <p:spPr bwMode="auto">
          <a:xfrm>
            <a:off x="6351588" y="2319338"/>
            <a:ext cx="427037" cy="436562"/>
          </a:xfrm>
          <a:prstGeom prst="rect">
            <a:avLst/>
          </a:prstGeom>
          <a:solidFill>
            <a:schemeClr val="folHlink"/>
          </a:solidFill>
          <a:ln w="9525">
            <a:solidFill>
              <a:schemeClr val="tx1"/>
            </a:solidFill>
            <a:miter lim="800000"/>
            <a:headEnd/>
            <a:tailEnd/>
          </a:ln>
          <a:effectLst/>
        </p:spPr>
        <p:txBody>
          <a:bodyPr wrap="none">
            <a:spAutoFit/>
          </a:bodyPr>
          <a:lstStyle/>
          <a:p>
            <a:r>
              <a:rPr lang="en-US" sz="2200"/>
              <a:t>-1</a:t>
            </a:r>
          </a:p>
        </p:txBody>
      </p:sp>
      <p:sp>
        <p:nvSpPr>
          <p:cNvPr id="70845" name="Text Box 189"/>
          <p:cNvSpPr txBox="1">
            <a:spLocks noChangeAspect="1" noChangeArrowheads="1"/>
          </p:cNvSpPr>
          <p:nvPr/>
        </p:nvSpPr>
        <p:spPr bwMode="auto">
          <a:xfrm>
            <a:off x="6799263" y="2749550"/>
            <a:ext cx="427037" cy="436563"/>
          </a:xfrm>
          <a:prstGeom prst="rect">
            <a:avLst/>
          </a:prstGeom>
          <a:solidFill>
            <a:schemeClr val="folHlink"/>
          </a:solidFill>
          <a:ln w="9525">
            <a:solidFill>
              <a:schemeClr val="tx1"/>
            </a:solidFill>
            <a:miter lim="800000"/>
            <a:headEnd/>
            <a:tailEnd/>
          </a:ln>
          <a:effectLst/>
        </p:spPr>
        <p:txBody>
          <a:bodyPr wrap="none">
            <a:spAutoFit/>
          </a:bodyPr>
          <a:lstStyle/>
          <a:p>
            <a:r>
              <a:rPr lang="en-US" sz="2200"/>
              <a:t>-2</a:t>
            </a:r>
          </a:p>
        </p:txBody>
      </p:sp>
      <p:sp>
        <p:nvSpPr>
          <p:cNvPr id="70846" name="Text Box 190"/>
          <p:cNvSpPr txBox="1">
            <a:spLocks noChangeAspect="1" noChangeArrowheads="1"/>
          </p:cNvSpPr>
          <p:nvPr/>
        </p:nvSpPr>
        <p:spPr bwMode="auto">
          <a:xfrm>
            <a:off x="7300913" y="3427413"/>
            <a:ext cx="427037" cy="436562"/>
          </a:xfrm>
          <a:prstGeom prst="rect">
            <a:avLst/>
          </a:prstGeom>
          <a:solidFill>
            <a:schemeClr val="folHlink"/>
          </a:solidFill>
          <a:ln w="9525">
            <a:solidFill>
              <a:schemeClr val="tx1"/>
            </a:solidFill>
            <a:miter lim="800000"/>
            <a:headEnd/>
            <a:tailEnd/>
          </a:ln>
          <a:effectLst/>
        </p:spPr>
        <p:txBody>
          <a:bodyPr wrap="none">
            <a:spAutoFit/>
          </a:bodyPr>
          <a:lstStyle/>
          <a:p>
            <a:r>
              <a:rPr lang="en-US" sz="2200"/>
              <a:t>-3</a:t>
            </a:r>
          </a:p>
        </p:txBody>
      </p:sp>
    </p:spTree>
    <p:extLst>
      <p:ext uri="{BB962C8B-B14F-4D97-AF65-F5344CB8AC3E}">
        <p14:creationId xmlns:p14="http://schemas.microsoft.com/office/powerpoint/2010/main" val="155239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0801"/>
                                        </p:tgtEl>
                                        <p:attrNameLst>
                                          <p:attrName>style.visibility</p:attrName>
                                        </p:attrNameLst>
                                      </p:cBhvr>
                                      <p:to>
                                        <p:strVal val="visible"/>
                                      </p:to>
                                    </p:set>
                                    <p:anim calcmode="lin" valueType="num">
                                      <p:cBhvr additive="base">
                                        <p:cTn id="13" dur="500" fill="hold"/>
                                        <p:tgtEl>
                                          <p:spTgt spid="70801"/>
                                        </p:tgtEl>
                                        <p:attrNameLst>
                                          <p:attrName>ppt_x</p:attrName>
                                        </p:attrNameLst>
                                      </p:cBhvr>
                                      <p:tavLst>
                                        <p:tav tm="0">
                                          <p:val>
                                            <p:strVal val="0-#ppt_w/2"/>
                                          </p:val>
                                        </p:tav>
                                        <p:tav tm="100000">
                                          <p:val>
                                            <p:strVal val="#ppt_x"/>
                                          </p:val>
                                        </p:tav>
                                      </p:tavLst>
                                    </p:anim>
                                    <p:anim calcmode="lin" valueType="num">
                                      <p:cBhvr additive="base">
                                        <p:cTn id="14" dur="500" fill="hold"/>
                                        <p:tgtEl>
                                          <p:spTgt spid="7080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0698">
                                            <p:txEl>
                                              <p:pRg st="0" end="0"/>
                                            </p:txEl>
                                          </p:spTgt>
                                        </p:tgtEl>
                                        <p:attrNameLst>
                                          <p:attrName>style.visibility</p:attrName>
                                        </p:attrNameLst>
                                      </p:cBhvr>
                                      <p:to>
                                        <p:strVal val="visible"/>
                                      </p:to>
                                    </p:set>
                                    <p:anim calcmode="lin" valueType="num">
                                      <p:cBhvr additive="base">
                                        <p:cTn id="19" dur="500" fill="hold"/>
                                        <p:tgtEl>
                                          <p:spTgt spid="70698">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069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0659"/>
                                        </p:tgtEl>
                                        <p:attrNameLst>
                                          <p:attrName>style.visibility</p:attrName>
                                        </p:attrNameLst>
                                      </p:cBhvr>
                                      <p:to>
                                        <p:strVal val="visible"/>
                                      </p:to>
                                    </p:set>
                                    <p:anim calcmode="lin" valueType="num">
                                      <p:cBhvr additive="base">
                                        <p:cTn id="25" dur="500" fill="hold"/>
                                        <p:tgtEl>
                                          <p:spTgt spid="70659"/>
                                        </p:tgtEl>
                                        <p:attrNameLst>
                                          <p:attrName>ppt_x</p:attrName>
                                        </p:attrNameLst>
                                      </p:cBhvr>
                                      <p:tavLst>
                                        <p:tav tm="0">
                                          <p:val>
                                            <p:strVal val="0-#ppt_w/2"/>
                                          </p:val>
                                        </p:tav>
                                        <p:tav tm="100000">
                                          <p:val>
                                            <p:strVal val="#ppt_x"/>
                                          </p:val>
                                        </p:tav>
                                      </p:tavLst>
                                    </p:anim>
                                    <p:anim calcmode="lin" valueType="num">
                                      <p:cBhvr additive="base">
                                        <p:cTn id="26" dur="500" fill="hold"/>
                                        <p:tgtEl>
                                          <p:spTgt spid="7065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0680">
                                            <p:txEl>
                                              <p:pRg st="0" end="0"/>
                                            </p:txEl>
                                          </p:spTgt>
                                        </p:tgtEl>
                                        <p:attrNameLst>
                                          <p:attrName>style.visibility</p:attrName>
                                        </p:attrNameLst>
                                      </p:cBhvr>
                                      <p:to>
                                        <p:strVal val="visible"/>
                                      </p:to>
                                    </p:set>
                                    <p:anim calcmode="lin" valueType="num">
                                      <p:cBhvr additive="base">
                                        <p:cTn id="31" dur="500" fill="hold"/>
                                        <p:tgtEl>
                                          <p:spTgt spid="70680">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0680">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0-#ppt_w/2"/>
                                          </p:val>
                                        </p:tav>
                                        <p:tav tm="100000">
                                          <p:val>
                                            <p:strVal val="#ppt_x"/>
                                          </p:val>
                                        </p:tav>
                                      </p:tavLst>
                                    </p:anim>
                                    <p:anim calcmode="lin" valueType="num">
                                      <p:cBhvr additive="base">
                                        <p:cTn id="3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whoosh.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0-#ppt_w/2"/>
                                          </p:val>
                                        </p:tav>
                                        <p:tav tm="100000">
                                          <p:val>
                                            <p:strVal val="#ppt_x"/>
                                          </p:val>
                                        </p:tav>
                                      </p:tavLst>
                                    </p:anim>
                                    <p:anim calcmode="lin" valueType="num">
                                      <p:cBhvr additive="base">
                                        <p:cTn id="44"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0-#ppt_w/2"/>
                                          </p:val>
                                        </p:tav>
                                        <p:tav tm="100000">
                                          <p:val>
                                            <p:strVal val="#ppt_x"/>
                                          </p:val>
                                        </p:tav>
                                      </p:tavLst>
                                    </p:anim>
                                    <p:anim calcmode="lin" valueType="num">
                                      <p:cBhvr additive="base">
                                        <p:cTn id="50"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whoosh.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0-#ppt_w/2"/>
                                          </p:val>
                                        </p:tav>
                                        <p:tav tm="100000">
                                          <p:val>
                                            <p:strVal val="#ppt_x"/>
                                          </p:val>
                                        </p:tav>
                                      </p:tavLst>
                                    </p:anim>
                                    <p:anim calcmode="lin" valueType="num">
                                      <p:cBhvr additive="base">
                                        <p:cTn id="56"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2" name="whoosh.wav"/>
                                        </p:tgtEl>
                                      </p:cMediaNode>
                                    </p:audio>
                                  </p:subTnLst>
                                </p:cTn>
                              </p:par>
                            </p:childTnLst>
                          </p:cTn>
                        </p:par>
                      </p:childTnLst>
                    </p:cTn>
                  </p:par>
                  <p:par>
                    <p:cTn id="57" fill="hold">
                      <p:stCondLst>
                        <p:cond delay="indefinite"/>
                      </p:stCondLst>
                      <p:childTnLst>
                        <p:par>
                          <p:cTn id="58" fill="hold">
                            <p:stCondLst>
                              <p:cond delay="0"/>
                            </p:stCondLst>
                            <p:childTnLst>
                              <p:par>
                                <p:cTn id="59" presetID="4" presetClass="entr" presetSubtype="32" fill="hold" grpId="0" nodeType="clickEffect">
                                  <p:stCondLst>
                                    <p:cond delay="0"/>
                                  </p:stCondLst>
                                  <p:childTnLst>
                                    <p:set>
                                      <p:cBhvr>
                                        <p:cTn id="60" dur="1" fill="hold">
                                          <p:stCondLst>
                                            <p:cond delay="0"/>
                                          </p:stCondLst>
                                        </p:cTn>
                                        <p:tgtEl>
                                          <p:spTgt spid="70685">
                                            <p:txEl>
                                              <p:pRg st="0" end="0"/>
                                            </p:txEl>
                                          </p:spTgt>
                                        </p:tgtEl>
                                        <p:attrNameLst>
                                          <p:attrName>style.visibility</p:attrName>
                                        </p:attrNameLst>
                                      </p:cBhvr>
                                      <p:to>
                                        <p:strVal val="visible"/>
                                      </p:to>
                                    </p:set>
                                    <p:animEffect transition="in" filter="box(out)">
                                      <p:cBhvr>
                                        <p:cTn id="61" dur="500"/>
                                        <p:tgtEl>
                                          <p:spTgt spid="70685">
                                            <p:txEl>
                                              <p:pRg st="0" end="0"/>
                                            </p:txEl>
                                          </p:spTgt>
                                        </p:tgtEl>
                                      </p:cBhvr>
                                    </p:animEffect>
                                  </p:childTnLst>
                                  <p:subTnLst>
                                    <p:audio>
                                      <p:cMediaNode>
                                        <p:cTn display="0" masterRel="sameClick">
                                          <p:stCondLst>
                                            <p:cond evt="begin" delay="0">
                                              <p:tn val="59"/>
                                            </p:cond>
                                          </p:stCondLst>
                                          <p:endCondLst>
                                            <p:cond evt="onStopAudio" delay="0">
                                              <p:tgtEl>
                                                <p:sldTgt/>
                                              </p:tgtEl>
                                            </p:cond>
                                          </p:endCondLst>
                                        </p:cTn>
                                        <p:tgtEl>
                                          <p:sndTgt r:embed="rId3" name="camera.wav"/>
                                        </p:tgtEl>
                                      </p:cMediaNode>
                                    </p:audio>
                                  </p:subTnLst>
                                </p:cTn>
                              </p:par>
                            </p:childTnLst>
                          </p:cTn>
                        </p:par>
                      </p:childTnLst>
                    </p:cTn>
                  </p:par>
                  <p:par>
                    <p:cTn id="62" fill="hold">
                      <p:stCondLst>
                        <p:cond delay="indefinite"/>
                      </p:stCondLst>
                      <p:childTnLst>
                        <p:par>
                          <p:cTn id="63" fill="hold">
                            <p:stCondLst>
                              <p:cond delay="0"/>
                            </p:stCondLst>
                            <p:childTnLst>
                              <p:par>
                                <p:cTn id="64" presetID="4" presetClass="entr" presetSubtype="32" fill="hold"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ox(out)">
                                      <p:cBhvr>
                                        <p:cTn id="66" dur="500"/>
                                        <p:tgtEl>
                                          <p:spTgt spid="7"/>
                                        </p:tgtEl>
                                      </p:cBhvr>
                                    </p:animEffect>
                                  </p:childTnLst>
                                  <p:subTnLst>
                                    <p:audio>
                                      <p:cMediaNode>
                                        <p:cTn display="0" masterRel="sameClick">
                                          <p:stCondLst>
                                            <p:cond evt="begin" delay="0">
                                              <p:tn val="64"/>
                                            </p:cond>
                                          </p:stCondLst>
                                          <p:endCondLst>
                                            <p:cond evt="onStopAudio" delay="0">
                                              <p:tgtEl>
                                                <p:sldTgt/>
                                              </p:tgtEl>
                                            </p:cond>
                                          </p:endCondLst>
                                        </p:cTn>
                                        <p:tgtEl>
                                          <p:sndTgt r:embed="rId3" name="camera.wav"/>
                                        </p:tgtEl>
                                      </p:cMediaNode>
                                    </p:audio>
                                  </p:subTnLst>
                                </p:cTn>
                              </p:par>
                            </p:childTnLst>
                          </p:cTn>
                        </p:par>
                      </p:childTnLst>
                    </p:cTn>
                  </p:par>
                  <p:par>
                    <p:cTn id="67" fill="hold">
                      <p:stCondLst>
                        <p:cond delay="indefinite"/>
                      </p:stCondLst>
                      <p:childTnLst>
                        <p:par>
                          <p:cTn id="68" fill="hold">
                            <p:stCondLst>
                              <p:cond delay="0"/>
                            </p:stCondLst>
                            <p:childTnLst>
                              <p:par>
                                <p:cTn id="69" presetID="2" presetClass="entr" presetSubtype="8" fill="hold" nodeType="click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additive="base">
                                        <p:cTn id="71" dur="500" fill="hold"/>
                                        <p:tgtEl>
                                          <p:spTgt spid="5"/>
                                        </p:tgtEl>
                                        <p:attrNameLst>
                                          <p:attrName>ppt_x</p:attrName>
                                        </p:attrNameLst>
                                      </p:cBhvr>
                                      <p:tavLst>
                                        <p:tav tm="0">
                                          <p:val>
                                            <p:strVal val="0-#ppt_w/2"/>
                                          </p:val>
                                        </p:tav>
                                        <p:tav tm="100000">
                                          <p:val>
                                            <p:strVal val="#ppt_x"/>
                                          </p:val>
                                        </p:tav>
                                      </p:tavLst>
                                    </p:anim>
                                    <p:anim calcmode="lin" valueType="num">
                                      <p:cBhvr additive="base">
                                        <p:cTn id="72"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2" name="whoosh.wav"/>
                                        </p:tgtEl>
                                      </p:cMediaNode>
                                    </p:audio>
                                  </p:subTnLst>
                                </p:cTn>
                              </p:par>
                            </p:childTnLst>
                          </p:cTn>
                        </p:par>
                      </p:childTnLst>
                    </p:cTn>
                  </p:par>
                  <p:par>
                    <p:cTn id="73" fill="hold">
                      <p:stCondLst>
                        <p:cond delay="indefinite"/>
                      </p:stCondLst>
                      <p:childTnLst>
                        <p:par>
                          <p:cTn id="74" fill="hold">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70794"/>
                                        </p:tgtEl>
                                        <p:attrNameLst>
                                          <p:attrName>style.visibility</p:attrName>
                                        </p:attrNameLst>
                                      </p:cBhvr>
                                      <p:to>
                                        <p:strVal val="visible"/>
                                      </p:to>
                                    </p:set>
                                    <p:anim calcmode="lin" valueType="num">
                                      <p:cBhvr additive="base">
                                        <p:cTn id="77" dur="500" fill="hold"/>
                                        <p:tgtEl>
                                          <p:spTgt spid="70794"/>
                                        </p:tgtEl>
                                        <p:attrNameLst>
                                          <p:attrName>ppt_x</p:attrName>
                                        </p:attrNameLst>
                                      </p:cBhvr>
                                      <p:tavLst>
                                        <p:tav tm="0">
                                          <p:val>
                                            <p:strVal val="0-#ppt_w/2"/>
                                          </p:val>
                                        </p:tav>
                                        <p:tav tm="100000">
                                          <p:val>
                                            <p:strVal val="#ppt_x"/>
                                          </p:val>
                                        </p:tav>
                                      </p:tavLst>
                                    </p:anim>
                                    <p:anim calcmode="lin" valueType="num">
                                      <p:cBhvr additive="base">
                                        <p:cTn id="78" dur="500" fill="hold"/>
                                        <p:tgtEl>
                                          <p:spTgt spid="7079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5"/>
                                            </p:cond>
                                          </p:stCondLst>
                                          <p:endCondLst>
                                            <p:cond evt="onStopAudio" delay="0">
                                              <p:tgtEl>
                                                <p:sldTgt/>
                                              </p:tgtEl>
                                            </p:cond>
                                          </p:endCondLst>
                                        </p:cTn>
                                        <p:tgtEl>
                                          <p:sndTgt r:embed="rId2" name="whoosh.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70795"/>
                                        </p:tgtEl>
                                        <p:attrNameLst>
                                          <p:attrName>style.visibility</p:attrName>
                                        </p:attrNameLst>
                                      </p:cBhvr>
                                      <p:to>
                                        <p:strVal val="visible"/>
                                      </p:to>
                                    </p:set>
                                    <p:anim calcmode="lin" valueType="num">
                                      <p:cBhvr additive="base">
                                        <p:cTn id="83" dur="500" fill="hold"/>
                                        <p:tgtEl>
                                          <p:spTgt spid="70795"/>
                                        </p:tgtEl>
                                        <p:attrNameLst>
                                          <p:attrName>ppt_x</p:attrName>
                                        </p:attrNameLst>
                                      </p:cBhvr>
                                      <p:tavLst>
                                        <p:tav tm="0">
                                          <p:val>
                                            <p:strVal val="0-#ppt_w/2"/>
                                          </p:val>
                                        </p:tav>
                                        <p:tav tm="100000">
                                          <p:val>
                                            <p:strVal val="#ppt_x"/>
                                          </p:val>
                                        </p:tav>
                                      </p:tavLst>
                                    </p:anim>
                                    <p:anim calcmode="lin" valueType="num">
                                      <p:cBhvr additive="base">
                                        <p:cTn id="84" dur="500" fill="hold"/>
                                        <p:tgtEl>
                                          <p:spTgt spid="707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2" name="whoosh.wav"/>
                                        </p:tgtEl>
                                      </p:cMediaNode>
                                    </p:audio>
                                  </p:sub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70796"/>
                                        </p:tgtEl>
                                        <p:attrNameLst>
                                          <p:attrName>style.visibility</p:attrName>
                                        </p:attrNameLst>
                                      </p:cBhvr>
                                      <p:to>
                                        <p:strVal val="visible"/>
                                      </p:to>
                                    </p:set>
                                    <p:anim calcmode="lin" valueType="num">
                                      <p:cBhvr additive="base">
                                        <p:cTn id="89" dur="500" fill="hold"/>
                                        <p:tgtEl>
                                          <p:spTgt spid="70796"/>
                                        </p:tgtEl>
                                        <p:attrNameLst>
                                          <p:attrName>ppt_x</p:attrName>
                                        </p:attrNameLst>
                                      </p:cBhvr>
                                      <p:tavLst>
                                        <p:tav tm="0">
                                          <p:val>
                                            <p:strVal val="0-#ppt_w/2"/>
                                          </p:val>
                                        </p:tav>
                                        <p:tav tm="100000">
                                          <p:val>
                                            <p:strVal val="#ppt_x"/>
                                          </p:val>
                                        </p:tav>
                                      </p:tavLst>
                                    </p:anim>
                                    <p:anim calcmode="lin" valueType="num">
                                      <p:cBhvr additive="base">
                                        <p:cTn id="90" dur="500" fill="hold"/>
                                        <p:tgtEl>
                                          <p:spTgt spid="7079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7"/>
                                            </p:cond>
                                          </p:stCondLst>
                                          <p:endCondLst>
                                            <p:cond evt="onStopAudio" delay="0">
                                              <p:tgtEl>
                                                <p:sldTgt/>
                                              </p:tgtEl>
                                            </p:cond>
                                          </p:endCondLst>
                                        </p:cTn>
                                        <p:tgtEl>
                                          <p:sndTgt r:embed="rId2" name="whoosh.wav"/>
                                        </p:tgtEl>
                                      </p:cMediaNode>
                                    </p:audio>
                                  </p:sub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70798"/>
                                        </p:tgtEl>
                                        <p:attrNameLst>
                                          <p:attrName>style.visibility</p:attrName>
                                        </p:attrNameLst>
                                      </p:cBhvr>
                                      <p:to>
                                        <p:strVal val="visible"/>
                                      </p:to>
                                    </p:set>
                                    <p:anim calcmode="lin" valueType="num">
                                      <p:cBhvr additive="base">
                                        <p:cTn id="95" dur="500" fill="hold"/>
                                        <p:tgtEl>
                                          <p:spTgt spid="70798"/>
                                        </p:tgtEl>
                                        <p:attrNameLst>
                                          <p:attrName>ppt_x</p:attrName>
                                        </p:attrNameLst>
                                      </p:cBhvr>
                                      <p:tavLst>
                                        <p:tav tm="0">
                                          <p:val>
                                            <p:strVal val="0-#ppt_w/2"/>
                                          </p:val>
                                        </p:tav>
                                        <p:tav tm="100000">
                                          <p:val>
                                            <p:strVal val="#ppt_x"/>
                                          </p:val>
                                        </p:tav>
                                      </p:tavLst>
                                    </p:anim>
                                    <p:anim calcmode="lin" valueType="num">
                                      <p:cBhvr additive="base">
                                        <p:cTn id="96" dur="500" fill="hold"/>
                                        <p:tgtEl>
                                          <p:spTgt spid="707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3"/>
                                            </p:cond>
                                          </p:stCondLst>
                                          <p:endCondLst>
                                            <p:cond evt="onStopAudio" delay="0">
                                              <p:tgtEl>
                                                <p:sldTgt/>
                                              </p:tgtEl>
                                            </p:cond>
                                          </p:endCondLst>
                                        </p:cTn>
                                        <p:tgtEl>
                                          <p:sndTgt r:embed="rId2" name="whoosh.wav"/>
                                        </p:tgtEl>
                                      </p:cMediaNode>
                                    </p:audio>
                                  </p:subTnLst>
                                </p:cTn>
                              </p:par>
                            </p:childTnLst>
                          </p:cTn>
                        </p:par>
                      </p:childTnLst>
                    </p:cTn>
                  </p:par>
                  <p:par>
                    <p:cTn id="97" fill="hold">
                      <p:stCondLst>
                        <p:cond delay="indefinite"/>
                      </p:stCondLst>
                      <p:childTnLst>
                        <p:par>
                          <p:cTn id="98" fill="hold">
                            <p:stCondLst>
                              <p:cond delay="0"/>
                            </p:stCondLst>
                            <p:childTnLst>
                              <p:par>
                                <p:cTn id="99" presetID="4" presetClass="entr" presetSubtype="32" fill="hold" grpId="0" nodeType="clickEffect">
                                  <p:stCondLst>
                                    <p:cond delay="0"/>
                                  </p:stCondLst>
                                  <p:childTnLst>
                                    <p:set>
                                      <p:cBhvr>
                                        <p:cTn id="100" dur="1" fill="hold">
                                          <p:stCondLst>
                                            <p:cond delay="0"/>
                                          </p:stCondLst>
                                        </p:cTn>
                                        <p:tgtEl>
                                          <p:spTgt spid="70793"/>
                                        </p:tgtEl>
                                        <p:attrNameLst>
                                          <p:attrName>style.visibility</p:attrName>
                                        </p:attrNameLst>
                                      </p:cBhvr>
                                      <p:to>
                                        <p:strVal val="visible"/>
                                      </p:to>
                                    </p:set>
                                    <p:animEffect transition="in" filter="box(out)">
                                      <p:cBhvr>
                                        <p:cTn id="101" dur="500"/>
                                        <p:tgtEl>
                                          <p:spTgt spid="70793"/>
                                        </p:tgtEl>
                                      </p:cBhvr>
                                    </p:animEffect>
                                  </p:childTnLst>
                                  <p:subTnLst>
                                    <p:audio>
                                      <p:cMediaNode>
                                        <p:cTn display="0" masterRel="sameClick">
                                          <p:stCondLst>
                                            <p:cond evt="begin" delay="0">
                                              <p:tn val="99"/>
                                            </p:cond>
                                          </p:stCondLst>
                                          <p:endCondLst>
                                            <p:cond evt="onStopAudio" delay="0">
                                              <p:tgtEl>
                                                <p:sldTgt/>
                                              </p:tgtEl>
                                            </p:cond>
                                          </p:endCondLst>
                                        </p:cTn>
                                        <p:tgtEl>
                                          <p:sndTgt r:embed="rId3" name="camera.wav"/>
                                        </p:tgtEl>
                                      </p:cMediaNode>
                                    </p:audio>
                                  </p:subTnLst>
                                </p:cTn>
                              </p:par>
                            </p:childTnLst>
                          </p:cTn>
                        </p:par>
                      </p:childTnLst>
                    </p:cTn>
                  </p:par>
                  <p:par>
                    <p:cTn id="102" fill="hold">
                      <p:stCondLst>
                        <p:cond delay="indefinite"/>
                      </p:stCondLst>
                      <p:childTnLst>
                        <p:par>
                          <p:cTn id="103" fill="hold">
                            <p:stCondLst>
                              <p:cond delay="0"/>
                            </p:stCondLst>
                            <p:childTnLst>
                              <p:par>
                                <p:cTn id="104" presetID="2" presetClass="entr" presetSubtype="8" fill="hold" grpId="0" nodeType="clickEffect">
                                  <p:stCondLst>
                                    <p:cond delay="0"/>
                                  </p:stCondLst>
                                  <p:childTnLst>
                                    <p:set>
                                      <p:cBhvr>
                                        <p:cTn id="105" dur="1" fill="hold">
                                          <p:stCondLst>
                                            <p:cond delay="0"/>
                                          </p:stCondLst>
                                        </p:cTn>
                                        <p:tgtEl>
                                          <p:spTgt spid="70843"/>
                                        </p:tgtEl>
                                        <p:attrNameLst>
                                          <p:attrName>style.visibility</p:attrName>
                                        </p:attrNameLst>
                                      </p:cBhvr>
                                      <p:to>
                                        <p:strVal val="visible"/>
                                      </p:to>
                                    </p:set>
                                    <p:anim calcmode="lin" valueType="num">
                                      <p:cBhvr additive="base">
                                        <p:cTn id="106" dur="500" fill="hold"/>
                                        <p:tgtEl>
                                          <p:spTgt spid="70843"/>
                                        </p:tgtEl>
                                        <p:attrNameLst>
                                          <p:attrName>ppt_x</p:attrName>
                                        </p:attrNameLst>
                                      </p:cBhvr>
                                      <p:tavLst>
                                        <p:tav tm="0">
                                          <p:val>
                                            <p:strVal val="0-#ppt_w/2"/>
                                          </p:val>
                                        </p:tav>
                                        <p:tav tm="100000">
                                          <p:val>
                                            <p:strVal val="#ppt_x"/>
                                          </p:val>
                                        </p:tav>
                                      </p:tavLst>
                                    </p:anim>
                                    <p:anim calcmode="lin" valueType="num">
                                      <p:cBhvr additive="base">
                                        <p:cTn id="107" dur="500" fill="hold"/>
                                        <p:tgtEl>
                                          <p:spTgt spid="7084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4"/>
                                            </p:cond>
                                          </p:stCondLst>
                                          <p:endCondLst>
                                            <p:cond evt="onStopAudio" delay="0">
                                              <p:tgtEl>
                                                <p:sldTgt/>
                                              </p:tgtEl>
                                            </p:cond>
                                          </p:endCondLst>
                                        </p:cTn>
                                        <p:tgtEl>
                                          <p:sndTgt r:embed="rId2" name="whoosh.wav"/>
                                        </p:tgtEl>
                                      </p:cMediaNode>
                                    </p:audio>
                                  </p:subTnLst>
                                </p:cTn>
                              </p:par>
                            </p:childTnLst>
                          </p:cTn>
                        </p:par>
                      </p:childTnLst>
                    </p:cTn>
                  </p:par>
                  <p:par>
                    <p:cTn id="108" fill="hold">
                      <p:stCondLst>
                        <p:cond delay="indefinite"/>
                      </p:stCondLst>
                      <p:childTnLst>
                        <p:par>
                          <p:cTn id="109" fill="hold">
                            <p:stCondLst>
                              <p:cond delay="0"/>
                            </p:stCondLst>
                            <p:childTnLst>
                              <p:par>
                                <p:cTn id="110" presetID="2" presetClass="entr" presetSubtype="8" fill="hold" grpId="0" nodeType="clickEffect">
                                  <p:stCondLst>
                                    <p:cond delay="0"/>
                                  </p:stCondLst>
                                  <p:childTnLst>
                                    <p:set>
                                      <p:cBhvr>
                                        <p:cTn id="111" dur="1" fill="hold">
                                          <p:stCondLst>
                                            <p:cond delay="0"/>
                                          </p:stCondLst>
                                        </p:cTn>
                                        <p:tgtEl>
                                          <p:spTgt spid="70844"/>
                                        </p:tgtEl>
                                        <p:attrNameLst>
                                          <p:attrName>style.visibility</p:attrName>
                                        </p:attrNameLst>
                                      </p:cBhvr>
                                      <p:to>
                                        <p:strVal val="visible"/>
                                      </p:to>
                                    </p:set>
                                    <p:anim calcmode="lin" valueType="num">
                                      <p:cBhvr additive="base">
                                        <p:cTn id="112" dur="500" fill="hold"/>
                                        <p:tgtEl>
                                          <p:spTgt spid="70844"/>
                                        </p:tgtEl>
                                        <p:attrNameLst>
                                          <p:attrName>ppt_x</p:attrName>
                                        </p:attrNameLst>
                                      </p:cBhvr>
                                      <p:tavLst>
                                        <p:tav tm="0">
                                          <p:val>
                                            <p:strVal val="0-#ppt_w/2"/>
                                          </p:val>
                                        </p:tav>
                                        <p:tav tm="100000">
                                          <p:val>
                                            <p:strVal val="#ppt_x"/>
                                          </p:val>
                                        </p:tav>
                                      </p:tavLst>
                                    </p:anim>
                                    <p:anim calcmode="lin" valueType="num">
                                      <p:cBhvr additive="base">
                                        <p:cTn id="113" dur="500" fill="hold"/>
                                        <p:tgtEl>
                                          <p:spTgt spid="7084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0"/>
                                            </p:cond>
                                          </p:stCondLst>
                                          <p:endCondLst>
                                            <p:cond evt="onStopAudio" delay="0">
                                              <p:tgtEl>
                                                <p:sldTgt/>
                                              </p:tgtEl>
                                            </p:cond>
                                          </p:endCondLst>
                                        </p:cTn>
                                        <p:tgtEl>
                                          <p:sndTgt r:embed="rId2" name="whoosh.wav"/>
                                        </p:tgtEl>
                                      </p:cMediaNode>
                                    </p:audio>
                                  </p:subTnLst>
                                </p:cTn>
                              </p:par>
                            </p:childTnLst>
                          </p:cTn>
                        </p:par>
                      </p:childTnLst>
                    </p:cTn>
                  </p:par>
                  <p:par>
                    <p:cTn id="114" fill="hold">
                      <p:stCondLst>
                        <p:cond delay="indefinite"/>
                      </p:stCondLst>
                      <p:childTnLst>
                        <p:par>
                          <p:cTn id="115" fill="hold">
                            <p:stCondLst>
                              <p:cond delay="0"/>
                            </p:stCondLst>
                            <p:childTnLst>
                              <p:par>
                                <p:cTn id="116" presetID="2" presetClass="entr" presetSubtype="8" fill="hold" grpId="0" nodeType="clickEffect">
                                  <p:stCondLst>
                                    <p:cond delay="0"/>
                                  </p:stCondLst>
                                  <p:childTnLst>
                                    <p:set>
                                      <p:cBhvr>
                                        <p:cTn id="117" dur="1" fill="hold">
                                          <p:stCondLst>
                                            <p:cond delay="0"/>
                                          </p:stCondLst>
                                        </p:cTn>
                                        <p:tgtEl>
                                          <p:spTgt spid="70845"/>
                                        </p:tgtEl>
                                        <p:attrNameLst>
                                          <p:attrName>style.visibility</p:attrName>
                                        </p:attrNameLst>
                                      </p:cBhvr>
                                      <p:to>
                                        <p:strVal val="visible"/>
                                      </p:to>
                                    </p:set>
                                    <p:anim calcmode="lin" valueType="num">
                                      <p:cBhvr additive="base">
                                        <p:cTn id="118" dur="500" fill="hold"/>
                                        <p:tgtEl>
                                          <p:spTgt spid="70845"/>
                                        </p:tgtEl>
                                        <p:attrNameLst>
                                          <p:attrName>ppt_x</p:attrName>
                                        </p:attrNameLst>
                                      </p:cBhvr>
                                      <p:tavLst>
                                        <p:tav tm="0">
                                          <p:val>
                                            <p:strVal val="0-#ppt_w/2"/>
                                          </p:val>
                                        </p:tav>
                                        <p:tav tm="100000">
                                          <p:val>
                                            <p:strVal val="#ppt_x"/>
                                          </p:val>
                                        </p:tav>
                                      </p:tavLst>
                                    </p:anim>
                                    <p:anim calcmode="lin" valueType="num">
                                      <p:cBhvr additive="base">
                                        <p:cTn id="119" dur="500" fill="hold"/>
                                        <p:tgtEl>
                                          <p:spTgt spid="7084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6"/>
                                            </p:cond>
                                          </p:stCondLst>
                                          <p:endCondLst>
                                            <p:cond evt="onStopAudio" delay="0">
                                              <p:tgtEl>
                                                <p:sldTgt/>
                                              </p:tgtEl>
                                            </p:cond>
                                          </p:endCondLst>
                                        </p:cTn>
                                        <p:tgtEl>
                                          <p:sndTgt r:embed="rId2" name="whoosh.wav"/>
                                        </p:tgtEl>
                                      </p:cMediaNode>
                                    </p:audio>
                                  </p:subTnLst>
                                </p:cTn>
                              </p:par>
                            </p:childTnLst>
                          </p:cTn>
                        </p:par>
                      </p:childTnLst>
                    </p:cTn>
                  </p:par>
                  <p:par>
                    <p:cTn id="120" fill="hold">
                      <p:stCondLst>
                        <p:cond delay="indefinite"/>
                      </p:stCondLst>
                      <p:childTnLst>
                        <p:par>
                          <p:cTn id="121" fill="hold">
                            <p:stCondLst>
                              <p:cond delay="0"/>
                            </p:stCondLst>
                            <p:childTnLst>
                              <p:par>
                                <p:cTn id="122" presetID="2" presetClass="entr" presetSubtype="8" fill="hold" grpId="0" nodeType="clickEffect">
                                  <p:stCondLst>
                                    <p:cond delay="0"/>
                                  </p:stCondLst>
                                  <p:childTnLst>
                                    <p:set>
                                      <p:cBhvr>
                                        <p:cTn id="123" dur="1" fill="hold">
                                          <p:stCondLst>
                                            <p:cond delay="0"/>
                                          </p:stCondLst>
                                        </p:cTn>
                                        <p:tgtEl>
                                          <p:spTgt spid="70846"/>
                                        </p:tgtEl>
                                        <p:attrNameLst>
                                          <p:attrName>style.visibility</p:attrName>
                                        </p:attrNameLst>
                                      </p:cBhvr>
                                      <p:to>
                                        <p:strVal val="visible"/>
                                      </p:to>
                                    </p:set>
                                    <p:anim calcmode="lin" valueType="num">
                                      <p:cBhvr additive="base">
                                        <p:cTn id="124" dur="500" fill="hold"/>
                                        <p:tgtEl>
                                          <p:spTgt spid="70846"/>
                                        </p:tgtEl>
                                        <p:attrNameLst>
                                          <p:attrName>ppt_x</p:attrName>
                                        </p:attrNameLst>
                                      </p:cBhvr>
                                      <p:tavLst>
                                        <p:tav tm="0">
                                          <p:val>
                                            <p:strVal val="0-#ppt_w/2"/>
                                          </p:val>
                                        </p:tav>
                                        <p:tav tm="100000">
                                          <p:val>
                                            <p:strVal val="#ppt_x"/>
                                          </p:val>
                                        </p:tav>
                                      </p:tavLst>
                                    </p:anim>
                                    <p:anim calcmode="lin" valueType="num">
                                      <p:cBhvr additive="base">
                                        <p:cTn id="125" dur="500" fill="hold"/>
                                        <p:tgtEl>
                                          <p:spTgt spid="708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2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animBg="1" autoUpdateAnimBg="0"/>
      <p:bldP spid="70659" grpId="0" animBg="1"/>
      <p:bldP spid="70680" grpId="0" build="p" autoUpdateAnimBg="0"/>
      <p:bldP spid="70685" grpId="0" build="p" autoUpdateAnimBg="0"/>
      <p:bldP spid="70698" grpId="0" build="p" autoUpdateAnimBg="0"/>
      <p:bldP spid="70793" grpId="0" animBg="1" autoUpdateAnimBg="0"/>
      <p:bldP spid="70794" grpId="0" animBg="1"/>
      <p:bldP spid="70795" grpId="0" animBg="1"/>
      <p:bldP spid="70796" grpId="0" animBg="1"/>
      <p:bldP spid="70798" grpId="0" animBg="1"/>
      <p:bldP spid="70801" grpId="0" animBg="1"/>
      <p:bldP spid="70843" grpId="0" animBg="1" autoUpdateAnimBg="0"/>
      <p:bldP spid="70844" grpId="0" animBg="1" autoUpdateAnimBg="0"/>
      <p:bldP spid="70845" grpId="0" animBg="1" autoUpdateAnimBg="0"/>
      <p:bldP spid="70846"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94F95399-64A8-43B0-A5C5-2D48ACAF8409}" type="slidenum">
              <a:rPr lang="tr-TR" smtClean="0"/>
              <a:t>71</a:t>
            </a:fld>
            <a:endParaRPr lang="tr-TR"/>
          </a:p>
        </p:txBody>
      </p:sp>
      <p:sp>
        <p:nvSpPr>
          <p:cNvPr id="71682" name="Rectangle 2"/>
          <p:cNvSpPr>
            <a:spLocks noGrp="1" noChangeArrowheads="1"/>
          </p:cNvSpPr>
          <p:nvPr>
            <p:ph type="title"/>
          </p:nvPr>
        </p:nvSpPr>
        <p:spPr>
          <a:ln/>
        </p:spPr>
        <p:txBody>
          <a:bodyPr/>
          <a:lstStyle/>
          <a:p>
            <a:r>
              <a:rPr lang="en-US">
                <a:solidFill>
                  <a:schemeClr val="tx1"/>
                </a:solidFill>
              </a:rPr>
              <a:t>Phase response</a:t>
            </a:r>
          </a:p>
        </p:txBody>
      </p:sp>
      <p:sp>
        <p:nvSpPr>
          <p:cNvPr id="71684" name="Line 4"/>
          <p:cNvSpPr>
            <a:spLocks noChangeShapeType="1"/>
          </p:cNvSpPr>
          <p:nvPr/>
        </p:nvSpPr>
        <p:spPr bwMode="auto">
          <a:xfrm flipV="1">
            <a:off x="854075" y="1033463"/>
            <a:ext cx="0" cy="5824537"/>
          </a:xfrm>
          <a:prstGeom prst="line">
            <a:avLst/>
          </a:prstGeom>
          <a:noFill/>
          <a:ln w="9525">
            <a:solidFill>
              <a:schemeClr val="tx1"/>
            </a:solidFill>
            <a:round/>
            <a:headEnd/>
            <a:tailEnd type="triangle" w="med" len="med"/>
          </a:ln>
          <a:effectLst/>
        </p:spPr>
        <p:txBody>
          <a:bodyPr/>
          <a:lstStyle/>
          <a:p>
            <a:endParaRPr lang="ar-SA"/>
          </a:p>
        </p:txBody>
      </p:sp>
      <p:grpSp>
        <p:nvGrpSpPr>
          <p:cNvPr id="2" name="Group 54"/>
          <p:cNvGrpSpPr>
            <a:grpSpLocks/>
          </p:cNvGrpSpPr>
          <p:nvPr/>
        </p:nvGrpSpPr>
        <p:grpSpPr bwMode="auto">
          <a:xfrm>
            <a:off x="795338" y="2528888"/>
            <a:ext cx="8348662" cy="3776662"/>
            <a:chOff x="501" y="1593"/>
            <a:chExt cx="5259" cy="2379"/>
          </a:xfrm>
        </p:grpSpPr>
        <p:sp>
          <p:nvSpPr>
            <p:cNvPr id="71685" name="Line 5"/>
            <p:cNvSpPr>
              <a:spLocks noChangeShapeType="1"/>
            </p:cNvSpPr>
            <p:nvPr/>
          </p:nvSpPr>
          <p:spPr bwMode="auto">
            <a:xfrm>
              <a:off x="501" y="3546"/>
              <a:ext cx="4369" cy="0"/>
            </a:xfrm>
            <a:prstGeom prst="line">
              <a:avLst/>
            </a:prstGeom>
            <a:noFill/>
            <a:ln w="9525" cap="rnd">
              <a:solidFill>
                <a:schemeClr val="tx1"/>
              </a:solidFill>
              <a:prstDash val="sysDot"/>
              <a:round/>
              <a:headEnd/>
              <a:tailEnd/>
            </a:ln>
            <a:effectLst/>
          </p:spPr>
          <p:txBody>
            <a:bodyPr/>
            <a:lstStyle/>
            <a:p>
              <a:endParaRPr lang="ar-SA"/>
            </a:p>
          </p:txBody>
        </p:sp>
        <p:sp>
          <p:nvSpPr>
            <p:cNvPr id="71686" name="Line 6"/>
            <p:cNvSpPr>
              <a:spLocks noChangeShapeType="1"/>
            </p:cNvSpPr>
            <p:nvPr/>
          </p:nvSpPr>
          <p:spPr bwMode="auto">
            <a:xfrm>
              <a:off x="538" y="3034"/>
              <a:ext cx="4069" cy="5"/>
            </a:xfrm>
            <a:prstGeom prst="line">
              <a:avLst/>
            </a:prstGeom>
            <a:noFill/>
            <a:ln w="9525" cap="rnd">
              <a:solidFill>
                <a:schemeClr val="tx1"/>
              </a:solidFill>
              <a:prstDash val="sysDot"/>
              <a:round/>
              <a:headEnd/>
              <a:tailEnd/>
            </a:ln>
            <a:effectLst/>
          </p:spPr>
          <p:txBody>
            <a:bodyPr/>
            <a:lstStyle/>
            <a:p>
              <a:endParaRPr lang="ar-SA"/>
            </a:p>
          </p:txBody>
        </p:sp>
        <p:sp>
          <p:nvSpPr>
            <p:cNvPr id="71687" name="Line 7"/>
            <p:cNvSpPr>
              <a:spLocks noChangeShapeType="1"/>
            </p:cNvSpPr>
            <p:nvPr/>
          </p:nvSpPr>
          <p:spPr bwMode="auto">
            <a:xfrm>
              <a:off x="538" y="2546"/>
              <a:ext cx="3856" cy="13"/>
            </a:xfrm>
            <a:prstGeom prst="line">
              <a:avLst/>
            </a:prstGeom>
            <a:noFill/>
            <a:ln w="9525" cap="rnd">
              <a:solidFill>
                <a:schemeClr val="tx1"/>
              </a:solidFill>
              <a:prstDash val="sysDot"/>
              <a:round/>
              <a:headEnd/>
              <a:tailEnd/>
            </a:ln>
            <a:effectLst/>
          </p:spPr>
          <p:txBody>
            <a:bodyPr/>
            <a:lstStyle/>
            <a:p>
              <a:endParaRPr lang="ar-SA"/>
            </a:p>
          </p:txBody>
        </p:sp>
        <p:sp>
          <p:nvSpPr>
            <p:cNvPr id="71688" name="Line 8"/>
            <p:cNvSpPr>
              <a:spLocks noChangeShapeType="1"/>
            </p:cNvSpPr>
            <p:nvPr/>
          </p:nvSpPr>
          <p:spPr bwMode="auto">
            <a:xfrm>
              <a:off x="538" y="2070"/>
              <a:ext cx="3594" cy="0"/>
            </a:xfrm>
            <a:prstGeom prst="line">
              <a:avLst/>
            </a:prstGeom>
            <a:noFill/>
            <a:ln w="9525" cap="rnd">
              <a:solidFill>
                <a:schemeClr val="tx1"/>
              </a:solidFill>
              <a:prstDash val="sysDot"/>
              <a:round/>
              <a:headEnd/>
              <a:tailEnd/>
            </a:ln>
            <a:effectLst/>
          </p:spPr>
          <p:txBody>
            <a:bodyPr/>
            <a:lstStyle/>
            <a:p>
              <a:endParaRPr lang="ar-SA"/>
            </a:p>
          </p:txBody>
        </p:sp>
        <p:sp>
          <p:nvSpPr>
            <p:cNvPr id="71689" name="Line 9"/>
            <p:cNvSpPr>
              <a:spLocks noChangeShapeType="1"/>
            </p:cNvSpPr>
            <p:nvPr/>
          </p:nvSpPr>
          <p:spPr bwMode="auto">
            <a:xfrm>
              <a:off x="538" y="3972"/>
              <a:ext cx="5222" cy="0"/>
            </a:xfrm>
            <a:prstGeom prst="line">
              <a:avLst/>
            </a:prstGeom>
            <a:noFill/>
            <a:ln w="9525" cap="rnd">
              <a:solidFill>
                <a:schemeClr val="tx1"/>
              </a:solidFill>
              <a:prstDash val="sysDot"/>
              <a:round/>
              <a:headEnd/>
              <a:tailEnd/>
            </a:ln>
            <a:effectLst/>
          </p:spPr>
          <p:txBody>
            <a:bodyPr/>
            <a:lstStyle/>
            <a:p>
              <a:endParaRPr lang="ar-SA"/>
            </a:p>
          </p:txBody>
        </p:sp>
        <p:sp>
          <p:nvSpPr>
            <p:cNvPr id="71697" name="Line 17"/>
            <p:cNvSpPr>
              <a:spLocks noChangeShapeType="1"/>
            </p:cNvSpPr>
            <p:nvPr/>
          </p:nvSpPr>
          <p:spPr bwMode="auto">
            <a:xfrm>
              <a:off x="562" y="1593"/>
              <a:ext cx="3355" cy="12"/>
            </a:xfrm>
            <a:prstGeom prst="line">
              <a:avLst/>
            </a:prstGeom>
            <a:noFill/>
            <a:ln w="9525" cap="rnd">
              <a:solidFill>
                <a:schemeClr val="tx1"/>
              </a:solidFill>
              <a:prstDash val="sysDot"/>
              <a:round/>
              <a:headEnd/>
              <a:tailEnd/>
            </a:ln>
            <a:effectLst/>
          </p:spPr>
          <p:txBody>
            <a:bodyPr/>
            <a:lstStyle/>
            <a:p>
              <a:endParaRPr lang="ar-SA"/>
            </a:p>
          </p:txBody>
        </p:sp>
      </p:grpSp>
      <p:grpSp>
        <p:nvGrpSpPr>
          <p:cNvPr id="3" name="Group 53"/>
          <p:cNvGrpSpPr>
            <a:grpSpLocks/>
          </p:cNvGrpSpPr>
          <p:nvPr/>
        </p:nvGrpSpPr>
        <p:grpSpPr bwMode="auto">
          <a:xfrm>
            <a:off x="1589088" y="1630363"/>
            <a:ext cx="6145212" cy="4710112"/>
            <a:chOff x="1001" y="1027"/>
            <a:chExt cx="3871" cy="2967"/>
          </a:xfrm>
        </p:grpSpPr>
        <p:sp>
          <p:nvSpPr>
            <p:cNvPr id="71690" name="Line 10"/>
            <p:cNvSpPr>
              <a:spLocks noChangeShapeType="1"/>
            </p:cNvSpPr>
            <p:nvPr/>
          </p:nvSpPr>
          <p:spPr bwMode="auto">
            <a:xfrm flipV="1">
              <a:off x="1001" y="1027"/>
              <a:ext cx="13" cy="2880"/>
            </a:xfrm>
            <a:prstGeom prst="line">
              <a:avLst/>
            </a:prstGeom>
            <a:noFill/>
            <a:ln w="9525" cap="rnd">
              <a:solidFill>
                <a:schemeClr val="tx1"/>
              </a:solidFill>
              <a:prstDash val="sysDot"/>
              <a:round/>
              <a:headEnd/>
              <a:tailEnd/>
            </a:ln>
            <a:effectLst/>
          </p:spPr>
          <p:txBody>
            <a:bodyPr/>
            <a:lstStyle/>
            <a:p>
              <a:endParaRPr lang="ar-SA"/>
            </a:p>
          </p:txBody>
        </p:sp>
        <p:sp>
          <p:nvSpPr>
            <p:cNvPr id="71691" name="Line 11"/>
            <p:cNvSpPr>
              <a:spLocks noChangeShapeType="1"/>
            </p:cNvSpPr>
            <p:nvPr/>
          </p:nvSpPr>
          <p:spPr bwMode="auto">
            <a:xfrm flipH="1" flipV="1">
              <a:off x="1514" y="1114"/>
              <a:ext cx="1" cy="2805"/>
            </a:xfrm>
            <a:prstGeom prst="line">
              <a:avLst/>
            </a:prstGeom>
            <a:noFill/>
            <a:ln w="9525" cap="rnd">
              <a:solidFill>
                <a:schemeClr val="tx1"/>
              </a:solidFill>
              <a:prstDash val="sysDot"/>
              <a:round/>
              <a:headEnd/>
              <a:tailEnd/>
            </a:ln>
            <a:effectLst/>
          </p:spPr>
          <p:txBody>
            <a:bodyPr/>
            <a:lstStyle/>
            <a:p>
              <a:endParaRPr lang="ar-SA"/>
            </a:p>
          </p:txBody>
        </p:sp>
        <p:sp>
          <p:nvSpPr>
            <p:cNvPr id="71692" name="Line 12"/>
            <p:cNvSpPr>
              <a:spLocks noChangeShapeType="1"/>
            </p:cNvSpPr>
            <p:nvPr/>
          </p:nvSpPr>
          <p:spPr bwMode="auto">
            <a:xfrm flipV="1">
              <a:off x="2003" y="1152"/>
              <a:ext cx="0" cy="2780"/>
            </a:xfrm>
            <a:prstGeom prst="line">
              <a:avLst/>
            </a:prstGeom>
            <a:noFill/>
            <a:ln w="9525" cap="rnd">
              <a:solidFill>
                <a:schemeClr val="tx1"/>
              </a:solidFill>
              <a:prstDash val="sysDot"/>
              <a:round/>
              <a:headEnd/>
              <a:tailEnd/>
            </a:ln>
            <a:effectLst/>
          </p:spPr>
          <p:txBody>
            <a:bodyPr/>
            <a:lstStyle/>
            <a:p>
              <a:endParaRPr lang="ar-SA"/>
            </a:p>
          </p:txBody>
        </p:sp>
        <p:sp>
          <p:nvSpPr>
            <p:cNvPr id="71693" name="Line 13"/>
            <p:cNvSpPr>
              <a:spLocks noChangeShapeType="1"/>
            </p:cNvSpPr>
            <p:nvPr/>
          </p:nvSpPr>
          <p:spPr bwMode="auto">
            <a:xfrm flipV="1">
              <a:off x="2479" y="1127"/>
              <a:ext cx="0" cy="2818"/>
            </a:xfrm>
            <a:prstGeom prst="line">
              <a:avLst/>
            </a:prstGeom>
            <a:noFill/>
            <a:ln w="9525" cap="rnd">
              <a:solidFill>
                <a:schemeClr val="tx1"/>
              </a:solidFill>
              <a:prstDash val="sysDot"/>
              <a:round/>
              <a:headEnd/>
              <a:tailEnd/>
            </a:ln>
            <a:effectLst/>
          </p:spPr>
          <p:txBody>
            <a:bodyPr/>
            <a:lstStyle/>
            <a:p>
              <a:endParaRPr lang="ar-SA"/>
            </a:p>
          </p:txBody>
        </p:sp>
        <p:sp>
          <p:nvSpPr>
            <p:cNvPr id="71694" name="Line 14"/>
            <p:cNvSpPr>
              <a:spLocks noChangeShapeType="1"/>
            </p:cNvSpPr>
            <p:nvPr/>
          </p:nvSpPr>
          <p:spPr bwMode="auto">
            <a:xfrm flipV="1">
              <a:off x="2955" y="1128"/>
              <a:ext cx="0" cy="2829"/>
            </a:xfrm>
            <a:prstGeom prst="line">
              <a:avLst/>
            </a:prstGeom>
            <a:noFill/>
            <a:ln w="9525" cap="rnd">
              <a:solidFill>
                <a:schemeClr val="tx1"/>
              </a:solidFill>
              <a:prstDash val="sysDot"/>
              <a:round/>
              <a:headEnd/>
              <a:tailEnd/>
            </a:ln>
            <a:effectLst/>
          </p:spPr>
          <p:txBody>
            <a:bodyPr/>
            <a:lstStyle/>
            <a:p>
              <a:endParaRPr lang="ar-SA"/>
            </a:p>
          </p:txBody>
        </p:sp>
        <p:sp>
          <p:nvSpPr>
            <p:cNvPr id="71695" name="Line 15"/>
            <p:cNvSpPr>
              <a:spLocks noChangeShapeType="1"/>
            </p:cNvSpPr>
            <p:nvPr/>
          </p:nvSpPr>
          <p:spPr bwMode="auto">
            <a:xfrm flipV="1">
              <a:off x="3431" y="1077"/>
              <a:ext cx="0" cy="2880"/>
            </a:xfrm>
            <a:prstGeom prst="line">
              <a:avLst/>
            </a:prstGeom>
            <a:noFill/>
            <a:ln w="9525" cap="rnd">
              <a:solidFill>
                <a:schemeClr val="tx1"/>
              </a:solidFill>
              <a:prstDash val="sysDot"/>
              <a:round/>
              <a:headEnd/>
              <a:tailEnd/>
            </a:ln>
            <a:effectLst/>
          </p:spPr>
          <p:txBody>
            <a:bodyPr/>
            <a:lstStyle/>
            <a:p>
              <a:endParaRPr lang="ar-SA"/>
            </a:p>
          </p:txBody>
        </p:sp>
        <p:sp>
          <p:nvSpPr>
            <p:cNvPr id="71696" name="Line 16"/>
            <p:cNvSpPr>
              <a:spLocks noChangeShapeType="1"/>
            </p:cNvSpPr>
            <p:nvPr/>
          </p:nvSpPr>
          <p:spPr bwMode="auto">
            <a:xfrm flipH="1" flipV="1">
              <a:off x="3907" y="1579"/>
              <a:ext cx="0" cy="2415"/>
            </a:xfrm>
            <a:prstGeom prst="line">
              <a:avLst/>
            </a:prstGeom>
            <a:noFill/>
            <a:ln w="9525" cap="rnd">
              <a:solidFill>
                <a:schemeClr val="tx1"/>
              </a:solidFill>
              <a:prstDash val="sysDot"/>
              <a:round/>
              <a:headEnd/>
              <a:tailEnd/>
            </a:ln>
            <a:effectLst/>
          </p:spPr>
          <p:txBody>
            <a:bodyPr/>
            <a:lstStyle/>
            <a:p>
              <a:endParaRPr lang="ar-SA"/>
            </a:p>
          </p:txBody>
        </p:sp>
        <p:sp>
          <p:nvSpPr>
            <p:cNvPr id="71700" name="Line 20"/>
            <p:cNvSpPr>
              <a:spLocks noChangeShapeType="1"/>
            </p:cNvSpPr>
            <p:nvPr/>
          </p:nvSpPr>
          <p:spPr bwMode="auto">
            <a:xfrm flipV="1">
              <a:off x="4383" y="2555"/>
              <a:ext cx="0" cy="1314"/>
            </a:xfrm>
            <a:prstGeom prst="line">
              <a:avLst/>
            </a:prstGeom>
            <a:noFill/>
            <a:ln w="9525" cap="rnd">
              <a:solidFill>
                <a:schemeClr val="tx1"/>
              </a:solidFill>
              <a:prstDash val="sysDot"/>
              <a:round/>
              <a:headEnd/>
              <a:tailEnd/>
            </a:ln>
            <a:effectLst/>
          </p:spPr>
          <p:txBody>
            <a:bodyPr/>
            <a:lstStyle/>
            <a:p>
              <a:endParaRPr lang="ar-SA"/>
            </a:p>
          </p:txBody>
        </p:sp>
        <p:sp>
          <p:nvSpPr>
            <p:cNvPr id="71701" name="Line 21"/>
            <p:cNvSpPr>
              <a:spLocks noChangeShapeType="1"/>
            </p:cNvSpPr>
            <p:nvPr/>
          </p:nvSpPr>
          <p:spPr bwMode="auto">
            <a:xfrm flipH="1" flipV="1">
              <a:off x="4871" y="3519"/>
              <a:ext cx="1" cy="375"/>
            </a:xfrm>
            <a:prstGeom prst="line">
              <a:avLst/>
            </a:prstGeom>
            <a:noFill/>
            <a:ln w="9525" cap="rnd">
              <a:solidFill>
                <a:schemeClr val="tx1"/>
              </a:solidFill>
              <a:prstDash val="sysDot"/>
              <a:round/>
              <a:headEnd/>
              <a:tailEnd/>
            </a:ln>
            <a:effectLst/>
          </p:spPr>
          <p:txBody>
            <a:bodyPr/>
            <a:lstStyle/>
            <a:p>
              <a:endParaRPr lang="ar-SA"/>
            </a:p>
          </p:txBody>
        </p:sp>
      </p:grpSp>
      <p:sp>
        <p:nvSpPr>
          <p:cNvPr id="71704" name="Text Box 24"/>
          <p:cNvSpPr txBox="1">
            <a:spLocks noChangeArrowheads="1"/>
          </p:cNvSpPr>
          <p:nvPr/>
        </p:nvSpPr>
        <p:spPr bwMode="auto">
          <a:xfrm>
            <a:off x="26988" y="1069975"/>
            <a:ext cx="895350" cy="457200"/>
          </a:xfrm>
          <a:prstGeom prst="rect">
            <a:avLst/>
          </a:prstGeom>
          <a:solidFill>
            <a:schemeClr val="bg1"/>
          </a:solidFill>
          <a:ln w="9525">
            <a:noFill/>
            <a:miter lim="800000"/>
            <a:headEnd/>
            <a:tailEnd/>
          </a:ln>
          <a:effectLst/>
        </p:spPr>
        <p:txBody>
          <a:bodyPr wrap="none">
            <a:spAutoFit/>
          </a:bodyPr>
          <a:lstStyle/>
          <a:p>
            <a:r>
              <a:rPr lang="en-US"/>
              <a:t>Phase</a:t>
            </a:r>
          </a:p>
        </p:txBody>
      </p:sp>
      <p:grpSp>
        <p:nvGrpSpPr>
          <p:cNvPr id="4" name="Group 56"/>
          <p:cNvGrpSpPr>
            <a:grpSpLocks/>
          </p:cNvGrpSpPr>
          <p:nvPr/>
        </p:nvGrpSpPr>
        <p:grpSpPr bwMode="auto">
          <a:xfrm>
            <a:off x="0" y="1608138"/>
            <a:ext cx="841375" cy="4921250"/>
            <a:chOff x="0" y="1013"/>
            <a:chExt cx="530" cy="3100"/>
          </a:xfrm>
        </p:grpSpPr>
        <p:sp>
          <p:nvSpPr>
            <p:cNvPr id="71705" name="Text Box 25"/>
            <p:cNvSpPr txBox="1">
              <a:spLocks noChangeArrowheads="1"/>
            </p:cNvSpPr>
            <p:nvPr/>
          </p:nvSpPr>
          <p:spPr bwMode="auto">
            <a:xfrm>
              <a:off x="292" y="1013"/>
              <a:ext cx="212" cy="288"/>
            </a:xfrm>
            <a:prstGeom prst="rect">
              <a:avLst/>
            </a:prstGeom>
            <a:solidFill>
              <a:schemeClr val="bg1"/>
            </a:solidFill>
            <a:ln w="9525">
              <a:noFill/>
              <a:miter lim="800000"/>
              <a:headEnd/>
              <a:tailEnd/>
            </a:ln>
            <a:effectLst/>
          </p:spPr>
          <p:txBody>
            <a:bodyPr wrap="none">
              <a:spAutoFit/>
            </a:bodyPr>
            <a:lstStyle/>
            <a:p>
              <a:r>
                <a:rPr lang="en-US"/>
                <a:t>0</a:t>
              </a:r>
            </a:p>
          </p:txBody>
        </p:sp>
        <p:sp>
          <p:nvSpPr>
            <p:cNvPr id="71706" name="Text Box 26"/>
            <p:cNvSpPr txBox="1">
              <a:spLocks noChangeArrowheads="1"/>
            </p:cNvSpPr>
            <p:nvPr/>
          </p:nvSpPr>
          <p:spPr bwMode="auto">
            <a:xfrm>
              <a:off x="30" y="1897"/>
              <a:ext cx="434" cy="288"/>
            </a:xfrm>
            <a:prstGeom prst="rect">
              <a:avLst/>
            </a:prstGeom>
            <a:noFill/>
            <a:ln w="9525">
              <a:noFill/>
              <a:miter lim="800000"/>
              <a:headEnd/>
              <a:tailEnd/>
            </a:ln>
            <a:effectLst/>
          </p:spPr>
          <p:txBody>
            <a:bodyPr wrap="none">
              <a:spAutoFit/>
            </a:bodyPr>
            <a:lstStyle/>
            <a:p>
              <a:r>
                <a:rPr lang="en-US"/>
                <a:t>-</a:t>
              </a:r>
              <a:r>
                <a:rPr lang="en-US">
                  <a:sym typeface="Symbol" pitchFamily="18" charset="2"/>
                </a:rPr>
                <a:t>/2</a:t>
              </a:r>
              <a:endParaRPr lang="en-US"/>
            </a:p>
          </p:txBody>
        </p:sp>
        <p:sp>
          <p:nvSpPr>
            <p:cNvPr id="71707" name="Text Box 27"/>
            <p:cNvSpPr txBox="1">
              <a:spLocks noChangeArrowheads="1"/>
            </p:cNvSpPr>
            <p:nvPr/>
          </p:nvSpPr>
          <p:spPr bwMode="auto">
            <a:xfrm>
              <a:off x="205" y="2886"/>
              <a:ext cx="285" cy="288"/>
            </a:xfrm>
            <a:prstGeom prst="rect">
              <a:avLst/>
            </a:prstGeom>
            <a:noFill/>
            <a:ln w="9525">
              <a:noFill/>
              <a:miter lim="800000"/>
              <a:headEnd/>
              <a:tailEnd/>
            </a:ln>
            <a:effectLst/>
          </p:spPr>
          <p:txBody>
            <a:bodyPr wrap="none">
              <a:spAutoFit/>
            </a:bodyPr>
            <a:lstStyle/>
            <a:p>
              <a:r>
                <a:rPr lang="en-US"/>
                <a:t>-</a:t>
              </a:r>
              <a:r>
                <a:rPr lang="en-US">
                  <a:sym typeface="Symbol" pitchFamily="18" charset="2"/>
                </a:rPr>
                <a:t></a:t>
              </a:r>
              <a:endParaRPr lang="en-US"/>
            </a:p>
          </p:txBody>
        </p:sp>
        <p:sp>
          <p:nvSpPr>
            <p:cNvPr id="71708" name="Text Box 28"/>
            <p:cNvSpPr txBox="1">
              <a:spLocks noChangeArrowheads="1"/>
            </p:cNvSpPr>
            <p:nvPr/>
          </p:nvSpPr>
          <p:spPr bwMode="auto">
            <a:xfrm>
              <a:off x="0" y="3825"/>
              <a:ext cx="530" cy="288"/>
            </a:xfrm>
            <a:prstGeom prst="rect">
              <a:avLst/>
            </a:prstGeom>
            <a:noFill/>
            <a:ln w="9525">
              <a:noFill/>
              <a:miter lim="800000"/>
              <a:headEnd/>
              <a:tailEnd/>
            </a:ln>
            <a:effectLst/>
          </p:spPr>
          <p:txBody>
            <a:bodyPr wrap="none">
              <a:spAutoFit/>
            </a:bodyPr>
            <a:lstStyle/>
            <a:p>
              <a:r>
                <a:rPr lang="en-US"/>
                <a:t>-3</a:t>
              </a:r>
              <a:r>
                <a:rPr lang="en-US">
                  <a:sym typeface="Symbol" pitchFamily="18" charset="2"/>
                </a:rPr>
                <a:t>/2</a:t>
              </a:r>
            </a:p>
          </p:txBody>
        </p:sp>
      </p:grpSp>
      <p:sp>
        <p:nvSpPr>
          <p:cNvPr id="71721" name="Text Box 41"/>
          <p:cNvSpPr txBox="1">
            <a:spLocks noChangeArrowheads="1"/>
          </p:cNvSpPr>
          <p:nvPr/>
        </p:nvSpPr>
        <p:spPr bwMode="auto">
          <a:xfrm>
            <a:off x="6665913" y="1884363"/>
            <a:ext cx="2105025" cy="457200"/>
          </a:xfrm>
          <a:prstGeom prst="rect">
            <a:avLst/>
          </a:prstGeom>
          <a:noFill/>
          <a:ln w="9525">
            <a:noFill/>
            <a:miter lim="800000"/>
            <a:headEnd/>
            <a:tailEnd/>
          </a:ln>
          <a:effectLst/>
        </p:spPr>
        <p:txBody>
          <a:bodyPr wrap="none">
            <a:spAutoFit/>
          </a:bodyPr>
          <a:lstStyle/>
          <a:p>
            <a:r>
              <a:rPr lang="en-US"/>
              <a:t>Frequency (Hz)</a:t>
            </a:r>
          </a:p>
        </p:txBody>
      </p:sp>
      <p:grpSp>
        <p:nvGrpSpPr>
          <p:cNvPr id="5" name="Group 55"/>
          <p:cNvGrpSpPr>
            <a:grpSpLocks/>
          </p:cNvGrpSpPr>
          <p:nvPr/>
        </p:nvGrpSpPr>
        <p:grpSpPr bwMode="auto">
          <a:xfrm>
            <a:off x="1281113" y="1266825"/>
            <a:ext cx="6311900" cy="517525"/>
            <a:chOff x="807" y="798"/>
            <a:chExt cx="3976" cy="326"/>
          </a:xfrm>
        </p:grpSpPr>
        <p:sp>
          <p:nvSpPr>
            <p:cNvPr id="71722" name="Text Box 42"/>
            <p:cNvSpPr txBox="1">
              <a:spLocks noChangeArrowheads="1"/>
            </p:cNvSpPr>
            <p:nvPr/>
          </p:nvSpPr>
          <p:spPr bwMode="auto">
            <a:xfrm>
              <a:off x="807" y="836"/>
              <a:ext cx="308" cy="288"/>
            </a:xfrm>
            <a:prstGeom prst="rect">
              <a:avLst/>
            </a:prstGeom>
            <a:solidFill>
              <a:schemeClr val="bg1"/>
            </a:solidFill>
            <a:ln w="9525">
              <a:noFill/>
              <a:miter lim="800000"/>
              <a:headEnd/>
              <a:tailEnd/>
            </a:ln>
            <a:effectLst/>
          </p:spPr>
          <p:txBody>
            <a:bodyPr wrap="none">
              <a:spAutoFit/>
            </a:bodyPr>
            <a:lstStyle/>
            <a:p>
              <a:r>
                <a:rPr lang="en-US"/>
                <a:t>10</a:t>
              </a:r>
            </a:p>
          </p:txBody>
        </p:sp>
        <p:sp>
          <p:nvSpPr>
            <p:cNvPr id="71723" name="Text Box 43"/>
            <p:cNvSpPr txBox="1">
              <a:spLocks noChangeArrowheads="1"/>
            </p:cNvSpPr>
            <p:nvPr/>
          </p:nvSpPr>
          <p:spPr bwMode="auto">
            <a:xfrm>
              <a:off x="1309" y="823"/>
              <a:ext cx="404" cy="288"/>
            </a:xfrm>
            <a:prstGeom prst="rect">
              <a:avLst/>
            </a:prstGeom>
            <a:solidFill>
              <a:schemeClr val="bg1"/>
            </a:solidFill>
            <a:ln w="9525">
              <a:noFill/>
              <a:miter lim="800000"/>
              <a:headEnd/>
              <a:tailEnd/>
            </a:ln>
            <a:effectLst/>
          </p:spPr>
          <p:txBody>
            <a:bodyPr wrap="none">
              <a:spAutoFit/>
            </a:bodyPr>
            <a:lstStyle/>
            <a:p>
              <a:r>
                <a:rPr lang="en-US"/>
                <a:t>100</a:t>
              </a:r>
            </a:p>
          </p:txBody>
        </p:sp>
        <p:sp>
          <p:nvSpPr>
            <p:cNvPr id="71724" name="Text Box 44"/>
            <p:cNvSpPr txBox="1">
              <a:spLocks noChangeArrowheads="1"/>
            </p:cNvSpPr>
            <p:nvPr/>
          </p:nvSpPr>
          <p:spPr bwMode="auto">
            <a:xfrm>
              <a:off x="2285" y="835"/>
              <a:ext cx="447" cy="288"/>
            </a:xfrm>
            <a:prstGeom prst="rect">
              <a:avLst/>
            </a:prstGeom>
            <a:solidFill>
              <a:schemeClr val="bg1"/>
            </a:solidFill>
            <a:ln w="9525">
              <a:noFill/>
              <a:miter lim="800000"/>
              <a:headEnd/>
              <a:tailEnd/>
            </a:ln>
            <a:effectLst/>
          </p:spPr>
          <p:txBody>
            <a:bodyPr wrap="none">
              <a:spAutoFit/>
            </a:bodyPr>
            <a:lstStyle/>
            <a:p>
              <a:r>
                <a:rPr lang="en-US"/>
                <a:t>10K</a:t>
              </a:r>
            </a:p>
          </p:txBody>
        </p:sp>
        <p:sp>
          <p:nvSpPr>
            <p:cNvPr id="71725" name="Text Box 45"/>
            <p:cNvSpPr txBox="1">
              <a:spLocks noChangeArrowheads="1"/>
            </p:cNvSpPr>
            <p:nvPr/>
          </p:nvSpPr>
          <p:spPr bwMode="auto">
            <a:xfrm>
              <a:off x="3195" y="798"/>
              <a:ext cx="383" cy="288"/>
            </a:xfrm>
            <a:prstGeom prst="rect">
              <a:avLst/>
            </a:prstGeom>
            <a:solidFill>
              <a:schemeClr val="bg1"/>
            </a:solidFill>
            <a:ln w="9525">
              <a:noFill/>
              <a:miter lim="800000"/>
              <a:headEnd/>
              <a:tailEnd/>
            </a:ln>
            <a:effectLst/>
          </p:spPr>
          <p:txBody>
            <a:bodyPr wrap="none">
              <a:spAutoFit/>
            </a:bodyPr>
            <a:lstStyle/>
            <a:p>
              <a:r>
                <a:rPr lang="en-US"/>
                <a:t>1M</a:t>
              </a:r>
            </a:p>
          </p:txBody>
        </p:sp>
        <p:sp>
          <p:nvSpPr>
            <p:cNvPr id="71726" name="Text Box 46"/>
            <p:cNvSpPr txBox="1">
              <a:spLocks noChangeArrowheads="1"/>
            </p:cNvSpPr>
            <p:nvPr/>
          </p:nvSpPr>
          <p:spPr bwMode="auto">
            <a:xfrm>
              <a:off x="4208" y="810"/>
              <a:ext cx="575" cy="288"/>
            </a:xfrm>
            <a:prstGeom prst="rect">
              <a:avLst/>
            </a:prstGeom>
            <a:noFill/>
            <a:ln w="9525">
              <a:noFill/>
              <a:miter lim="800000"/>
              <a:headEnd/>
              <a:tailEnd/>
            </a:ln>
            <a:effectLst/>
          </p:spPr>
          <p:txBody>
            <a:bodyPr wrap="none">
              <a:spAutoFit/>
            </a:bodyPr>
            <a:lstStyle/>
            <a:p>
              <a:r>
                <a:rPr lang="en-US"/>
                <a:t>100M</a:t>
              </a:r>
            </a:p>
          </p:txBody>
        </p:sp>
      </p:grpSp>
      <p:sp>
        <p:nvSpPr>
          <p:cNvPr id="71698" name="Line 18"/>
          <p:cNvSpPr>
            <a:spLocks noChangeShapeType="1"/>
          </p:cNvSpPr>
          <p:nvPr/>
        </p:nvSpPr>
        <p:spPr bwMode="auto">
          <a:xfrm flipV="1">
            <a:off x="854075" y="1768475"/>
            <a:ext cx="7950200" cy="0"/>
          </a:xfrm>
          <a:prstGeom prst="line">
            <a:avLst/>
          </a:prstGeom>
          <a:noFill/>
          <a:ln w="9525">
            <a:solidFill>
              <a:schemeClr val="tx1"/>
            </a:solidFill>
            <a:round/>
            <a:headEnd/>
            <a:tailEnd type="triangle" w="med" len="med"/>
          </a:ln>
          <a:effectLst/>
        </p:spPr>
        <p:txBody>
          <a:bodyPr/>
          <a:lstStyle/>
          <a:p>
            <a:endParaRPr lang="ar-SA"/>
          </a:p>
        </p:txBody>
      </p:sp>
      <p:grpSp>
        <p:nvGrpSpPr>
          <p:cNvPr id="6" name="Group 57"/>
          <p:cNvGrpSpPr>
            <a:grpSpLocks/>
          </p:cNvGrpSpPr>
          <p:nvPr/>
        </p:nvGrpSpPr>
        <p:grpSpPr bwMode="auto">
          <a:xfrm>
            <a:off x="5446713" y="1768475"/>
            <a:ext cx="3697287" cy="4532313"/>
            <a:chOff x="3431" y="1114"/>
            <a:chExt cx="2329" cy="2855"/>
          </a:xfrm>
        </p:grpSpPr>
        <p:sp>
          <p:nvSpPr>
            <p:cNvPr id="71699" name="Line 19"/>
            <p:cNvSpPr>
              <a:spLocks noChangeShapeType="1"/>
            </p:cNvSpPr>
            <p:nvPr/>
          </p:nvSpPr>
          <p:spPr bwMode="auto">
            <a:xfrm>
              <a:off x="3431" y="1114"/>
              <a:ext cx="488" cy="488"/>
            </a:xfrm>
            <a:prstGeom prst="line">
              <a:avLst/>
            </a:prstGeom>
            <a:noFill/>
            <a:ln w="9525">
              <a:solidFill>
                <a:schemeClr val="tx1"/>
              </a:solidFill>
              <a:round/>
              <a:headEnd/>
              <a:tailEnd/>
            </a:ln>
            <a:effectLst/>
          </p:spPr>
          <p:txBody>
            <a:bodyPr/>
            <a:lstStyle/>
            <a:p>
              <a:endParaRPr lang="ar-SA"/>
            </a:p>
          </p:txBody>
        </p:sp>
        <p:sp>
          <p:nvSpPr>
            <p:cNvPr id="71702" name="Line 22"/>
            <p:cNvSpPr>
              <a:spLocks noChangeShapeType="1"/>
            </p:cNvSpPr>
            <p:nvPr/>
          </p:nvSpPr>
          <p:spPr bwMode="auto">
            <a:xfrm>
              <a:off x="3906" y="1603"/>
              <a:ext cx="927" cy="1899"/>
            </a:xfrm>
            <a:prstGeom prst="line">
              <a:avLst/>
            </a:prstGeom>
            <a:noFill/>
            <a:ln w="9525">
              <a:solidFill>
                <a:schemeClr val="tx1"/>
              </a:solidFill>
              <a:round/>
              <a:headEnd/>
              <a:tailEnd/>
            </a:ln>
            <a:effectLst/>
          </p:spPr>
          <p:txBody>
            <a:bodyPr/>
            <a:lstStyle/>
            <a:p>
              <a:endParaRPr lang="ar-SA"/>
            </a:p>
          </p:txBody>
        </p:sp>
        <p:sp>
          <p:nvSpPr>
            <p:cNvPr id="71730" name="Line 50"/>
            <p:cNvSpPr>
              <a:spLocks noChangeShapeType="1"/>
            </p:cNvSpPr>
            <p:nvPr/>
          </p:nvSpPr>
          <p:spPr bwMode="auto">
            <a:xfrm>
              <a:off x="4822" y="3493"/>
              <a:ext cx="462" cy="476"/>
            </a:xfrm>
            <a:prstGeom prst="line">
              <a:avLst/>
            </a:prstGeom>
            <a:noFill/>
            <a:ln w="9525">
              <a:solidFill>
                <a:schemeClr val="tx1"/>
              </a:solidFill>
              <a:round/>
              <a:headEnd/>
              <a:tailEnd/>
            </a:ln>
            <a:effectLst/>
          </p:spPr>
          <p:txBody>
            <a:bodyPr/>
            <a:lstStyle/>
            <a:p>
              <a:endParaRPr lang="ar-SA"/>
            </a:p>
          </p:txBody>
        </p:sp>
        <p:sp>
          <p:nvSpPr>
            <p:cNvPr id="71731" name="Line 51"/>
            <p:cNvSpPr>
              <a:spLocks noChangeShapeType="1"/>
            </p:cNvSpPr>
            <p:nvPr/>
          </p:nvSpPr>
          <p:spPr bwMode="auto">
            <a:xfrm>
              <a:off x="5272" y="3969"/>
              <a:ext cx="488" cy="0"/>
            </a:xfrm>
            <a:prstGeom prst="line">
              <a:avLst/>
            </a:prstGeom>
            <a:noFill/>
            <a:ln w="9525">
              <a:solidFill>
                <a:schemeClr val="tx1"/>
              </a:solidFill>
              <a:round/>
              <a:headEnd/>
              <a:tailEnd/>
            </a:ln>
            <a:effectLst/>
          </p:spPr>
          <p:txBody>
            <a:bodyPr/>
            <a:lstStyle/>
            <a:p>
              <a:endParaRPr lang="ar-SA"/>
            </a:p>
          </p:txBody>
        </p:sp>
      </p:grpSp>
    </p:spTree>
    <p:extLst>
      <p:ext uri="{BB962C8B-B14F-4D97-AF65-F5344CB8AC3E}">
        <p14:creationId xmlns:p14="http://schemas.microsoft.com/office/powerpoint/2010/main" val="362199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additive="base">
                                        <p:cTn id="7" dur="500" fill="hold"/>
                                        <p:tgtEl>
                                          <p:spTgt spid="71682"/>
                                        </p:tgtEl>
                                        <p:attrNameLst>
                                          <p:attrName>ppt_x</p:attrName>
                                        </p:attrNameLst>
                                      </p:cBhvr>
                                      <p:tavLst>
                                        <p:tav tm="0">
                                          <p:val>
                                            <p:strVal val="#ppt_x"/>
                                          </p:val>
                                        </p:tav>
                                        <p:tav tm="100000">
                                          <p:val>
                                            <p:strVal val="#ppt_x"/>
                                          </p:val>
                                        </p:tav>
                                      </p:tavLst>
                                    </p:anim>
                                    <p:anim calcmode="lin" valueType="num">
                                      <p:cBhvr additive="base">
                                        <p:cTn id="8" dur="500" fill="hold"/>
                                        <p:tgtEl>
                                          <p:spTgt spid="7168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71698"/>
                                        </p:tgtEl>
                                        <p:attrNameLst>
                                          <p:attrName>style.visibility</p:attrName>
                                        </p:attrNameLst>
                                      </p:cBhvr>
                                      <p:to>
                                        <p:strVal val="visible"/>
                                      </p:to>
                                    </p:set>
                                    <p:animEffect transition="in" filter="box(out)">
                                      <p:cBhvr>
                                        <p:cTn id="13" dur="500"/>
                                        <p:tgtEl>
                                          <p:spTgt spid="71698"/>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1721">
                                            <p:txEl>
                                              <p:pRg st="0" end="0"/>
                                            </p:txEl>
                                          </p:spTgt>
                                        </p:tgtEl>
                                        <p:attrNameLst>
                                          <p:attrName>style.visibility</p:attrName>
                                        </p:attrNameLst>
                                      </p:cBhvr>
                                      <p:to>
                                        <p:strVal val="visible"/>
                                      </p:to>
                                    </p:set>
                                    <p:anim calcmode="lin" valueType="num">
                                      <p:cBhvr additive="base">
                                        <p:cTn id="18" dur="500" fill="hold"/>
                                        <p:tgtEl>
                                          <p:spTgt spid="7172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7172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4" presetClass="entr" presetSubtype="32" fill="hold" grpId="0" nodeType="clickEffect">
                                  <p:stCondLst>
                                    <p:cond delay="0"/>
                                  </p:stCondLst>
                                  <p:childTnLst>
                                    <p:set>
                                      <p:cBhvr>
                                        <p:cTn id="23" dur="1" fill="hold">
                                          <p:stCondLst>
                                            <p:cond delay="0"/>
                                          </p:stCondLst>
                                        </p:cTn>
                                        <p:tgtEl>
                                          <p:spTgt spid="71684"/>
                                        </p:tgtEl>
                                        <p:attrNameLst>
                                          <p:attrName>style.visibility</p:attrName>
                                        </p:attrNameLst>
                                      </p:cBhvr>
                                      <p:to>
                                        <p:strVal val="visible"/>
                                      </p:to>
                                    </p:set>
                                    <p:animEffect transition="in" filter="box(out)">
                                      <p:cBhvr>
                                        <p:cTn id="24" dur="500"/>
                                        <p:tgtEl>
                                          <p:spTgt spid="71684"/>
                                        </p:tgtEl>
                                      </p:cBhvr>
                                    </p:animEffect>
                                  </p:childTnLst>
                                  <p:subTnLst>
                                    <p:audio>
                                      <p:cMediaNode>
                                        <p:cTn display="0" masterRel="sameClick">
                                          <p:stCondLst>
                                            <p:cond evt="begin" delay="0">
                                              <p:tn val="22"/>
                                            </p:cond>
                                          </p:stCondLst>
                                          <p:endCondLst>
                                            <p:cond evt="onStopAudio" delay="0">
                                              <p:tgtEl>
                                                <p:sldTgt/>
                                              </p:tgtEl>
                                            </p:cond>
                                          </p:endCondLst>
                                        </p:cTn>
                                        <p:tgtEl>
                                          <p:sndTgt r:embed="rId2" name="camera.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71704"/>
                                        </p:tgtEl>
                                        <p:attrNameLst>
                                          <p:attrName>style.visibility</p:attrName>
                                        </p:attrNameLst>
                                      </p:cBhvr>
                                      <p:to>
                                        <p:strVal val="visible"/>
                                      </p:to>
                                    </p:set>
                                    <p:anim calcmode="lin" valueType="num">
                                      <p:cBhvr additive="base">
                                        <p:cTn id="29" dur="500" fill="hold"/>
                                        <p:tgtEl>
                                          <p:spTgt spid="71704"/>
                                        </p:tgtEl>
                                        <p:attrNameLst>
                                          <p:attrName>ppt_x</p:attrName>
                                        </p:attrNameLst>
                                      </p:cBhvr>
                                      <p:tavLst>
                                        <p:tav tm="0">
                                          <p:val>
                                            <p:strVal val="0-#ppt_w/2"/>
                                          </p:val>
                                        </p:tav>
                                        <p:tav tm="100000">
                                          <p:val>
                                            <p:strVal val="#ppt_x"/>
                                          </p:val>
                                        </p:tav>
                                      </p:tavLst>
                                    </p:anim>
                                    <p:anim calcmode="lin" valueType="num">
                                      <p:cBhvr additive="base">
                                        <p:cTn id="30" dur="500" fill="hold"/>
                                        <p:tgtEl>
                                          <p:spTgt spid="7170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wav"/>
                                        </p:tgtEl>
                                      </p:cMediaNode>
                                    </p:audio>
                                  </p:subTnLst>
                                </p:cTn>
                              </p:par>
                            </p:childTnLst>
                          </p:cTn>
                        </p:par>
                      </p:childTnLst>
                    </p:cTn>
                  </p:par>
                  <p:par>
                    <p:cTn id="31" fill="hold">
                      <p:stCondLst>
                        <p:cond delay="indefinite"/>
                      </p:stCondLst>
                      <p:childTnLst>
                        <p:par>
                          <p:cTn id="32" fill="hold">
                            <p:stCondLst>
                              <p:cond delay="0"/>
                            </p:stCondLst>
                            <p:childTnLst>
                              <p:par>
                                <p:cTn id="33" presetID="4" presetClass="entr" presetSubtype="32"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ox(out)">
                                      <p:cBhvr>
                                        <p:cTn id="35" dur="500"/>
                                        <p:tgtEl>
                                          <p:spTgt spid="3"/>
                                        </p:tgtEl>
                                      </p:cBhvr>
                                    </p:animEffect>
                                  </p:childTnLst>
                                  <p:subTnLst>
                                    <p:audio>
                                      <p:cMediaNode>
                                        <p:cTn display="0" masterRel="sameClick">
                                          <p:stCondLst>
                                            <p:cond evt="begin" delay="0">
                                              <p:tn val="33"/>
                                            </p:cond>
                                          </p:stCondLst>
                                          <p:endCondLst>
                                            <p:cond evt="onStopAudio" delay="0">
                                              <p:tgtEl>
                                                <p:sldTgt/>
                                              </p:tgtEl>
                                            </p:cond>
                                          </p:endCondLst>
                                        </p:cTn>
                                        <p:tgtEl>
                                          <p:sndTgt r:embed="rId2" name="camera.wav"/>
                                        </p:tgtEl>
                                      </p:cMediaNode>
                                    </p:audio>
                                  </p:subTnLst>
                                </p:cTn>
                              </p:par>
                            </p:childTnLst>
                          </p:cTn>
                        </p:par>
                      </p:childTnLst>
                    </p:cTn>
                  </p:par>
                  <p:par>
                    <p:cTn id="36" fill="hold">
                      <p:stCondLst>
                        <p:cond delay="indefinite"/>
                      </p:stCondLst>
                      <p:childTnLst>
                        <p:par>
                          <p:cTn id="37" fill="hold">
                            <p:stCondLst>
                              <p:cond delay="0"/>
                            </p:stCondLst>
                            <p:childTnLst>
                              <p:par>
                                <p:cTn id="38" presetID="4" presetClass="entr" presetSubtype="32"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ox(out)">
                                      <p:cBhvr>
                                        <p:cTn id="40" dur="500"/>
                                        <p:tgtEl>
                                          <p:spTgt spid="2"/>
                                        </p:tgtEl>
                                      </p:cBhvr>
                                    </p:animEffect>
                                  </p:childTnLst>
                                  <p:subTnLst>
                                    <p:audio>
                                      <p:cMediaNode>
                                        <p:cTn display="0" masterRel="sameClick">
                                          <p:stCondLst>
                                            <p:cond evt="begin" delay="0">
                                              <p:tn val="38"/>
                                            </p:cond>
                                          </p:stCondLst>
                                          <p:endCondLst>
                                            <p:cond evt="onStopAudio" delay="0">
                                              <p:tgtEl>
                                                <p:sldTgt/>
                                              </p:tgtEl>
                                            </p:cond>
                                          </p:endCondLst>
                                        </p:cTn>
                                        <p:tgtEl>
                                          <p:sndTgt r:embed="rId2" name="camera.wav"/>
                                        </p:tgtEl>
                                      </p:cMediaNode>
                                    </p:audio>
                                  </p:sub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0-#ppt_w/2"/>
                                          </p:val>
                                        </p:tav>
                                        <p:tav tm="100000">
                                          <p:val>
                                            <p:strVal val="#ppt_x"/>
                                          </p:val>
                                        </p:tav>
                                      </p:tavLst>
                                    </p:anim>
                                    <p:anim calcmode="lin" valueType="num">
                                      <p:cBhvr additive="base">
                                        <p:cTn id="46"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3" name="whoosh.wav"/>
                                        </p:tgtEl>
                                      </p:cMediaNode>
                                    </p:audio>
                                  </p:sub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0-#ppt_w/2"/>
                                          </p:val>
                                        </p:tav>
                                        <p:tav tm="100000">
                                          <p:val>
                                            <p:strVal val="#ppt_x"/>
                                          </p:val>
                                        </p:tav>
                                      </p:tavLst>
                                    </p:anim>
                                    <p:anim calcmode="lin" valueType="num">
                                      <p:cBhvr additive="base">
                                        <p:cTn id="52"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3" name="whoosh.wav"/>
                                        </p:tgtEl>
                                      </p:cMediaNode>
                                    </p:audio>
                                  </p:subTnLst>
                                </p:cTn>
                              </p:par>
                            </p:childTnLst>
                          </p:cTn>
                        </p:par>
                      </p:childTnLst>
                    </p:cTn>
                  </p:par>
                  <p:par>
                    <p:cTn id="53" fill="hold">
                      <p:stCondLst>
                        <p:cond delay="indefinite"/>
                      </p:stCondLst>
                      <p:childTnLst>
                        <p:par>
                          <p:cTn id="54" fill="hold">
                            <p:stCondLst>
                              <p:cond delay="0"/>
                            </p:stCondLst>
                            <p:childTnLst>
                              <p:par>
                                <p:cTn id="55" presetID="4" presetClass="entr" presetSubtype="32"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box(out)">
                                      <p:cBhvr>
                                        <p:cTn id="57" dur="500"/>
                                        <p:tgtEl>
                                          <p:spTgt spid="6"/>
                                        </p:tgtEl>
                                      </p:cBhvr>
                                    </p:animEffect>
                                  </p:childTnLst>
                                  <p:subTnLst>
                                    <p:audio>
                                      <p:cMediaNode>
                                        <p:cTn display="0" masterRel="sameClick">
                                          <p:stCondLst>
                                            <p:cond evt="begin" delay="0">
                                              <p:tn val="5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animBg="1" autoUpdateAnimBg="0"/>
      <p:bldP spid="71684" grpId="0" animBg="1"/>
      <p:bldP spid="71704" grpId="0" animBg="1" autoUpdateAnimBg="0"/>
      <p:bldP spid="71721" grpId="0" build="p" autoUpdateAnimBg="0"/>
      <p:bldP spid="71698"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Slayt Numarası Yer Tutucusu 13"/>
          <p:cNvSpPr>
            <a:spLocks noGrp="1"/>
          </p:cNvSpPr>
          <p:nvPr>
            <p:ph type="sldNum" sz="quarter" idx="12"/>
          </p:nvPr>
        </p:nvSpPr>
        <p:spPr/>
        <p:txBody>
          <a:bodyPr/>
          <a:lstStyle/>
          <a:p>
            <a:fld id="{94F95399-64A8-43B0-A5C5-2D48ACAF8409}" type="slidenum">
              <a:rPr lang="tr-TR" smtClean="0"/>
              <a:t>72</a:t>
            </a:fld>
            <a:endParaRPr lang="tr-TR"/>
          </a:p>
        </p:txBody>
      </p:sp>
      <p:sp>
        <p:nvSpPr>
          <p:cNvPr id="5123" name="Rectangle 3"/>
          <p:cNvSpPr>
            <a:spLocks noGrp="1" noChangeArrowheads="1"/>
          </p:cNvSpPr>
          <p:nvPr>
            <p:ph type="title"/>
          </p:nvPr>
        </p:nvSpPr>
        <p:spPr>
          <a:ln/>
        </p:spPr>
        <p:txBody>
          <a:bodyPr/>
          <a:lstStyle/>
          <a:p>
            <a:r>
              <a:rPr lang="en-US">
                <a:solidFill>
                  <a:schemeClr val="tx1"/>
                </a:solidFill>
              </a:rPr>
              <a:t>Bode plot</a:t>
            </a:r>
          </a:p>
        </p:txBody>
      </p:sp>
      <p:grpSp>
        <p:nvGrpSpPr>
          <p:cNvPr id="2" name="Group 85"/>
          <p:cNvGrpSpPr>
            <a:grpSpLocks/>
          </p:cNvGrpSpPr>
          <p:nvPr/>
        </p:nvGrpSpPr>
        <p:grpSpPr bwMode="auto">
          <a:xfrm>
            <a:off x="277813" y="1014413"/>
            <a:ext cx="8308975" cy="3140075"/>
            <a:chOff x="175" y="639"/>
            <a:chExt cx="5234" cy="1978"/>
          </a:xfrm>
        </p:grpSpPr>
        <p:sp>
          <p:nvSpPr>
            <p:cNvPr id="5125" name="Line 5"/>
            <p:cNvSpPr>
              <a:spLocks noChangeShapeType="1"/>
            </p:cNvSpPr>
            <p:nvPr/>
          </p:nvSpPr>
          <p:spPr bwMode="auto">
            <a:xfrm flipV="1">
              <a:off x="538" y="639"/>
              <a:ext cx="0" cy="1978"/>
            </a:xfrm>
            <a:prstGeom prst="line">
              <a:avLst/>
            </a:prstGeom>
            <a:noFill/>
            <a:ln w="9525">
              <a:solidFill>
                <a:schemeClr val="tx1"/>
              </a:solidFill>
              <a:round/>
              <a:headEnd/>
              <a:tailEnd type="triangle" w="med" len="med"/>
            </a:ln>
            <a:effectLst/>
          </p:spPr>
          <p:txBody>
            <a:bodyPr/>
            <a:lstStyle/>
            <a:p>
              <a:endParaRPr lang="ar-SA"/>
            </a:p>
          </p:txBody>
        </p:sp>
        <p:sp>
          <p:nvSpPr>
            <p:cNvPr id="5126" name="Line 6"/>
            <p:cNvSpPr>
              <a:spLocks noChangeShapeType="1"/>
            </p:cNvSpPr>
            <p:nvPr/>
          </p:nvSpPr>
          <p:spPr bwMode="auto">
            <a:xfrm>
              <a:off x="175" y="2180"/>
              <a:ext cx="5234" cy="0"/>
            </a:xfrm>
            <a:prstGeom prst="line">
              <a:avLst/>
            </a:prstGeom>
            <a:noFill/>
            <a:ln w="9525">
              <a:solidFill>
                <a:schemeClr val="tx1"/>
              </a:solidFill>
              <a:round/>
              <a:headEnd/>
              <a:tailEnd type="triangle" w="med" len="med"/>
            </a:ln>
            <a:effectLst/>
          </p:spPr>
          <p:txBody>
            <a:bodyPr/>
            <a:lstStyle/>
            <a:p>
              <a:endParaRPr lang="ar-SA"/>
            </a:p>
          </p:txBody>
        </p:sp>
      </p:grpSp>
      <p:grpSp>
        <p:nvGrpSpPr>
          <p:cNvPr id="3" name="Group 91"/>
          <p:cNvGrpSpPr>
            <a:grpSpLocks/>
          </p:cNvGrpSpPr>
          <p:nvPr/>
        </p:nvGrpSpPr>
        <p:grpSpPr bwMode="auto">
          <a:xfrm>
            <a:off x="854075" y="2228850"/>
            <a:ext cx="6977063" cy="1627188"/>
            <a:chOff x="538" y="1404"/>
            <a:chExt cx="4395" cy="1025"/>
          </a:xfrm>
        </p:grpSpPr>
        <p:sp>
          <p:nvSpPr>
            <p:cNvPr id="5127" name="Line 7"/>
            <p:cNvSpPr>
              <a:spLocks noChangeShapeType="1"/>
            </p:cNvSpPr>
            <p:nvPr/>
          </p:nvSpPr>
          <p:spPr bwMode="auto">
            <a:xfrm>
              <a:off x="538" y="1923"/>
              <a:ext cx="4044" cy="0"/>
            </a:xfrm>
            <a:prstGeom prst="line">
              <a:avLst/>
            </a:prstGeom>
            <a:noFill/>
            <a:ln w="9525" cap="rnd">
              <a:solidFill>
                <a:schemeClr val="tx1"/>
              </a:solidFill>
              <a:prstDash val="sysDot"/>
              <a:round/>
              <a:headEnd/>
              <a:tailEnd/>
            </a:ln>
            <a:effectLst/>
          </p:spPr>
          <p:txBody>
            <a:bodyPr/>
            <a:lstStyle/>
            <a:p>
              <a:endParaRPr lang="ar-SA"/>
            </a:p>
          </p:txBody>
        </p:sp>
        <p:sp>
          <p:nvSpPr>
            <p:cNvPr id="5129" name="Line 9"/>
            <p:cNvSpPr>
              <a:spLocks noChangeShapeType="1"/>
            </p:cNvSpPr>
            <p:nvPr/>
          </p:nvSpPr>
          <p:spPr bwMode="auto">
            <a:xfrm>
              <a:off x="538" y="1404"/>
              <a:ext cx="3581" cy="0"/>
            </a:xfrm>
            <a:prstGeom prst="line">
              <a:avLst/>
            </a:prstGeom>
            <a:noFill/>
            <a:ln w="9525" cap="rnd">
              <a:solidFill>
                <a:schemeClr val="tx1"/>
              </a:solidFill>
              <a:prstDash val="sysDot"/>
              <a:round/>
              <a:headEnd/>
              <a:tailEnd/>
            </a:ln>
            <a:effectLst/>
          </p:spPr>
          <p:txBody>
            <a:bodyPr/>
            <a:lstStyle/>
            <a:p>
              <a:endParaRPr lang="ar-SA"/>
            </a:p>
          </p:txBody>
        </p:sp>
        <p:sp>
          <p:nvSpPr>
            <p:cNvPr id="5130" name="Line 10"/>
            <p:cNvSpPr>
              <a:spLocks noChangeShapeType="1"/>
            </p:cNvSpPr>
            <p:nvPr/>
          </p:nvSpPr>
          <p:spPr bwMode="auto">
            <a:xfrm>
              <a:off x="538" y="2429"/>
              <a:ext cx="4395" cy="0"/>
            </a:xfrm>
            <a:prstGeom prst="line">
              <a:avLst/>
            </a:prstGeom>
            <a:noFill/>
            <a:ln w="9525" cap="rnd">
              <a:solidFill>
                <a:schemeClr val="tx1"/>
              </a:solidFill>
              <a:prstDash val="sysDot"/>
              <a:round/>
              <a:headEnd/>
              <a:tailEnd/>
            </a:ln>
            <a:effectLst/>
          </p:spPr>
          <p:txBody>
            <a:bodyPr/>
            <a:lstStyle/>
            <a:p>
              <a:endParaRPr lang="ar-SA"/>
            </a:p>
          </p:txBody>
        </p:sp>
      </p:grpSp>
      <p:grpSp>
        <p:nvGrpSpPr>
          <p:cNvPr id="4" name="Group 90"/>
          <p:cNvGrpSpPr>
            <a:grpSpLocks/>
          </p:cNvGrpSpPr>
          <p:nvPr/>
        </p:nvGrpSpPr>
        <p:grpSpPr bwMode="auto">
          <a:xfrm>
            <a:off x="2403475" y="1377950"/>
            <a:ext cx="5310188" cy="2754313"/>
            <a:chOff x="1514" y="868"/>
            <a:chExt cx="3345" cy="1735"/>
          </a:xfrm>
        </p:grpSpPr>
        <p:sp>
          <p:nvSpPr>
            <p:cNvPr id="5132" name="Line 12"/>
            <p:cNvSpPr>
              <a:spLocks noChangeShapeType="1"/>
            </p:cNvSpPr>
            <p:nvPr/>
          </p:nvSpPr>
          <p:spPr bwMode="auto">
            <a:xfrm flipH="1" flipV="1">
              <a:off x="1514" y="888"/>
              <a:ext cx="13" cy="1688"/>
            </a:xfrm>
            <a:prstGeom prst="line">
              <a:avLst/>
            </a:prstGeom>
            <a:noFill/>
            <a:ln w="9525" cap="rnd">
              <a:solidFill>
                <a:schemeClr val="tx1"/>
              </a:solidFill>
              <a:prstDash val="sysDot"/>
              <a:round/>
              <a:headEnd/>
              <a:tailEnd/>
            </a:ln>
            <a:effectLst/>
          </p:spPr>
          <p:txBody>
            <a:bodyPr/>
            <a:lstStyle/>
            <a:p>
              <a:endParaRPr lang="ar-SA"/>
            </a:p>
          </p:txBody>
        </p:sp>
        <p:sp>
          <p:nvSpPr>
            <p:cNvPr id="5134" name="Line 14"/>
            <p:cNvSpPr>
              <a:spLocks noChangeShapeType="1"/>
            </p:cNvSpPr>
            <p:nvPr/>
          </p:nvSpPr>
          <p:spPr bwMode="auto">
            <a:xfrm flipV="1">
              <a:off x="2479" y="895"/>
              <a:ext cx="0" cy="1702"/>
            </a:xfrm>
            <a:prstGeom prst="line">
              <a:avLst/>
            </a:prstGeom>
            <a:noFill/>
            <a:ln w="9525" cap="rnd">
              <a:solidFill>
                <a:schemeClr val="tx1"/>
              </a:solidFill>
              <a:prstDash val="sysDot"/>
              <a:round/>
              <a:headEnd/>
              <a:tailEnd/>
            </a:ln>
            <a:effectLst/>
          </p:spPr>
          <p:txBody>
            <a:bodyPr/>
            <a:lstStyle/>
            <a:p>
              <a:endParaRPr lang="ar-SA"/>
            </a:p>
          </p:txBody>
        </p:sp>
        <p:sp>
          <p:nvSpPr>
            <p:cNvPr id="5136" name="Line 16"/>
            <p:cNvSpPr>
              <a:spLocks noChangeShapeType="1"/>
            </p:cNvSpPr>
            <p:nvPr/>
          </p:nvSpPr>
          <p:spPr bwMode="auto">
            <a:xfrm flipV="1">
              <a:off x="3431" y="868"/>
              <a:ext cx="0" cy="1735"/>
            </a:xfrm>
            <a:prstGeom prst="line">
              <a:avLst/>
            </a:prstGeom>
            <a:noFill/>
            <a:ln w="9525" cap="rnd">
              <a:solidFill>
                <a:schemeClr val="tx1"/>
              </a:solidFill>
              <a:prstDash val="sysDot"/>
              <a:round/>
              <a:headEnd/>
              <a:tailEnd/>
            </a:ln>
            <a:effectLst/>
          </p:spPr>
          <p:txBody>
            <a:bodyPr/>
            <a:lstStyle/>
            <a:p>
              <a:endParaRPr lang="ar-SA"/>
            </a:p>
          </p:txBody>
        </p:sp>
        <p:sp>
          <p:nvSpPr>
            <p:cNvPr id="5141" name="Line 21"/>
            <p:cNvSpPr>
              <a:spLocks noChangeShapeType="1"/>
            </p:cNvSpPr>
            <p:nvPr/>
          </p:nvSpPr>
          <p:spPr bwMode="auto">
            <a:xfrm flipV="1">
              <a:off x="4383" y="1665"/>
              <a:ext cx="0" cy="891"/>
            </a:xfrm>
            <a:prstGeom prst="line">
              <a:avLst/>
            </a:prstGeom>
            <a:noFill/>
            <a:ln w="9525" cap="rnd">
              <a:solidFill>
                <a:schemeClr val="tx1"/>
              </a:solidFill>
              <a:prstDash val="sysDot"/>
              <a:round/>
              <a:headEnd/>
              <a:tailEnd/>
            </a:ln>
            <a:effectLst/>
          </p:spPr>
          <p:txBody>
            <a:bodyPr/>
            <a:lstStyle/>
            <a:p>
              <a:endParaRPr lang="ar-SA"/>
            </a:p>
          </p:txBody>
        </p:sp>
        <p:sp>
          <p:nvSpPr>
            <p:cNvPr id="5142" name="Line 22"/>
            <p:cNvSpPr>
              <a:spLocks noChangeShapeType="1"/>
            </p:cNvSpPr>
            <p:nvPr/>
          </p:nvSpPr>
          <p:spPr bwMode="auto">
            <a:xfrm flipV="1">
              <a:off x="4859" y="2185"/>
              <a:ext cx="0" cy="398"/>
            </a:xfrm>
            <a:prstGeom prst="line">
              <a:avLst/>
            </a:prstGeom>
            <a:noFill/>
            <a:ln w="9525" cap="rnd">
              <a:solidFill>
                <a:schemeClr val="tx1"/>
              </a:solidFill>
              <a:prstDash val="sysDot"/>
              <a:round/>
              <a:headEnd/>
              <a:tailEnd/>
            </a:ln>
            <a:effectLst/>
          </p:spPr>
          <p:txBody>
            <a:bodyPr/>
            <a:lstStyle/>
            <a:p>
              <a:endParaRPr lang="ar-SA"/>
            </a:p>
          </p:txBody>
        </p:sp>
      </p:grpSp>
      <p:grpSp>
        <p:nvGrpSpPr>
          <p:cNvPr id="5" name="Group 95"/>
          <p:cNvGrpSpPr>
            <a:grpSpLocks/>
          </p:cNvGrpSpPr>
          <p:nvPr/>
        </p:nvGrpSpPr>
        <p:grpSpPr bwMode="auto">
          <a:xfrm>
            <a:off x="854075" y="1409700"/>
            <a:ext cx="7037388" cy="2733675"/>
            <a:chOff x="538" y="888"/>
            <a:chExt cx="4433" cy="1722"/>
          </a:xfrm>
        </p:grpSpPr>
        <p:sp>
          <p:nvSpPr>
            <p:cNvPr id="5139" name="Line 19"/>
            <p:cNvSpPr>
              <a:spLocks noChangeShapeType="1"/>
            </p:cNvSpPr>
            <p:nvPr/>
          </p:nvSpPr>
          <p:spPr bwMode="auto">
            <a:xfrm>
              <a:off x="538" y="888"/>
              <a:ext cx="2893" cy="0"/>
            </a:xfrm>
            <a:prstGeom prst="line">
              <a:avLst/>
            </a:prstGeom>
            <a:noFill/>
            <a:ln w="9525">
              <a:solidFill>
                <a:schemeClr val="tx1"/>
              </a:solidFill>
              <a:round/>
              <a:headEnd/>
              <a:tailEnd/>
            </a:ln>
            <a:effectLst/>
          </p:spPr>
          <p:txBody>
            <a:bodyPr/>
            <a:lstStyle/>
            <a:p>
              <a:endParaRPr lang="ar-SA"/>
            </a:p>
          </p:txBody>
        </p:sp>
        <p:sp>
          <p:nvSpPr>
            <p:cNvPr id="5140" name="Line 20"/>
            <p:cNvSpPr>
              <a:spLocks noChangeShapeType="1"/>
            </p:cNvSpPr>
            <p:nvPr/>
          </p:nvSpPr>
          <p:spPr bwMode="auto">
            <a:xfrm>
              <a:off x="3431" y="888"/>
              <a:ext cx="475" cy="257"/>
            </a:xfrm>
            <a:prstGeom prst="line">
              <a:avLst/>
            </a:prstGeom>
            <a:noFill/>
            <a:ln w="9525">
              <a:solidFill>
                <a:schemeClr val="tx1"/>
              </a:solidFill>
              <a:round/>
              <a:headEnd/>
              <a:tailEnd/>
            </a:ln>
            <a:effectLst/>
          </p:spPr>
          <p:txBody>
            <a:bodyPr/>
            <a:lstStyle/>
            <a:p>
              <a:endParaRPr lang="ar-SA"/>
            </a:p>
          </p:txBody>
        </p:sp>
        <p:sp>
          <p:nvSpPr>
            <p:cNvPr id="5143" name="Line 23"/>
            <p:cNvSpPr>
              <a:spLocks noChangeShapeType="1"/>
            </p:cNvSpPr>
            <p:nvPr/>
          </p:nvSpPr>
          <p:spPr bwMode="auto">
            <a:xfrm>
              <a:off x="3906" y="1152"/>
              <a:ext cx="464" cy="506"/>
            </a:xfrm>
            <a:prstGeom prst="line">
              <a:avLst/>
            </a:prstGeom>
            <a:noFill/>
            <a:ln w="9525">
              <a:solidFill>
                <a:schemeClr val="tx1"/>
              </a:solidFill>
              <a:round/>
              <a:headEnd/>
              <a:tailEnd/>
            </a:ln>
            <a:effectLst/>
          </p:spPr>
          <p:txBody>
            <a:bodyPr/>
            <a:lstStyle/>
            <a:p>
              <a:endParaRPr lang="ar-SA"/>
            </a:p>
          </p:txBody>
        </p:sp>
        <p:sp>
          <p:nvSpPr>
            <p:cNvPr id="5144" name="Line 24"/>
            <p:cNvSpPr>
              <a:spLocks noChangeShapeType="1"/>
            </p:cNvSpPr>
            <p:nvPr/>
          </p:nvSpPr>
          <p:spPr bwMode="auto">
            <a:xfrm>
              <a:off x="4382" y="1658"/>
              <a:ext cx="589" cy="952"/>
            </a:xfrm>
            <a:prstGeom prst="line">
              <a:avLst/>
            </a:prstGeom>
            <a:noFill/>
            <a:ln w="9525">
              <a:solidFill>
                <a:schemeClr val="tx1"/>
              </a:solidFill>
              <a:round/>
              <a:headEnd/>
              <a:tailEnd/>
            </a:ln>
            <a:effectLst/>
          </p:spPr>
          <p:txBody>
            <a:bodyPr/>
            <a:lstStyle/>
            <a:p>
              <a:endParaRPr lang="ar-SA"/>
            </a:p>
          </p:txBody>
        </p:sp>
      </p:grpSp>
      <p:sp>
        <p:nvSpPr>
          <p:cNvPr id="5145" name="Text Box 25"/>
          <p:cNvSpPr txBox="1">
            <a:spLocks noChangeArrowheads="1"/>
          </p:cNvSpPr>
          <p:nvPr/>
        </p:nvSpPr>
        <p:spPr bwMode="auto">
          <a:xfrm>
            <a:off x="0" y="833438"/>
            <a:ext cx="776288" cy="457200"/>
          </a:xfrm>
          <a:prstGeom prst="rect">
            <a:avLst/>
          </a:prstGeom>
          <a:noFill/>
          <a:ln w="9525">
            <a:noFill/>
            <a:miter lim="800000"/>
            <a:headEnd/>
            <a:tailEnd/>
          </a:ln>
          <a:effectLst/>
        </p:spPr>
        <p:txBody>
          <a:bodyPr wrap="none">
            <a:spAutoFit/>
          </a:bodyPr>
          <a:lstStyle/>
          <a:p>
            <a:r>
              <a:rPr lang="en-US"/>
              <a:t>Gain</a:t>
            </a:r>
          </a:p>
        </p:txBody>
      </p:sp>
      <p:grpSp>
        <p:nvGrpSpPr>
          <p:cNvPr id="6" name="Group 88"/>
          <p:cNvGrpSpPr>
            <a:grpSpLocks/>
          </p:cNvGrpSpPr>
          <p:nvPr/>
        </p:nvGrpSpPr>
        <p:grpSpPr bwMode="auto">
          <a:xfrm>
            <a:off x="0" y="1252538"/>
            <a:ext cx="862013" cy="2840037"/>
            <a:chOff x="0" y="789"/>
            <a:chExt cx="543" cy="1789"/>
          </a:xfrm>
        </p:grpSpPr>
        <p:sp>
          <p:nvSpPr>
            <p:cNvPr id="5146" name="Text Box 26"/>
            <p:cNvSpPr txBox="1">
              <a:spLocks noChangeArrowheads="1"/>
            </p:cNvSpPr>
            <p:nvPr/>
          </p:nvSpPr>
          <p:spPr bwMode="auto">
            <a:xfrm>
              <a:off x="0" y="789"/>
              <a:ext cx="543" cy="288"/>
            </a:xfrm>
            <a:prstGeom prst="rect">
              <a:avLst/>
            </a:prstGeom>
            <a:noFill/>
            <a:ln w="9525">
              <a:noFill/>
              <a:miter lim="800000"/>
              <a:headEnd/>
              <a:tailEnd/>
            </a:ln>
            <a:effectLst/>
          </p:spPr>
          <p:txBody>
            <a:bodyPr wrap="none">
              <a:spAutoFit/>
            </a:bodyPr>
            <a:lstStyle/>
            <a:p>
              <a:r>
                <a:rPr lang="en-US"/>
                <a:t>100K</a:t>
              </a:r>
            </a:p>
          </p:txBody>
        </p:sp>
        <p:sp>
          <p:nvSpPr>
            <p:cNvPr id="5147" name="Text Box 27"/>
            <p:cNvSpPr txBox="1">
              <a:spLocks noChangeArrowheads="1"/>
            </p:cNvSpPr>
            <p:nvPr/>
          </p:nvSpPr>
          <p:spPr bwMode="auto">
            <a:xfrm>
              <a:off x="30" y="1313"/>
              <a:ext cx="500" cy="288"/>
            </a:xfrm>
            <a:prstGeom prst="rect">
              <a:avLst/>
            </a:prstGeom>
            <a:noFill/>
            <a:ln w="9525">
              <a:noFill/>
              <a:miter lim="800000"/>
              <a:headEnd/>
              <a:tailEnd/>
            </a:ln>
            <a:effectLst/>
          </p:spPr>
          <p:txBody>
            <a:bodyPr wrap="none">
              <a:spAutoFit/>
            </a:bodyPr>
            <a:lstStyle/>
            <a:p>
              <a:r>
                <a:rPr lang="en-US"/>
                <a:t>1000</a:t>
              </a:r>
            </a:p>
          </p:txBody>
        </p:sp>
        <p:sp>
          <p:nvSpPr>
            <p:cNvPr id="5148" name="Text Box 28"/>
            <p:cNvSpPr txBox="1">
              <a:spLocks noChangeArrowheads="1"/>
            </p:cNvSpPr>
            <p:nvPr/>
          </p:nvSpPr>
          <p:spPr bwMode="auto">
            <a:xfrm>
              <a:off x="205" y="1846"/>
              <a:ext cx="308" cy="288"/>
            </a:xfrm>
            <a:prstGeom prst="rect">
              <a:avLst/>
            </a:prstGeom>
            <a:noFill/>
            <a:ln w="9525">
              <a:noFill/>
              <a:miter lim="800000"/>
              <a:headEnd/>
              <a:tailEnd/>
            </a:ln>
            <a:effectLst/>
          </p:spPr>
          <p:txBody>
            <a:bodyPr wrap="none">
              <a:spAutoFit/>
            </a:bodyPr>
            <a:lstStyle/>
            <a:p>
              <a:r>
                <a:rPr lang="en-US"/>
                <a:t>10</a:t>
              </a:r>
            </a:p>
          </p:txBody>
        </p:sp>
        <p:sp>
          <p:nvSpPr>
            <p:cNvPr id="5149" name="Text Box 29"/>
            <p:cNvSpPr txBox="1">
              <a:spLocks noChangeArrowheads="1"/>
            </p:cNvSpPr>
            <p:nvPr/>
          </p:nvSpPr>
          <p:spPr bwMode="auto">
            <a:xfrm>
              <a:off x="180" y="2290"/>
              <a:ext cx="356" cy="288"/>
            </a:xfrm>
            <a:prstGeom prst="rect">
              <a:avLst/>
            </a:prstGeom>
            <a:noFill/>
            <a:ln w="9525">
              <a:noFill/>
              <a:miter lim="800000"/>
              <a:headEnd/>
              <a:tailEnd/>
            </a:ln>
            <a:effectLst/>
          </p:spPr>
          <p:txBody>
            <a:bodyPr wrap="none">
              <a:spAutoFit/>
            </a:bodyPr>
            <a:lstStyle/>
            <a:p>
              <a:r>
                <a:rPr lang="en-US"/>
                <a:t>0.1</a:t>
              </a:r>
            </a:p>
          </p:txBody>
        </p:sp>
      </p:grpSp>
      <p:grpSp>
        <p:nvGrpSpPr>
          <p:cNvPr id="7" name="Group 87"/>
          <p:cNvGrpSpPr>
            <a:grpSpLocks/>
          </p:cNvGrpSpPr>
          <p:nvPr/>
        </p:nvGrpSpPr>
        <p:grpSpPr bwMode="auto">
          <a:xfrm>
            <a:off x="1281113" y="3486150"/>
            <a:ext cx="6173787" cy="468313"/>
            <a:chOff x="807" y="2196"/>
            <a:chExt cx="3889" cy="295"/>
          </a:xfrm>
        </p:grpSpPr>
        <p:sp>
          <p:nvSpPr>
            <p:cNvPr id="5163" name="Text Box 43"/>
            <p:cNvSpPr txBox="1">
              <a:spLocks noChangeArrowheads="1"/>
            </p:cNvSpPr>
            <p:nvPr/>
          </p:nvSpPr>
          <p:spPr bwMode="auto">
            <a:xfrm>
              <a:off x="807" y="2203"/>
              <a:ext cx="308" cy="288"/>
            </a:xfrm>
            <a:prstGeom prst="rect">
              <a:avLst/>
            </a:prstGeom>
            <a:noFill/>
            <a:ln w="9525">
              <a:noFill/>
              <a:miter lim="800000"/>
              <a:headEnd/>
              <a:tailEnd/>
            </a:ln>
            <a:effectLst/>
          </p:spPr>
          <p:txBody>
            <a:bodyPr wrap="none">
              <a:spAutoFit/>
            </a:bodyPr>
            <a:lstStyle/>
            <a:p>
              <a:r>
                <a:rPr lang="en-US"/>
                <a:t>10</a:t>
              </a:r>
            </a:p>
          </p:txBody>
        </p:sp>
        <p:sp>
          <p:nvSpPr>
            <p:cNvPr id="5164" name="Text Box 44"/>
            <p:cNvSpPr txBox="1">
              <a:spLocks noChangeArrowheads="1"/>
            </p:cNvSpPr>
            <p:nvPr/>
          </p:nvSpPr>
          <p:spPr bwMode="auto">
            <a:xfrm>
              <a:off x="1321" y="2196"/>
              <a:ext cx="404" cy="288"/>
            </a:xfrm>
            <a:prstGeom prst="rect">
              <a:avLst/>
            </a:prstGeom>
            <a:noFill/>
            <a:ln w="9525">
              <a:noFill/>
              <a:miter lim="800000"/>
              <a:headEnd/>
              <a:tailEnd/>
            </a:ln>
            <a:effectLst/>
          </p:spPr>
          <p:txBody>
            <a:bodyPr wrap="none">
              <a:spAutoFit/>
            </a:bodyPr>
            <a:lstStyle/>
            <a:p>
              <a:r>
                <a:rPr lang="en-US"/>
                <a:t>100</a:t>
              </a:r>
            </a:p>
          </p:txBody>
        </p:sp>
        <p:sp>
          <p:nvSpPr>
            <p:cNvPr id="5165" name="Text Box 45"/>
            <p:cNvSpPr txBox="1">
              <a:spLocks noChangeArrowheads="1"/>
            </p:cNvSpPr>
            <p:nvPr/>
          </p:nvSpPr>
          <p:spPr bwMode="auto">
            <a:xfrm>
              <a:off x="2285" y="2196"/>
              <a:ext cx="447" cy="288"/>
            </a:xfrm>
            <a:prstGeom prst="rect">
              <a:avLst/>
            </a:prstGeom>
            <a:noFill/>
            <a:ln w="9525">
              <a:noFill/>
              <a:miter lim="800000"/>
              <a:headEnd/>
              <a:tailEnd/>
            </a:ln>
            <a:effectLst/>
          </p:spPr>
          <p:txBody>
            <a:bodyPr wrap="none">
              <a:spAutoFit/>
            </a:bodyPr>
            <a:lstStyle/>
            <a:p>
              <a:r>
                <a:rPr lang="en-US"/>
                <a:t>10K</a:t>
              </a:r>
            </a:p>
          </p:txBody>
        </p:sp>
        <p:sp>
          <p:nvSpPr>
            <p:cNvPr id="5166" name="Text Box 46"/>
            <p:cNvSpPr txBox="1">
              <a:spLocks noChangeArrowheads="1"/>
            </p:cNvSpPr>
            <p:nvPr/>
          </p:nvSpPr>
          <p:spPr bwMode="auto">
            <a:xfrm>
              <a:off x="3207" y="2196"/>
              <a:ext cx="383" cy="288"/>
            </a:xfrm>
            <a:prstGeom prst="rect">
              <a:avLst/>
            </a:prstGeom>
            <a:noFill/>
            <a:ln w="9525">
              <a:noFill/>
              <a:miter lim="800000"/>
              <a:headEnd/>
              <a:tailEnd/>
            </a:ln>
            <a:effectLst/>
          </p:spPr>
          <p:txBody>
            <a:bodyPr wrap="none">
              <a:spAutoFit/>
            </a:bodyPr>
            <a:lstStyle/>
            <a:p>
              <a:r>
                <a:rPr lang="en-US"/>
                <a:t>1M</a:t>
              </a:r>
            </a:p>
          </p:txBody>
        </p:sp>
        <p:sp>
          <p:nvSpPr>
            <p:cNvPr id="5167" name="Text Box 47"/>
            <p:cNvSpPr txBox="1">
              <a:spLocks noChangeArrowheads="1"/>
            </p:cNvSpPr>
            <p:nvPr/>
          </p:nvSpPr>
          <p:spPr bwMode="auto">
            <a:xfrm>
              <a:off x="4121" y="2196"/>
              <a:ext cx="575" cy="288"/>
            </a:xfrm>
            <a:prstGeom prst="rect">
              <a:avLst/>
            </a:prstGeom>
            <a:noFill/>
            <a:ln w="9525">
              <a:noFill/>
              <a:miter lim="800000"/>
              <a:headEnd/>
              <a:tailEnd/>
            </a:ln>
            <a:effectLst/>
          </p:spPr>
          <p:txBody>
            <a:bodyPr wrap="none">
              <a:spAutoFit/>
            </a:bodyPr>
            <a:lstStyle/>
            <a:p>
              <a:r>
                <a:rPr lang="en-US"/>
                <a:t>100M</a:t>
              </a:r>
            </a:p>
          </p:txBody>
        </p:sp>
      </p:grpSp>
      <p:grpSp>
        <p:nvGrpSpPr>
          <p:cNvPr id="8" name="Group 93"/>
          <p:cNvGrpSpPr>
            <a:grpSpLocks/>
          </p:cNvGrpSpPr>
          <p:nvPr/>
        </p:nvGrpSpPr>
        <p:grpSpPr bwMode="auto">
          <a:xfrm>
            <a:off x="854075" y="5254625"/>
            <a:ext cx="8289925" cy="1339850"/>
            <a:chOff x="538" y="3310"/>
            <a:chExt cx="5222" cy="844"/>
          </a:xfrm>
        </p:grpSpPr>
        <p:sp>
          <p:nvSpPr>
            <p:cNvPr id="5171" name="Line 51"/>
            <p:cNvSpPr>
              <a:spLocks noChangeShapeType="1"/>
            </p:cNvSpPr>
            <p:nvPr/>
          </p:nvSpPr>
          <p:spPr bwMode="auto">
            <a:xfrm>
              <a:off x="538" y="3737"/>
              <a:ext cx="4069" cy="3"/>
            </a:xfrm>
            <a:prstGeom prst="line">
              <a:avLst/>
            </a:prstGeom>
            <a:noFill/>
            <a:ln w="9525" cap="rnd">
              <a:solidFill>
                <a:schemeClr val="tx1"/>
              </a:solidFill>
              <a:prstDash val="sysDot"/>
              <a:round/>
              <a:headEnd/>
              <a:tailEnd/>
            </a:ln>
            <a:effectLst/>
          </p:spPr>
          <p:txBody>
            <a:bodyPr/>
            <a:lstStyle/>
            <a:p>
              <a:endParaRPr lang="ar-SA"/>
            </a:p>
          </p:txBody>
        </p:sp>
        <p:sp>
          <p:nvSpPr>
            <p:cNvPr id="5173" name="Line 53"/>
            <p:cNvSpPr>
              <a:spLocks noChangeShapeType="1"/>
            </p:cNvSpPr>
            <p:nvPr/>
          </p:nvSpPr>
          <p:spPr bwMode="auto">
            <a:xfrm>
              <a:off x="538" y="3310"/>
              <a:ext cx="3594" cy="0"/>
            </a:xfrm>
            <a:prstGeom prst="line">
              <a:avLst/>
            </a:prstGeom>
            <a:noFill/>
            <a:ln w="9525" cap="rnd">
              <a:solidFill>
                <a:schemeClr val="tx1"/>
              </a:solidFill>
              <a:prstDash val="sysDot"/>
              <a:round/>
              <a:headEnd/>
              <a:tailEnd/>
            </a:ln>
            <a:effectLst/>
          </p:spPr>
          <p:txBody>
            <a:bodyPr/>
            <a:lstStyle/>
            <a:p>
              <a:endParaRPr lang="ar-SA"/>
            </a:p>
          </p:txBody>
        </p:sp>
        <p:sp>
          <p:nvSpPr>
            <p:cNvPr id="5174" name="Line 54"/>
            <p:cNvSpPr>
              <a:spLocks noChangeShapeType="1"/>
            </p:cNvSpPr>
            <p:nvPr/>
          </p:nvSpPr>
          <p:spPr bwMode="auto">
            <a:xfrm>
              <a:off x="538" y="4154"/>
              <a:ext cx="5222" cy="0"/>
            </a:xfrm>
            <a:prstGeom prst="line">
              <a:avLst/>
            </a:prstGeom>
            <a:noFill/>
            <a:ln w="9525" cap="rnd">
              <a:solidFill>
                <a:schemeClr val="tx1"/>
              </a:solidFill>
              <a:prstDash val="sysDot"/>
              <a:round/>
              <a:headEnd/>
              <a:tailEnd/>
            </a:ln>
            <a:effectLst/>
          </p:spPr>
          <p:txBody>
            <a:bodyPr/>
            <a:lstStyle/>
            <a:p>
              <a:endParaRPr lang="ar-SA"/>
            </a:p>
          </p:txBody>
        </p:sp>
      </p:grpSp>
      <p:grpSp>
        <p:nvGrpSpPr>
          <p:cNvPr id="9" name="Group 92"/>
          <p:cNvGrpSpPr>
            <a:grpSpLocks/>
          </p:cNvGrpSpPr>
          <p:nvPr/>
        </p:nvGrpSpPr>
        <p:grpSpPr bwMode="auto">
          <a:xfrm>
            <a:off x="2403475" y="4554538"/>
            <a:ext cx="5330825" cy="2054225"/>
            <a:chOff x="1514" y="2869"/>
            <a:chExt cx="3358" cy="1294"/>
          </a:xfrm>
        </p:grpSpPr>
        <p:sp>
          <p:nvSpPr>
            <p:cNvPr id="5176" name="Line 56"/>
            <p:cNvSpPr>
              <a:spLocks noChangeShapeType="1"/>
            </p:cNvSpPr>
            <p:nvPr/>
          </p:nvSpPr>
          <p:spPr bwMode="auto">
            <a:xfrm flipH="1" flipV="1">
              <a:off x="1514" y="2885"/>
              <a:ext cx="1" cy="1245"/>
            </a:xfrm>
            <a:prstGeom prst="line">
              <a:avLst/>
            </a:prstGeom>
            <a:noFill/>
            <a:ln w="9525" cap="rnd">
              <a:solidFill>
                <a:schemeClr val="tx1"/>
              </a:solidFill>
              <a:prstDash val="sysDot"/>
              <a:round/>
              <a:headEnd/>
              <a:tailEnd/>
            </a:ln>
            <a:effectLst/>
          </p:spPr>
          <p:txBody>
            <a:bodyPr/>
            <a:lstStyle/>
            <a:p>
              <a:endParaRPr lang="ar-SA"/>
            </a:p>
          </p:txBody>
        </p:sp>
        <p:sp>
          <p:nvSpPr>
            <p:cNvPr id="5178" name="Line 58"/>
            <p:cNvSpPr>
              <a:spLocks noChangeShapeType="1"/>
            </p:cNvSpPr>
            <p:nvPr/>
          </p:nvSpPr>
          <p:spPr bwMode="auto">
            <a:xfrm flipV="1">
              <a:off x="2479" y="2891"/>
              <a:ext cx="0" cy="1251"/>
            </a:xfrm>
            <a:prstGeom prst="line">
              <a:avLst/>
            </a:prstGeom>
            <a:noFill/>
            <a:ln w="9525" cap="rnd">
              <a:solidFill>
                <a:schemeClr val="tx1"/>
              </a:solidFill>
              <a:prstDash val="sysDot"/>
              <a:round/>
              <a:headEnd/>
              <a:tailEnd/>
            </a:ln>
            <a:effectLst/>
          </p:spPr>
          <p:txBody>
            <a:bodyPr/>
            <a:lstStyle/>
            <a:p>
              <a:endParaRPr lang="ar-SA"/>
            </a:p>
          </p:txBody>
        </p:sp>
        <p:sp>
          <p:nvSpPr>
            <p:cNvPr id="5180" name="Line 60"/>
            <p:cNvSpPr>
              <a:spLocks noChangeShapeType="1"/>
            </p:cNvSpPr>
            <p:nvPr/>
          </p:nvSpPr>
          <p:spPr bwMode="auto">
            <a:xfrm flipV="1">
              <a:off x="3431" y="2869"/>
              <a:ext cx="0" cy="1278"/>
            </a:xfrm>
            <a:prstGeom prst="line">
              <a:avLst/>
            </a:prstGeom>
            <a:noFill/>
            <a:ln w="9525" cap="rnd">
              <a:solidFill>
                <a:schemeClr val="tx1"/>
              </a:solidFill>
              <a:prstDash val="sysDot"/>
              <a:round/>
              <a:headEnd/>
              <a:tailEnd/>
            </a:ln>
            <a:effectLst/>
          </p:spPr>
          <p:txBody>
            <a:bodyPr/>
            <a:lstStyle/>
            <a:p>
              <a:endParaRPr lang="ar-SA"/>
            </a:p>
          </p:txBody>
        </p:sp>
        <p:sp>
          <p:nvSpPr>
            <p:cNvPr id="5181" name="Line 61"/>
            <p:cNvSpPr>
              <a:spLocks noChangeShapeType="1"/>
            </p:cNvSpPr>
            <p:nvPr/>
          </p:nvSpPr>
          <p:spPr bwMode="auto">
            <a:xfrm flipH="1" flipV="1">
              <a:off x="3907" y="3092"/>
              <a:ext cx="0" cy="1071"/>
            </a:xfrm>
            <a:prstGeom prst="line">
              <a:avLst/>
            </a:prstGeom>
            <a:noFill/>
            <a:ln w="9525" cap="rnd">
              <a:solidFill>
                <a:schemeClr val="tx1"/>
              </a:solidFill>
              <a:prstDash val="sysDot"/>
              <a:round/>
              <a:headEnd/>
              <a:tailEnd/>
            </a:ln>
            <a:effectLst/>
          </p:spPr>
          <p:txBody>
            <a:bodyPr/>
            <a:lstStyle/>
            <a:p>
              <a:endParaRPr lang="ar-SA"/>
            </a:p>
          </p:txBody>
        </p:sp>
        <p:sp>
          <p:nvSpPr>
            <p:cNvPr id="5184" name="Line 64"/>
            <p:cNvSpPr>
              <a:spLocks noChangeShapeType="1"/>
            </p:cNvSpPr>
            <p:nvPr/>
          </p:nvSpPr>
          <p:spPr bwMode="auto">
            <a:xfrm flipV="1">
              <a:off x="4383" y="3525"/>
              <a:ext cx="0" cy="583"/>
            </a:xfrm>
            <a:prstGeom prst="line">
              <a:avLst/>
            </a:prstGeom>
            <a:noFill/>
            <a:ln w="9525" cap="rnd">
              <a:solidFill>
                <a:schemeClr val="tx1"/>
              </a:solidFill>
              <a:prstDash val="sysDot"/>
              <a:round/>
              <a:headEnd/>
              <a:tailEnd/>
            </a:ln>
            <a:effectLst/>
          </p:spPr>
          <p:txBody>
            <a:bodyPr/>
            <a:lstStyle/>
            <a:p>
              <a:endParaRPr lang="ar-SA"/>
            </a:p>
          </p:txBody>
        </p:sp>
        <p:sp>
          <p:nvSpPr>
            <p:cNvPr id="5185" name="Line 65"/>
            <p:cNvSpPr>
              <a:spLocks noChangeShapeType="1"/>
            </p:cNvSpPr>
            <p:nvPr/>
          </p:nvSpPr>
          <p:spPr bwMode="auto">
            <a:xfrm flipH="1" flipV="1">
              <a:off x="4871" y="3953"/>
              <a:ext cx="1" cy="166"/>
            </a:xfrm>
            <a:prstGeom prst="line">
              <a:avLst/>
            </a:prstGeom>
            <a:noFill/>
            <a:ln w="9525" cap="rnd">
              <a:solidFill>
                <a:schemeClr val="tx1"/>
              </a:solidFill>
              <a:prstDash val="sysDot"/>
              <a:round/>
              <a:headEnd/>
              <a:tailEnd/>
            </a:ln>
            <a:effectLst/>
          </p:spPr>
          <p:txBody>
            <a:bodyPr/>
            <a:lstStyle/>
            <a:p>
              <a:endParaRPr lang="ar-SA"/>
            </a:p>
          </p:txBody>
        </p:sp>
      </p:grpSp>
      <p:sp>
        <p:nvSpPr>
          <p:cNvPr id="5187" name="Text Box 67"/>
          <p:cNvSpPr txBox="1">
            <a:spLocks noChangeArrowheads="1"/>
          </p:cNvSpPr>
          <p:nvPr/>
        </p:nvSpPr>
        <p:spPr bwMode="auto">
          <a:xfrm>
            <a:off x="0" y="4121150"/>
            <a:ext cx="895350" cy="457200"/>
          </a:xfrm>
          <a:prstGeom prst="rect">
            <a:avLst/>
          </a:prstGeom>
          <a:noFill/>
          <a:ln w="9525">
            <a:noFill/>
            <a:miter lim="800000"/>
            <a:headEnd/>
            <a:tailEnd/>
          </a:ln>
          <a:effectLst/>
        </p:spPr>
        <p:txBody>
          <a:bodyPr wrap="none">
            <a:spAutoFit/>
          </a:bodyPr>
          <a:lstStyle/>
          <a:p>
            <a:r>
              <a:rPr lang="en-US"/>
              <a:t>Phase</a:t>
            </a:r>
          </a:p>
        </p:txBody>
      </p:sp>
      <p:grpSp>
        <p:nvGrpSpPr>
          <p:cNvPr id="10" name="Group 94"/>
          <p:cNvGrpSpPr>
            <a:grpSpLocks/>
          </p:cNvGrpSpPr>
          <p:nvPr/>
        </p:nvGrpSpPr>
        <p:grpSpPr bwMode="auto">
          <a:xfrm>
            <a:off x="0" y="4349750"/>
            <a:ext cx="841375" cy="2508250"/>
            <a:chOff x="0" y="2740"/>
            <a:chExt cx="530" cy="1580"/>
          </a:xfrm>
        </p:grpSpPr>
        <p:sp>
          <p:nvSpPr>
            <p:cNvPr id="5188" name="Text Box 68"/>
            <p:cNvSpPr txBox="1">
              <a:spLocks noChangeArrowheads="1"/>
            </p:cNvSpPr>
            <p:nvPr/>
          </p:nvSpPr>
          <p:spPr bwMode="auto">
            <a:xfrm>
              <a:off x="292" y="2740"/>
              <a:ext cx="212" cy="288"/>
            </a:xfrm>
            <a:prstGeom prst="rect">
              <a:avLst/>
            </a:prstGeom>
            <a:noFill/>
            <a:ln w="9525">
              <a:noFill/>
              <a:miter lim="800000"/>
              <a:headEnd/>
              <a:tailEnd/>
            </a:ln>
            <a:effectLst/>
          </p:spPr>
          <p:txBody>
            <a:bodyPr wrap="none">
              <a:spAutoFit/>
            </a:bodyPr>
            <a:lstStyle/>
            <a:p>
              <a:r>
                <a:rPr lang="en-US"/>
                <a:t>0</a:t>
              </a:r>
            </a:p>
          </p:txBody>
        </p:sp>
        <p:grpSp>
          <p:nvGrpSpPr>
            <p:cNvPr id="11" name="Group 89"/>
            <p:cNvGrpSpPr>
              <a:grpSpLocks/>
            </p:cNvGrpSpPr>
            <p:nvPr/>
          </p:nvGrpSpPr>
          <p:grpSpPr bwMode="auto">
            <a:xfrm>
              <a:off x="0" y="3133"/>
              <a:ext cx="530" cy="1187"/>
              <a:chOff x="0" y="3133"/>
              <a:chExt cx="530" cy="1187"/>
            </a:xfrm>
          </p:grpSpPr>
          <p:sp>
            <p:nvSpPr>
              <p:cNvPr id="5189" name="Text Box 69"/>
              <p:cNvSpPr txBox="1">
                <a:spLocks noChangeArrowheads="1"/>
              </p:cNvSpPr>
              <p:nvPr/>
            </p:nvSpPr>
            <p:spPr bwMode="auto">
              <a:xfrm>
                <a:off x="0" y="3133"/>
                <a:ext cx="434" cy="288"/>
              </a:xfrm>
              <a:prstGeom prst="rect">
                <a:avLst/>
              </a:prstGeom>
              <a:noFill/>
              <a:ln w="9525">
                <a:noFill/>
                <a:miter lim="800000"/>
                <a:headEnd/>
                <a:tailEnd/>
              </a:ln>
              <a:effectLst/>
            </p:spPr>
            <p:txBody>
              <a:bodyPr wrap="none">
                <a:spAutoFit/>
              </a:bodyPr>
              <a:lstStyle/>
              <a:p>
                <a:r>
                  <a:rPr lang="en-US"/>
                  <a:t>-</a:t>
                </a:r>
                <a:r>
                  <a:rPr lang="en-US">
                    <a:sym typeface="Symbol" pitchFamily="18" charset="2"/>
                  </a:rPr>
                  <a:t>/2</a:t>
                </a:r>
                <a:endParaRPr lang="en-US"/>
              </a:p>
            </p:txBody>
          </p:sp>
          <p:sp>
            <p:nvSpPr>
              <p:cNvPr id="5190" name="Text Box 70"/>
              <p:cNvSpPr txBox="1">
                <a:spLocks noChangeArrowheads="1"/>
              </p:cNvSpPr>
              <p:nvPr/>
            </p:nvSpPr>
            <p:spPr bwMode="auto">
              <a:xfrm>
                <a:off x="230" y="3597"/>
                <a:ext cx="285" cy="288"/>
              </a:xfrm>
              <a:prstGeom prst="rect">
                <a:avLst/>
              </a:prstGeom>
              <a:noFill/>
              <a:ln w="9525">
                <a:noFill/>
                <a:miter lim="800000"/>
                <a:headEnd/>
                <a:tailEnd/>
              </a:ln>
              <a:effectLst/>
            </p:spPr>
            <p:txBody>
              <a:bodyPr wrap="none">
                <a:spAutoFit/>
              </a:bodyPr>
              <a:lstStyle/>
              <a:p>
                <a:r>
                  <a:rPr lang="en-US"/>
                  <a:t>-</a:t>
                </a:r>
                <a:r>
                  <a:rPr lang="en-US">
                    <a:sym typeface="Symbol" pitchFamily="18" charset="2"/>
                  </a:rPr>
                  <a:t></a:t>
                </a:r>
                <a:endParaRPr lang="en-US"/>
              </a:p>
            </p:txBody>
          </p:sp>
          <p:sp>
            <p:nvSpPr>
              <p:cNvPr id="5191" name="Text Box 71"/>
              <p:cNvSpPr txBox="1">
                <a:spLocks noChangeArrowheads="1"/>
              </p:cNvSpPr>
              <p:nvPr/>
            </p:nvSpPr>
            <p:spPr bwMode="auto">
              <a:xfrm>
                <a:off x="0" y="4032"/>
                <a:ext cx="530" cy="288"/>
              </a:xfrm>
              <a:prstGeom prst="rect">
                <a:avLst/>
              </a:prstGeom>
              <a:noFill/>
              <a:ln w="9525">
                <a:noFill/>
                <a:miter lim="800000"/>
                <a:headEnd/>
                <a:tailEnd/>
              </a:ln>
              <a:effectLst/>
            </p:spPr>
            <p:txBody>
              <a:bodyPr wrap="none">
                <a:spAutoFit/>
              </a:bodyPr>
              <a:lstStyle/>
              <a:p>
                <a:r>
                  <a:rPr lang="en-US"/>
                  <a:t>-3</a:t>
                </a:r>
                <a:r>
                  <a:rPr lang="en-US">
                    <a:sym typeface="Symbol" pitchFamily="18" charset="2"/>
                  </a:rPr>
                  <a:t>/2</a:t>
                </a:r>
              </a:p>
            </p:txBody>
          </p:sp>
        </p:grpSp>
      </p:grpSp>
      <p:sp>
        <p:nvSpPr>
          <p:cNvPr id="5192" name="Text Box 72"/>
          <p:cNvSpPr txBox="1">
            <a:spLocks noChangeArrowheads="1"/>
          </p:cNvSpPr>
          <p:nvPr/>
        </p:nvSpPr>
        <p:spPr bwMode="auto">
          <a:xfrm>
            <a:off x="6189663" y="4121150"/>
            <a:ext cx="2105025" cy="457200"/>
          </a:xfrm>
          <a:prstGeom prst="rect">
            <a:avLst/>
          </a:prstGeom>
          <a:noFill/>
          <a:ln w="9525">
            <a:noFill/>
            <a:miter lim="800000"/>
            <a:headEnd/>
            <a:tailEnd/>
          </a:ln>
          <a:effectLst/>
        </p:spPr>
        <p:txBody>
          <a:bodyPr wrap="none">
            <a:spAutoFit/>
          </a:bodyPr>
          <a:lstStyle/>
          <a:p>
            <a:r>
              <a:rPr lang="en-US"/>
              <a:t>Frequency (Hz)</a:t>
            </a:r>
          </a:p>
        </p:txBody>
      </p:sp>
      <p:grpSp>
        <p:nvGrpSpPr>
          <p:cNvPr id="12" name="Group 86"/>
          <p:cNvGrpSpPr>
            <a:grpSpLocks/>
          </p:cNvGrpSpPr>
          <p:nvPr/>
        </p:nvGrpSpPr>
        <p:grpSpPr bwMode="auto">
          <a:xfrm>
            <a:off x="854075" y="4254500"/>
            <a:ext cx="7950200" cy="2584450"/>
            <a:chOff x="538" y="2680"/>
            <a:chExt cx="5008" cy="1628"/>
          </a:xfrm>
        </p:grpSpPr>
        <p:sp>
          <p:nvSpPr>
            <p:cNvPr id="5169" name="Line 49"/>
            <p:cNvSpPr>
              <a:spLocks noChangeShapeType="1"/>
            </p:cNvSpPr>
            <p:nvPr/>
          </p:nvSpPr>
          <p:spPr bwMode="auto">
            <a:xfrm flipV="1">
              <a:off x="538" y="2680"/>
              <a:ext cx="0" cy="1628"/>
            </a:xfrm>
            <a:prstGeom prst="line">
              <a:avLst/>
            </a:prstGeom>
            <a:noFill/>
            <a:ln w="9525">
              <a:solidFill>
                <a:schemeClr val="tx1"/>
              </a:solidFill>
              <a:round/>
              <a:headEnd/>
              <a:tailEnd type="triangle" w="med" len="med"/>
            </a:ln>
            <a:effectLst/>
          </p:spPr>
          <p:txBody>
            <a:bodyPr/>
            <a:lstStyle/>
            <a:p>
              <a:endParaRPr lang="ar-SA"/>
            </a:p>
          </p:txBody>
        </p:sp>
        <p:sp>
          <p:nvSpPr>
            <p:cNvPr id="5199" name="Line 79"/>
            <p:cNvSpPr>
              <a:spLocks noChangeShapeType="1"/>
            </p:cNvSpPr>
            <p:nvPr/>
          </p:nvSpPr>
          <p:spPr bwMode="auto">
            <a:xfrm flipV="1">
              <a:off x="538" y="2885"/>
              <a:ext cx="5008" cy="0"/>
            </a:xfrm>
            <a:prstGeom prst="line">
              <a:avLst/>
            </a:prstGeom>
            <a:noFill/>
            <a:ln w="9525">
              <a:solidFill>
                <a:schemeClr val="tx1"/>
              </a:solidFill>
              <a:round/>
              <a:headEnd/>
              <a:tailEnd type="triangle" w="med" len="med"/>
            </a:ln>
            <a:effectLst/>
          </p:spPr>
          <p:txBody>
            <a:bodyPr/>
            <a:lstStyle/>
            <a:p>
              <a:endParaRPr lang="ar-SA"/>
            </a:p>
          </p:txBody>
        </p:sp>
      </p:grpSp>
      <p:grpSp>
        <p:nvGrpSpPr>
          <p:cNvPr id="13" name="Group 96"/>
          <p:cNvGrpSpPr>
            <a:grpSpLocks/>
          </p:cNvGrpSpPr>
          <p:nvPr/>
        </p:nvGrpSpPr>
        <p:grpSpPr bwMode="auto">
          <a:xfrm>
            <a:off x="5446713" y="4579938"/>
            <a:ext cx="3697287" cy="2011362"/>
            <a:chOff x="3431" y="2885"/>
            <a:chExt cx="2329" cy="1267"/>
          </a:xfrm>
        </p:grpSpPr>
        <p:sp>
          <p:nvSpPr>
            <p:cNvPr id="5183" name="Line 63"/>
            <p:cNvSpPr>
              <a:spLocks noChangeShapeType="1"/>
            </p:cNvSpPr>
            <p:nvPr/>
          </p:nvSpPr>
          <p:spPr bwMode="auto">
            <a:xfrm>
              <a:off x="3431" y="2885"/>
              <a:ext cx="488" cy="217"/>
            </a:xfrm>
            <a:prstGeom prst="line">
              <a:avLst/>
            </a:prstGeom>
            <a:noFill/>
            <a:ln w="9525">
              <a:solidFill>
                <a:schemeClr val="tx1"/>
              </a:solidFill>
              <a:round/>
              <a:headEnd/>
              <a:tailEnd/>
            </a:ln>
            <a:effectLst/>
          </p:spPr>
          <p:txBody>
            <a:bodyPr/>
            <a:lstStyle/>
            <a:p>
              <a:endParaRPr lang="ar-SA"/>
            </a:p>
          </p:txBody>
        </p:sp>
        <p:sp>
          <p:nvSpPr>
            <p:cNvPr id="5186" name="Line 66"/>
            <p:cNvSpPr>
              <a:spLocks noChangeShapeType="1"/>
            </p:cNvSpPr>
            <p:nvPr/>
          </p:nvSpPr>
          <p:spPr bwMode="auto">
            <a:xfrm>
              <a:off x="3906" y="3102"/>
              <a:ext cx="927" cy="843"/>
            </a:xfrm>
            <a:prstGeom prst="line">
              <a:avLst/>
            </a:prstGeom>
            <a:noFill/>
            <a:ln w="9525">
              <a:solidFill>
                <a:schemeClr val="tx1"/>
              </a:solidFill>
              <a:round/>
              <a:headEnd/>
              <a:tailEnd/>
            </a:ln>
            <a:effectLst/>
          </p:spPr>
          <p:txBody>
            <a:bodyPr/>
            <a:lstStyle/>
            <a:p>
              <a:endParaRPr lang="ar-SA"/>
            </a:p>
          </p:txBody>
        </p:sp>
        <p:sp>
          <p:nvSpPr>
            <p:cNvPr id="5198" name="Line 78"/>
            <p:cNvSpPr>
              <a:spLocks noChangeShapeType="1"/>
            </p:cNvSpPr>
            <p:nvPr/>
          </p:nvSpPr>
          <p:spPr bwMode="auto">
            <a:xfrm>
              <a:off x="4822" y="3941"/>
              <a:ext cx="462" cy="211"/>
            </a:xfrm>
            <a:prstGeom prst="line">
              <a:avLst/>
            </a:prstGeom>
            <a:noFill/>
            <a:ln w="9525">
              <a:solidFill>
                <a:schemeClr val="tx1"/>
              </a:solidFill>
              <a:round/>
              <a:headEnd/>
              <a:tailEnd/>
            </a:ln>
            <a:effectLst/>
          </p:spPr>
          <p:txBody>
            <a:bodyPr/>
            <a:lstStyle/>
            <a:p>
              <a:endParaRPr lang="ar-SA"/>
            </a:p>
          </p:txBody>
        </p:sp>
        <p:sp>
          <p:nvSpPr>
            <p:cNvPr id="5200" name="Line 80"/>
            <p:cNvSpPr>
              <a:spLocks noChangeShapeType="1"/>
            </p:cNvSpPr>
            <p:nvPr/>
          </p:nvSpPr>
          <p:spPr bwMode="auto">
            <a:xfrm>
              <a:off x="5272" y="4152"/>
              <a:ext cx="488" cy="0"/>
            </a:xfrm>
            <a:prstGeom prst="line">
              <a:avLst/>
            </a:prstGeom>
            <a:noFill/>
            <a:ln w="9525">
              <a:solidFill>
                <a:schemeClr val="tx1"/>
              </a:solidFill>
              <a:round/>
              <a:headEnd/>
              <a:tailEnd/>
            </a:ln>
            <a:effectLst/>
          </p:spPr>
          <p:txBody>
            <a:bodyPr/>
            <a:lstStyle/>
            <a:p>
              <a:endParaRPr lang="ar-SA"/>
            </a:p>
          </p:txBody>
        </p:sp>
      </p:grpSp>
      <p:sp>
        <p:nvSpPr>
          <p:cNvPr id="5201" name="Line 81"/>
          <p:cNvSpPr>
            <a:spLocks noChangeShapeType="1"/>
          </p:cNvSpPr>
          <p:nvPr/>
        </p:nvSpPr>
        <p:spPr bwMode="auto">
          <a:xfrm flipH="1" flipV="1">
            <a:off x="7315200" y="2106613"/>
            <a:ext cx="20638" cy="4392612"/>
          </a:xfrm>
          <a:prstGeom prst="line">
            <a:avLst/>
          </a:prstGeom>
          <a:noFill/>
          <a:ln w="9525">
            <a:solidFill>
              <a:schemeClr val="tx1"/>
            </a:solidFill>
            <a:round/>
            <a:headEnd/>
            <a:tailEnd/>
          </a:ln>
          <a:effectLst/>
        </p:spPr>
        <p:txBody>
          <a:bodyPr/>
          <a:lstStyle/>
          <a:p>
            <a:endParaRPr lang="ar-SA"/>
          </a:p>
        </p:txBody>
      </p:sp>
      <p:sp>
        <p:nvSpPr>
          <p:cNvPr id="5202" name="AutoShape 82"/>
          <p:cNvSpPr>
            <a:spLocks/>
          </p:cNvSpPr>
          <p:nvPr/>
        </p:nvSpPr>
        <p:spPr bwMode="auto">
          <a:xfrm>
            <a:off x="7513638" y="3100388"/>
            <a:ext cx="139700" cy="319087"/>
          </a:xfrm>
          <a:prstGeom prst="rightBrace">
            <a:avLst>
              <a:gd name="adj1" fmla="val 19034"/>
              <a:gd name="adj2" fmla="val 50000"/>
            </a:avLst>
          </a:prstGeom>
          <a:noFill/>
          <a:ln w="9525">
            <a:solidFill>
              <a:schemeClr val="tx1"/>
            </a:solidFill>
            <a:round/>
            <a:headEnd/>
            <a:tailEnd/>
          </a:ln>
          <a:effectLst/>
        </p:spPr>
        <p:txBody>
          <a:bodyPr wrap="none" anchor="ctr"/>
          <a:lstStyle/>
          <a:p>
            <a:endParaRPr lang="ar-SA"/>
          </a:p>
        </p:txBody>
      </p:sp>
      <p:sp>
        <p:nvSpPr>
          <p:cNvPr id="5203" name="Text Box 83"/>
          <p:cNvSpPr txBox="1">
            <a:spLocks noChangeArrowheads="1"/>
          </p:cNvSpPr>
          <p:nvPr/>
        </p:nvSpPr>
        <p:spPr bwMode="auto">
          <a:xfrm>
            <a:off x="7780338" y="2006600"/>
            <a:ext cx="1055687" cy="831850"/>
          </a:xfrm>
          <a:prstGeom prst="rect">
            <a:avLst/>
          </a:prstGeom>
          <a:solidFill>
            <a:schemeClr val="accent2"/>
          </a:solidFill>
          <a:ln w="9525">
            <a:solidFill>
              <a:schemeClr val="tx1"/>
            </a:solidFill>
            <a:miter lim="800000"/>
            <a:headEnd/>
            <a:tailEnd/>
          </a:ln>
          <a:effectLst/>
        </p:spPr>
        <p:txBody>
          <a:bodyPr wrap="none">
            <a:spAutoFit/>
          </a:bodyPr>
          <a:lstStyle/>
          <a:p>
            <a:r>
              <a:rPr lang="en-US"/>
              <a:t>Gain</a:t>
            </a:r>
          </a:p>
          <a:p>
            <a:r>
              <a:rPr lang="en-US"/>
              <a:t>margin</a:t>
            </a:r>
          </a:p>
        </p:txBody>
      </p:sp>
      <p:sp>
        <p:nvSpPr>
          <p:cNvPr id="5204" name="Line 84"/>
          <p:cNvSpPr>
            <a:spLocks noChangeShapeType="1"/>
          </p:cNvSpPr>
          <p:nvPr/>
        </p:nvSpPr>
        <p:spPr bwMode="auto">
          <a:xfrm flipH="1">
            <a:off x="7672388" y="2862263"/>
            <a:ext cx="657225" cy="377825"/>
          </a:xfrm>
          <a:prstGeom prst="line">
            <a:avLst/>
          </a:prstGeom>
          <a:noFill/>
          <a:ln w="9525">
            <a:solidFill>
              <a:schemeClr val="tx1"/>
            </a:solidFill>
            <a:round/>
            <a:headEnd/>
            <a:tailEnd type="triangle" w="med" len="med"/>
          </a:ln>
          <a:effectLst/>
        </p:spPr>
        <p:txBody>
          <a:bodyPr/>
          <a:lstStyle/>
          <a:p>
            <a:endParaRPr lang="ar-SA"/>
          </a:p>
        </p:txBody>
      </p:sp>
    </p:spTree>
    <p:extLst>
      <p:ext uri="{BB962C8B-B14F-4D97-AF65-F5344CB8AC3E}">
        <p14:creationId xmlns:p14="http://schemas.microsoft.com/office/powerpoint/2010/main" val="96642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145">
                                            <p:txEl>
                                              <p:pRg st="0" end="0"/>
                                            </p:txEl>
                                          </p:spTgt>
                                        </p:tgtEl>
                                        <p:attrNameLst>
                                          <p:attrName>style.visibility</p:attrName>
                                        </p:attrNameLst>
                                      </p:cBhvr>
                                      <p:to>
                                        <p:strVal val="visible"/>
                                      </p:to>
                                    </p:set>
                                    <p:anim calcmode="lin" valueType="num">
                                      <p:cBhvr additive="base">
                                        <p:cTn id="18" dur="500" fill="hold"/>
                                        <p:tgtEl>
                                          <p:spTgt spid="5145">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514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192">
                                            <p:txEl>
                                              <p:pRg st="0" end="0"/>
                                            </p:txEl>
                                          </p:spTgt>
                                        </p:tgtEl>
                                        <p:attrNameLst>
                                          <p:attrName>style.visibility</p:attrName>
                                        </p:attrNameLst>
                                      </p:cBhvr>
                                      <p:to>
                                        <p:strVal val="visible"/>
                                      </p:to>
                                    </p:set>
                                    <p:anim calcmode="lin" valueType="num">
                                      <p:cBhvr additive="base">
                                        <p:cTn id="24" dur="500" fill="hold"/>
                                        <p:tgtEl>
                                          <p:spTgt spid="5192">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519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ox(out)">
                                      <p:cBhvr>
                                        <p:cTn id="30" dur="500"/>
                                        <p:tgtEl>
                                          <p:spTgt spid="12"/>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187">
                                            <p:txEl>
                                              <p:pRg st="0" end="0"/>
                                            </p:txEl>
                                          </p:spTgt>
                                        </p:tgtEl>
                                        <p:attrNameLst>
                                          <p:attrName>style.visibility</p:attrName>
                                        </p:attrNameLst>
                                      </p:cBhvr>
                                      <p:to>
                                        <p:strVal val="visible"/>
                                      </p:to>
                                    </p:set>
                                    <p:anim calcmode="lin" valueType="num">
                                      <p:cBhvr additive="base">
                                        <p:cTn id="35" dur="500" fill="hold"/>
                                        <p:tgtEl>
                                          <p:spTgt spid="5187">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18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7" fill="hold">
                      <p:stCondLst>
                        <p:cond delay="indefinite"/>
                      </p:stCondLst>
                      <p:childTnLst>
                        <p:par>
                          <p:cTn id="38" fill="hold">
                            <p:stCondLst>
                              <p:cond delay="0"/>
                            </p:stCondLst>
                            <p:childTnLst>
                              <p:par>
                                <p:cTn id="39" presetID="4" presetClass="entr" presetSubtype="32"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ox(out)">
                                      <p:cBhvr>
                                        <p:cTn id="41" dur="500"/>
                                        <p:tgtEl>
                                          <p:spTgt spid="7"/>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0-#ppt_w/2"/>
                                          </p:val>
                                        </p:tav>
                                        <p:tav tm="100000">
                                          <p:val>
                                            <p:strVal val="#ppt_x"/>
                                          </p:val>
                                        </p:tav>
                                      </p:tavLst>
                                    </p:anim>
                                    <p:anim calcmode="lin" valueType="num">
                                      <p:cBhvr additive="base">
                                        <p:cTn id="47"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0-#ppt_w/2"/>
                                          </p:val>
                                        </p:tav>
                                        <p:tav tm="100000">
                                          <p:val>
                                            <p:strVal val="#ppt_x"/>
                                          </p:val>
                                        </p:tav>
                                      </p:tavLst>
                                    </p:anim>
                                    <p:anim calcmode="lin" valueType="num">
                                      <p:cBhvr additive="base">
                                        <p:cTn id="53"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3" name="whoosh.wav"/>
                                        </p:tgtEl>
                                      </p:cMediaNode>
                                    </p:audio>
                                  </p:subTnLst>
                                </p:cTn>
                              </p:par>
                            </p:childTnLst>
                          </p:cTn>
                        </p:par>
                      </p:childTnLst>
                    </p:cTn>
                  </p:par>
                  <p:par>
                    <p:cTn id="54" fill="hold">
                      <p:stCondLst>
                        <p:cond delay="indefinite"/>
                      </p:stCondLst>
                      <p:childTnLst>
                        <p:par>
                          <p:cTn id="55" fill="hold">
                            <p:stCondLst>
                              <p:cond delay="0"/>
                            </p:stCondLst>
                            <p:childTnLst>
                              <p:par>
                                <p:cTn id="56" presetID="4" presetClass="entr" presetSubtype="32"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ox(out)">
                                      <p:cBhvr>
                                        <p:cTn id="58" dur="500"/>
                                        <p:tgtEl>
                                          <p:spTgt spid="4"/>
                                        </p:tgtEl>
                                      </p:cBhvr>
                                    </p:animEffect>
                                  </p:childTnLst>
                                  <p:subTnLst>
                                    <p:audio>
                                      <p:cMediaNode>
                                        <p:cTn display="0" masterRel="sameClick">
                                          <p:stCondLst>
                                            <p:cond evt="begin" delay="0">
                                              <p:tn val="56"/>
                                            </p:cond>
                                          </p:stCondLst>
                                          <p:endCondLst>
                                            <p:cond evt="onStopAudio" delay="0">
                                              <p:tgtEl>
                                                <p:sldTgt/>
                                              </p:tgtEl>
                                            </p:cond>
                                          </p:endCondLst>
                                        </p:cTn>
                                        <p:tgtEl>
                                          <p:sndTgt r:embed="rId2" name="camera.wav"/>
                                        </p:tgtEl>
                                      </p:cMediaNode>
                                    </p:audio>
                                  </p:subTnLst>
                                </p:cTn>
                              </p:par>
                            </p:childTnLst>
                          </p:cTn>
                        </p:par>
                      </p:childTnLst>
                    </p:cTn>
                  </p:par>
                  <p:par>
                    <p:cTn id="59" fill="hold">
                      <p:stCondLst>
                        <p:cond delay="indefinite"/>
                      </p:stCondLst>
                      <p:childTnLst>
                        <p:par>
                          <p:cTn id="60" fill="hold">
                            <p:stCondLst>
                              <p:cond delay="0"/>
                            </p:stCondLst>
                            <p:childTnLst>
                              <p:par>
                                <p:cTn id="61" presetID="4" presetClass="entr" presetSubtype="32" fill="hold"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box(out)">
                                      <p:cBhvr>
                                        <p:cTn id="63" dur="500"/>
                                        <p:tgtEl>
                                          <p:spTgt spid="3"/>
                                        </p:tgtEl>
                                      </p:cBhvr>
                                    </p:animEffect>
                                  </p:childTnLst>
                                  <p:subTnLst>
                                    <p:audio>
                                      <p:cMediaNode>
                                        <p:cTn display="0" masterRel="sameClick">
                                          <p:stCondLst>
                                            <p:cond evt="begin" delay="0">
                                              <p:tn val="61"/>
                                            </p:cond>
                                          </p:stCondLst>
                                          <p:endCondLst>
                                            <p:cond evt="onStopAudio" delay="0">
                                              <p:tgtEl>
                                                <p:sldTgt/>
                                              </p:tgtEl>
                                            </p:cond>
                                          </p:endCondLst>
                                        </p:cTn>
                                        <p:tgtEl>
                                          <p:sndTgt r:embed="rId2" name="camera.wav"/>
                                        </p:tgtEl>
                                      </p:cMediaNode>
                                    </p:audio>
                                  </p:subTnLst>
                                </p:cTn>
                              </p:par>
                            </p:childTnLst>
                          </p:cTn>
                        </p:par>
                      </p:childTnLst>
                    </p:cTn>
                  </p:par>
                  <p:par>
                    <p:cTn id="64" fill="hold">
                      <p:stCondLst>
                        <p:cond delay="indefinite"/>
                      </p:stCondLst>
                      <p:childTnLst>
                        <p:par>
                          <p:cTn id="65" fill="hold">
                            <p:stCondLst>
                              <p:cond delay="0"/>
                            </p:stCondLst>
                            <p:childTnLst>
                              <p:par>
                                <p:cTn id="66" presetID="4" presetClass="entr" presetSubtype="32" fill="hold" nodeType="click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box(out)">
                                      <p:cBhvr>
                                        <p:cTn id="68" dur="500"/>
                                        <p:tgtEl>
                                          <p:spTgt spid="9"/>
                                        </p:tgtEl>
                                      </p:cBhvr>
                                    </p:animEffect>
                                  </p:childTnLst>
                                  <p:subTnLst>
                                    <p:audio>
                                      <p:cMediaNode>
                                        <p:cTn display="0" masterRel="sameClick">
                                          <p:stCondLst>
                                            <p:cond evt="begin" delay="0">
                                              <p:tn val="66"/>
                                            </p:cond>
                                          </p:stCondLst>
                                          <p:endCondLst>
                                            <p:cond evt="onStopAudio" delay="0">
                                              <p:tgtEl>
                                                <p:sldTgt/>
                                              </p:tgtEl>
                                            </p:cond>
                                          </p:endCondLst>
                                        </p:cTn>
                                        <p:tgtEl>
                                          <p:sndTgt r:embed="rId2" name="camera.wav"/>
                                        </p:tgtEl>
                                      </p:cMediaNode>
                                    </p:audio>
                                  </p:subTnLst>
                                </p:cTn>
                              </p:par>
                            </p:childTnLst>
                          </p:cTn>
                        </p:par>
                      </p:childTnLst>
                    </p:cTn>
                  </p:par>
                  <p:par>
                    <p:cTn id="69" fill="hold">
                      <p:stCondLst>
                        <p:cond delay="indefinite"/>
                      </p:stCondLst>
                      <p:childTnLst>
                        <p:par>
                          <p:cTn id="70" fill="hold">
                            <p:stCondLst>
                              <p:cond delay="0"/>
                            </p:stCondLst>
                            <p:childTnLst>
                              <p:par>
                                <p:cTn id="71" presetID="4" presetClass="entr" presetSubtype="32"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box(out)">
                                      <p:cBhvr>
                                        <p:cTn id="73" dur="500"/>
                                        <p:tgtEl>
                                          <p:spTgt spid="8"/>
                                        </p:tgtEl>
                                      </p:cBhvr>
                                    </p:animEffect>
                                  </p:childTnLst>
                                  <p:subTnLst>
                                    <p:audio>
                                      <p:cMediaNode>
                                        <p:cTn display="0" masterRel="sameClick">
                                          <p:stCondLst>
                                            <p:cond evt="begin" delay="0">
                                              <p:tn val="71"/>
                                            </p:cond>
                                          </p:stCondLst>
                                          <p:endCondLst>
                                            <p:cond evt="onStopAudio" delay="0">
                                              <p:tgtEl>
                                                <p:sldTgt/>
                                              </p:tgtEl>
                                            </p:cond>
                                          </p:endCondLst>
                                        </p:cTn>
                                        <p:tgtEl>
                                          <p:sndTgt r:embed="rId2" name="camera.wav"/>
                                        </p:tgtEl>
                                      </p:cMediaNode>
                                    </p:audio>
                                  </p:subTnLst>
                                </p:cTn>
                              </p:par>
                            </p:childTnLst>
                          </p:cTn>
                        </p:par>
                      </p:childTnLst>
                    </p:cTn>
                  </p:par>
                  <p:par>
                    <p:cTn id="74" fill="hold">
                      <p:stCondLst>
                        <p:cond delay="indefinite"/>
                      </p:stCondLst>
                      <p:childTnLst>
                        <p:par>
                          <p:cTn id="75" fill="hold">
                            <p:stCondLst>
                              <p:cond delay="0"/>
                            </p:stCondLst>
                            <p:childTnLst>
                              <p:par>
                                <p:cTn id="76" presetID="2" presetClass="entr" presetSubtype="8" fill="hold" nodeType="clickEffect">
                                  <p:stCondLst>
                                    <p:cond delay="0"/>
                                  </p:stCondLst>
                                  <p:childTnLst>
                                    <p:set>
                                      <p:cBhvr>
                                        <p:cTn id="77" dur="1" fill="hold">
                                          <p:stCondLst>
                                            <p:cond delay="0"/>
                                          </p:stCondLst>
                                        </p:cTn>
                                        <p:tgtEl>
                                          <p:spTgt spid="5"/>
                                        </p:tgtEl>
                                        <p:attrNameLst>
                                          <p:attrName>style.visibility</p:attrName>
                                        </p:attrNameLst>
                                      </p:cBhvr>
                                      <p:to>
                                        <p:strVal val="visible"/>
                                      </p:to>
                                    </p:set>
                                    <p:anim calcmode="lin" valueType="num">
                                      <p:cBhvr additive="base">
                                        <p:cTn id="78" dur="500" fill="hold"/>
                                        <p:tgtEl>
                                          <p:spTgt spid="5"/>
                                        </p:tgtEl>
                                        <p:attrNameLst>
                                          <p:attrName>ppt_x</p:attrName>
                                        </p:attrNameLst>
                                      </p:cBhvr>
                                      <p:tavLst>
                                        <p:tav tm="0">
                                          <p:val>
                                            <p:strVal val="0-#ppt_w/2"/>
                                          </p:val>
                                        </p:tav>
                                        <p:tav tm="100000">
                                          <p:val>
                                            <p:strVal val="#ppt_x"/>
                                          </p:val>
                                        </p:tav>
                                      </p:tavLst>
                                    </p:anim>
                                    <p:anim calcmode="lin" valueType="num">
                                      <p:cBhvr additive="base">
                                        <p:cTn id="79"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3" name="whoosh.wav"/>
                                        </p:tgtEl>
                                      </p:cMediaNode>
                                    </p:audio>
                                  </p:subTnLst>
                                </p:cTn>
                              </p:par>
                            </p:childTnLst>
                          </p:cTn>
                        </p:par>
                      </p:childTnLst>
                    </p:cTn>
                  </p:par>
                  <p:par>
                    <p:cTn id="80" fill="hold">
                      <p:stCondLst>
                        <p:cond delay="indefinite"/>
                      </p:stCondLst>
                      <p:childTnLst>
                        <p:par>
                          <p:cTn id="81" fill="hold">
                            <p:stCondLst>
                              <p:cond delay="0"/>
                            </p:stCondLst>
                            <p:childTnLst>
                              <p:par>
                                <p:cTn id="82" presetID="2" presetClass="entr" presetSubtype="8" fill="hold" nodeType="clickEffect">
                                  <p:stCondLst>
                                    <p:cond delay="0"/>
                                  </p:stCondLst>
                                  <p:childTnLst>
                                    <p:set>
                                      <p:cBhvr>
                                        <p:cTn id="83" dur="1" fill="hold">
                                          <p:stCondLst>
                                            <p:cond delay="0"/>
                                          </p:stCondLst>
                                        </p:cTn>
                                        <p:tgtEl>
                                          <p:spTgt spid="13"/>
                                        </p:tgtEl>
                                        <p:attrNameLst>
                                          <p:attrName>style.visibility</p:attrName>
                                        </p:attrNameLst>
                                      </p:cBhvr>
                                      <p:to>
                                        <p:strVal val="visible"/>
                                      </p:to>
                                    </p:set>
                                    <p:anim calcmode="lin" valueType="num">
                                      <p:cBhvr additive="base">
                                        <p:cTn id="84" dur="500" fill="hold"/>
                                        <p:tgtEl>
                                          <p:spTgt spid="13"/>
                                        </p:tgtEl>
                                        <p:attrNameLst>
                                          <p:attrName>ppt_x</p:attrName>
                                        </p:attrNameLst>
                                      </p:cBhvr>
                                      <p:tavLst>
                                        <p:tav tm="0">
                                          <p:val>
                                            <p:strVal val="0-#ppt_w/2"/>
                                          </p:val>
                                        </p:tav>
                                        <p:tav tm="100000">
                                          <p:val>
                                            <p:strVal val="#ppt_x"/>
                                          </p:val>
                                        </p:tav>
                                      </p:tavLst>
                                    </p:anim>
                                    <p:anim calcmode="lin" valueType="num">
                                      <p:cBhvr additive="base">
                                        <p:cTn id="85" dur="5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2"/>
                                            </p:cond>
                                          </p:stCondLst>
                                          <p:endCondLst>
                                            <p:cond evt="onStopAudio" delay="0">
                                              <p:tgtEl>
                                                <p:sldTgt/>
                                              </p:tgtEl>
                                            </p:cond>
                                          </p:endCondLst>
                                        </p:cTn>
                                        <p:tgtEl>
                                          <p:sndTgt r:embed="rId3" name="whoosh.wav"/>
                                        </p:tgtEl>
                                      </p:cMediaNode>
                                    </p:audio>
                                  </p:subTnLst>
                                </p:cTn>
                              </p:par>
                            </p:childTnLst>
                          </p:cTn>
                        </p:par>
                      </p:childTnLst>
                    </p:cTn>
                  </p:par>
                  <p:par>
                    <p:cTn id="86" fill="hold">
                      <p:stCondLst>
                        <p:cond delay="indefinite"/>
                      </p:stCondLst>
                      <p:childTnLst>
                        <p:par>
                          <p:cTn id="87" fill="hold">
                            <p:stCondLst>
                              <p:cond delay="0"/>
                            </p:stCondLst>
                            <p:childTnLst>
                              <p:par>
                                <p:cTn id="88" presetID="2" presetClass="entr" presetSubtype="8" fill="hold" grpId="0" nodeType="clickEffect">
                                  <p:stCondLst>
                                    <p:cond delay="0"/>
                                  </p:stCondLst>
                                  <p:childTnLst>
                                    <p:set>
                                      <p:cBhvr>
                                        <p:cTn id="89" dur="1" fill="hold">
                                          <p:stCondLst>
                                            <p:cond delay="0"/>
                                          </p:stCondLst>
                                        </p:cTn>
                                        <p:tgtEl>
                                          <p:spTgt spid="5201"/>
                                        </p:tgtEl>
                                        <p:attrNameLst>
                                          <p:attrName>style.visibility</p:attrName>
                                        </p:attrNameLst>
                                      </p:cBhvr>
                                      <p:to>
                                        <p:strVal val="visible"/>
                                      </p:to>
                                    </p:set>
                                    <p:anim calcmode="lin" valueType="num">
                                      <p:cBhvr additive="base">
                                        <p:cTn id="90" dur="500" fill="hold"/>
                                        <p:tgtEl>
                                          <p:spTgt spid="5201"/>
                                        </p:tgtEl>
                                        <p:attrNameLst>
                                          <p:attrName>ppt_x</p:attrName>
                                        </p:attrNameLst>
                                      </p:cBhvr>
                                      <p:tavLst>
                                        <p:tav tm="0">
                                          <p:val>
                                            <p:strVal val="0-#ppt_w/2"/>
                                          </p:val>
                                        </p:tav>
                                        <p:tav tm="100000">
                                          <p:val>
                                            <p:strVal val="#ppt_x"/>
                                          </p:val>
                                        </p:tav>
                                      </p:tavLst>
                                    </p:anim>
                                    <p:anim calcmode="lin" valueType="num">
                                      <p:cBhvr additive="base">
                                        <p:cTn id="91" dur="500" fill="hold"/>
                                        <p:tgtEl>
                                          <p:spTgt spid="520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8"/>
                                            </p:cond>
                                          </p:stCondLst>
                                          <p:endCondLst>
                                            <p:cond evt="onStopAudio" delay="0">
                                              <p:tgtEl>
                                                <p:sldTgt/>
                                              </p:tgtEl>
                                            </p:cond>
                                          </p:endCondLst>
                                        </p:cTn>
                                        <p:tgtEl>
                                          <p:sndTgt r:embed="rId3" name="whoosh.wav"/>
                                        </p:tgtEl>
                                      </p:cMediaNode>
                                    </p:audio>
                                  </p:subTnLst>
                                </p:cTn>
                              </p:par>
                            </p:childTnLst>
                          </p:cTn>
                        </p:par>
                      </p:childTnLst>
                    </p:cTn>
                  </p:par>
                  <p:par>
                    <p:cTn id="92" fill="hold">
                      <p:stCondLst>
                        <p:cond delay="indefinite"/>
                      </p:stCondLst>
                      <p:childTnLst>
                        <p:par>
                          <p:cTn id="93" fill="hold">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5202"/>
                                        </p:tgtEl>
                                        <p:attrNameLst>
                                          <p:attrName>style.visibility</p:attrName>
                                        </p:attrNameLst>
                                      </p:cBhvr>
                                      <p:to>
                                        <p:strVal val="visible"/>
                                      </p:to>
                                    </p:set>
                                    <p:anim calcmode="lin" valueType="num">
                                      <p:cBhvr additive="base">
                                        <p:cTn id="96" dur="500" fill="hold"/>
                                        <p:tgtEl>
                                          <p:spTgt spid="5202"/>
                                        </p:tgtEl>
                                        <p:attrNameLst>
                                          <p:attrName>ppt_x</p:attrName>
                                        </p:attrNameLst>
                                      </p:cBhvr>
                                      <p:tavLst>
                                        <p:tav tm="0">
                                          <p:val>
                                            <p:strVal val="0-#ppt_w/2"/>
                                          </p:val>
                                        </p:tav>
                                        <p:tav tm="100000">
                                          <p:val>
                                            <p:strVal val="#ppt_x"/>
                                          </p:val>
                                        </p:tav>
                                      </p:tavLst>
                                    </p:anim>
                                    <p:anim calcmode="lin" valueType="num">
                                      <p:cBhvr additive="base">
                                        <p:cTn id="97" dur="500" fill="hold"/>
                                        <p:tgtEl>
                                          <p:spTgt spid="52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4"/>
                                            </p:cond>
                                          </p:stCondLst>
                                          <p:endCondLst>
                                            <p:cond evt="onStopAudio" delay="0">
                                              <p:tgtEl>
                                                <p:sldTgt/>
                                              </p:tgtEl>
                                            </p:cond>
                                          </p:endCondLst>
                                        </p:cTn>
                                        <p:tgtEl>
                                          <p:sndTgt r:embed="rId3" name="whoosh.wav"/>
                                        </p:tgtEl>
                                      </p:cMediaNode>
                                    </p:audio>
                                  </p:subTnLst>
                                </p:cTn>
                              </p:par>
                            </p:childTnLst>
                          </p:cTn>
                        </p:par>
                      </p:childTnLst>
                    </p:cTn>
                  </p:par>
                  <p:par>
                    <p:cTn id="98" fill="hold">
                      <p:stCondLst>
                        <p:cond delay="indefinite"/>
                      </p:stCondLst>
                      <p:childTnLst>
                        <p:par>
                          <p:cTn id="99" fill="hold">
                            <p:stCondLst>
                              <p:cond delay="0"/>
                            </p:stCondLst>
                            <p:childTnLst>
                              <p:par>
                                <p:cTn id="100" presetID="2" presetClass="entr" presetSubtype="8" fill="hold" grpId="0" nodeType="clickEffect">
                                  <p:stCondLst>
                                    <p:cond delay="0"/>
                                  </p:stCondLst>
                                  <p:childTnLst>
                                    <p:set>
                                      <p:cBhvr>
                                        <p:cTn id="101" dur="1" fill="hold">
                                          <p:stCondLst>
                                            <p:cond delay="0"/>
                                          </p:stCondLst>
                                        </p:cTn>
                                        <p:tgtEl>
                                          <p:spTgt spid="5204"/>
                                        </p:tgtEl>
                                        <p:attrNameLst>
                                          <p:attrName>style.visibility</p:attrName>
                                        </p:attrNameLst>
                                      </p:cBhvr>
                                      <p:to>
                                        <p:strVal val="visible"/>
                                      </p:to>
                                    </p:set>
                                    <p:anim calcmode="lin" valueType="num">
                                      <p:cBhvr additive="base">
                                        <p:cTn id="102" dur="500" fill="hold"/>
                                        <p:tgtEl>
                                          <p:spTgt spid="5204"/>
                                        </p:tgtEl>
                                        <p:attrNameLst>
                                          <p:attrName>ppt_x</p:attrName>
                                        </p:attrNameLst>
                                      </p:cBhvr>
                                      <p:tavLst>
                                        <p:tav tm="0">
                                          <p:val>
                                            <p:strVal val="0-#ppt_w/2"/>
                                          </p:val>
                                        </p:tav>
                                        <p:tav tm="100000">
                                          <p:val>
                                            <p:strVal val="#ppt_x"/>
                                          </p:val>
                                        </p:tav>
                                      </p:tavLst>
                                    </p:anim>
                                    <p:anim calcmode="lin" valueType="num">
                                      <p:cBhvr additive="base">
                                        <p:cTn id="103" dur="500" fill="hold"/>
                                        <p:tgtEl>
                                          <p:spTgt spid="520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0"/>
                                            </p:cond>
                                          </p:stCondLst>
                                          <p:endCondLst>
                                            <p:cond evt="onStopAudio" delay="0">
                                              <p:tgtEl>
                                                <p:sldTgt/>
                                              </p:tgtEl>
                                            </p:cond>
                                          </p:endCondLst>
                                        </p:cTn>
                                        <p:tgtEl>
                                          <p:sndTgt r:embed="rId3" name="whoosh.wav"/>
                                        </p:tgtEl>
                                      </p:cMediaNode>
                                    </p:audio>
                                  </p:subTnLst>
                                </p:cTn>
                              </p:par>
                            </p:childTnLst>
                          </p:cTn>
                        </p:par>
                      </p:childTnLst>
                    </p:cTn>
                  </p:par>
                  <p:par>
                    <p:cTn id="104" fill="hold">
                      <p:stCondLst>
                        <p:cond delay="indefinite"/>
                      </p:stCondLst>
                      <p:childTnLst>
                        <p:par>
                          <p:cTn id="105" fill="hold">
                            <p:stCondLst>
                              <p:cond delay="0"/>
                            </p:stCondLst>
                            <p:childTnLst>
                              <p:par>
                                <p:cTn id="106" presetID="2" presetClass="entr" presetSubtype="8" fill="hold" grpId="0" nodeType="clickEffect">
                                  <p:stCondLst>
                                    <p:cond delay="0"/>
                                  </p:stCondLst>
                                  <p:childTnLst>
                                    <p:set>
                                      <p:cBhvr>
                                        <p:cTn id="107" dur="1" fill="hold">
                                          <p:stCondLst>
                                            <p:cond delay="0"/>
                                          </p:stCondLst>
                                        </p:cTn>
                                        <p:tgtEl>
                                          <p:spTgt spid="5203"/>
                                        </p:tgtEl>
                                        <p:attrNameLst>
                                          <p:attrName>style.visibility</p:attrName>
                                        </p:attrNameLst>
                                      </p:cBhvr>
                                      <p:to>
                                        <p:strVal val="visible"/>
                                      </p:to>
                                    </p:set>
                                    <p:anim calcmode="lin" valueType="num">
                                      <p:cBhvr additive="base">
                                        <p:cTn id="108" dur="500" fill="hold"/>
                                        <p:tgtEl>
                                          <p:spTgt spid="5203"/>
                                        </p:tgtEl>
                                        <p:attrNameLst>
                                          <p:attrName>ppt_x</p:attrName>
                                        </p:attrNameLst>
                                      </p:cBhvr>
                                      <p:tavLst>
                                        <p:tav tm="0">
                                          <p:val>
                                            <p:strVal val="0-#ppt_w/2"/>
                                          </p:val>
                                        </p:tav>
                                        <p:tav tm="100000">
                                          <p:val>
                                            <p:strVal val="#ppt_x"/>
                                          </p:val>
                                        </p:tav>
                                      </p:tavLst>
                                    </p:anim>
                                    <p:anim calcmode="lin" valueType="num">
                                      <p:cBhvr additive="base">
                                        <p:cTn id="109" dur="500" fill="hold"/>
                                        <p:tgtEl>
                                          <p:spTgt spid="520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6"/>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nimBg="1" autoUpdateAnimBg="0"/>
      <p:bldP spid="5145" grpId="0" build="p" autoUpdateAnimBg="0"/>
      <p:bldP spid="5187" grpId="0" build="p" autoUpdateAnimBg="0"/>
      <p:bldP spid="5192" grpId="0" build="p" autoUpdateAnimBg="0"/>
      <p:bldP spid="5201" grpId="0" animBg="1"/>
      <p:bldP spid="5202" grpId="0" animBg="1"/>
      <p:bldP spid="5203" grpId="0" animBg="1" autoUpdateAnimBg="0"/>
      <p:bldP spid="5204" grpId="0" animBg="1"/>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94F95399-64A8-43B0-A5C5-2D48ACAF8409}" type="slidenum">
              <a:rPr lang="tr-TR" smtClean="0"/>
              <a:t>73</a:t>
            </a:fld>
            <a:endParaRPr lang="tr-TR"/>
          </a:p>
        </p:txBody>
      </p:sp>
      <p:sp>
        <p:nvSpPr>
          <p:cNvPr id="6147" name="Rectangle 3"/>
          <p:cNvSpPr>
            <a:spLocks noGrp="1" noChangeArrowheads="1"/>
          </p:cNvSpPr>
          <p:nvPr>
            <p:ph type="title"/>
          </p:nvPr>
        </p:nvSpPr>
        <p:spPr>
          <a:xfrm>
            <a:off x="457200" y="44624"/>
            <a:ext cx="8229600" cy="854968"/>
          </a:xfrm>
          <a:ln/>
        </p:spPr>
        <p:txBody>
          <a:bodyPr>
            <a:normAutofit fontScale="90000"/>
          </a:bodyPr>
          <a:lstStyle/>
          <a:p>
            <a:r>
              <a:rPr lang="en-US" sz="3600" dirty="0">
                <a:solidFill>
                  <a:schemeClr val="tx1"/>
                </a:solidFill>
              </a:rPr>
              <a:t>Compensated and </a:t>
            </a:r>
            <a:r>
              <a:rPr lang="en-US" sz="3600" dirty="0" err="1" smtClean="0">
                <a:solidFill>
                  <a:schemeClr val="tx1"/>
                </a:solidFill>
              </a:rPr>
              <a:t>uncomp</a:t>
            </a:r>
            <a:r>
              <a:rPr lang="tr-TR" sz="3600" dirty="0" smtClean="0">
                <a:solidFill>
                  <a:schemeClr val="tx1"/>
                </a:solidFill>
              </a:rPr>
              <a:t>.</a:t>
            </a:r>
            <a:r>
              <a:rPr lang="en-US" sz="3600" dirty="0" smtClean="0">
                <a:solidFill>
                  <a:schemeClr val="tx1"/>
                </a:solidFill>
              </a:rPr>
              <a:t> op-amp</a:t>
            </a:r>
            <a:endParaRPr lang="en-US" sz="3600" dirty="0">
              <a:solidFill>
                <a:schemeClr val="tx1"/>
              </a:solidFill>
            </a:endParaRPr>
          </a:p>
        </p:txBody>
      </p:sp>
      <p:grpSp>
        <p:nvGrpSpPr>
          <p:cNvPr id="2" name="Group 68"/>
          <p:cNvGrpSpPr>
            <a:grpSpLocks/>
          </p:cNvGrpSpPr>
          <p:nvPr/>
        </p:nvGrpSpPr>
        <p:grpSpPr bwMode="auto">
          <a:xfrm>
            <a:off x="517525" y="700806"/>
            <a:ext cx="8089900" cy="5824538"/>
            <a:chOff x="326" y="376"/>
            <a:chExt cx="5096" cy="3669"/>
          </a:xfrm>
        </p:grpSpPr>
        <p:sp>
          <p:nvSpPr>
            <p:cNvPr id="6149" name="Line 5"/>
            <p:cNvSpPr>
              <a:spLocks noChangeShapeType="1"/>
            </p:cNvSpPr>
            <p:nvPr/>
          </p:nvSpPr>
          <p:spPr bwMode="auto">
            <a:xfrm flipV="1">
              <a:off x="864" y="376"/>
              <a:ext cx="0" cy="3669"/>
            </a:xfrm>
            <a:prstGeom prst="line">
              <a:avLst/>
            </a:prstGeom>
            <a:noFill/>
            <a:ln w="9525">
              <a:solidFill>
                <a:schemeClr val="tx1"/>
              </a:solidFill>
              <a:round/>
              <a:headEnd/>
              <a:tailEnd type="triangle" w="med" len="med"/>
            </a:ln>
            <a:effectLst/>
          </p:spPr>
          <p:txBody>
            <a:bodyPr/>
            <a:lstStyle/>
            <a:p>
              <a:endParaRPr lang="ar-SA"/>
            </a:p>
          </p:txBody>
        </p:sp>
        <p:sp>
          <p:nvSpPr>
            <p:cNvPr id="6150" name="Line 6"/>
            <p:cNvSpPr>
              <a:spLocks noChangeShapeType="1"/>
            </p:cNvSpPr>
            <p:nvPr/>
          </p:nvSpPr>
          <p:spPr bwMode="auto">
            <a:xfrm>
              <a:off x="326" y="3234"/>
              <a:ext cx="5096" cy="0"/>
            </a:xfrm>
            <a:prstGeom prst="line">
              <a:avLst/>
            </a:prstGeom>
            <a:noFill/>
            <a:ln w="9525">
              <a:solidFill>
                <a:schemeClr val="tx1"/>
              </a:solidFill>
              <a:round/>
              <a:headEnd/>
              <a:tailEnd type="triangle" w="med" len="med"/>
            </a:ln>
            <a:effectLst/>
          </p:spPr>
          <p:txBody>
            <a:bodyPr/>
            <a:lstStyle/>
            <a:p>
              <a:endParaRPr lang="ar-SA"/>
            </a:p>
          </p:txBody>
        </p:sp>
        <p:sp>
          <p:nvSpPr>
            <p:cNvPr id="6151" name="Line 7"/>
            <p:cNvSpPr>
              <a:spLocks noChangeShapeType="1"/>
            </p:cNvSpPr>
            <p:nvPr/>
          </p:nvSpPr>
          <p:spPr bwMode="auto">
            <a:xfrm>
              <a:off x="864" y="2759"/>
              <a:ext cx="4044" cy="0"/>
            </a:xfrm>
            <a:prstGeom prst="line">
              <a:avLst/>
            </a:prstGeom>
            <a:noFill/>
            <a:ln w="9525" cap="rnd">
              <a:solidFill>
                <a:schemeClr val="tx1"/>
              </a:solidFill>
              <a:prstDash val="sysDot"/>
              <a:round/>
              <a:headEnd/>
              <a:tailEnd/>
            </a:ln>
            <a:effectLst/>
          </p:spPr>
          <p:txBody>
            <a:bodyPr/>
            <a:lstStyle/>
            <a:p>
              <a:endParaRPr lang="ar-SA"/>
            </a:p>
          </p:txBody>
        </p:sp>
        <p:sp>
          <p:nvSpPr>
            <p:cNvPr id="6153" name="Line 9"/>
            <p:cNvSpPr>
              <a:spLocks noChangeShapeType="1"/>
            </p:cNvSpPr>
            <p:nvPr/>
          </p:nvSpPr>
          <p:spPr bwMode="auto">
            <a:xfrm>
              <a:off x="864" y="1795"/>
              <a:ext cx="3581" cy="0"/>
            </a:xfrm>
            <a:prstGeom prst="line">
              <a:avLst/>
            </a:prstGeom>
            <a:noFill/>
            <a:ln w="9525" cap="rnd">
              <a:solidFill>
                <a:schemeClr val="tx1"/>
              </a:solidFill>
              <a:prstDash val="sysDot"/>
              <a:round/>
              <a:headEnd/>
              <a:tailEnd/>
            </a:ln>
            <a:effectLst/>
          </p:spPr>
          <p:txBody>
            <a:bodyPr/>
            <a:lstStyle/>
            <a:p>
              <a:endParaRPr lang="ar-SA"/>
            </a:p>
          </p:txBody>
        </p:sp>
        <p:sp>
          <p:nvSpPr>
            <p:cNvPr id="6154" name="Line 10"/>
            <p:cNvSpPr>
              <a:spLocks noChangeShapeType="1"/>
            </p:cNvSpPr>
            <p:nvPr/>
          </p:nvSpPr>
          <p:spPr bwMode="auto">
            <a:xfrm>
              <a:off x="864" y="3697"/>
              <a:ext cx="4395" cy="0"/>
            </a:xfrm>
            <a:prstGeom prst="line">
              <a:avLst/>
            </a:prstGeom>
            <a:noFill/>
            <a:ln w="9525" cap="rnd">
              <a:solidFill>
                <a:schemeClr val="tx1"/>
              </a:solidFill>
              <a:prstDash val="sysDot"/>
              <a:round/>
              <a:headEnd/>
              <a:tailEnd/>
            </a:ln>
            <a:effectLst/>
          </p:spPr>
          <p:txBody>
            <a:bodyPr/>
            <a:lstStyle/>
            <a:p>
              <a:endParaRPr lang="ar-SA"/>
            </a:p>
          </p:txBody>
        </p:sp>
        <p:sp>
          <p:nvSpPr>
            <p:cNvPr id="6155" name="Line 11"/>
            <p:cNvSpPr>
              <a:spLocks noChangeShapeType="1"/>
            </p:cNvSpPr>
            <p:nvPr/>
          </p:nvSpPr>
          <p:spPr bwMode="auto">
            <a:xfrm flipV="1">
              <a:off x="1340" y="827"/>
              <a:ext cx="0" cy="3143"/>
            </a:xfrm>
            <a:prstGeom prst="line">
              <a:avLst/>
            </a:prstGeom>
            <a:noFill/>
            <a:ln w="9525" cap="rnd">
              <a:solidFill>
                <a:schemeClr val="tx1"/>
              </a:solidFill>
              <a:prstDash val="sysDot"/>
              <a:round/>
              <a:headEnd/>
              <a:tailEnd/>
            </a:ln>
            <a:effectLst/>
          </p:spPr>
          <p:txBody>
            <a:bodyPr/>
            <a:lstStyle/>
            <a:p>
              <a:endParaRPr lang="ar-SA"/>
            </a:p>
          </p:txBody>
        </p:sp>
        <p:sp>
          <p:nvSpPr>
            <p:cNvPr id="6157" name="Line 13"/>
            <p:cNvSpPr>
              <a:spLocks noChangeShapeType="1"/>
            </p:cNvSpPr>
            <p:nvPr/>
          </p:nvSpPr>
          <p:spPr bwMode="auto">
            <a:xfrm flipV="1">
              <a:off x="2329" y="877"/>
              <a:ext cx="0" cy="3118"/>
            </a:xfrm>
            <a:prstGeom prst="line">
              <a:avLst/>
            </a:prstGeom>
            <a:noFill/>
            <a:ln w="9525" cap="rnd">
              <a:solidFill>
                <a:schemeClr val="tx1"/>
              </a:solidFill>
              <a:prstDash val="sysDot"/>
              <a:round/>
              <a:headEnd/>
              <a:tailEnd/>
            </a:ln>
            <a:effectLst/>
          </p:spPr>
          <p:txBody>
            <a:bodyPr/>
            <a:lstStyle/>
            <a:p>
              <a:endParaRPr lang="ar-SA"/>
            </a:p>
          </p:txBody>
        </p:sp>
        <p:sp>
          <p:nvSpPr>
            <p:cNvPr id="6160" name="Line 16"/>
            <p:cNvSpPr>
              <a:spLocks noChangeShapeType="1"/>
            </p:cNvSpPr>
            <p:nvPr/>
          </p:nvSpPr>
          <p:spPr bwMode="auto">
            <a:xfrm flipV="1">
              <a:off x="3757" y="802"/>
              <a:ext cx="0" cy="3218"/>
            </a:xfrm>
            <a:prstGeom prst="line">
              <a:avLst/>
            </a:prstGeom>
            <a:noFill/>
            <a:ln w="9525" cap="rnd">
              <a:solidFill>
                <a:schemeClr val="tx1"/>
              </a:solidFill>
              <a:prstDash val="sysDot"/>
              <a:round/>
              <a:headEnd/>
              <a:tailEnd/>
            </a:ln>
            <a:effectLst/>
          </p:spPr>
          <p:txBody>
            <a:bodyPr/>
            <a:lstStyle/>
            <a:p>
              <a:endParaRPr lang="ar-SA"/>
            </a:p>
          </p:txBody>
        </p:sp>
        <p:sp>
          <p:nvSpPr>
            <p:cNvPr id="6163" name="Line 19"/>
            <p:cNvSpPr>
              <a:spLocks noChangeShapeType="1"/>
            </p:cNvSpPr>
            <p:nvPr/>
          </p:nvSpPr>
          <p:spPr bwMode="auto">
            <a:xfrm>
              <a:off x="864" y="839"/>
              <a:ext cx="2893" cy="0"/>
            </a:xfrm>
            <a:prstGeom prst="line">
              <a:avLst/>
            </a:prstGeom>
            <a:noFill/>
            <a:ln w="9525">
              <a:solidFill>
                <a:schemeClr val="tx1"/>
              </a:solidFill>
              <a:round/>
              <a:headEnd/>
              <a:tailEnd/>
            </a:ln>
            <a:effectLst/>
          </p:spPr>
          <p:txBody>
            <a:bodyPr/>
            <a:lstStyle/>
            <a:p>
              <a:endParaRPr lang="ar-SA"/>
            </a:p>
          </p:txBody>
        </p:sp>
        <p:sp>
          <p:nvSpPr>
            <p:cNvPr id="6164" name="Line 20"/>
            <p:cNvSpPr>
              <a:spLocks noChangeShapeType="1"/>
            </p:cNvSpPr>
            <p:nvPr/>
          </p:nvSpPr>
          <p:spPr bwMode="auto">
            <a:xfrm>
              <a:off x="3757" y="839"/>
              <a:ext cx="475" cy="476"/>
            </a:xfrm>
            <a:prstGeom prst="line">
              <a:avLst/>
            </a:prstGeom>
            <a:noFill/>
            <a:ln w="9525">
              <a:solidFill>
                <a:schemeClr val="tx1"/>
              </a:solidFill>
              <a:round/>
              <a:headEnd/>
              <a:tailEnd/>
            </a:ln>
            <a:effectLst/>
          </p:spPr>
          <p:txBody>
            <a:bodyPr/>
            <a:lstStyle/>
            <a:p>
              <a:endParaRPr lang="ar-SA"/>
            </a:p>
          </p:txBody>
        </p:sp>
        <p:sp>
          <p:nvSpPr>
            <p:cNvPr id="6165" name="Line 21"/>
            <p:cNvSpPr>
              <a:spLocks noChangeShapeType="1"/>
            </p:cNvSpPr>
            <p:nvPr/>
          </p:nvSpPr>
          <p:spPr bwMode="auto">
            <a:xfrm flipV="1">
              <a:off x="4709" y="2280"/>
              <a:ext cx="0" cy="1652"/>
            </a:xfrm>
            <a:prstGeom prst="line">
              <a:avLst/>
            </a:prstGeom>
            <a:noFill/>
            <a:ln w="9525" cap="rnd">
              <a:solidFill>
                <a:schemeClr val="tx1"/>
              </a:solidFill>
              <a:prstDash val="sysDot"/>
              <a:round/>
              <a:headEnd/>
              <a:tailEnd/>
            </a:ln>
            <a:effectLst/>
          </p:spPr>
          <p:txBody>
            <a:bodyPr/>
            <a:lstStyle/>
            <a:p>
              <a:endParaRPr lang="ar-SA"/>
            </a:p>
          </p:txBody>
        </p:sp>
        <p:sp>
          <p:nvSpPr>
            <p:cNvPr id="6167" name="Line 23"/>
            <p:cNvSpPr>
              <a:spLocks noChangeShapeType="1"/>
            </p:cNvSpPr>
            <p:nvPr/>
          </p:nvSpPr>
          <p:spPr bwMode="auto">
            <a:xfrm>
              <a:off x="4232" y="1328"/>
              <a:ext cx="464" cy="939"/>
            </a:xfrm>
            <a:prstGeom prst="line">
              <a:avLst/>
            </a:prstGeom>
            <a:noFill/>
            <a:ln w="9525">
              <a:solidFill>
                <a:schemeClr val="tx1"/>
              </a:solidFill>
              <a:round/>
              <a:headEnd/>
              <a:tailEnd/>
            </a:ln>
            <a:effectLst/>
          </p:spPr>
          <p:txBody>
            <a:bodyPr/>
            <a:lstStyle/>
            <a:p>
              <a:endParaRPr lang="ar-SA"/>
            </a:p>
          </p:txBody>
        </p:sp>
        <p:sp>
          <p:nvSpPr>
            <p:cNvPr id="6168" name="Line 24"/>
            <p:cNvSpPr>
              <a:spLocks noChangeShapeType="1"/>
            </p:cNvSpPr>
            <p:nvPr/>
          </p:nvSpPr>
          <p:spPr bwMode="auto">
            <a:xfrm>
              <a:off x="4708" y="2267"/>
              <a:ext cx="589" cy="1765"/>
            </a:xfrm>
            <a:prstGeom prst="line">
              <a:avLst/>
            </a:prstGeom>
            <a:noFill/>
            <a:ln w="9525">
              <a:solidFill>
                <a:schemeClr val="tx1"/>
              </a:solidFill>
              <a:round/>
              <a:headEnd/>
              <a:tailEnd/>
            </a:ln>
            <a:effectLst/>
          </p:spPr>
          <p:txBody>
            <a:bodyPr/>
            <a:lstStyle/>
            <a:p>
              <a:endParaRPr lang="ar-SA"/>
            </a:p>
          </p:txBody>
        </p:sp>
        <p:sp>
          <p:nvSpPr>
            <p:cNvPr id="6169" name="Text Box 25"/>
            <p:cNvSpPr txBox="1">
              <a:spLocks noChangeArrowheads="1"/>
            </p:cNvSpPr>
            <p:nvPr/>
          </p:nvSpPr>
          <p:spPr bwMode="auto">
            <a:xfrm>
              <a:off x="343" y="399"/>
              <a:ext cx="489" cy="288"/>
            </a:xfrm>
            <a:prstGeom prst="rect">
              <a:avLst/>
            </a:prstGeom>
            <a:noFill/>
            <a:ln w="9525">
              <a:noFill/>
              <a:miter lim="800000"/>
              <a:headEnd/>
              <a:tailEnd/>
            </a:ln>
            <a:effectLst/>
          </p:spPr>
          <p:txBody>
            <a:bodyPr wrap="none">
              <a:spAutoFit/>
            </a:bodyPr>
            <a:lstStyle/>
            <a:p>
              <a:r>
                <a:rPr lang="en-US"/>
                <a:t>Gain</a:t>
              </a:r>
            </a:p>
          </p:txBody>
        </p:sp>
        <p:sp>
          <p:nvSpPr>
            <p:cNvPr id="6170" name="Text Box 26"/>
            <p:cNvSpPr txBox="1">
              <a:spLocks noChangeArrowheads="1"/>
            </p:cNvSpPr>
            <p:nvPr/>
          </p:nvSpPr>
          <p:spPr bwMode="auto">
            <a:xfrm>
              <a:off x="343" y="700"/>
              <a:ext cx="543" cy="288"/>
            </a:xfrm>
            <a:prstGeom prst="rect">
              <a:avLst/>
            </a:prstGeom>
            <a:noFill/>
            <a:ln w="9525">
              <a:noFill/>
              <a:miter lim="800000"/>
              <a:headEnd/>
              <a:tailEnd/>
            </a:ln>
            <a:effectLst/>
          </p:spPr>
          <p:txBody>
            <a:bodyPr wrap="none">
              <a:spAutoFit/>
            </a:bodyPr>
            <a:lstStyle/>
            <a:p>
              <a:r>
                <a:rPr lang="en-US"/>
                <a:t>100K</a:t>
              </a:r>
            </a:p>
          </p:txBody>
        </p:sp>
        <p:sp>
          <p:nvSpPr>
            <p:cNvPr id="6171" name="Text Box 27"/>
            <p:cNvSpPr txBox="1">
              <a:spLocks noChangeArrowheads="1"/>
            </p:cNvSpPr>
            <p:nvPr/>
          </p:nvSpPr>
          <p:spPr bwMode="auto">
            <a:xfrm>
              <a:off x="356" y="1626"/>
              <a:ext cx="500" cy="288"/>
            </a:xfrm>
            <a:prstGeom prst="rect">
              <a:avLst/>
            </a:prstGeom>
            <a:noFill/>
            <a:ln w="9525">
              <a:noFill/>
              <a:miter lim="800000"/>
              <a:headEnd/>
              <a:tailEnd/>
            </a:ln>
            <a:effectLst/>
          </p:spPr>
          <p:txBody>
            <a:bodyPr wrap="none">
              <a:spAutoFit/>
            </a:bodyPr>
            <a:lstStyle/>
            <a:p>
              <a:r>
                <a:rPr lang="en-US"/>
                <a:t>1000</a:t>
              </a:r>
            </a:p>
          </p:txBody>
        </p:sp>
        <p:sp>
          <p:nvSpPr>
            <p:cNvPr id="6172" name="Text Box 28"/>
            <p:cNvSpPr txBox="1">
              <a:spLocks noChangeArrowheads="1"/>
            </p:cNvSpPr>
            <p:nvPr/>
          </p:nvSpPr>
          <p:spPr bwMode="auto">
            <a:xfrm>
              <a:off x="531" y="2615"/>
              <a:ext cx="308" cy="288"/>
            </a:xfrm>
            <a:prstGeom prst="rect">
              <a:avLst/>
            </a:prstGeom>
            <a:noFill/>
            <a:ln w="9525">
              <a:noFill/>
              <a:miter lim="800000"/>
              <a:headEnd/>
              <a:tailEnd/>
            </a:ln>
            <a:effectLst/>
          </p:spPr>
          <p:txBody>
            <a:bodyPr wrap="none">
              <a:spAutoFit/>
            </a:bodyPr>
            <a:lstStyle/>
            <a:p>
              <a:r>
                <a:rPr lang="en-US"/>
                <a:t>10</a:t>
              </a:r>
            </a:p>
          </p:txBody>
        </p:sp>
        <p:sp>
          <p:nvSpPr>
            <p:cNvPr id="6173" name="Text Box 29"/>
            <p:cNvSpPr txBox="1">
              <a:spLocks noChangeArrowheads="1"/>
            </p:cNvSpPr>
            <p:nvPr/>
          </p:nvSpPr>
          <p:spPr bwMode="auto">
            <a:xfrm>
              <a:off x="506" y="3554"/>
              <a:ext cx="356" cy="288"/>
            </a:xfrm>
            <a:prstGeom prst="rect">
              <a:avLst/>
            </a:prstGeom>
            <a:noFill/>
            <a:ln w="9525">
              <a:noFill/>
              <a:miter lim="800000"/>
              <a:headEnd/>
              <a:tailEnd/>
            </a:ln>
            <a:effectLst/>
          </p:spPr>
          <p:txBody>
            <a:bodyPr wrap="none">
              <a:spAutoFit/>
            </a:bodyPr>
            <a:lstStyle/>
            <a:p>
              <a:r>
                <a:rPr lang="en-US"/>
                <a:t>0.1</a:t>
              </a:r>
            </a:p>
          </p:txBody>
        </p:sp>
        <p:sp>
          <p:nvSpPr>
            <p:cNvPr id="6176" name="Text Box 32"/>
            <p:cNvSpPr txBox="1">
              <a:spLocks noChangeArrowheads="1"/>
            </p:cNvSpPr>
            <p:nvPr/>
          </p:nvSpPr>
          <p:spPr bwMode="auto">
            <a:xfrm>
              <a:off x="381" y="1151"/>
              <a:ext cx="447" cy="288"/>
            </a:xfrm>
            <a:prstGeom prst="rect">
              <a:avLst/>
            </a:prstGeom>
            <a:noFill/>
            <a:ln w="9525">
              <a:noFill/>
              <a:miter lim="800000"/>
              <a:headEnd/>
              <a:tailEnd/>
            </a:ln>
            <a:effectLst/>
          </p:spPr>
          <p:txBody>
            <a:bodyPr wrap="none">
              <a:spAutoFit/>
            </a:bodyPr>
            <a:lstStyle/>
            <a:p>
              <a:r>
                <a:rPr lang="en-US"/>
                <a:t>10K</a:t>
              </a:r>
            </a:p>
          </p:txBody>
        </p:sp>
        <p:sp>
          <p:nvSpPr>
            <p:cNvPr id="6177" name="Text Box 33"/>
            <p:cNvSpPr txBox="1">
              <a:spLocks noChangeArrowheads="1"/>
            </p:cNvSpPr>
            <p:nvPr/>
          </p:nvSpPr>
          <p:spPr bwMode="auto">
            <a:xfrm>
              <a:off x="368" y="2140"/>
              <a:ext cx="404" cy="288"/>
            </a:xfrm>
            <a:prstGeom prst="rect">
              <a:avLst/>
            </a:prstGeom>
            <a:noFill/>
            <a:ln w="9525">
              <a:noFill/>
              <a:miter lim="800000"/>
              <a:headEnd/>
              <a:tailEnd/>
            </a:ln>
            <a:effectLst/>
          </p:spPr>
          <p:txBody>
            <a:bodyPr wrap="none">
              <a:spAutoFit/>
            </a:bodyPr>
            <a:lstStyle/>
            <a:p>
              <a:r>
                <a:rPr lang="en-US"/>
                <a:t>100</a:t>
              </a:r>
            </a:p>
          </p:txBody>
        </p:sp>
        <p:sp>
          <p:nvSpPr>
            <p:cNvPr id="6183" name="Text Box 39"/>
            <p:cNvSpPr txBox="1">
              <a:spLocks noChangeArrowheads="1"/>
            </p:cNvSpPr>
            <p:nvPr/>
          </p:nvSpPr>
          <p:spPr bwMode="auto">
            <a:xfrm>
              <a:off x="570" y="3066"/>
              <a:ext cx="212" cy="288"/>
            </a:xfrm>
            <a:prstGeom prst="rect">
              <a:avLst/>
            </a:prstGeom>
            <a:solidFill>
              <a:schemeClr val="bg1"/>
            </a:solidFill>
            <a:ln w="9525">
              <a:noFill/>
              <a:miter lim="800000"/>
              <a:headEnd/>
              <a:tailEnd/>
            </a:ln>
            <a:effectLst/>
          </p:spPr>
          <p:txBody>
            <a:bodyPr wrap="none">
              <a:spAutoFit/>
            </a:bodyPr>
            <a:lstStyle/>
            <a:p>
              <a:r>
                <a:rPr lang="en-US"/>
                <a:t>1</a:t>
              </a:r>
            </a:p>
          </p:txBody>
        </p:sp>
        <p:sp>
          <p:nvSpPr>
            <p:cNvPr id="6186" name="Text Box 42"/>
            <p:cNvSpPr txBox="1">
              <a:spLocks noChangeArrowheads="1"/>
            </p:cNvSpPr>
            <p:nvPr/>
          </p:nvSpPr>
          <p:spPr bwMode="auto">
            <a:xfrm>
              <a:off x="4074" y="2953"/>
              <a:ext cx="1326" cy="288"/>
            </a:xfrm>
            <a:prstGeom prst="rect">
              <a:avLst/>
            </a:prstGeom>
            <a:noFill/>
            <a:ln w="9525">
              <a:noFill/>
              <a:miter lim="800000"/>
              <a:headEnd/>
              <a:tailEnd/>
            </a:ln>
            <a:effectLst/>
          </p:spPr>
          <p:txBody>
            <a:bodyPr wrap="none">
              <a:spAutoFit/>
            </a:bodyPr>
            <a:lstStyle/>
            <a:p>
              <a:r>
                <a:rPr lang="en-US"/>
                <a:t>Frequency (Hz)</a:t>
              </a:r>
            </a:p>
          </p:txBody>
        </p:sp>
        <p:sp>
          <p:nvSpPr>
            <p:cNvPr id="6187" name="Text Box 43"/>
            <p:cNvSpPr txBox="1">
              <a:spLocks noChangeArrowheads="1"/>
            </p:cNvSpPr>
            <p:nvPr/>
          </p:nvSpPr>
          <p:spPr bwMode="auto">
            <a:xfrm>
              <a:off x="1133" y="3278"/>
              <a:ext cx="308" cy="288"/>
            </a:xfrm>
            <a:prstGeom prst="rect">
              <a:avLst/>
            </a:prstGeom>
            <a:solidFill>
              <a:schemeClr val="bg1"/>
            </a:solidFill>
            <a:ln w="9525">
              <a:noFill/>
              <a:miter lim="800000"/>
              <a:headEnd/>
              <a:tailEnd/>
            </a:ln>
            <a:effectLst/>
          </p:spPr>
          <p:txBody>
            <a:bodyPr wrap="none">
              <a:spAutoFit/>
            </a:bodyPr>
            <a:lstStyle/>
            <a:p>
              <a:r>
                <a:rPr lang="en-US"/>
                <a:t>10</a:t>
              </a:r>
            </a:p>
          </p:txBody>
        </p:sp>
        <p:sp>
          <p:nvSpPr>
            <p:cNvPr id="6188" name="Text Box 44"/>
            <p:cNvSpPr txBox="1">
              <a:spLocks noChangeArrowheads="1"/>
            </p:cNvSpPr>
            <p:nvPr/>
          </p:nvSpPr>
          <p:spPr bwMode="auto">
            <a:xfrm>
              <a:off x="1647" y="3265"/>
              <a:ext cx="404" cy="288"/>
            </a:xfrm>
            <a:prstGeom prst="rect">
              <a:avLst/>
            </a:prstGeom>
            <a:solidFill>
              <a:schemeClr val="bg1"/>
            </a:solidFill>
            <a:ln w="9525">
              <a:noFill/>
              <a:miter lim="800000"/>
              <a:headEnd/>
              <a:tailEnd/>
            </a:ln>
            <a:effectLst/>
          </p:spPr>
          <p:txBody>
            <a:bodyPr wrap="none">
              <a:spAutoFit/>
            </a:bodyPr>
            <a:lstStyle/>
            <a:p>
              <a:r>
                <a:rPr lang="en-US"/>
                <a:t>100</a:t>
              </a:r>
            </a:p>
          </p:txBody>
        </p:sp>
        <p:sp>
          <p:nvSpPr>
            <p:cNvPr id="6189" name="Text Box 45"/>
            <p:cNvSpPr txBox="1">
              <a:spLocks noChangeArrowheads="1"/>
            </p:cNvSpPr>
            <p:nvPr/>
          </p:nvSpPr>
          <p:spPr bwMode="auto">
            <a:xfrm>
              <a:off x="2611" y="3265"/>
              <a:ext cx="447" cy="288"/>
            </a:xfrm>
            <a:prstGeom prst="rect">
              <a:avLst/>
            </a:prstGeom>
            <a:solidFill>
              <a:schemeClr val="bg1"/>
            </a:solidFill>
            <a:ln w="9525">
              <a:noFill/>
              <a:miter lim="800000"/>
              <a:headEnd/>
              <a:tailEnd/>
            </a:ln>
            <a:effectLst/>
          </p:spPr>
          <p:txBody>
            <a:bodyPr wrap="none">
              <a:spAutoFit/>
            </a:bodyPr>
            <a:lstStyle/>
            <a:p>
              <a:r>
                <a:rPr lang="en-US"/>
                <a:t>10K</a:t>
              </a:r>
            </a:p>
          </p:txBody>
        </p:sp>
        <p:sp>
          <p:nvSpPr>
            <p:cNvPr id="6190" name="Text Box 46"/>
            <p:cNvSpPr txBox="1">
              <a:spLocks noChangeArrowheads="1"/>
            </p:cNvSpPr>
            <p:nvPr/>
          </p:nvSpPr>
          <p:spPr bwMode="auto">
            <a:xfrm>
              <a:off x="3533" y="3265"/>
              <a:ext cx="383" cy="288"/>
            </a:xfrm>
            <a:prstGeom prst="rect">
              <a:avLst/>
            </a:prstGeom>
            <a:solidFill>
              <a:schemeClr val="bg1"/>
            </a:solidFill>
            <a:ln w="9525">
              <a:noFill/>
              <a:miter lim="800000"/>
              <a:headEnd/>
              <a:tailEnd/>
            </a:ln>
            <a:effectLst/>
          </p:spPr>
          <p:txBody>
            <a:bodyPr wrap="none">
              <a:spAutoFit/>
            </a:bodyPr>
            <a:lstStyle/>
            <a:p>
              <a:r>
                <a:rPr lang="en-US"/>
                <a:t>1M</a:t>
              </a:r>
            </a:p>
          </p:txBody>
        </p:sp>
        <p:sp>
          <p:nvSpPr>
            <p:cNvPr id="6191" name="Text Box 47"/>
            <p:cNvSpPr txBox="1">
              <a:spLocks noChangeArrowheads="1"/>
            </p:cNvSpPr>
            <p:nvPr/>
          </p:nvSpPr>
          <p:spPr bwMode="auto">
            <a:xfrm>
              <a:off x="4447" y="3265"/>
              <a:ext cx="575" cy="288"/>
            </a:xfrm>
            <a:prstGeom prst="rect">
              <a:avLst/>
            </a:prstGeom>
            <a:solidFill>
              <a:schemeClr val="bg1"/>
            </a:solidFill>
            <a:ln w="9525">
              <a:noFill/>
              <a:miter lim="800000"/>
              <a:headEnd/>
              <a:tailEnd/>
            </a:ln>
            <a:effectLst/>
          </p:spPr>
          <p:txBody>
            <a:bodyPr wrap="none">
              <a:spAutoFit/>
            </a:bodyPr>
            <a:lstStyle/>
            <a:p>
              <a:r>
                <a:rPr lang="en-US"/>
                <a:t>100M</a:t>
              </a:r>
            </a:p>
          </p:txBody>
        </p:sp>
      </p:grpSp>
      <p:grpSp>
        <p:nvGrpSpPr>
          <p:cNvPr id="3" name="Group 72"/>
          <p:cNvGrpSpPr>
            <a:grpSpLocks/>
          </p:cNvGrpSpPr>
          <p:nvPr/>
        </p:nvGrpSpPr>
        <p:grpSpPr bwMode="auto">
          <a:xfrm>
            <a:off x="2127250" y="1331913"/>
            <a:ext cx="4513263" cy="5267325"/>
            <a:chOff x="1340" y="839"/>
            <a:chExt cx="2843" cy="3318"/>
          </a:xfrm>
        </p:grpSpPr>
        <p:sp>
          <p:nvSpPr>
            <p:cNvPr id="6192" name="Line 48"/>
            <p:cNvSpPr>
              <a:spLocks noChangeShapeType="1"/>
            </p:cNvSpPr>
            <p:nvPr/>
          </p:nvSpPr>
          <p:spPr bwMode="auto">
            <a:xfrm>
              <a:off x="1340" y="839"/>
              <a:ext cx="2392" cy="2392"/>
            </a:xfrm>
            <a:prstGeom prst="line">
              <a:avLst/>
            </a:prstGeom>
            <a:noFill/>
            <a:ln w="9525">
              <a:solidFill>
                <a:schemeClr val="tx1"/>
              </a:solidFill>
              <a:round/>
              <a:headEnd/>
              <a:tailEnd/>
            </a:ln>
            <a:effectLst/>
          </p:spPr>
          <p:txBody>
            <a:bodyPr/>
            <a:lstStyle/>
            <a:p>
              <a:endParaRPr lang="ar-SA"/>
            </a:p>
          </p:txBody>
        </p:sp>
        <p:sp>
          <p:nvSpPr>
            <p:cNvPr id="6193" name="Line 49"/>
            <p:cNvSpPr>
              <a:spLocks noChangeShapeType="1"/>
            </p:cNvSpPr>
            <p:nvPr/>
          </p:nvSpPr>
          <p:spPr bwMode="auto">
            <a:xfrm>
              <a:off x="3732" y="3218"/>
              <a:ext cx="451" cy="939"/>
            </a:xfrm>
            <a:prstGeom prst="line">
              <a:avLst/>
            </a:prstGeom>
            <a:noFill/>
            <a:ln w="9525">
              <a:solidFill>
                <a:schemeClr val="tx1"/>
              </a:solidFill>
              <a:round/>
              <a:headEnd/>
              <a:tailEnd/>
            </a:ln>
            <a:effectLst/>
          </p:spPr>
          <p:txBody>
            <a:bodyPr/>
            <a:lstStyle/>
            <a:p>
              <a:endParaRPr lang="ar-SA"/>
            </a:p>
          </p:txBody>
        </p:sp>
      </p:grpSp>
      <p:sp>
        <p:nvSpPr>
          <p:cNvPr id="6195" name="AutoShape 51"/>
          <p:cNvSpPr>
            <a:spLocks noChangeArrowheads="1"/>
          </p:cNvSpPr>
          <p:nvPr/>
        </p:nvSpPr>
        <p:spPr bwMode="auto">
          <a:xfrm>
            <a:off x="6629400" y="2065338"/>
            <a:ext cx="2514600" cy="457200"/>
          </a:xfrm>
          <a:prstGeom prst="wedgeRoundRectCallout">
            <a:avLst>
              <a:gd name="adj1" fmla="val -22412"/>
              <a:gd name="adj2" fmla="val 230208"/>
              <a:gd name="adj3" fmla="val 16667"/>
            </a:avLst>
          </a:prstGeom>
          <a:solidFill>
            <a:schemeClr val="accent2">
              <a:lumMod val="40000"/>
              <a:lumOff val="60000"/>
            </a:schemeClr>
          </a:solidFill>
          <a:ln w="9525">
            <a:solidFill>
              <a:schemeClr val="tx1"/>
            </a:solidFill>
            <a:miter lim="800000"/>
            <a:headEnd/>
            <a:tailEnd/>
          </a:ln>
          <a:effectLst/>
        </p:spPr>
        <p:txBody>
          <a:bodyPr/>
          <a:lstStyle/>
          <a:p>
            <a:pPr algn="ctr"/>
            <a:r>
              <a:rPr lang="en-US"/>
              <a:t>Uncompensated </a:t>
            </a:r>
          </a:p>
        </p:txBody>
      </p:sp>
      <p:sp>
        <p:nvSpPr>
          <p:cNvPr id="6196" name="AutoShape 52"/>
          <p:cNvSpPr>
            <a:spLocks noChangeArrowheads="1"/>
          </p:cNvSpPr>
          <p:nvPr/>
        </p:nvSpPr>
        <p:spPr bwMode="auto">
          <a:xfrm>
            <a:off x="3602038" y="2093913"/>
            <a:ext cx="2057400" cy="457200"/>
          </a:xfrm>
          <a:prstGeom prst="wedgeRoundRectCallout">
            <a:avLst>
              <a:gd name="adj1" fmla="val -24847"/>
              <a:gd name="adj2" fmla="val 207639"/>
              <a:gd name="adj3" fmla="val 16667"/>
            </a:avLst>
          </a:prstGeom>
          <a:solidFill>
            <a:schemeClr val="accent2">
              <a:lumMod val="40000"/>
              <a:lumOff val="60000"/>
            </a:schemeClr>
          </a:solidFill>
          <a:ln w="9525">
            <a:solidFill>
              <a:schemeClr val="tx1"/>
            </a:solidFill>
            <a:miter lim="800000"/>
            <a:headEnd/>
            <a:tailEnd/>
          </a:ln>
          <a:effectLst/>
        </p:spPr>
        <p:txBody>
          <a:bodyPr/>
          <a:lstStyle/>
          <a:p>
            <a:pPr algn="ctr"/>
            <a:r>
              <a:rPr lang="en-US"/>
              <a:t>Compensated </a:t>
            </a:r>
          </a:p>
        </p:txBody>
      </p:sp>
      <p:sp>
        <p:nvSpPr>
          <p:cNvPr id="6197" name="Text Box 53"/>
          <p:cNvSpPr txBox="1">
            <a:spLocks noChangeArrowheads="1"/>
          </p:cNvSpPr>
          <p:nvPr/>
        </p:nvSpPr>
        <p:spPr bwMode="auto">
          <a:xfrm>
            <a:off x="6632575" y="1331913"/>
            <a:ext cx="2209800" cy="466725"/>
          </a:xfrm>
          <a:prstGeom prst="rect">
            <a:avLst/>
          </a:prstGeom>
          <a:solidFill>
            <a:srgbClr val="CCFFCC"/>
          </a:solidFill>
          <a:ln w="9525">
            <a:solidFill>
              <a:schemeClr val="tx1"/>
            </a:solidFill>
            <a:miter lim="800000"/>
            <a:headEnd/>
            <a:tailEnd/>
          </a:ln>
          <a:effectLst/>
        </p:spPr>
        <p:txBody>
          <a:bodyPr>
            <a:spAutoFit/>
          </a:bodyPr>
          <a:lstStyle/>
          <a:p>
            <a:pPr>
              <a:spcBef>
                <a:spcPct val="50000"/>
              </a:spcBef>
            </a:pPr>
            <a:r>
              <a:rPr lang="en-US">
                <a:solidFill>
                  <a:schemeClr val="accent2"/>
                </a:solidFill>
              </a:rPr>
              <a:t>Open-loop gain</a:t>
            </a:r>
          </a:p>
        </p:txBody>
      </p:sp>
      <p:sp>
        <p:nvSpPr>
          <p:cNvPr id="6198" name="Line 54"/>
          <p:cNvSpPr>
            <a:spLocks noChangeShapeType="1"/>
          </p:cNvSpPr>
          <p:nvPr/>
        </p:nvSpPr>
        <p:spPr bwMode="auto">
          <a:xfrm flipH="1">
            <a:off x="5575300" y="1789113"/>
            <a:ext cx="1285875" cy="365125"/>
          </a:xfrm>
          <a:prstGeom prst="line">
            <a:avLst/>
          </a:prstGeom>
          <a:noFill/>
          <a:ln w="9525">
            <a:solidFill>
              <a:schemeClr val="tx1"/>
            </a:solidFill>
            <a:round/>
            <a:headEnd/>
            <a:tailEnd type="arrow" w="med" len="med"/>
          </a:ln>
          <a:effectLst/>
        </p:spPr>
        <p:txBody>
          <a:bodyPr/>
          <a:lstStyle/>
          <a:p>
            <a:endParaRPr lang="ar-SA"/>
          </a:p>
        </p:txBody>
      </p:sp>
      <p:sp>
        <p:nvSpPr>
          <p:cNvPr id="6199" name="Line 55"/>
          <p:cNvSpPr>
            <a:spLocks noChangeShapeType="1"/>
          </p:cNvSpPr>
          <p:nvPr/>
        </p:nvSpPr>
        <p:spPr bwMode="auto">
          <a:xfrm>
            <a:off x="8080375" y="1789113"/>
            <a:ext cx="407988" cy="279400"/>
          </a:xfrm>
          <a:prstGeom prst="line">
            <a:avLst/>
          </a:prstGeom>
          <a:noFill/>
          <a:ln w="9525">
            <a:solidFill>
              <a:schemeClr val="tx1"/>
            </a:solidFill>
            <a:round/>
            <a:headEnd/>
            <a:tailEnd type="arrow" w="med" len="med"/>
          </a:ln>
          <a:effectLst/>
        </p:spPr>
        <p:txBody>
          <a:bodyPr/>
          <a:lstStyle/>
          <a:p>
            <a:endParaRPr lang="ar-SA"/>
          </a:p>
        </p:txBody>
      </p:sp>
      <p:sp>
        <p:nvSpPr>
          <p:cNvPr id="6200" name="Text Box 56"/>
          <p:cNvSpPr txBox="1">
            <a:spLocks noChangeArrowheads="1"/>
          </p:cNvSpPr>
          <p:nvPr/>
        </p:nvSpPr>
        <p:spPr bwMode="auto">
          <a:xfrm>
            <a:off x="5613400" y="3038475"/>
            <a:ext cx="1006475" cy="466725"/>
          </a:xfrm>
          <a:prstGeom prst="rect">
            <a:avLst/>
          </a:prstGeom>
          <a:solidFill>
            <a:schemeClr val="accent2">
              <a:lumMod val="40000"/>
              <a:lumOff val="60000"/>
            </a:schemeClr>
          </a:solidFill>
          <a:ln w="9525">
            <a:solidFill>
              <a:schemeClr val="tx1"/>
            </a:solidFill>
            <a:miter lim="800000"/>
            <a:headEnd/>
            <a:tailEnd/>
          </a:ln>
          <a:effectLst/>
        </p:spPr>
        <p:txBody>
          <a:bodyPr wrap="none">
            <a:spAutoFit/>
          </a:bodyPr>
          <a:lstStyle/>
          <a:p>
            <a:r>
              <a:rPr lang="en-US"/>
              <a:t>Slopes</a:t>
            </a:r>
          </a:p>
        </p:txBody>
      </p:sp>
      <p:grpSp>
        <p:nvGrpSpPr>
          <p:cNvPr id="4" name="Group 73"/>
          <p:cNvGrpSpPr>
            <a:grpSpLocks/>
          </p:cNvGrpSpPr>
          <p:nvPr/>
        </p:nvGrpSpPr>
        <p:grpSpPr bwMode="auto">
          <a:xfrm>
            <a:off x="4275138" y="2979738"/>
            <a:ext cx="1331912" cy="466725"/>
            <a:chOff x="2693" y="1877"/>
            <a:chExt cx="839" cy="294"/>
          </a:xfrm>
        </p:grpSpPr>
        <p:sp>
          <p:nvSpPr>
            <p:cNvPr id="6201" name="Line 57"/>
            <p:cNvSpPr>
              <a:spLocks noChangeShapeType="1"/>
            </p:cNvSpPr>
            <p:nvPr/>
          </p:nvSpPr>
          <p:spPr bwMode="auto">
            <a:xfrm flipH="1">
              <a:off x="2693" y="2016"/>
              <a:ext cx="839" cy="125"/>
            </a:xfrm>
            <a:prstGeom prst="line">
              <a:avLst/>
            </a:prstGeom>
            <a:noFill/>
            <a:ln w="9525">
              <a:solidFill>
                <a:schemeClr val="tx1"/>
              </a:solidFill>
              <a:round/>
              <a:headEnd/>
              <a:tailEnd type="triangle" w="med" len="med"/>
            </a:ln>
            <a:effectLst/>
          </p:spPr>
          <p:txBody>
            <a:bodyPr/>
            <a:lstStyle/>
            <a:p>
              <a:endParaRPr lang="ar-SA"/>
            </a:p>
          </p:txBody>
        </p:sp>
        <p:sp>
          <p:nvSpPr>
            <p:cNvPr id="6205" name="Text Box 61"/>
            <p:cNvSpPr txBox="1">
              <a:spLocks noChangeArrowheads="1"/>
            </p:cNvSpPr>
            <p:nvPr/>
          </p:nvSpPr>
          <p:spPr bwMode="auto">
            <a:xfrm>
              <a:off x="3023" y="1877"/>
              <a:ext cx="282" cy="294"/>
            </a:xfrm>
            <a:prstGeom prst="rect">
              <a:avLst/>
            </a:prstGeom>
            <a:solidFill>
              <a:schemeClr val="folHlink"/>
            </a:solidFill>
            <a:ln w="9525">
              <a:solidFill>
                <a:schemeClr val="tx1"/>
              </a:solidFill>
              <a:miter lim="800000"/>
              <a:headEnd/>
              <a:tailEnd/>
            </a:ln>
            <a:effectLst/>
          </p:spPr>
          <p:txBody>
            <a:bodyPr wrap="none">
              <a:spAutoFit/>
            </a:bodyPr>
            <a:lstStyle/>
            <a:p>
              <a:r>
                <a:rPr lang="en-US"/>
                <a:t>-1</a:t>
              </a:r>
            </a:p>
          </p:txBody>
        </p:sp>
      </p:grpSp>
      <p:grpSp>
        <p:nvGrpSpPr>
          <p:cNvPr id="5" name="Group 69"/>
          <p:cNvGrpSpPr>
            <a:grpSpLocks/>
          </p:cNvGrpSpPr>
          <p:nvPr/>
        </p:nvGrpSpPr>
        <p:grpSpPr bwMode="auto">
          <a:xfrm>
            <a:off x="5924550" y="1747838"/>
            <a:ext cx="447675" cy="1352550"/>
            <a:chOff x="3732" y="1101"/>
            <a:chExt cx="282" cy="852"/>
          </a:xfrm>
        </p:grpSpPr>
        <p:sp>
          <p:nvSpPr>
            <p:cNvPr id="6202" name="Line 58"/>
            <p:cNvSpPr>
              <a:spLocks noChangeShapeType="1"/>
            </p:cNvSpPr>
            <p:nvPr/>
          </p:nvSpPr>
          <p:spPr bwMode="auto">
            <a:xfrm flipV="1">
              <a:off x="3882" y="1101"/>
              <a:ext cx="114" cy="852"/>
            </a:xfrm>
            <a:prstGeom prst="line">
              <a:avLst/>
            </a:prstGeom>
            <a:noFill/>
            <a:ln w="9525">
              <a:solidFill>
                <a:schemeClr val="tx1"/>
              </a:solidFill>
              <a:round/>
              <a:headEnd/>
              <a:tailEnd type="triangle" w="med" len="med"/>
            </a:ln>
            <a:effectLst/>
          </p:spPr>
          <p:txBody>
            <a:bodyPr/>
            <a:lstStyle/>
            <a:p>
              <a:endParaRPr lang="ar-SA"/>
            </a:p>
          </p:txBody>
        </p:sp>
        <p:sp>
          <p:nvSpPr>
            <p:cNvPr id="6206" name="Text Box 62"/>
            <p:cNvSpPr txBox="1">
              <a:spLocks noChangeArrowheads="1"/>
            </p:cNvSpPr>
            <p:nvPr/>
          </p:nvSpPr>
          <p:spPr bwMode="auto">
            <a:xfrm>
              <a:off x="3732" y="1514"/>
              <a:ext cx="282" cy="294"/>
            </a:xfrm>
            <a:prstGeom prst="rect">
              <a:avLst/>
            </a:prstGeom>
            <a:solidFill>
              <a:schemeClr val="folHlink"/>
            </a:solidFill>
            <a:ln w="9525">
              <a:solidFill>
                <a:schemeClr val="tx1"/>
              </a:solidFill>
              <a:miter lim="800000"/>
              <a:headEnd/>
              <a:tailEnd/>
            </a:ln>
            <a:effectLst/>
          </p:spPr>
          <p:txBody>
            <a:bodyPr wrap="none">
              <a:spAutoFit/>
            </a:bodyPr>
            <a:lstStyle/>
            <a:p>
              <a:r>
                <a:rPr lang="en-US"/>
                <a:t>-1</a:t>
              </a:r>
            </a:p>
          </p:txBody>
        </p:sp>
      </p:grpSp>
      <p:grpSp>
        <p:nvGrpSpPr>
          <p:cNvPr id="6" name="Group 70"/>
          <p:cNvGrpSpPr>
            <a:grpSpLocks/>
          </p:cNvGrpSpPr>
          <p:nvPr/>
        </p:nvGrpSpPr>
        <p:grpSpPr bwMode="auto">
          <a:xfrm>
            <a:off x="6561138" y="2784475"/>
            <a:ext cx="574675" cy="603250"/>
            <a:chOff x="4133" y="1754"/>
            <a:chExt cx="362" cy="380"/>
          </a:xfrm>
        </p:grpSpPr>
        <p:sp>
          <p:nvSpPr>
            <p:cNvPr id="6203" name="Line 59"/>
            <p:cNvSpPr>
              <a:spLocks noChangeShapeType="1"/>
            </p:cNvSpPr>
            <p:nvPr/>
          </p:nvSpPr>
          <p:spPr bwMode="auto">
            <a:xfrm flipV="1">
              <a:off x="4133" y="1754"/>
              <a:ext cx="349" cy="304"/>
            </a:xfrm>
            <a:prstGeom prst="line">
              <a:avLst/>
            </a:prstGeom>
            <a:noFill/>
            <a:ln w="9525">
              <a:solidFill>
                <a:schemeClr val="tx1"/>
              </a:solidFill>
              <a:round/>
              <a:headEnd/>
              <a:tailEnd type="triangle" w="med" len="med"/>
            </a:ln>
            <a:effectLst/>
          </p:spPr>
          <p:txBody>
            <a:bodyPr/>
            <a:lstStyle/>
            <a:p>
              <a:endParaRPr lang="ar-SA"/>
            </a:p>
          </p:txBody>
        </p:sp>
        <p:sp>
          <p:nvSpPr>
            <p:cNvPr id="6207" name="Text Box 63"/>
            <p:cNvSpPr txBox="1">
              <a:spLocks noChangeArrowheads="1"/>
            </p:cNvSpPr>
            <p:nvPr/>
          </p:nvSpPr>
          <p:spPr bwMode="auto">
            <a:xfrm>
              <a:off x="4213" y="1840"/>
              <a:ext cx="282" cy="294"/>
            </a:xfrm>
            <a:prstGeom prst="rect">
              <a:avLst/>
            </a:prstGeom>
            <a:solidFill>
              <a:schemeClr val="folHlink"/>
            </a:solidFill>
            <a:ln w="9525">
              <a:solidFill>
                <a:schemeClr val="tx1"/>
              </a:solidFill>
              <a:miter lim="800000"/>
              <a:headEnd/>
              <a:tailEnd/>
            </a:ln>
            <a:effectLst/>
          </p:spPr>
          <p:txBody>
            <a:bodyPr wrap="none">
              <a:spAutoFit/>
            </a:bodyPr>
            <a:lstStyle/>
            <a:p>
              <a:r>
                <a:rPr lang="en-US"/>
                <a:t>-2</a:t>
              </a:r>
            </a:p>
          </p:txBody>
        </p:sp>
      </p:grpSp>
      <p:grpSp>
        <p:nvGrpSpPr>
          <p:cNvPr id="7" name="Group 71"/>
          <p:cNvGrpSpPr>
            <a:grpSpLocks/>
          </p:cNvGrpSpPr>
          <p:nvPr/>
        </p:nvGrpSpPr>
        <p:grpSpPr bwMode="auto">
          <a:xfrm>
            <a:off x="6381750" y="3497263"/>
            <a:ext cx="1370013" cy="1081087"/>
            <a:chOff x="4020" y="2203"/>
            <a:chExt cx="863" cy="681"/>
          </a:xfrm>
        </p:grpSpPr>
        <p:sp>
          <p:nvSpPr>
            <p:cNvPr id="6204" name="Line 60"/>
            <p:cNvSpPr>
              <a:spLocks noChangeShapeType="1"/>
            </p:cNvSpPr>
            <p:nvPr/>
          </p:nvSpPr>
          <p:spPr bwMode="auto">
            <a:xfrm>
              <a:off x="4020" y="2203"/>
              <a:ext cx="863" cy="681"/>
            </a:xfrm>
            <a:prstGeom prst="line">
              <a:avLst/>
            </a:prstGeom>
            <a:noFill/>
            <a:ln w="9525">
              <a:solidFill>
                <a:schemeClr val="tx1"/>
              </a:solidFill>
              <a:round/>
              <a:headEnd/>
              <a:tailEnd type="triangle" w="med" len="med"/>
            </a:ln>
            <a:effectLst/>
          </p:spPr>
          <p:txBody>
            <a:bodyPr/>
            <a:lstStyle/>
            <a:p>
              <a:endParaRPr lang="ar-SA"/>
            </a:p>
          </p:txBody>
        </p:sp>
        <p:sp>
          <p:nvSpPr>
            <p:cNvPr id="6211" name="Text Box 67"/>
            <p:cNvSpPr txBox="1">
              <a:spLocks noChangeArrowheads="1"/>
            </p:cNvSpPr>
            <p:nvPr/>
          </p:nvSpPr>
          <p:spPr bwMode="auto">
            <a:xfrm>
              <a:off x="4213" y="2279"/>
              <a:ext cx="282" cy="294"/>
            </a:xfrm>
            <a:prstGeom prst="rect">
              <a:avLst/>
            </a:prstGeom>
            <a:solidFill>
              <a:schemeClr val="folHlink"/>
            </a:solidFill>
            <a:ln w="9525">
              <a:solidFill>
                <a:schemeClr val="tx1"/>
              </a:solidFill>
              <a:miter lim="800000"/>
              <a:headEnd/>
              <a:tailEnd/>
            </a:ln>
            <a:effectLst/>
          </p:spPr>
          <p:txBody>
            <a:bodyPr wrap="none">
              <a:spAutoFit/>
            </a:bodyPr>
            <a:lstStyle/>
            <a:p>
              <a:r>
                <a:rPr lang="en-US"/>
                <a:t>-3</a:t>
              </a:r>
            </a:p>
          </p:txBody>
        </p:sp>
      </p:grpSp>
      <p:grpSp>
        <p:nvGrpSpPr>
          <p:cNvPr id="8" name="Group 74"/>
          <p:cNvGrpSpPr>
            <a:grpSpLocks/>
          </p:cNvGrpSpPr>
          <p:nvPr/>
        </p:nvGrpSpPr>
        <p:grpSpPr bwMode="auto">
          <a:xfrm>
            <a:off x="5924550" y="3497263"/>
            <a:ext cx="447675" cy="2546350"/>
            <a:chOff x="3732" y="2203"/>
            <a:chExt cx="282" cy="1604"/>
          </a:xfrm>
        </p:grpSpPr>
        <p:sp>
          <p:nvSpPr>
            <p:cNvPr id="6210" name="Line 66"/>
            <p:cNvSpPr>
              <a:spLocks noChangeShapeType="1"/>
            </p:cNvSpPr>
            <p:nvPr/>
          </p:nvSpPr>
          <p:spPr bwMode="auto">
            <a:xfrm>
              <a:off x="3882" y="2203"/>
              <a:ext cx="124" cy="1604"/>
            </a:xfrm>
            <a:prstGeom prst="line">
              <a:avLst/>
            </a:prstGeom>
            <a:noFill/>
            <a:ln w="9525">
              <a:solidFill>
                <a:schemeClr val="tx1"/>
              </a:solidFill>
              <a:round/>
              <a:headEnd/>
              <a:tailEnd type="triangle" w="med" len="med"/>
            </a:ln>
            <a:effectLst/>
          </p:spPr>
          <p:txBody>
            <a:bodyPr/>
            <a:lstStyle/>
            <a:p>
              <a:endParaRPr lang="ar-SA"/>
            </a:p>
          </p:txBody>
        </p:sp>
        <p:sp>
          <p:nvSpPr>
            <p:cNvPr id="6208" name="Text Box 64"/>
            <p:cNvSpPr txBox="1">
              <a:spLocks noChangeArrowheads="1"/>
            </p:cNvSpPr>
            <p:nvPr/>
          </p:nvSpPr>
          <p:spPr bwMode="auto">
            <a:xfrm>
              <a:off x="3732" y="2740"/>
              <a:ext cx="282" cy="294"/>
            </a:xfrm>
            <a:prstGeom prst="rect">
              <a:avLst/>
            </a:prstGeom>
            <a:solidFill>
              <a:schemeClr val="folHlink"/>
            </a:solidFill>
            <a:ln w="9525">
              <a:solidFill>
                <a:schemeClr val="tx1"/>
              </a:solidFill>
              <a:miter lim="800000"/>
              <a:headEnd/>
              <a:tailEnd/>
            </a:ln>
            <a:effectLst/>
          </p:spPr>
          <p:txBody>
            <a:bodyPr wrap="none">
              <a:spAutoFit/>
            </a:bodyPr>
            <a:lstStyle/>
            <a:p>
              <a:r>
                <a:rPr lang="en-US"/>
                <a:t>-2</a:t>
              </a:r>
            </a:p>
          </p:txBody>
        </p:sp>
      </p:grpSp>
    </p:spTree>
    <p:extLst>
      <p:ext uri="{BB962C8B-B14F-4D97-AF65-F5344CB8AC3E}">
        <p14:creationId xmlns:p14="http://schemas.microsoft.com/office/powerpoint/2010/main" val="324669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6200"/>
                                        </p:tgtEl>
                                        <p:attrNameLst>
                                          <p:attrName>style.visibility</p:attrName>
                                        </p:attrNameLst>
                                      </p:cBhvr>
                                      <p:to>
                                        <p:strVal val="visible"/>
                                      </p:to>
                                    </p:set>
                                    <p:animEffect transition="in" filter="box(out)">
                                      <p:cBhvr>
                                        <p:cTn id="18" dur="500"/>
                                        <p:tgtEl>
                                          <p:spTgt spid="6200"/>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0-#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0-#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7" fill="hold">
                      <p:stCondLst>
                        <p:cond delay="indefinite"/>
                      </p:stCondLst>
                      <p:childTnLst>
                        <p:par>
                          <p:cTn id="38" fill="hold">
                            <p:stCondLst>
                              <p:cond delay="0"/>
                            </p:stCondLst>
                            <p:childTnLst>
                              <p:par>
                                <p:cTn id="39" presetID="4" presetClass="entr" presetSubtype="32" fill="hold" grpId="0" nodeType="clickEffect">
                                  <p:stCondLst>
                                    <p:cond delay="0"/>
                                  </p:stCondLst>
                                  <p:childTnLst>
                                    <p:set>
                                      <p:cBhvr>
                                        <p:cTn id="40" dur="1" fill="hold">
                                          <p:stCondLst>
                                            <p:cond delay="0"/>
                                          </p:stCondLst>
                                        </p:cTn>
                                        <p:tgtEl>
                                          <p:spTgt spid="6197"/>
                                        </p:tgtEl>
                                        <p:attrNameLst>
                                          <p:attrName>style.visibility</p:attrName>
                                        </p:attrNameLst>
                                      </p:cBhvr>
                                      <p:to>
                                        <p:strVal val="visible"/>
                                      </p:to>
                                    </p:set>
                                    <p:animEffect transition="in" filter="box(out)">
                                      <p:cBhvr>
                                        <p:cTn id="41" dur="500"/>
                                        <p:tgtEl>
                                          <p:spTgt spid="6197"/>
                                        </p:tgtEl>
                                      </p:cBhvr>
                                    </p:animEffect>
                                  </p:childTnLst>
                                  <p:subTnLst>
                                    <p:audio>
                                      <p:cMediaNode>
                                        <p:cTn display="0" masterRel="sameClick">
                                          <p:stCondLst>
                                            <p:cond evt="begin" delay="0">
                                              <p:tn val="39"/>
                                            </p:cond>
                                          </p:stCondLst>
                                          <p:endCondLst>
                                            <p:cond evt="onStopAudio" delay="0">
                                              <p:tgtEl>
                                                <p:sldTgt/>
                                              </p:tgtEl>
                                            </p:cond>
                                          </p:endCondLst>
                                        </p:cTn>
                                        <p:tgtEl>
                                          <p:sndTgt r:embed="rId2" name="camera.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6199"/>
                                        </p:tgtEl>
                                        <p:attrNameLst>
                                          <p:attrName>style.visibility</p:attrName>
                                        </p:attrNameLst>
                                      </p:cBhvr>
                                      <p:to>
                                        <p:strVal val="visible"/>
                                      </p:to>
                                    </p:set>
                                    <p:anim calcmode="lin" valueType="num">
                                      <p:cBhvr additive="base">
                                        <p:cTn id="46" dur="500" fill="hold"/>
                                        <p:tgtEl>
                                          <p:spTgt spid="6199"/>
                                        </p:tgtEl>
                                        <p:attrNameLst>
                                          <p:attrName>ppt_x</p:attrName>
                                        </p:attrNameLst>
                                      </p:cBhvr>
                                      <p:tavLst>
                                        <p:tav tm="0">
                                          <p:val>
                                            <p:strVal val="0-#ppt_w/2"/>
                                          </p:val>
                                        </p:tav>
                                        <p:tav tm="100000">
                                          <p:val>
                                            <p:strVal val="#ppt_x"/>
                                          </p:val>
                                        </p:tav>
                                      </p:tavLst>
                                    </p:anim>
                                    <p:anim calcmode="lin" valueType="num">
                                      <p:cBhvr additive="base">
                                        <p:cTn id="47" dur="500" fill="hold"/>
                                        <p:tgtEl>
                                          <p:spTgt spid="619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6195"/>
                                        </p:tgtEl>
                                        <p:attrNameLst>
                                          <p:attrName>style.visibility</p:attrName>
                                        </p:attrNameLst>
                                      </p:cBhvr>
                                      <p:to>
                                        <p:strVal val="visible"/>
                                      </p:to>
                                    </p:set>
                                    <p:anim calcmode="lin" valueType="num">
                                      <p:cBhvr additive="base">
                                        <p:cTn id="52" dur="500" fill="hold"/>
                                        <p:tgtEl>
                                          <p:spTgt spid="6195"/>
                                        </p:tgtEl>
                                        <p:attrNameLst>
                                          <p:attrName>ppt_x</p:attrName>
                                        </p:attrNameLst>
                                      </p:cBhvr>
                                      <p:tavLst>
                                        <p:tav tm="0">
                                          <p:val>
                                            <p:strVal val="0-#ppt_w/2"/>
                                          </p:val>
                                        </p:tav>
                                        <p:tav tm="100000">
                                          <p:val>
                                            <p:strVal val="#ppt_x"/>
                                          </p:val>
                                        </p:tav>
                                      </p:tavLst>
                                    </p:anim>
                                    <p:anim calcmode="lin" valueType="num">
                                      <p:cBhvr additive="base">
                                        <p:cTn id="53" dur="500" fill="hold"/>
                                        <p:tgtEl>
                                          <p:spTgt spid="61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3" name="whoosh.wav"/>
                                        </p:tgtEl>
                                      </p:cMediaNode>
                                    </p:audio>
                                  </p:subTnLst>
                                </p:cTn>
                              </p:par>
                            </p:childTnLst>
                          </p:cTn>
                        </p:par>
                      </p:childTnLst>
                    </p:cTn>
                  </p:par>
                  <p:par>
                    <p:cTn id="54" fill="hold">
                      <p:stCondLst>
                        <p:cond delay="indefinite"/>
                      </p:stCondLst>
                      <p:childTnLst>
                        <p:par>
                          <p:cTn id="55" fill="hold">
                            <p:stCondLst>
                              <p:cond delay="0"/>
                            </p:stCondLst>
                            <p:childTnLst>
                              <p:par>
                                <p:cTn id="56" presetID="4" presetClass="entr" presetSubtype="32"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box(out)">
                                      <p:cBhvr>
                                        <p:cTn id="58" dur="500"/>
                                        <p:tgtEl>
                                          <p:spTgt spid="3"/>
                                        </p:tgtEl>
                                      </p:cBhvr>
                                    </p:animEffect>
                                  </p:childTnLst>
                                  <p:subTnLst>
                                    <p:audio>
                                      <p:cMediaNode>
                                        <p:cTn display="0" masterRel="sameClick">
                                          <p:stCondLst>
                                            <p:cond evt="begin" delay="0">
                                              <p:tn val="56"/>
                                            </p:cond>
                                          </p:stCondLst>
                                          <p:endCondLst>
                                            <p:cond evt="onStopAudio" delay="0">
                                              <p:tgtEl>
                                                <p:sldTgt/>
                                              </p:tgtEl>
                                            </p:cond>
                                          </p:endCondLst>
                                        </p:cTn>
                                        <p:tgtEl>
                                          <p:sndTgt r:embed="rId2" name="camera.wav"/>
                                        </p:tgtEl>
                                      </p:cMediaNode>
                                    </p:audio>
                                  </p:sub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6198"/>
                                        </p:tgtEl>
                                        <p:attrNameLst>
                                          <p:attrName>style.visibility</p:attrName>
                                        </p:attrNameLst>
                                      </p:cBhvr>
                                      <p:to>
                                        <p:strVal val="visible"/>
                                      </p:to>
                                    </p:set>
                                    <p:anim calcmode="lin" valueType="num">
                                      <p:cBhvr additive="base">
                                        <p:cTn id="63" dur="500" fill="hold"/>
                                        <p:tgtEl>
                                          <p:spTgt spid="6198"/>
                                        </p:tgtEl>
                                        <p:attrNameLst>
                                          <p:attrName>ppt_x</p:attrName>
                                        </p:attrNameLst>
                                      </p:cBhvr>
                                      <p:tavLst>
                                        <p:tav tm="0">
                                          <p:val>
                                            <p:strVal val="0-#ppt_w/2"/>
                                          </p:val>
                                        </p:tav>
                                        <p:tav tm="100000">
                                          <p:val>
                                            <p:strVal val="#ppt_x"/>
                                          </p:val>
                                        </p:tav>
                                      </p:tavLst>
                                    </p:anim>
                                    <p:anim calcmode="lin" valueType="num">
                                      <p:cBhvr additive="base">
                                        <p:cTn id="64" dur="500" fill="hold"/>
                                        <p:tgtEl>
                                          <p:spTgt spid="61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1"/>
                                            </p:cond>
                                          </p:stCondLst>
                                          <p:endCondLst>
                                            <p:cond evt="onStopAudio" delay="0">
                                              <p:tgtEl>
                                                <p:sldTgt/>
                                              </p:tgtEl>
                                            </p:cond>
                                          </p:endCondLst>
                                        </p:cTn>
                                        <p:tgtEl>
                                          <p:sndTgt r:embed="rId3" name="whoosh.wav"/>
                                        </p:tgtEl>
                                      </p:cMediaNode>
                                    </p:audio>
                                  </p:subTnLst>
                                </p:cTn>
                              </p:par>
                            </p:childTnLst>
                          </p:cTn>
                        </p:par>
                      </p:childTnLst>
                    </p:cTn>
                  </p:par>
                  <p:par>
                    <p:cTn id="65" fill="hold">
                      <p:stCondLst>
                        <p:cond delay="indefinite"/>
                      </p:stCondLst>
                      <p:childTnLst>
                        <p:par>
                          <p:cTn id="66" fill="hold">
                            <p:stCondLst>
                              <p:cond delay="0"/>
                            </p:stCondLst>
                            <p:childTnLst>
                              <p:par>
                                <p:cTn id="67" presetID="4" presetClass="entr" presetSubtype="32" fill="hold" grpId="0" nodeType="clickEffect">
                                  <p:stCondLst>
                                    <p:cond delay="0"/>
                                  </p:stCondLst>
                                  <p:childTnLst>
                                    <p:set>
                                      <p:cBhvr>
                                        <p:cTn id="68" dur="1" fill="hold">
                                          <p:stCondLst>
                                            <p:cond delay="0"/>
                                          </p:stCondLst>
                                        </p:cTn>
                                        <p:tgtEl>
                                          <p:spTgt spid="6196"/>
                                        </p:tgtEl>
                                        <p:attrNameLst>
                                          <p:attrName>style.visibility</p:attrName>
                                        </p:attrNameLst>
                                      </p:cBhvr>
                                      <p:to>
                                        <p:strVal val="visible"/>
                                      </p:to>
                                    </p:set>
                                    <p:animEffect transition="in" filter="box(out)">
                                      <p:cBhvr>
                                        <p:cTn id="69" dur="500"/>
                                        <p:tgtEl>
                                          <p:spTgt spid="6196"/>
                                        </p:tgtEl>
                                      </p:cBhvr>
                                    </p:animEffect>
                                  </p:childTnLst>
                                  <p:subTnLst>
                                    <p:audio>
                                      <p:cMediaNode>
                                        <p:cTn display="0" masterRel="sameClick">
                                          <p:stCondLst>
                                            <p:cond evt="begin" delay="0">
                                              <p:tn val="67"/>
                                            </p:cond>
                                          </p:stCondLst>
                                          <p:endCondLst>
                                            <p:cond evt="onStopAudio" delay="0">
                                              <p:tgtEl>
                                                <p:sldTgt/>
                                              </p:tgtEl>
                                            </p:cond>
                                          </p:endCondLst>
                                        </p:cTn>
                                        <p:tgtEl>
                                          <p:sndTgt r:embed="rId2" name="camera.wav"/>
                                        </p:tgtEl>
                                      </p:cMediaNode>
                                    </p:audio>
                                  </p:subTnLst>
                                </p:cTn>
                              </p:par>
                            </p:childTnLst>
                          </p:cTn>
                        </p:par>
                      </p:childTnLst>
                    </p:cTn>
                  </p:par>
                  <p:par>
                    <p:cTn id="70" fill="hold">
                      <p:stCondLst>
                        <p:cond delay="indefinite"/>
                      </p:stCondLst>
                      <p:childTnLst>
                        <p:par>
                          <p:cTn id="71" fill="hold">
                            <p:stCondLst>
                              <p:cond delay="0"/>
                            </p:stCondLst>
                            <p:childTnLst>
                              <p:par>
                                <p:cTn id="72" presetID="2" presetClass="entr" presetSubtype="8" fill="hold" nodeType="clickEffect">
                                  <p:stCondLst>
                                    <p:cond delay="0"/>
                                  </p:stCondLst>
                                  <p:childTnLst>
                                    <p:set>
                                      <p:cBhvr>
                                        <p:cTn id="73" dur="1" fill="hold">
                                          <p:stCondLst>
                                            <p:cond delay="0"/>
                                          </p:stCondLst>
                                        </p:cTn>
                                        <p:tgtEl>
                                          <p:spTgt spid="4"/>
                                        </p:tgtEl>
                                        <p:attrNameLst>
                                          <p:attrName>style.visibility</p:attrName>
                                        </p:attrNameLst>
                                      </p:cBhvr>
                                      <p:to>
                                        <p:strVal val="visible"/>
                                      </p:to>
                                    </p:set>
                                    <p:anim calcmode="lin" valueType="num">
                                      <p:cBhvr additive="base">
                                        <p:cTn id="74" dur="500" fill="hold"/>
                                        <p:tgtEl>
                                          <p:spTgt spid="4"/>
                                        </p:tgtEl>
                                        <p:attrNameLst>
                                          <p:attrName>ppt_x</p:attrName>
                                        </p:attrNameLst>
                                      </p:cBhvr>
                                      <p:tavLst>
                                        <p:tav tm="0">
                                          <p:val>
                                            <p:strVal val="0-#ppt_w/2"/>
                                          </p:val>
                                        </p:tav>
                                        <p:tav tm="100000">
                                          <p:val>
                                            <p:strVal val="#ppt_x"/>
                                          </p:val>
                                        </p:tav>
                                      </p:tavLst>
                                    </p:anim>
                                    <p:anim calcmode="lin" valueType="num">
                                      <p:cBhvr additive="base">
                                        <p:cTn id="75"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3" name="whoosh.wav"/>
                                        </p:tgtEl>
                                      </p:cMediaNode>
                                    </p:audio>
                                  </p:subTnLst>
                                </p:cTn>
                              </p:par>
                            </p:childTnLst>
                          </p:cTn>
                        </p:par>
                      </p:childTnLst>
                    </p:cTn>
                  </p:par>
                  <p:par>
                    <p:cTn id="76" fill="hold">
                      <p:stCondLst>
                        <p:cond delay="indefinite"/>
                      </p:stCondLst>
                      <p:childTnLst>
                        <p:par>
                          <p:cTn id="77" fill="hold">
                            <p:stCondLst>
                              <p:cond delay="0"/>
                            </p:stCondLst>
                            <p:childTnLst>
                              <p:par>
                                <p:cTn id="78" presetID="2" presetClass="entr" presetSubtype="8" fill="hold" nodeType="clickEffect">
                                  <p:stCondLst>
                                    <p:cond delay="0"/>
                                  </p:stCondLst>
                                  <p:childTnLst>
                                    <p:set>
                                      <p:cBhvr>
                                        <p:cTn id="79" dur="1" fill="hold">
                                          <p:stCondLst>
                                            <p:cond delay="0"/>
                                          </p:stCondLst>
                                        </p:cTn>
                                        <p:tgtEl>
                                          <p:spTgt spid="8"/>
                                        </p:tgtEl>
                                        <p:attrNameLst>
                                          <p:attrName>style.visibility</p:attrName>
                                        </p:attrNameLst>
                                      </p:cBhvr>
                                      <p:to>
                                        <p:strVal val="visible"/>
                                      </p:to>
                                    </p:set>
                                    <p:anim calcmode="lin" valueType="num">
                                      <p:cBhvr additive="base">
                                        <p:cTn id="80" dur="500" fill="hold"/>
                                        <p:tgtEl>
                                          <p:spTgt spid="8"/>
                                        </p:tgtEl>
                                        <p:attrNameLst>
                                          <p:attrName>ppt_x</p:attrName>
                                        </p:attrNameLst>
                                      </p:cBhvr>
                                      <p:tavLst>
                                        <p:tav tm="0">
                                          <p:val>
                                            <p:strVal val="0-#ppt_w/2"/>
                                          </p:val>
                                        </p:tav>
                                        <p:tav tm="100000">
                                          <p:val>
                                            <p:strVal val="#ppt_x"/>
                                          </p:val>
                                        </p:tav>
                                      </p:tavLst>
                                    </p:anim>
                                    <p:anim calcmode="lin" valueType="num">
                                      <p:cBhvr additive="base">
                                        <p:cTn id="81"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8"/>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95" grpId="0" animBg="1" autoUpdateAnimBg="0"/>
      <p:bldP spid="6196" grpId="0" animBg="1" autoUpdateAnimBg="0"/>
      <p:bldP spid="6197" grpId="0" animBg="1" autoUpdateAnimBg="0"/>
      <p:bldP spid="6198" grpId="0" animBg="1"/>
      <p:bldP spid="6199" grpId="0" animBg="1"/>
      <p:bldP spid="6200" grpId="0" animBg="1"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94F95399-64A8-43B0-A5C5-2D48ACAF8409}" type="slidenum">
              <a:rPr lang="tr-TR" smtClean="0"/>
              <a:t>74</a:t>
            </a:fld>
            <a:endParaRPr lang="tr-TR"/>
          </a:p>
        </p:txBody>
      </p:sp>
      <p:sp>
        <p:nvSpPr>
          <p:cNvPr id="8195" name="Rectangle 3"/>
          <p:cNvSpPr>
            <a:spLocks noGrp="1" noChangeArrowheads="1"/>
          </p:cNvSpPr>
          <p:nvPr>
            <p:ph type="title"/>
          </p:nvPr>
        </p:nvSpPr>
        <p:spPr>
          <a:xfrm>
            <a:off x="457200" y="44624"/>
            <a:ext cx="8229600" cy="782960"/>
          </a:xfrm>
          <a:noFill/>
          <a:ln/>
        </p:spPr>
        <p:txBody>
          <a:bodyPr>
            <a:normAutofit fontScale="90000"/>
          </a:bodyPr>
          <a:lstStyle/>
          <a:p>
            <a:r>
              <a:rPr lang="en-US" dirty="0">
                <a:solidFill>
                  <a:schemeClr val="tx1"/>
                </a:solidFill>
              </a:rPr>
              <a:t>Internally compensated op-amp</a:t>
            </a:r>
          </a:p>
        </p:txBody>
      </p:sp>
      <p:grpSp>
        <p:nvGrpSpPr>
          <p:cNvPr id="2" name="Group 48"/>
          <p:cNvGrpSpPr>
            <a:grpSpLocks/>
          </p:cNvGrpSpPr>
          <p:nvPr/>
        </p:nvGrpSpPr>
        <p:grpSpPr bwMode="auto">
          <a:xfrm>
            <a:off x="517525" y="596900"/>
            <a:ext cx="8089900" cy="6002338"/>
            <a:chOff x="326" y="376"/>
            <a:chExt cx="5096" cy="3781"/>
          </a:xfrm>
        </p:grpSpPr>
        <p:sp>
          <p:nvSpPr>
            <p:cNvPr id="8196" name="Line 4"/>
            <p:cNvSpPr>
              <a:spLocks noChangeShapeType="1"/>
            </p:cNvSpPr>
            <p:nvPr/>
          </p:nvSpPr>
          <p:spPr bwMode="auto">
            <a:xfrm flipV="1">
              <a:off x="864" y="376"/>
              <a:ext cx="0" cy="3669"/>
            </a:xfrm>
            <a:prstGeom prst="line">
              <a:avLst/>
            </a:prstGeom>
            <a:noFill/>
            <a:ln w="9525">
              <a:solidFill>
                <a:schemeClr val="tx1"/>
              </a:solidFill>
              <a:round/>
              <a:headEnd/>
              <a:tailEnd type="triangle" w="med" len="med"/>
            </a:ln>
            <a:effectLst/>
          </p:spPr>
          <p:txBody>
            <a:bodyPr/>
            <a:lstStyle/>
            <a:p>
              <a:endParaRPr lang="ar-SA"/>
            </a:p>
          </p:txBody>
        </p:sp>
        <p:sp>
          <p:nvSpPr>
            <p:cNvPr id="8197" name="Line 5"/>
            <p:cNvSpPr>
              <a:spLocks noChangeShapeType="1"/>
            </p:cNvSpPr>
            <p:nvPr/>
          </p:nvSpPr>
          <p:spPr bwMode="auto">
            <a:xfrm>
              <a:off x="326" y="3234"/>
              <a:ext cx="5096" cy="0"/>
            </a:xfrm>
            <a:prstGeom prst="line">
              <a:avLst/>
            </a:prstGeom>
            <a:noFill/>
            <a:ln w="9525">
              <a:solidFill>
                <a:schemeClr val="tx1"/>
              </a:solidFill>
              <a:round/>
              <a:headEnd/>
              <a:tailEnd type="triangle" w="med" len="med"/>
            </a:ln>
            <a:effectLst/>
          </p:spPr>
          <p:txBody>
            <a:bodyPr/>
            <a:lstStyle/>
            <a:p>
              <a:endParaRPr lang="ar-SA"/>
            </a:p>
          </p:txBody>
        </p:sp>
        <p:sp>
          <p:nvSpPr>
            <p:cNvPr id="8199" name="Line 7"/>
            <p:cNvSpPr>
              <a:spLocks noChangeShapeType="1"/>
            </p:cNvSpPr>
            <p:nvPr/>
          </p:nvSpPr>
          <p:spPr bwMode="auto">
            <a:xfrm>
              <a:off x="864" y="1795"/>
              <a:ext cx="1428" cy="0"/>
            </a:xfrm>
            <a:prstGeom prst="line">
              <a:avLst/>
            </a:prstGeom>
            <a:noFill/>
            <a:ln w="9525" cap="rnd">
              <a:solidFill>
                <a:schemeClr val="tx1"/>
              </a:solidFill>
              <a:prstDash val="sysDot"/>
              <a:round/>
              <a:headEnd/>
              <a:tailEnd/>
            </a:ln>
            <a:effectLst/>
          </p:spPr>
          <p:txBody>
            <a:bodyPr/>
            <a:lstStyle/>
            <a:p>
              <a:endParaRPr lang="ar-SA"/>
            </a:p>
          </p:txBody>
        </p:sp>
        <p:sp>
          <p:nvSpPr>
            <p:cNvPr id="8200" name="Line 8"/>
            <p:cNvSpPr>
              <a:spLocks noChangeShapeType="1"/>
            </p:cNvSpPr>
            <p:nvPr/>
          </p:nvSpPr>
          <p:spPr bwMode="auto">
            <a:xfrm>
              <a:off x="864" y="3697"/>
              <a:ext cx="3080" cy="0"/>
            </a:xfrm>
            <a:prstGeom prst="line">
              <a:avLst/>
            </a:prstGeom>
            <a:noFill/>
            <a:ln w="9525" cap="rnd">
              <a:solidFill>
                <a:schemeClr val="tx1"/>
              </a:solidFill>
              <a:prstDash val="sysDot"/>
              <a:round/>
              <a:headEnd/>
              <a:tailEnd/>
            </a:ln>
            <a:effectLst/>
          </p:spPr>
          <p:txBody>
            <a:bodyPr/>
            <a:lstStyle/>
            <a:p>
              <a:endParaRPr lang="ar-SA"/>
            </a:p>
          </p:txBody>
        </p:sp>
        <p:sp>
          <p:nvSpPr>
            <p:cNvPr id="8201" name="Line 9"/>
            <p:cNvSpPr>
              <a:spLocks noChangeShapeType="1"/>
            </p:cNvSpPr>
            <p:nvPr/>
          </p:nvSpPr>
          <p:spPr bwMode="auto">
            <a:xfrm flipH="1" flipV="1">
              <a:off x="1340" y="827"/>
              <a:ext cx="50" cy="2867"/>
            </a:xfrm>
            <a:prstGeom prst="line">
              <a:avLst/>
            </a:prstGeom>
            <a:noFill/>
            <a:ln w="9525" cap="rnd">
              <a:solidFill>
                <a:schemeClr val="tx1"/>
              </a:solidFill>
              <a:prstDash val="sysDot"/>
              <a:round/>
              <a:headEnd/>
              <a:tailEnd/>
            </a:ln>
            <a:effectLst/>
          </p:spPr>
          <p:txBody>
            <a:bodyPr/>
            <a:lstStyle/>
            <a:p>
              <a:endParaRPr lang="ar-SA"/>
            </a:p>
          </p:txBody>
        </p:sp>
        <p:sp>
          <p:nvSpPr>
            <p:cNvPr id="8202" name="Line 10"/>
            <p:cNvSpPr>
              <a:spLocks noChangeShapeType="1"/>
            </p:cNvSpPr>
            <p:nvPr/>
          </p:nvSpPr>
          <p:spPr bwMode="auto">
            <a:xfrm flipV="1">
              <a:off x="2329" y="1803"/>
              <a:ext cx="0" cy="1866"/>
            </a:xfrm>
            <a:prstGeom prst="line">
              <a:avLst/>
            </a:prstGeom>
            <a:noFill/>
            <a:ln w="9525" cap="rnd">
              <a:solidFill>
                <a:schemeClr val="tx1"/>
              </a:solidFill>
              <a:prstDash val="sysDot"/>
              <a:round/>
              <a:headEnd/>
              <a:tailEnd/>
            </a:ln>
            <a:effectLst/>
          </p:spPr>
          <p:txBody>
            <a:bodyPr/>
            <a:lstStyle/>
            <a:p>
              <a:endParaRPr lang="ar-SA"/>
            </a:p>
          </p:txBody>
        </p:sp>
        <p:sp>
          <p:nvSpPr>
            <p:cNvPr id="8204" name="Line 12"/>
            <p:cNvSpPr>
              <a:spLocks noChangeShapeType="1"/>
            </p:cNvSpPr>
            <p:nvPr/>
          </p:nvSpPr>
          <p:spPr bwMode="auto">
            <a:xfrm>
              <a:off x="876" y="839"/>
              <a:ext cx="464" cy="0"/>
            </a:xfrm>
            <a:prstGeom prst="line">
              <a:avLst/>
            </a:prstGeom>
            <a:noFill/>
            <a:ln w="9525">
              <a:solidFill>
                <a:schemeClr val="tx1"/>
              </a:solidFill>
              <a:round/>
              <a:headEnd/>
              <a:tailEnd/>
            </a:ln>
            <a:effectLst/>
          </p:spPr>
          <p:txBody>
            <a:bodyPr/>
            <a:lstStyle/>
            <a:p>
              <a:endParaRPr lang="ar-SA"/>
            </a:p>
          </p:txBody>
        </p:sp>
        <p:sp>
          <p:nvSpPr>
            <p:cNvPr id="8209" name="Text Box 17"/>
            <p:cNvSpPr txBox="1">
              <a:spLocks noChangeArrowheads="1"/>
            </p:cNvSpPr>
            <p:nvPr/>
          </p:nvSpPr>
          <p:spPr bwMode="auto">
            <a:xfrm>
              <a:off x="343" y="399"/>
              <a:ext cx="489" cy="288"/>
            </a:xfrm>
            <a:prstGeom prst="rect">
              <a:avLst/>
            </a:prstGeom>
            <a:noFill/>
            <a:ln w="9525">
              <a:noFill/>
              <a:miter lim="800000"/>
              <a:headEnd/>
              <a:tailEnd/>
            </a:ln>
            <a:effectLst/>
          </p:spPr>
          <p:txBody>
            <a:bodyPr wrap="none">
              <a:spAutoFit/>
            </a:bodyPr>
            <a:lstStyle/>
            <a:p>
              <a:r>
                <a:rPr lang="en-US"/>
                <a:t>Gain</a:t>
              </a:r>
            </a:p>
          </p:txBody>
        </p:sp>
        <p:sp>
          <p:nvSpPr>
            <p:cNvPr id="8210" name="Text Box 18"/>
            <p:cNvSpPr txBox="1">
              <a:spLocks noChangeArrowheads="1"/>
            </p:cNvSpPr>
            <p:nvPr/>
          </p:nvSpPr>
          <p:spPr bwMode="auto">
            <a:xfrm>
              <a:off x="343" y="700"/>
              <a:ext cx="543" cy="288"/>
            </a:xfrm>
            <a:prstGeom prst="rect">
              <a:avLst/>
            </a:prstGeom>
            <a:noFill/>
            <a:ln w="9525">
              <a:noFill/>
              <a:miter lim="800000"/>
              <a:headEnd/>
              <a:tailEnd/>
            </a:ln>
            <a:effectLst/>
          </p:spPr>
          <p:txBody>
            <a:bodyPr wrap="none">
              <a:spAutoFit/>
            </a:bodyPr>
            <a:lstStyle/>
            <a:p>
              <a:r>
                <a:rPr lang="en-US"/>
                <a:t>100K</a:t>
              </a:r>
            </a:p>
          </p:txBody>
        </p:sp>
        <p:sp>
          <p:nvSpPr>
            <p:cNvPr id="8211" name="Text Box 19"/>
            <p:cNvSpPr txBox="1">
              <a:spLocks noChangeArrowheads="1"/>
            </p:cNvSpPr>
            <p:nvPr/>
          </p:nvSpPr>
          <p:spPr bwMode="auto">
            <a:xfrm>
              <a:off x="356" y="1626"/>
              <a:ext cx="500" cy="288"/>
            </a:xfrm>
            <a:prstGeom prst="rect">
              <a:avLst/>
            </a:prstGeom>
            <a:noFill/>
            <a:ln w="9525">
              <a:noFill/>
              <a:miter lim="800000"/>
              <a:headEnd/>
              <a:tailEnd/>
            </a:ln>
            <a:effectLst/>
          </p:spPr>
          <p:txBody>
            <a:bodyPr wrap="none">
              <a:spAutoFit/>
            </a:bodyPr>
            <a:lstStyle/>
            <a:p>
              <a:r>
                <a:rPr lang="en-US"/>
                <a:t>1000</a:t>
              </a:r>
            </a:p>
          </p:txBody>
        </p:sp>
        <p:sp>
          <p:nvSpPr>
            <p:cNvPr id="8212" name="Text Box 20"/>
            <p:cNvSpPr txBox="1">
              <a:spLocks noChangeArrowheads="1"/>
            </p:cNvSpPr>
            <p:nvPr/>
          </p:nvSpPr>
          <p:spPr bwMode="auto">
            <a:xfrm>
              <a:off x="531" y="2615"/>
              <a:ext cx="308" cy="288"/>
            </a:xfrm>
            <a:prstGeom prst="rect">
              <a:avLst/>
            </a:prstGeom>
            <a:noFill/>
            <a:ln w="9525">
              <a:noFill/>
              <a:miter lim="800000"/>
              <a:headEnd/>
              <a:tailEnd/>
            </a:ln>
            <a:effectLst/>
          </p:spPr>
          <p:txBody>
            <a:bodyPr wrap="none">
              <a:spAutoFit/>
            </a:bodyPr>
            <a:lstStyle/>
            <a:p>
              <a:r>
                <a:rPr lang="en-US"/>
                <a:t>10</a:t>
              </a:r>
            </a:p>
          </p:txBody>
        </p:sp>
        <p:sp>
          <p:nvSpPr>
            <p:cNvPr id="8213" name="Text Box 21"/>
            <p:cNvSpPr txBox="1">
              <a:spLocks noChangeArrowheads="1"/>
            </p:cNvSpPr>
            <p:nvPr/>
          </p:nvSpPr>
          <p:spPr bwMode="auto">
            <a:xfrm>
              <a:off x="506" y="3554"/>
              <a:ext cx="356" cy="288"/>
            </a:xfrm>
            <a:prstGeom prst="rect">
              <a:avLst/>
            </a:prstGeom>
            <a:noFill/>
            <a:ln w="9525">
              <a:noFill/>
              <a:miter lim="800000"/>
              <a:headEnd/>
              <a:tailEnd/>
            </a:ln>
            <a:effectLst/>
          </p:spPr>
          <p:txBody>
            <a:bodyPr wrap="none">
              <a:spAutoFit/>
            </a:bodyPr>
            <a:lstStyle/>
            <a:p>
              <a:r>
                <a:rPr lang="en-US"/>
                <a:t>0.1</a:t>
              </a:r>
            </a:p>
          </p:txBody>
        </p:sp>
        <p:sp>
          <p:nvSpPr>
            <p:cNvPr id="8214" name="Text Box 22"/>
            <p:cNvSpPr txBox="1">
              <a:spLocks noChangeArrowheads="1"/>
            </p:cNvSpPr>
            <p:nvPr/>
          </p:nvSpPr>
          <p:spPr bwMode="auto">
            <a:xfrm>
              <a:off x="381" y="1151"/>
              <a:ext cx="447" cy="288"/>
            </a:xfrm>
            <a:prstGeom prst="rect">
              <a:avLst/>
            </a:prstGeom>
            <a:noFill/>
            <a:ln w="9525">
              <a:noFill/>
              <a:miter lim="800000"/>
              <a:headEnd/>
              <a:tailEnd/>
            </a:ln>
            <a:effectLst/>
          </p:spPr>
          <p:txBody>
            <a:bodyPr wrap="none">
              <a:spAutoFit/>
            </a:bodyPr>
            <a:lstStyle/>
            <a:p>
              <a:r>
                <a:rPr lang="en-US"/>
                <a:t>10K</a:t>
              </a:r>
            </a:p>
          </p:txBody>
        </p:sp>
        <p:sp>
          <p:nvSpPr>
            <p:cNvPr id="8215" name="Text Box 23"/>
            <p:cNvSpPr txBox="1">
              <a:spLocks noChangeArrowheads="1"/>
            </p:cNvSpPr>
            <p:nvPr/>
          </p:nvSpPr>
          <p:spPr bwMode="auto">
            <a:xfrm>
              <a:off x="368" y="2140"/>
              <a:ext cx="404" cy="288"/>
            </a:xfrm>
            <a:prstGeom prst="rect">
              <a:avLst/>
            </a:prstGeom>
            <a:noFill/>
            <a:ln w="9525">
              <a:noFill/>
              <a:miter lim="800000"/>
              <a:headEnd/>
              <a:tailEnd/>
            </a:ln>
            <a:effectLst/>
          </p:spPr>
          <p:txBody>
            <a:bodyPr wrap="none">
              <a:spAutoFit/>
            </a:bodyPr>
            <a:lstStyle/>
            <a:p>
              <a:r>
                <a:rPr lang="en-US"/>
                <a:t>100</a:t>
              </a:r>
            </a:p>
          </p:txBody>
        </p:sp>
        <p:sp>
          <p:nvSpPr>
            <p:cNvPr id="8216" name="Text Box 24"/>
            <p:cNvSpPr txBox="1">
              <a:spLocks noChangeArrowheads="1"/>
            </p:cNvSpPr>
            <p:nvPr/>
          </p:nvSpPr>
          <p:spPr bwMode="auto">
            <a:xfrm>
              <a:off x="570" y="3066"/>
              <a:ext cx="212" cy="288"/>
            </a:xfrm>
            <a:prstGeom prst="rect">
              <a:avLst/>
            </a:prstGeom>
            <a:noFill/>
            <a:ln w="9525">
              <a:noFill/>
              <a:miter lim="800000"/>
              <a:headEnd/>
              <a:tailEnd/>
            </a:ln>
            <a:effectLst/>
          </p:spPr>
          <p:txBody>
            <a:bodyPr wrap="none">
              <a:spAutoFit/>
            </a:bodyPr>
            <a:lstStyle/>
            <a:p>
              <a:r>
                <a:rPr lang="en-US"/>
                <a:t>1</a:t>
              </a:r>
            </a:p>
          </p:txBody>
        </p:sp>
        <p:sp>
          <p:nvSpPr>
            <p:cNvPr id="8217" name="Text Box 25"/>
            <p:cNvSpPr txBox="1">
              <a:spLocks noChangeArrowheads="1"/>
            </p:cNvSpPr>
            <p:nvPr/>
          </p:nvSpPr>
          <p:spPr bwMode="auto">
            <a:xfrm>
              <a:off x="4049" y="3291"/>
              <a:ext cx="1326" cy="288"/>
            </a:xfrm>
            <a:prstGeom prst="rect">
              <a:avLst/>
            </a:prstGeom>
            <a:noFill/>
            <a:ln w="9525">
              <a:noFill/>
              <a:miter lim="800000"/>
              <a:headEnd/>
              <a:tailEnd/>
            </a:ln>
            <a:effectLst/>
          </p:spPr>
          <p:txBody>
            <a:bodyPr wrap="none">
              <a:spAutoFit/>
            </a:bodyPr>
            <a:lstStyle/>
            <a:p>
              <a:r>
                <a:rPr lang="en-US"/>
                <a:t>Frequency (Hz)</a:t>
              </a:r>
            </a:p>
          </p:txBody>
        </p:sp>
        <p:sp>
          <p:nvSpPr>
            <p:cNvPr id="8218" name="Text Box 26"/>
            <p:cNvSpPr txBox="1">
              <a:spLocks noChangeArrowheads="1"/>
            </p:cNvSpPr>
            <p:nvPr/>
          </p:nvSpPr>
          <p:spPr bwMode="auto">
            <a:xfrm>
              <a:off x="1133" y="3278"/>
              <a:ext cx="308" cy="288"/>
            </a:xfrm>
            <a:prstGeom prst="rect">
              <a:avLst/>
            </a:prstGeom>
            <a:noFill/>
            <a:ln w="9525">
              <a:noFill/>
              <a:miter lim="800000"/>
              <a:headEnd/>
              <a:tailEnd/>
            </a:ln>
            <a:effectLst/>
          </p:spPr>
          <p:txBody>
            <a:bodyPr wrap="none">
              <a:spAutoFit/>
            </a:bodyPr>
            <a:lstStyle/>
            <a:p>
              <a:r>
                <a:rPr lang="en-US"/>
                <a:t>10</a:t>
              </a:r>
            </a:p>
          </p:txBody>
        </p:sp>
        <p:sp>
          <p:nvSpPr>
            <p:cNvPr id="8219" name="Text Box 27"/>
            <p:cNvSpPr txBox="1">
              <a:spLocks noChangeArrowheads="1"/>
            </p:cNvSpPr>
            <p:nvPr/>
          </p:nvSpPr>
          <p:spPr bwMode="auto">
            <a:xfrm>
              <a:off x="1647" y="3265"/>
              <a:ext cx="404" cy="288"/>
            </a:xfrm>
            <a:prstGeom prst="rect">
              <a:avLst/>
            </a:prstGeom>
            <a:noFill/>
            <a:ln w="9525">
              <a:noFill/>
              <a:miter lim="800000"/>
              <a:headEnd/>
              <a:tailEnd/>
            </a:ln>
            <a:effectLst/>
          </p:spPr>
          <p:txBody>
            <a:bodyPr wrap="none">
              <a:spAutoFit/>
            </a:bodyPr>
            <a:lstStyle/>
            <a:p>
              <a:r>
                <a:rPr lang="en-US"/>
                <a:t>100</a:t>
              </a:r>
            </a:p>
          </p:txBody>
        </p:sp>
        <p:sp>
          <p:nvSpPr>
            <p:cNvPr id="8220" name="Text Box 28"/>
            <p:cNvSpPr txBox="1">
              <a:spLocks noChangeArrowheads="1"/>
            </p:cNvSpPr>
            <p:nvPr/>
          </p:nvSpPr>
          <p:spPr bwMode="auto">
            <a:xfrm>
              <a:off x="2611" y="3265"/>
              <a:ext cx="447" cy="288"/>
            </a:xfrm>
            <a:prstGeom prst="rect">
              <a:avLst/>
            </a:prstGeom>
            <a:noFill/>
            <a:ln w="9525">
              <a:noFill/>
              <a:miter lim="800000"/>
              <a:headEnd/>
              <a:tailEnd/>
            </a:ln>
            <a:effectLst/>
          </p:spPr>
          <p:txBody>
            <a:bodyPr wrap="none">
              <a:spAutoFit/>
            </a:bodyPr>
            <a:lstStyle/>
            <a:p>
              <a:r>
                <a:rPr lang="en-US"/>
                <a:t>10K</a:t>
              </a:r>
            </a:p>
          </p:txBody>
        </p:sp>
        <p:sp>
          <p:nvSpPr>
            <p:cNvPr id="8221" name="Text Box 29"/>
            <p:cNvSpPr txBox="1">
              <a:spLocks noChangeArrowheads="1"/>
            </p:cNvSpPr>
            <p:nvPr/>
          </p:nvSpPr>
          <p:spPr bwMode="auto">
            <a:xfrm>
              <a:off x="3533" y="3265"/>
              <a:ext cx="383" cy="288"/>
            </a:xfrm>
            <a:prstGeom prst="rect">
              <a:avLst/>
            </a:prstGeom>
            <a:noFill/>
            <a:ln w="9525">
              <a:noFill/>
              <a:miter lim="800000"/>
              <a:headEnd/>
              <a:tailEnd/>
            </a:ln>
            <a:effectLst/>
          </p:spPr>
          <p:txBody>
            <a:bodyPr wrap="none">
              <a:spAutoFit/>
            </a:bodyPr>
            <a:lstStyle/>
            <a:p>
              <a:r>
                <a:rPr lang="en-US"/>
                <a:t>1M</a:t>
              </a:r>
            </a:p>
          </p:txBody>
        </p:sp>
        <p:sp>
          <p:nvSpPr>
            <p:cNvPr id="8223" name="Line 31"/>
            <p:cNvSpPr>
              <a:spLocks noChangeShapeType="1"/>
            </p:cNvSpPr>
            <p:nvPr/>
          </p:nvSpPr>
          <p:spPr bwMode="auto">
            <a:xfrm>
              <a:off x="1340" y="839"/>
              <a:ext cx="2392" cy="2392"/>
            </a:xfrm>
            <a:prstGeom prst="line">
              <a:avLst/>
            </a:prstGeom>
            <a:noFill/>
            <a:ln w="9525">
              <a:solidFill>
                <a:schemeClr val="tx1"/>
              </a:solidFill>
              <a:round/>
              <a:headEnd/>
              <a:tailEnd/>
            </a:ln>
            <a:effectLst/>
          </p:spPr>
          <p:txBody>
            <a:bodyPr/>
            <a:lstStyle/>
            <a:p>
              <a:endParaRPr lang="ar-SA"/>
            </a:p>
          </p:txBody>
        </p:sp>
        <p:sp>
          <p:nvSpPr>
            <p:cNvPr id="8224" name="Line 32"/>
            <p:cNvSpPr>
              <a:spLocks noChangeShapeType="1"/>
            </p:cNvSpPr>
            <p:nvPr/>
          </p:nvSpPr>
          <p:spPr bwMode="auto">
            <a:xfrm>
              <a:off x="3732" y="3218"/>
              <a:ext cx="451" cy="939"/>
            </a:xfrm>
            <a:prstGeom prst="line">
              <a:avLst/>
            </a:prstGeom>
            <a:noFill/>
            <a:ln w="9525">
              <a:solidFill>
                <a:schemeClr val="tx1"/>
              </a:solidFill>
              <a:round/>
              <a:headEnd/>
              <a:tailEnd/>
            </a:ln>
            <a:effectLst/>
          </p:spPr>
          <p:txBody>
            <a:bodyPr/>
            <a:lstStyle/>
            <a:p>
              <a:endParaRPr lang="ar-SA"/>
            </a:p>
          </p:txBody>
        </p:sp>
      </p:grpSp>
      <p:sp>
        <p:nvSpPr>
          <p:cNvPr id="8239" name="AutoShape 47"/>
          <p:cNvSpPr>
            <a:spLocks noChangeArrowheads="1"/>
          </p:cNvSpPr>
          <p:nvPr/>
        </p:nvSpPr>
        <p:spPr bwMode="auto">
          <a:xfrm>
            <a:off x="5924550" y="4121150"/>
            <a:ext cx="2438400" cy="457200"/>
          </a:xfrm>
          <a:prstGeom prst="wedgeRoundRectCallout">
            <a:avLst>
              <a:gd name="adj1" fmla="val -49611"/>
              <a:gd name="adj2" fmla="val 160764"/>
              <a:gd name="adj3" fmla="val 16667"/>
            </a:avLst>
          </a:prstGeom>
          <a:solidFill>
            <a:schemeClr val="accent2"/>
          </a:solidFill>
          <a:ln w="9525">
            <a:solidFill>
              <a:schemeClr val="tx1"/>
            </a:solidFill>
            <a:miter lim="800000"/>
            <a:headEnd/>
            <a:tailEnd/>
          </a:ln>
          <a:effectLst/>
        </p:spPr>
        <p:txBody>
          <a:bodyPr/>
          <a:lstStyle/>
          <a:p>
            <a:pPr algn="ctr"/>
            <a:r>
              <a:rPr lang="en-US"/>
              <a:t>Unity gain BW </a:t>
            </a:r>
          </a:p>
        </p:txBody>
      </p:sp>
      <p:grpSp>
        <p:nvGrpSpPr>
          <p:cNvPr id="3" name="Group 53"/>
          <p:cNvGrpSpPr>
            <a:grpSpLocks/>
          </p:cNvGrpSpPr>
          <p:nvPr/>
        </p:nvGrpSpPr>
        <p:grpSpPr bwMode="auto">
          <a:xfrm>
            <a:off x="4181475" y="2185988"/>
            <a:ext cx="954088" cy="1352550"/>
            <a:chOff x="2634" y="1377"/>
            <a:chExt cx="601" cy="852"/>
          </a:xfrm>
        </p:grpSpPr>
        <p:sp>
          <p:nvSpPr>
            <p:cNvPr id="8241" name="Text Box 49"/>
            <p:cNvSpPr txBox="1">
              <a:spLocks noChangeArrowheads="1"/>
            </p:cNvSpPr>
            <p:nvPr/>
          </p:nvSpPr>
          <p:spPr bwMode="auto">
            <a:xfrm>
              <a:off x="2634" y="1377"/>
              <a:ext cx="601" cy="518"/>
            </a:xfrm>
            <a:prstGeom prst="rect">
              <a:avLst/>
            </a:prstGeom>
            <a:solidFill>
              <a:schemeClr val="accent2">
                <a:lumMod val="40000"/>
                <a:lumOff val="60000"/>
              </a:schemeClr>
            </a:solidFill>
            <a:ln w="12700">
              <a:noFill/>
              <a:miter lim="800000"/>
              <a:headEnd type="none" w="sm" len="sm"/>
              <a:tailEnd type="none" w="sm" len="sm"/>
            </a:ln>
            <a:effectLst/>
          </p:spPr>
          <p:txBody>
            <a:bodyPr wrap="none">
              <a:spAutoFit/>
            </a:bodyPr>
            <a:lstStyle/>
            <a:p>
              <a:r>
                <a:rPr lang="en-US" dirty="0"/>
                <a:t>Slope </a:t>
              </a:r>
            </a:p>
            <a:p>
              <a:r>
                <a:rPr lang="en-US" dirty="0"/>
                <a:t>= -1</a:t>
              </a:r>
            </a:p>
          </p:txBody>
        </p:sp>
        <p:sp>
          <p:nvSpPr>
            <p:cNvPr id="8242" name="Line 50"/>
            <p:cNvSpPr>
              <a:spLocks noChangeShapeType="1"/>
            </p:cNvSpPr>
            <p:nvPr/>
          </p:nvSpPr>
          <p:spPr bwMode="auto">
            <a:xfrm flipH="1">
              <a:off x="2780" y="1891"/>
              <a:ext cx="113" cy="338"/>
            </a:xfrm>
            <a:prstGeom prst="line">
              <a:avLst/>
            </a:prstGeom>
            <a:noFill/>
            <a:ln w="12700">
              <a:solidFill>
                <a:schemeClr val="tx1"/>
              </a:solidFill>
              <a:round/>
              <a:headEnd type="none" w="sm" len="sm"/>
              <a:tailEnd type="triangle" w="sm" len="sm"/>
            </a:ln>
            <a:effectLst/>
          </p:spPr>
          <p:txBody>
            <a:bodyPr wrap="none"/>
            <a:lstStyle/>
            <a:p>
              <a:endParaRPr lang="ar-SA"/>
            </a:p>
          </p:txBody>
        </p:sp>
      </p:grpSp>
      <p:grpSp>
        <p:nvGrpSpPr>
          <p:cNvPr id="4" name="Group 54"/>
          <p:cNvGrpSpPr>
            <a:grpSpLocks/>
          </p:cNvGrpSpPr>
          <p:nvPr/>
        </p:nvGrpSpPr>
        <p:grpSpPr bwMode="auto">
          <a:xfrm>
            <a:off x="6500813" y="5764213"/>
            <a:ext cx="1597025" cy="822325"/>
            <a:chOff x="4095" y="3631"/>
            <a:chExt cx="1006" cy="518"/>
          </a:xfrm>
          <a:solidFill>
            <a:schemeClr val="accent2">
              <a:lumMod val="40000"/>
              <a:lumOff val="60000"/>
            </a:schemeClr>
          </a:solidFill>
        </p:grpSpPr>
        <p:sp>
          <p:nvSpPr>
            <p:cNvPr id="8243" name="Text Box 51"/>
            <p:cNvSpPr txBox="1">
              <a:spLocks noChangeArrowheads="1"/>
            </p:cNvSpPr>
            <p:nvPr/>
          </p:nvSpPr>
          <p:spPr bwMode="auto">
            <a:xfrm>
              <a:off x="4500" y="3631"/>
              <a:ext cx="601" cy="518"/>
            </a:xfrm>
            <a:prstGeom prst="rect">
              <a:avLst/>
            </a:prstGeom>
            <a:grpFill/>
            <a:ln w="12700">
              <a:noFill/>
              <a:miter lim="800000"/>
              <a:headEnd type="none" w="sm" len="sm"/>
              <a:tailEnd type="none" w="sm" len="sm"/>
            </a:ln>
            <a:effectLst/>
          </p:spPr>
          <p:txBody>
            <a:bodyPr wrap="none">
              <a:spAutoFit/>
            </a:bodyPr>
            <a:lstStyle/>
            <a:p>
              <a:r>
                <a:rPr lang="en-US"/>
                <a:t>Slope </a:t>
              </a:r>
            </a:p>
            <a:p>
              <a:r>
                <a:rPr lang="en-US"/>
                <a:t>= -2</a:t>
              </a:r>
            </a:p>
          </p:txBody>
        </p:sp>
        <p:sp>
          <p:nvSpPr>
            <p:cNvPr id="8244" name="Line 52"/>
            <p:cNvSpPr>
              <a:spLocks noChangeShapeType="1"/>
            </p:cNvSpPr>
            <p:nvPr/>
          </p:nvSpPr>
          <p:spPr bwMode="auto">
            <a:xfrm flipH="1">
              <a:off x="4095" y="3832"/>
              <a:ext cx="350" cy="87"/>
            </a:xfrm>
            <a:prstGeom prst="line">
              <a:avLst/>
            </a:prstGeom>
            <a:grpFill/>
            <a:ln w="12700">
              <a:solidFill>
                <a:schemeClr val="tx1"/>
              </a:solidFill>
              <a:round/>
              <a:headEnd type="none" w="sm" len="sm"/>
              <a:tailEnd type="triangle" w="sm" len="sm"/>
            </a:ln>
            <a:effectLst/>
          </p:spPr>
          <p:txBody>
            <a:bodyPr wrap="none"/>
            <a:lstStyle/>
            <a:p>
              <a:endParaRPr lang="ar-SA"/>
            </a:p>
          </p:txBody>
        </p:sp>
      </p:grpSp>
    </p:spTree>
    <p:extLst>
      <p:ext uri="{BB962C8B-B14F-4D97-AF65-F5344CB8AC3E}">
        <p14:creationId xmlns:p14="http://schemas.microsoft.com/office/powerpoint/2010/main" val="347418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239"/>
                                        </p:tgtEl>
                                        <p:attrNameLst>
                                          <p:attrName>style.visibility</p:attrName>
                                        </p:attrNameLst>
                                      </p:cBhvr>
                                      <p:to>
                                        <p:strVal val="visible"/>
                                      </p:to>
                                    </p:set>
                                    <p:anim calcmode="lin" valueType="num">
                                      <p:cBhvr additive="base">
                                        <p:cTn id="18" dur="500" fill="hold"/>
                                        <p:tgtEl>
                                          <p:spTgt spid="8239"/>
                                        </p:tgtEl>
                                        <p:attrNameLst>
                                          <p:attrName>ppt_x</p:attrName>
                                        </p:attrNameLst>
                                      </p:cBhvr>
                                      <p:tavLst>
                                        <p:tav tm="0">
                                          <p:val>
                                            <p:strVal val="0-#ppt_w/2"/>
                                          </p:val>
                                        </p:tav>
                                        <p:tav tm="100000">
                                          <p:val>
                                            <p:strVal val="#ppt_x"/>
                                          </p:val>
                                        </p:tav>
                                      </p:tavLst>
                                    </p:anim>
                                    <p:anim calcmode="lin" valueType="num">
                                      <p:cBhvr additive="base">
                                        <p:cTn id="19" dur="500" fill="hold"/>
                                        <p:tgtEl>
                                          <p:spTgt spid="823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autoUpdateAnimBg="0"/>
      <p:bldP spid="8239" grpId="0" animBg="1"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94F95399-64A8-43B0-A5C5-2D48ACAF8409}" type="slidenum">
              <a:rPr lang="tr-TR" smtClean="0"/>
              <a:t>75</a:t>
            </a:fld>
            <a:endParaRPr lang="tr-TR"/>
          </a:p>
        </p:txBody>
      </p:sp>
      <p:sp>
        <p:nvSpPr>
          <p:cNvPr id="61442" name="Rectangle 2"/>
          <p:cNvSpPr>
            <a:spLocks noGrp="1" noChangeArrowheads="1"/>
          </p:cNvSpPr>
          <p:nvPr>
            <p:ph type="title"/>
          </p:nvPr>
        </p:nvSpPr>
        <p:spPr>
          <a:xfrm>
            <a:off x="457200" y="274638"/>
            <a:ext cx="8229600" cy="701675"/>
          </a:xfrm>
          <a:noFill/>
          <a:ln/>
        </p:spPr>
        <p:txBody>
          <a:bodyPr>
            <a:normAutofit fontScale="90000"/>
          </a:bodyPr>
          <a:lstStyle/>
          <a:p>
            <a:r>
              <a:rPr lang="en-US" dirty="0">
                <a:solidFill>
                  <a:schemeClr val="tx1"/>
                </a:solidFill>
              </a:rPr>
              <a:t>Frequency response: closed-loop</a:t>
            </a:r>
          </a:p>
        </p:txBody>
      </p:sp>
      <p:grpSp>
        <p:nvGrpSpPr>
          <p:cNvPr id="2" name="Group 743"/>
          <p:cNvGrpSpPr>
            <a:grpSpLocks/>
          </p:cNvGrpSpPr>
          <p:nvPr/>
        </p:nvGrpSpPr>
        <p:grpSpPr bwMode="auto">
          <a:xfrm>
            <a:off x="346376" y="844550"/>
            <a:ext cx="8428038" cy="5994400"/>
            <a:chOff x="0" y="532"/>
            <a:chExt cx="5309" cy="3776"/>
          </a:xfrm>
        </p:grpSpPr>
        <p:sp>
          <p:nvSpPr>
            <p:cNvPr id="62184" name="Line 744"/>
            <p:cNvSpPr>
              <a:spLocks noChangeShapeType="1"/>
            </p:cNvSpPr>
            <p:nvPr/>
          </p:nvSpPr>
          <p:spPr bwMode="auto">
            <a:xfrm>
              <a:off x="1296" y="3168"/>
              <a:ext cx="0" cy="576"/>
            </a:xfrm>
            <a:prstGeom prst="line">
              <a:avLst/>
            </a:prstGeom>
            <a:noFill/>
            <a:ln w="9525">
              <a:solidFill>
                <a:schemeClr val="tx1"/>
              </a:solidFill>
              <a:round/>
              <a:headEnd type="triangle" w="med" len="med"/>
              <a:tailEnd type="triangle" w="med" len="med"/>
            </a:ln>
            <a:effectLst/>
          </p:spPr>
          <p:txBody>
            <a:bodyPr/>
            <a:lstStyle/>
            <a:p>
              <a:endParaRPr lang="ar-SA"/>
            </a:p>
          </p:txBody>
        </p:sp>
        <p:sp>
          <p:nvSpPr>
            <p:cNvPr id="62185" name="Line 745"/>
            <p:cNvSpPr>
              <a:spLocks noChangeShapeType="1"/>
            </p:cNvSpPr>
            <p:nvPr/>
          </p:nvSpPr>
          <p:spPr bwMode="auto">
            <a:xfrm flipV="1">
              <a:off x="1296" y="1104"/>
              <a:ext cx="0" cy="2064"/>
            </a:xfrm>
            <a:prstGeom prst="line">
              <a:avLst/>
            </a:prstGeom>
            <a:noFill/>
            <a:ln w="9525" cap="rnd">
              <a:solidFill>
                <a:schemeClr val="tx1"/>
              </a:solidFill>
              <a:prstDash val="sysDot"/>
              <a:round/>
              <a:headEnd type="triangle" w="med" len="med"/>
              <a:tailEnd type="triangle" w="med" len="med"/>
            </a:ln>
            <a:effectLst/>
          </p:spPr>
          <p:txBody>
            <a:bodyPr/>
            <a:lstStyle/>
            <a:p>
              <a:endParaRPr lang="ar-SA"/>
            </a:p>
          </p:txBody>
        </p:sp>
        <p:sp>
          <p:nvSpPr>
            <p:cNvPr id="62186" name="Freeform 746"/>
            <p:cNvSpPr>
              <a:spLocks/>
            </p:cNvSpPr>
            <p:nvPr/>
          </p:nvSpPr>
          <p:spPr bwMode="auto">
            <a:xfrm>
              <a:off x="432" y="573"/>
              <a:ext cx="73" cy="84"/>
            </a:xfrm>
            <a:custGeom>
              <a:avLst/>
              <a:gdLst/>
              <a:ahLst/>
              <a:cxnLst>
                <a:cxn ang="0">
                  <a:pos x="37" y="0"/>
                </a:cxn>
                <a:cxn ang="0">
                  <a:pos x="73" y="84"/>
                </a:cxn>
                <a:cxn ang="0">
                  <a:pos x="37" y="66"/>
                </a:cxn>
                <a:cxn ang="0">
                  <a:pos x="0" y="84"/>
                </a:cxn>
                <a:cxn ang="0">
                  <a:pos x="37" y="0"/>
                </a:cxn>
              </a:cxnLst>
              <a:rect l="0" t="0" r="r" b="b"/>
              <a:pathLst>
                <a:path w="73" h="84">
                  <a:moveTo>
                    <a:pt x="37" y="0"/>
                  </a:moveTo>
                  <a:lnTo>
                    <a:pt x="73" y="84"/>
                  </a:lnTo>
                  <a:lnTo>
                    <a:pt x="37" y="66"/>
                  </a:lnTo>
                  <a:lnTo>
                    <a:pt x="0" y="84"/>
                  </a:lnTo>
                  <a:lnTo>
                    <a:pt x="37" y="0"/>
                  </a:lnTo>
                  <a:close/>
                </a:path>
              </a:pathLst>
            </a:custGeom>
            <a:solidFill>
              <a:srgbClr val="FFFFFF"/>
            </a:solidFill>
            <a:ln w="9525">
              <a:solidFill>
                <a:schemeClr val="tx1"/>
              </a:solidFill>
              <a:round/>
              <a:headEnd/>
              <a:tailEnd/>
            </a:ln>
          </p:spPr>
          <p:txBody>
            <a:bodyPr/>
            <a:lstStyle/>
            <a:p>
              <a:endParaRPr lang="ar-SA"/>
            </a:p>
          </p:txBody>
        </p:sp>
        <p:sp>
          <p:nvSpPr>
            <p:cNvPr id="62187" name="Line 747"/>
            <p:cNvSpPr>
              <a:spLocks noChangeShapeType="1"/>
            </p:cNvSpPr>
            <p:nvPr/>
          </p:nvSpPr>
          <p:spPr bwMode="auto">
            <a:xfrm flipH="1" flipV="1">
              <a:off x="469" y="573"/>
              <a:ext cx="0" cy="3303"/>
            </a:xfrm>
            <a:prstGeom prst="line">
              <a:avLst/>
            </a:prstGeom>
            <a:noFill/>
            <a:ln w="0">
              <a:solidFill>
                <a:schemeClr val="tx1"/>
              </a:solidFill>
              <a:round/>
              <a:headEnd/>
              <a:tailEnd/>
            </a:ln>
          </p:spPr>
          <p:txBody>
            <a:bodyPr/>
            <a:lstStyle/>
            <a:p>
              <a:endParaRPr lang="ar-SA"/>
            </a:p>
          </p:txBody>
        </p:sp>
        <p:sp>
          <p:nvSpPr>
            <p:cNvPr id="62188" name="Freeform 748"/>
            <p:cNvSpPr>
              <a:spLocks/>
            </p:cNvSpPr>
            <p:nvPr/>
          </p:nvSpPr>
          <p:spPr bwMode="auto">
            <a:xfrm>
              <a:off x="4715" y="3696"/>
              <a:ext cx="84" cy="72"/>
            </a:xfrm>
            <a:custGeom>
              <a:avLst/>
              <a:gdLst/>
              <a:ahLst/>
              <a:cxnLst>
                <a:cxn ang="0">
                  <a:pos x="84" y="36"/>
                </a:cxn>
                <a:cxn ang="0">
                  <a:pos x="0" y="72"/>
                </a:cxn>
                <a:cxn ang="0">
                  <a:pos x="18" y="36"/>
                </a:cxn>
                <a:cxn ang="0">
                  <a:pos x="0" y="0"/>
                </a:cxn>
                <a:cxn ang="0">
                  <a:pos x="84" y="36"/>
                </a:cxn>
              </a:cxnLst>
              <a:rect l="0" t="0" r="r" b="b"/>
              <a:pathLst>
                <a:path w="84" h="72">
                  <a:moveTo>
                    <a:pt x="84" y="36"/>
                  </a:moveTo>
                  <a:lnTo>
                    <a:pt x="0" y="72"/>
                  </a:lnTo>
                  <a:lnTo>
                    <a:pt x="18" y="36"/>
                  </a:lnTo>
                  <a:lnTo>
                    <a:pt x="0" y="0"/>
                  </a:lnTo>
                  <a:lnTo>
                    <a:pt x="84" y="36"/>
                  </a:lnTo>
                  <a:close/>
                </a:path>
              </a:pathLst>
            </a:custGeom>
            <a:solidFill>
              <a:srgbClr val="FFFFFF"/>
            </a:solidFill>
            <a:ln w="9525">
              <a:solidFill>
                <a:schemeClr val="tx1"/>
              </a:solidFill>
              <a:round/>
              <a:headEnd/>
              <a:tailEnd/>
            </a:ln>
          </p:spPr>
          <p:txBody>
            <a:bodyPr/>
            <a:lstStyle/>
            <a:p>
              <a:endParaRPr lang="ar-SA"/>
            </a:p>
          </p:txBody>
        </p:sp>
        <p:sp>
          <p:nvSpPr>
            <p:cNvPr id="62189" name="Line 749"/>
            <p:cNvSpPr>
              <a:spLocks noChangeShapeType="1"/>
            </p:cNvSpPr>
            <p:nvPr/>
          </p:nvSpPr>
          <p:spPr bwMode="auto">
            <a:xfrm>
              <a:off x="180" y="3732"/>
              <a:ext cx="4619" cy="1"/>
            </a:xfrm>
            <a:prstGeom prst="line">
              <a:avLst/>
            </a:prstGeom>
            <a:noFill/>
            <a:ln w="0">
              <a:solidFill>
                <a:schemeClr val="tx1"/>
              </a:solidFill>
              <a:round/>
              <a:headEnd/>
              <a:tailEnd/>
            </a:ln>
          </p:spPr>
          <p:txBody>
            <a:bodyPr/>
            <a:lstStyle/>
            <a:p>
              <a:endParaRPr lang="ar-SA"/>
            </a:p>
          </p:txBody>
        </p:sp>
        <p:sp>
          <p:nvSpPr>
            <p:cNvPr id="62190" name="Freeform 750"/>
            <p:cNvSpPr>
              <a:spLocks/>
            </p:cNvSpPr>
            <p:nvPr/>
          </p:nvSpPr>
          <p:spPr bwMode="auto">
            <a:xfrm>
              <a:off x="469" y="849"/>
              <a:ext cx="4042" cy="3459"/>
            </a:xfrm>
            <a:custGeom>
              <a:avLst/>
              <a:gdLst/>
              <a:ahLst/>
              <a:cxnLst>
                <a:cxn ang="0">
                  <a:pos x="0" y="0"/>
                </a:cxn>
                <a:cxn ang="0">
                  <a:pos x="2312" y="0"/>
                </a:cxn>
                <a:cxn ang="0">
                  <a:pos x="2889" y="577"/>
                </a:cxn>
                <a:cxn ang="0">
                  <a:pos x="3465" y="1730"/>
                </a:cxn>
                <a:cxn ang="0">
                  <a:pos x="4042" y="3459"/>
                </a:cxn>
              </a:cxnLst>
              <a:rect l="0" t="0" r="r" b="b"/>
              <a:pathLst>
                <a:path w="4042" h="3459">
                  <a:moveTo>
                    <a:pt x="0" y="0"/>
                  </a:moveTo>
                  <a:lnTo>
                    <a:pt x="2312" y="0"/>
                  </a:lnTo>
                  <a:lnTo>
                    <a:pt x="2889" y="577"/>
                  </a:lnTo>
                  <a:lnTo>
                    <a:pt x="3465" y="1730"/>
                  </a:lnTo>
                  <a:lnTo>
                    <a:pt x="4042" y="3459"/>
                  </a:lnTo>
                </a:path>
              </a:pathLst>
            </a:custGeom>
            <a:noFill/>
            <a:ln w="0">
              <a:solidFill>
                <a:schemeClr val="tx1"/>
              </a:solidFill>
              <a:prstDash val="solid"/>
              <a:round/>
              <a:headEnd/>
              <a:tailEnd/>
            </a:ln>
          </p:spPr>
          <p:txBody>
            <a:bodyPr/>
            <a:lstStyle/>
            <a:p>
              <a:endParaRPr lang="ar-SA"/>
            </a:p>
          </p:txBody>
        </p:sp>
        <p:sp>
          <p:nvSpPr>
            <p:cNvPr id="62191" name="Rectangle 751"/>
            <p:cNvSpPr>
              <a:spLocks noChangeArrowheads="1"/>
            </p:cNvSpPr>
            <p:nvPr/>
          </p:nvSpPr>
          <p:spPr bwMode="auto">
            <a:xfrm>
              <a:off x="519" y="532"/>
              <a:ext cx="467" cy="288"/>
            </a:xfrm>
            <a:prstGeom prst="rect">
              <a:avLst/>
            </a:prstGeom>
            <a:noFill/>
            <a:ln w="9525">
              <a:noFill/>
              <a:miter lim="800000"/>
              <a:headEnd/>
              <a:tailEnd/>
            </a:ln>
          </p:spPr>
          <p:txBody>
            <a:bodyPr wrap="none" lIns="0" tIns="0" rIns="0" bIns="0">
              <a:spAutoFit/>
            </a:bodyPr>
            <a:lstStyle/>
            <a:p>
              <a:r>
                <a:rPr lang="en-US" sz="3000" dirty="0"/>
                <a:t>Gain</a:t>
              </a:r>
              <a:endParaRPr lang="en-US" dirty="0"/>
            </a:p>
          </p:txBody>
        </p:sp>
        <p:sp>
          <p:nvSpPr>
            <p:cNvPr id="62192" name="Rectangle 752"/>
            <p:cNvSpPr>
              <a:spLocks noChangeArrowheads="1"/>
            </p:cNvSpPr>
            <p:nvPr/>
          </p:nvSpPr>
          <p:spPr bwMode="auto">
            <a:xfrm>
              <a:off x="4295" y="3918"/>
              <a:ext cx="1014" cy="288"/>
            </a:xfrm>
            <a:prstGeom prst="rect">
              <a:avLst/>
            </a:prstGeom>
            <a:noFill/>
            <a:ln w="9525">
              <a:noFill/>
              <a:miter lim="800000"/>
              <a:headEnd/>
              <a:tailEnd/>
            </a:ln>
          </p:spPr>
          <p:txBody>
            <a:bodyPr wrap="none" lIns="0" tIns="0" rIns="0" bIns="0">
              <a:spAutoFit/>
            </a:bodyPr>
            <a:lstStyle/>
            <a:p>
              <a:r>
                <a:rPr lang="en-US" sz="3000" dirty="0"/>
                <a:t>Frequency</a:t>
              </a:r>
              <a:endParaRPr lang="en-US" dirty="0"/>
            </a:p>
          </p:txBody>
        </p:sp>
        <p:sp>
          <p:nvSpPr>
            <p:cNvPr id="62193" name="Rectangle 753"/>
            <p:cNvSpPr>
              <a:spLocks noChangeArrowheads="1"/>
            </p:cNvSpPr>
            <p:nvPr/>
          </p:nvSpPr>
          <p:spPr bwMode="auto">
            <a:xfrm>
              <a:off x="0" y="3618"/>
              <a:ext cx="89" cy="213"/>
            </a:xfrm>
            <a:prstGeom prst="rect">
              <a:avLst/>
            </a:prstGeom>
            <a:noFill/>
            <a:ln w="9525">
              <a:noFill/>
              <a:miter lim="800000"/>
              <a:headEnd/>
              <a:tailEnd/>
            </a:ln>
          </p:spPr>
          <p:txBody>
            <a:bodyPr wrap="none" lIns="0" tIns="0" rIns="0" bIns="0">
              <a:spAutoFit/>
            </a:bodyPr>
            <a:lstStyle/>
            <a:p>
              <a:r>
                <a:rPr lang="en-US" sz="2200"/>
                <a:t>1</a:t>
              </a:r>
              <a:endParaRPr lang="en-US"/>
            </a:p>
          </p:txBody>
        </p:sp>
        <p:sp>
          <p:nvSpPr>
            <p:cNvPr id="62194" name="Rectangle 754"/>
            <p:cNvSpPr>
              <a:spLocks noChangeArrowheads="1"/>
            </p:cNvSpPr>
            <p:nvPr/>
          </p:nvSpPr>
          <p:spPr bwMode="auto">
            <a:xfrm>
              <a:off x="420" y="3924"/>
              <a:ext cx="89" cy="213"/>
            </a:xfrm>
            <a:prstGeom prst="rect">
              <a:avLst/>
            </a:prstGeom>
            <a:noFill/>
            <a:ln w="9525">
              <a:noFill/>
              <a:miter lim="800000"/>
              <a:headEnd/>
              <a:tailEnd/>
            </a:ln>
          </p:spPr>
          <p:txBody>
            <a:bodyPr wrap="none" lIns="0" tIns="0" rIns="0" bIns="0">
              <a:spAutoFit/>
            </a:bodyPr>
            <a:lstStyle/>
            <a:p>
              <a:r>
                <a:rPr lang="en-US" sz="2200"/>
                <a:t>1</a:t>
              </a:r>
              <a:endParaRPr lang="en-US"/>
            </a:p>
          </p:txBody>
        </p:sp>
        <p:sp>
          <p:nvSpPr>
            <p:cNvPr id="62195" name="Rectangle 755"/>
            <p:cNvSpPr>
              <a:spLocks noChangeArrowheads="1"/>
            </p:cNvSpPr>
            <p:nvPr/>
          </p:nvSpPr>
          <p:spPr bwMode="auto">
            <a:xfrm>
              <a:off x="955" y="3828"/>
              <a:ext cx="178" cy="213"/>
            </a:xfrm>
            <a:prstGeom prst="rect">
              <a:avLst/>
            </a:prstGeom>
            <a:noFill/>
            <a:ln w="9525">
              <a:noFill/>
              <a:miter lim="800000"/>
              <a:headEnd/>
              <a:tailEnd/>
            </a:ln>
          </p:spPr>
          <p:txBody>
            <a:bodyPr wrap="none" lIns="0" tIns="0" rIns="0" bIns="0">
              <a:spAutoFit/>
            </a:bodyPr>
            <a:lstStyle/>
            <a:p>
              <a:r>
                <a:rPr lang="en-US" sz="2200" dirty="0"/>
                <a:t>10</a:t>
              </a:r>
              <a:endParaRPr lang="en-US" dirty="0"/>
            </a:p>
          </p:txBody>
        </p:sp>
        <p:sp>
          <p:nvSpPr>
            <p:cNvPr id="62196" name="Rectangle 756"/>
            <p:cNvSpPr>
              <a:spLocks noChangeArrowheads="1"/>
            </p:cNvSpPr>
            <p:nvPr/>
          </p:nvSpPr>
          <p:spPr bwMode="auto">
            <a:xfrm>
              <a:off x="174" y="3053"/>
              <a:ext cx="178" cy="213"/>
            </a:xfrm>
            <a:prstGeom prst="rect">
              <a:avLst/>
            </a:prstGeom>
            <a:noFill/>
            <a:ln w="9525">
              <a:noFill/>
              <a:miter lim="800000"/>
              <a:headEnd/>
              <a:tailEnd/>
            </a:ln>
          </p:spPr>
          <p:txBody>
            <a:bodyPr wrap="none" lIns="0" tIns="0" rIns="0" bIns="0">
              <a:spAutoFit/>
            </a:bodyPr>
            <a:lstStyle/>
            <a:p>
              <a:r>
                <a:rPr lang="en-US" sz="2200"/>
                <a:t>10</a:t>
              </a:r>
              <a:endParaRPr lang="en-US"/>
            </a:p>
          </p:txBody>
        </p:sp>
        <p:sp>
          <p:nvSpPr>
            <p:cNvPr id="62197" name="Rectangle 757"/>
            <p:cNvSpPr>
              <a:spLocks noChangeArrowheads="1"/>
            </p:cNvSpPr>
            <p:nvPr/>
          </p:nvSpPr>
          <p:spPr bwMode="auto">
            <a:xfrm>
              <a:off x="120" y="2471"/>
              <a:ext cx="267" cy="213"/>
            </a:xfrm>
            <a:prstGeom prst="rect">
              <a:avLst/>
            </a:prstGeom>
            <a:noFill/>
            <a:ln w="9525">
              <a:noFill/>
              <a:miter lim="800000"/>
              <a:headEnd/>
              <a:tailEnd/>
            </a:ln>
          </p:spPr>
          <p:txBody>
            <a:bodyPr wrap="none" lIns="0" tIns="0" rIns="0" bIns="0">
              <a:spAutoFit/>
            </a:bodyPr>
            <a:lstStyle/>
            <a:p>
              <a:r>
                <a:rPr lang="en-US" sz="2200"/>
                <a:t>100</a:t>
              </a:r>
              <a:endParaRPr lang="en-US"/>
            </a:p>
          </p:txBody>
        </p:sp>
        <p:sp>
          <p:nvSpPr>
            <p:cNvPr id="62198" name="Rectangle 758"/>
            <p:cNvSpPr>
              <a:spLocks noChangeArrowheads="1"/>
            </p:cNvSpPr>
            <p:nvPr/>
          </p:nvSpPr>
          <p:spPr bwMode="auto">
            <a:xfrm>
              <a:off x="1454" y="3852"/>
              <a:ext cx="267" cy="213"/>
            </a:xfrm>
            <a:prstGeom prst="rect">
              <a:avLst/>
            </a:prstGeom>
            <a:noFill/>
            <a:ln w="9525">
              <a:noFill/>
              <a:miter lim="800000"/>
              <a:headEnd/>
              <a:tailEnd/>
            </a:ln>
          </p:spPr>
          <p:txBody>
            <a:bodyPr wrap="none" lIns="0" tIns="0" rIns="0" bIns="0">
              <a:spAutoFit/>
            </a:bodyPr>
            <a:lstStyle/>
            <a:p>
              <a:r>
                <a:rPr lang="en-US" sz="2200"/>
                <a:t>100</a:t>
              </a:r>
              <a:endParaRPr lang="en-US"/>
            </a:p>
          </p:txBody>
        </p:sp>
        <p:sp>
          <p:nvSpPr>
            <p:cNvPr id="62199" name="Rectangle 759"/>
            <p:cNvSpPr>
              <a:spLocks noChangeArrowheads="1"/>
            </p:cNvSpPr>
            <p:nvPr/>
          </p:nvSpPr>
          <p:spPr bwMode="auto">
            <a:xfrm>
              <a:off x="2042" y="3828"/>
              <a:ext cx="217" cy="213"/>
            </a:xfrm>
            <a:prstGeom prst="rect">
              <a:avLst/>
            </a:prstGeom>
            <a:noFill/>
            <a:ln w="9525">
              <a:noFill/>
              <a:miter lim="800000"/>
              <a:headEnd/>
              <a:tailEnd/>
            </a:ln>
          </p:spPr>
          <p:txBody>
            <a:bodyPr wrap="none" lIns="0" tIns="0" rIns="0" bIns="0">
              <a:spAutoFit/>
            </a:bodyPr>
            <a:lstStyle/>
            <a:p>
              <a:r>
                <a:rPr lang="en-US" sz="2200"/>
                <a:t>1K</a:t>
              </a:r>
              <a:endParaRPr lang="en-US"/>
            </a:p>
          </p:txBody>
        </p:sp>
        <p:sp>
          <p:nvSpPr>
            <p:cNvPr id="62200" name="Rectangle 760"/>
            <p:cNvSpPr>
              <a:spLocks noChangeArrowheads="1"/>
            </p:cNvSpPr>
            <p:nvPr/>
          </p:nvSpPr>
          <p:spPr bwMode="auto">
            <a:xfrm>
              <a:off x="156" y="1906"/>
              <a:ext cx="217" cy="213"/>
            </a:xfrm>
            <a:prstGeom prst="rect">
              <a:avLst/>
            </a:prstGeom>
            <a:noFill/>
            <a:ln w="9525">
              <a:noFill/>
              <a:miter lim="800000"/>
              <a:headEnd/>
              <a:tailEnd/>
            </a:ln>
          </p:spPr>
          <p:txBody>
            <a:bodyPr wrap="none" lIns="0" tIns="0" rIns="0" bIns="0">
              <a:spAutoFit/>
            </a:bodyPr>
            <a:lstStyle/>
            <a:p>
              <a:r>
                <a:rPr lang="en-US" sz="2200"/>
                <a:t>1K</a:t>
              </a:r>
              <a:endParaRPr lang="en-US"/>
            </a:p>
          </p:txBody>
        </p:sp>
        <p:sp>
          <p:nvSpPr>
            <p:cNvPr id="62201" name="Rectangle 761"/>
            <p:cNvSpPr>
              <a:spLocks noChangeArrowheads="1"/>
            </p:cNvSpPr>
            <p:nvPr/>
          </p:nvSpPr>
          <p:spPr bwMode="auto">
            <a:xfrm>
              <a:off x="144" y="1336"/>
              <a:ext cx="306" cy="213"/>
            </a:xfrm>
            <a:prstGeom prst="rect">
              <a:avLst/>
            </a:prstGeom>
            <a:noFill/>
            <a:ln w="9525">
              <a:noFill/>
              <a:miter lim="800000"/>
              <a:headEnd/>
              <a:tailEnd/>
            </a:ln>
          </p:spPr>
          <p:txBody>
            <a:bodyPr wrap="none" lIns="0" tIns="0" rIns="0" bIns="0">
              <a:spAutoFit/>
            </a:bodyPr>
            <a:lstStyle/>
            <a:p>
              <a:r>
                <a:rPr lang="en-US" sz="2200"/>
                <a:t>10K</a:t>
              </a:r>
              <a:endParaRPr lang="en-US"/>
            </a:p>
          </p:txBody>
        </p:sp>
        <p:sp>
          <p:nvSpPr>
            <p:cNvPr id="62202" name="Rectangle 762"/>
            <p:cNvSpPr>
              <a:spLocks noChangeArrowheads="1"/>
            </p:cNvSpPr>
            <p:nvPr/>
          </p:nvSpPr>
          <p:spPr bwMode="auto">
            <a:xfrm>
              <a:off x="0" y="759"/>
              <a:ext cx="395" cy="213"/>
            </a:xfrm>
            <a:prstGeom prst="rect">
              <a:avLst/>
            </a:prstGeom>
            <a:noFill/>
            <a:ln w="9525">
              <a:noFill/>
              <a:miter lim="800000"/>
              <a:headEnd/>
              <a:tailEnd/>
            </a:ln>
          </p:spPr>
          <p:txBody>
            <a:bodyPr wrap="none" lIns="0" tIns="0" rIns="0" bIns="0">
              <a:spAutoFit/>
            </a:bodyPr>
            <a:lstStyle/>
            <a:p>
              <a:r>
                <a:rPr lang="en-US" sz="2200" dirty="0"/>
                <a:t>100K</a:t>
              </a:r>
              <a:endParaRPr lang="en-US" dirty="0"/>
            </a:p>
          </p:txBody>
        </p:sp>
        <p:sp>
          <p:nvSpPr>
            <p:cNvPr id="62203" name="Rectangle 763"/>
            <p:cNvSpPr>
              <a:spLocks noChangeArrowheads="1"/>
            </p:cNvSpPr>
            <p:nvPr/>
          </p:nvSpPr>
          <p:spPr bwMode="auto">
            <a:xfrm>
              <a:off x="3154" y="3828"/>
              <a:ext cx="395" cy="213"/>
            </a:xfrm>
            <a:prstGeom prst="rect">
              <a:avLst/>
            </a:prstGeom>
            <a:noFill/>
            <a:ln w="9525">
              <a:noFill/>
              <a:miter lim="800000"/>
              <a:headEnd/>
              <a:tailEnd/>
            </a:ln>
          </p:spPr>
          <p:txBody>
            <a:bodyPr wrap="none" lIns="0" tIns="0" rIns="0" bIns="0">
              <a:spAutoFit/>
            </a:bodyPr>
            <a:lstStyle/>
            <a:p>
              <a:r>
                <a:rPr lang="en-US" sz="2200"/>
                <a:t>100K</a:t>
              </a:r>
              <a:endParaRPr lang="en-US"/>
            </a:p>
          </p:txBody>
        </p:sp>
        <p:sp>
          <p:nvSpPr>
            <p:cNvPr id="62204" name="Rectangle 764"/>
            <p:cNvSpPr>
              <a:spLocks noChangeArrowheads="1"/>
            </p:cNvSpPr>
            <p:nvPr/>
          </p:nvSpPr>
          <p:spPr bwMode="auto">
            <a:xfrm>
              <a:off x="2589" y="3840"/>
              <a:ext cx="306" cy="213"/>
            </a:xfrm>
            <a:prstGeom prst="rect">
              <a:avLst/>
            </a:prstGeom>
            <a:noFill/>
            <a:ln w="9525">
              <a:noFill/>
              <a:miter lim="800000"/>
              <a:headEnd/>
              <a:tailEnd/>
            </a:ln>
          </p:spPr>
          <p:txBody>
            <a:bodyPr wrap="none" lIns="0" tIns="0" rIns="0" bIns="0">
              <a:spAutoFit/>
            </a:bodyPr>
            <a:lstStyle/>
            <a:p>
              <a:r>
                <a:rPr lang="en-US" sz="2200" dirty="0"/>
                <a:t>10K</a:t>
              </a:r>
              <a:endParaRPr lang="en-US" dirty="0"/>
            </a:p>
          </p:txBody>
        </p:sp>
        <p:sp>
          <p:nvSpPr>
            <p:cNvPr id="62205" name="Rectangle 765"/>
            <p:cNvSpPr>
              <a:spLocks noChangeArrowheads="1"/>
            </p:cNvSpPr>
            <p:nvPr/>
          </p:nvSpPr>
          <p:spPr bwMode="auto">
            <a:xfrm>
              <a:off x="3826" y="3828"/>
              <a:ext cx="246" cy="213"/>
            </a:xfrm>
            <a:prstGeom prst="rect">
              <a:avLst/>
            </a:prstGeom>
            <a:noFill/>
            <a:ln w="9525">
              <a:noFill/>
              <a:miter lim="800000"/>
              <a:headEnd/>
              <a:tailEnd/>
            </a:ln>
          </p:spPr>
          <p:txBody>
            <a:bodyPr wrap="none" lIns="0" tIns="0" rIns="0" bIns="0">
              <a:spAutoFit/>
            </a:bodyPr>
            <a:lstStyle/>
            <a:p>
              <a:r>
                <a:rPr lang="en-US" sz="2200"/>
                <a:t>1M</a:t>
              </a:r>
              <a:endParaRPr lang="en-US"/>
            </a:p>
          </p:txBody>
        </p:sp>
        <p:sp>
          <p:nvSpPr>
            <p:cNvPr id="62206" name="Freeform 766"/>
            <p:cNvSpPr>
              <a:spLocks/>
            </p:cNvSpPr>
            <p:nvPr/>
          </p:nvSpPr>
          <p:spPr bwMode="auto">
            <a:xfrm>
              <a:off x="469" y="849"/>
              <a:ext cx="3610" cy="3033"/>
            </a:xfrm>
            <a:custGeom>
              <a:avLst/>
              <a:gdLst/>
              <a:ahLst/>
              <a:cxnLst>
                <a:cxn ang="0">
                  <a:pos x="0" y="0"/>
                </a:cxn>
                <a:cxn ang="0">
                  <a:pos x="576" y="0"/>
                </a:cxn>
                <a:cxn ang="0">
                  <a:pos x="3610" y="3033"/>
                </a:cxn>
              </a:cxnLst>
              <a:rect l="0" t="0" r="r" b="b"/>
              <a:pathLst>
                <a:path w="3610" h="3033">
                  <a:moveTo>
                    <a:pt x="0" y="0"/>
                  </a:moveTo>
                  <a:lnTo>
                    <a:pt x="576" y="0"/>
                  </a:lnTo>
                  <a:lnTo>
                    <a:pt x="3610" y="3033"/>
                  </a:lnTo>
                </a:path>
              </a:pathLst>
            </a:custGeom>
            <a:noFill/>
            <a:ln w="9525">
              <a:solidFill>
                <a:schemeClr val="tx1"/>
              </a:solidFill>
              <a:prstDash val="solid"/>
              <a:round/>
              <a:headEnd/>
              <a:tailEnd/>
            </a:ln>
          </p:spPr>
          <p:txBody>
            <a:bodyPr/>
            <a:lstStyle/>
            <a:p>
              <a:endParaRPr lang="ar-SA"/>
            </a:p>
          </p:txBody>
        </p:sp>
        <p:sp>
          <p:nvSpPr>
            <p:cNvPr id="62207" name="Line 767"/>
            <p:cNvSpPr>
              <a:spLocks noChangeShapeType="1"/>
            </p:cNvSpPr>
            <p:nvPr/>
          </p:nvSpPr>
          <p:spPr bwMode="auto">
            <a:xfrm>
              <a:off x="1052" y="851"/>
              <a:ext cx="0" cy="288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08" name="Line 768"/>
            <p:cNvSpPr>
              <a:spLocks noChangeShapeType="1"/>
            </p:cNvSpPr>
            <p:nvPr/>
          </p:nvSpPr>
          <p:spPr bwMode="auto">
            <a:xfrm>
              <a:off x="1640" y="851"/>
              <a:ext cx="0" cy="288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09" name="Line 769"/>
            <p:cNvSpPr>
              <a:spLocks noChangeShapeType="1"/>
            </p:cNvSpPr>
            <p:nvPr/>
          </p:nvSpPr>
          <p:spPr bwMode="auto">
            <a:xfrm>
              <a:off x="2141" y="876"/>
              <a:ext cx="0" cy="288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0" name="Line 770"/>
            <p:cNvSpPr>
              <a:spLocks noChangeShapeType="1"/>
            </p:cNvSpPr>
            <p:nvPr/>
          </p:nvSpPr>
          <p:spPr bwMode="auto">
            <a:xfrm>
              <a:off x="2767" y="876"/>
              <a:ext cx="0" cy="288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1" name="Line 771"/>
            <p:cNvSpPr>
              <a:spLocks noChangeShapeType="1"/>
            </p:cNvSpPr>
            <p:nvPr/>
          </p:nvSpPr>
          <p:spPr bwMode="auto">
            <a:xfrm>
              <a:off x="3356" y="1440"/>
              <a:ext cx="0" cy="2329"/>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2" name="Line 772"/>
            <p:cNvSpPr>
              <a:spLocks noChangeShapeType="1"/>
            </p:cNvSpPr>
            <p:nvPr/>
          </p:nvSpPr>
          <p:spPr bwMode="auto">
            <a:xfrm>
              <a:off x="3932" y="2541"/>
              <a:ext cx="0" cy="1215"/>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3" name="Line 773"/>
            <p:cNvSpPr>
              <a:spLocks noChangeShapeType="1"/>
            </p:cNvSpPr>
            <p:nvPr/>
          </p:nvSpPr>
          <p:spPr bwMode="auto">
            <a:xfrm>
              <a:off x="463" y="1415"/>
              <a:ext cx="2918" cy="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4" name="Line 774"/>
            <p:cNvSpPr>
              <a:spLocks noChangeShapeType="1"/>
            </p:cNvSpPr>
            <p:nvPr/>
          </p:nvSpPr>
          <p:spPr bwMode="auto">
            <a:xfrm>
              <a:off x="476" y="2016"/>
              <a:ext cx="3169" cy="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62215" name="Line 775"/>
            <p:cNvSpPr>
              <a:spLocks noChangeShapeType="1"/>
            </p:cNvSpPr>
            <p:nvPr/>
          </p:nvSpPr>
          <p:spPr bwMode="auto">
            <a:xfrm>
              <a:off x="476" y="2592"/>
              <a:ext cx="3470" cy="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grpSp>
      <p:sp>
        <p:nvSpPr>
          <p:cNvPr id="62216" name="Text Box 776"/>
          <p:cNvSpPr txBox="1">
            <a:spLocks noChangeArrowheads="1"/>
          </p:cNvSpPr>
          <p:nvPr/>
        </p:nvSpPr>
        <p:spPr bwMode="auto">
          <a:xfrm>
            <a:off x="5386536" y="1378099"/>
            <a:ext cx="2209800" cy="466725"/>
          </a:xfrm>
          <a:prstGeom prst="rect">
            <a:avLst/>
          </a:prstGeom>
          <a:solidFill>
            <a:schemeClr val="accent1"/>
          </a:solidFill>
          <a:ln w="9525">
            <a:solidFill>
              <a:schemeClr val="tx1"/>
            </a:solidFill>
            <a:miter lim="800000"/>
            <a:headEnd/>
            <a:tailEnd/>
          </a:ln>
          <a:effectLst/>
        </p:spPr>
        <p:txBody>
          <a:bodyPr>
            <a:spAutoFit/>
          </a:bodyPr>
          <a:lstStyle/>
          <a:p>
            <a:pPr>
              <a:spcBef>
                <a:spcPct val="50000"/>
              </a:spcBef>
            </a:pPr>
            <a:r>
              <a:rPr lang="en-US"/>
              <a:t>Open-loop gain</a:t>
            </a:r>
          </a:p>
        </p:txBody>
      </p:sp>
      <p:grpSp>
        <p:nvGrpSpPr>
          <p:cNvPr id="3" name="Group 777"/>
          <p:cNvGrpSpPr>
            <a:grpSpLocks/>
          </p:cNvGrpSpPr>
          <p:nvPr/>
        </p:nvGrpSpPr>
        <p:grpSpPr bwMode="auto">
          <a:xfrm>
            <a:off x="6347352" y="1828800"/>
            <a:ext cx="2514600" cy="914400"/>
            <a:chOff x="3792" y="1152"/>
            <a:chExt cx="1584" cy="576"/>
          </a:xfrm>
          <a:solidFill>
            <a:schemeClr val="accent1">
              <a:lumMod val="20000"/>
              <a:lumOff val="80000"/>
            </a:schemeClr>
          </a:solidFill>
        </p:grpSpPr>
        <p:sp>
          <p:nvSpPr>
            <p:cNvPr id="62218" name="AutoShape 778"/>
            <p:cNvSpPr>
              <a:spLocks noChangeArrowheads="1"/>
            </p:cNvSpPr>
            <p:nvPr/>
          </p:nvSpPr>
          <p:spPr bwMode="auto">
            <a:xfrm>
              <a:off x="3792" y="1440"/>
              <a:ext cx="1584" cy="288"/>
            </a:xfrm>
            <a:prstGeom prst="wedgeRoundRectCallout">
              <a:avLst>
                <a:gd name="adj1" fmla="val -55870"/>
                <a:gd name="adj2" fmla="val 190625"/>
                <a:gd name="adj3" fmla="val 16667"/>
              </a:avLst>
            </a:prstGeom>
            <a:grpFill/>
            <a:ln w="9525">
              <a:solidFill>
                <a:schemeClr val="tx1"/>
              </a:solidFill>
              <a:miter lim="800000"/>
              <a:headEnd/>
              <a:tailEnd/>
            </a:ln>
            <a:effectLst/>
          </p:spPr>
          <p:txBody>
            <a:bodyPr/>
            <a:lstStyle/>
            <a:p>
              <a:pPr algn="ctr"/>
              <a:r>
                <a:rPr lang="en-US"/>
                <a:t>Uncompensated </a:t>
              </a:r>
            </a:p>
          </p:txBody>
        </p:sp>
        <p:sp>
          <p:nvSpPr>
            <p:cNvPr id="62219" name="Line 779"/>
            <p:cNvSpPr>
              <a:spLocks noChangeShapeType="1"/>
            </p:cNvSpPr>
            <p:nvPr/>
          </p:nvSpPr>
          <p:spPr bwMode="auto">
            <a:xfrm>
              <a:off x="4176" y="1152"/>
              <a:ext cx="432" cy="288"/>
            </a:xfrm>
            <a:prstGeom prst="line">
              <a:avLst/>
            </a:prstGeom>
            <a:grpFill/>
            <a:ln w="9525">
              <a:solidFill>
                <a:schemeClr val="tx1"/>
              </a:solidFill>
              <a:round/>
              <a:headEnd/>
              <a:tailEnd type="arrow" w="med" len="med"/>
            </a:ln>
            <a:effectLst/>
          </p:spPr>
          <p:txBody>
            <a:bodyPr/>
            <a:lstStyle/>
            <a:p>
              <a:endParaRPr lang="ar-SA"/>
            </a:p>
          </p:txBody>
        </p:sp>
      </p:grpSp>
      <p:grpSp>
        <p:nvGrpSpPr>
          <p:cNvPr id="4" name="Group 780"/>
          <p:cNvGrpSpPr>
            <a:grpSpLocks/>
          </p:cNvGrpSpPr>
          <p:nvPr/>
        </p:nvGrpSpPr>
        <p:grpSpPr bwMode="auto">
          <a:xfrm>
            <a:off x="3996551" y="1828800"/>
            <a:ext cx="2276475" cy="735013"/>
            <a:chOff x="2251" y="1152"/>
            <a:chExt cx="1434" cy="463"/>
          </a:xfrm>
          <a:solidFill>
            <a:schemeClr val="accent2">
              <a:lumMod val="40000"/>
              <a:lumOff val="60000"/>
            </a:schemeClr>
          </a:solidFill>
        </p:grpSpPr>
        <p:sp>
          <p:nvSpPr>
            <p:cNvPr id="62221" name="Line 781"/>
            <p:cNvSpPr>
              <a:spLocks noChangeShapeType="1"/>
            </p:cNvSpPr>
            <p:nvPr/>
          </p:nvSpPr>
          <p:spPr bwMode="auto">
            <a:xfrm flipH="1">
              <a:off x="2736" y="1152"/>
              <a:ext cx="672" cy="192"/>
            </a:xfrm>
            <a:prstGeom prst="line">
              <a:avLst/>
            </a:prstGeom>
            <a:grpFill/>
            <a:ln w="9525">
              <a:solidFill>
                <a:schemeClr val="tx1"/>
              </a:solidFill>
              <a:round/>
              <a:headEnd/>
              <a:tailEnd type="arrow" w="med" len="med"/>
            </a:ln>
            <a:effectLst/>
          </p:spPr>
          <p:txBody>
            <a:bodyPr/>
            <a:lstStyle/>
            <a:p>
              <a:endParaRPr lang="ar-SA"/>
            </a:p>
          </p:txBody>
        </p:sp>
        <p:sp>
          <p:nvSpPr>
            <p:cNvPr id="62222" name="AutoShape 782"/>
            <p:cNvSpPr>
              <a:spLocks noChangeArrowheads="1"/>
            </p:cNvSpPr>
            <p:nvPr/>
          </p:nvSpPr>
          <p:spPr bwMode="auto">
            <a:xfrm>
              <a:off x="2251" y="1327"/>
              <a:ext cx="1434" cy="288"/>
            </a:xfrm>
            <a:prstGeom prst="wedgeRoundRectCallout">
              <a:avLst>
                <a:gd name="adj1" fmla="val -56486"/>
                <a:gd name="adj2" fmla="val 190625"/>
                <a:gd name="adj3" fmla="val 16667"/>
              </a:avLst>
            </a:prstGeom>
            <a:grpFill/>
            <a:ln w="9525">
              <a:solidFill>
                <a:schemeClr val="tx1"/>
              </a:solidFill>
              <a:miter lim="800000"/>
              <a:headEnd/>
              <a:tailEnd/>
            </a:ln>
            <a:effectLst/>
          </p:spPr>
          <p:txBody>
            <a:bodyPr/>
            <a:lstStyle/>
            <a:p>
              <a:pPr algn="ctr"/>
              <a:r>
                <a:rPr lang="en-US" dirty="0"/>
                <a:t>Compensated </a:t>
              </a:r>
            </a:p>
          </p:txBody>
        </p:sp>
      </p:grpSp>
      <p:sp>
        <p:nvSpPr>
          <p:cNvPr id="62223" name="AutoShape 783"/>
          <p:cNvSpPr>
            <a:spLocks noChangeArrowheads="1"/>
          </p:cNvSpPr>
          <p:nvPr/>
        </p:nvSpPr>
        <p:spPr bwMode="auto">
          <a:xfrm>
            <a:off x="6705600" y="4844008"/>
            <a:ext cx="2438400" cy="457200"/>
          </a:xfrm>
          <a:prstGeom prst="wedgeRoundRectCallout">
            <a:avLst>
              <a:gd name="adj1" fmla="val -53886"/>
              <a:gd name="adj2" fmla="val 188099"/>
              <a:gd name="adj3" fmla="val 16667"/>
            </a:avLst>
          </a:prstGeom>
          <a:solidFill>
            <a:schemeClr val="accent2">
              <a:lumMod val="20000"/>
              <a:lumOff val="80000"/>
            </a:schemeClr>
          </a:solidFill>
          <a:ln w="9525">
            <a:solidFill>
              <a:schemeClr val="tx1"/>
            </a:solidFill>
            <a:miter lim="800000"/>
            <a:headEnd/>
            <a:tailEnd/>
          </a:ln>
          <a:effectLst/>
        </p:spPr>
        <p:txBody>
          <a:bodyPr/>
          <a:lstStyle/>
          <a:p>
            <a:pPr algn="ctr"/>
            <a:r>
              <a:rPr lang="en-US" dirty="0"/>
              <a:t>Unity gain BW </a:t>
            </a:r>
          </a:p>
        </p:txBody>
      </p:sp>
      <p:sp>
        <p:nvSpPr>
          <p:cNvPr id="62224" name="AutoShape 784"/>
          <p:cNvSpPr>
            <a:spLocks noChangeArrowheads="1"/>
          </p:cNvSpPr>
          <p:nvPr/>
        </p:nvSpPr>
        <p:spPr bwMode="auto">
          <a:xfrm>
            <a:off x="6175002" y="3959225"/>
            <a:ext cx="2357438" cy="457200"/>
          </a:xfrm>
          <a:prstGeom prst="wedgeRoundRectCallout">
            <a:avLst>
              <a:gd name="adj1" fmla="val -70069"/>
              <a:gd name="adj2" fmla="val 174306"/>
              <a:gd name="adj3" fmla="val 16667"/>
            </a:avLst>
          </a:prstGeom>
          <a:solidFill>
            <a:schemeClr val="bg2">
              <a:lumMod val="90000"/>
            </a:schemeClr>
          </a:solidFill>
          <a:ln w="9525">
            <a:solidFill>
              <a:schemeClr val="tx1"/>
            </a:solidFill>
            <a:miter lim="800000"/>
            <a:headEnd/>
            <a:tailEnd/>
          </a:ln>
          <a:effectLst/>
        </p:spPr>
        <p:txBody>
          <a:bodyPr/>
          <a:lstStyle/>
          <a:p>
            <a:pPr algn="ctr" eaLnBrk="0" hangingPunct="0"/>
            <a:r>
              <a:rPr lang="en-US" dirty="0"/>
              <a:t>Amplifier BW </a:t>
            </a:r>
          </a:p>
        </p:txBody>
      </p:sp>
      <p:sp>
        <p:nvSpPr>
          <p:cNvPr id="62225" name="Text Box 785"/>
          <p:cNvSpPr txBox="1">
            <a:spLocks noChangeArrowheads="1"/>
          </p:cNvSpPr>
          <p:nvPr/>
        </p:nvSpPr>
        <p:spPr bwMode="auto">
          <a:xfrm>
            <a:off x="1143000" y="5257800"/>
            <a:ext cx="2895600" cy="466725"/>
          </a:xfrm>
          <a:prstGeom prst="rect">
            <a:avLst/>
          </a:prstGeom>
          <a:solidFill>
            <a:srgbClr val="CCFF66"/>
          </a:solidFill>
          <a:ln w="9525">
            <a:solidFill>
              <a:schemeClr val="tx1"/>
            </a:solidFill>
            <a:miter lim="800000"/>
            <a:headEnd/>
            <a:tailEnd/>
          </a:ln>
          <a:effectLst/>
        </p:spPr>
        <p:txBody>
          <a:bodyPr>
            <a:spAutoFit/>
          </a:bodyPr>
          <a:lstStyle/>
          <a:p>
            <a:pPr eaLnBrk="0" hangingPunct="0"/>
            <a:r>
              <a:rPr lang="en-US">
                <a:solidFill>
                  <a:schemeClr val="accent2"/>
                </a:solidFill>
              </a:rPr>
              <a:t>Amplifier circuit gain</a:t>
            </a:r>
          </a:p>
        </p:txBody>
      </p:sp>
      <p:grpSp>
        <p:nvGrpSpPr>
          <p:cNvPr id="5" name="Group 786"/>
          <p:cNvGrpSpPr>
            <a:grpSpLocks/>
          </p:cNvGrpSpPr>
          <p:nvPr/>
        </p:nvGrpSpPr>
        <p:grpSpPr bwMode="auto">
          <a:xfrm>
            <a:off x="1115616" y="5029200"/>
            <a:ext cx="5638800" cy="1066800"/>
            <a:chOff x="480" y="3168"/>
            <a:chExt cx="3552" cy="672"/>
          </a:xfrm>
        </p:grpSpPr>
        <p:sp>
          <p:nvSpPr>
            <p:cNvPr id="62227" name="Line 787"/>
            <p:cNvSpPr>
              <a:spLocks noChangeShapeType="1"/>
            </p:cNvSpPr>
            <p:nvPr/>
          </p:nvSpPr>
          <p:spPr bwMode="auto">
            <a:xfrm>
              <a:off x="480" y="3168"/>
              <a:ext cx="2880" cy="0"/>
            </a:xfrm>
            <a:prstGeom prst="line">
              <a:avLst/>
            </a:prstGeom>
            <a:noFill/>
            <a:ln w="9525">
              <a:solidFill>
                <a:schemeClr val="tx1"/>
              </a:solidFill>
              <a:round/>
              <a:headEnd/>
              <a:tailEnd/>
            </a:ln>
            <a:effectLst/>
          </p:spPr>
          <p:txBody>
            <a:bodyPr/>
            <a:lstStyle/>
            <a:p>
              <a:endParaRPr lang="ar-SA"/>
            </a:p>
          </p:txBody>
        </p:sp>
        <p:sp>
          <p:nvSpPr>
            <p:cNvPr id="62228" name="Line 788"/>
            <p:cNvSpPr>
              <a:spLocks noChangeShapeType="1"/>
            </p:cNvSpPr>
            <p:nvPr/>
          </p:nvSpPr>
          <p:spPr bwMode="auto">
            <a:xfrm>
              <a:off x="3360" y="3168"/>
              <a:ext cx="672" cy="672"/>
            </a:xfrm>
            <a:prstGeom prst="line">
              <a:avLst/>
            </a:prstGeom>
            <a:noFill/>
            <a:ln w="9525">
              <a:solidFill>
                <a:schemeClr val="tx1"/>
              </a:solidFill>
              <a:round/>
              <a:headEnd/>
              <a:tailEnd/>
            </a:ln>
            <a:effectLst/>
          </p:spPr>
          <p:txBody>
            <a:bodyPr/>
            <a:lstStyle/>
            <a:p>
              <a:endParaRPr lang="ar-SA"/>
            </a:p>
          </p:txBody>
        </p:sp>
      </p:grpSp>
      <p:sp>
        <p:nvSpPr>
          <p:cNvPr id="62229" name="Text Box 789"/>
          <p:cNvSpPr txBox="1">
            <a:spLocks noChangeArrowheads="1"/>
          </p:cNvSpPr>
          <p:nvPr/>
        </p:nvSpPr>
        <p:spPr bwMode="auto">
          <a:xfrm>
            <a:off x="1524000" y="3657600"/>
            <a:ext cx="1524000" cy="466725"/>
          </a:xfrm>
          <a:prstGeom prst="rect">
            <a:avLst/>
          </a:prstGeom>
          <a:solidFill>
            <a:schemeClr val="accent2"/>
          </a:solidFill>
          <a:ln w="9525">
            <a:solidFill>
              <a:schemeClr val="tx1"/>
            </a:solidFill>
            <a:miter lim="800000"/>
            <a:headEnd/>
            <a:tailEnd/>
          </a:ln>
          <a:effectLst/>
        </p:spPr>
        <p:txBody>
          <a:bodyPr>
            <a:spAutoFit/>
          </a:bodyPr>
          <a:lstStyle/>
          <a:p>
            <a:pPr eaLnBrk="0" hangingPunct="0"/>
            <a:r>
              <a:rPr lang="en-US"/>
              <a:t>Loop gain</a:t>
            </a:r>
          </a:p>
        </p:txBody>
      </p:sp>
    </p:spTree>
    <p:extLst>
      <p:ext uri="{BB962C8B-B14F-4D97-AF65-F5344CB8AC3E}">
        <p14:creationId xmlns:p14="http://schemas.microsoft.com/office/powerpoint/2010/main" val="30285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1442"/>
                                        </p:tgtEl>
                                        <p:attrNameLst>
                                          <p:attrName>style.visibility</p:attrName>
                                        </p:attrNameLst>
                                      </p:cBhvr>
                                      <p:to>
                                        <p:strVal val="visible"/>
                                      </p:to>
                                    </p:set>
                                    <p:anim calcmode="lin" valueType="num">
                                      <p:cBhvr additive="base">
                                        <p:cTn id="7" dur="500" fill="hold"/>
                                        <p:tgtEl>
                                          <p:spTgt spid="61442"/>
                                        </p:tgtEl>
                                        <p:attrNameLst>
                                          <p:attrName>ppt_x</p:attrName>
                                        </p:attrNameLst>
                                      </p:cBhvr>
                                      <p:tavLst>
                                        <p:tav tm="0">
                                          <p:val>
                                            <p:strVal val="#ppt_x"/>
                                          </p:val>
                                        </p:tav>
                                        <p:tav tm="100000">
                                          <p:val>
                                            <p:strVal val="#ppt_x"/>
                                          </p:val>
                                        </p:tav>
                                      </p:tavLst>
                                    </p:anim>
                                    <p:anim calcmode="lin" valueType="num">
                                      <p:cBhvr additive="base">
                                        <p:cTn id="8" dur="500" fill="hold"/>
                                        <p:tgtEl>
                                          <p:spTgt spid="6144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62216"/>
                                        </p:tgtEl>
                                        <p:attrNameLst>
                                          <p:attrName>style.visibility</p:attrName>
                                        </p:attrNameLst>
                                      </p:cBhvr>
                                      <p:to>
                                        <p:strVal val="visible"/>
                                      </p:to>
                                    </p:set>
                                    <p:animEffect transition="in" filter="box(out)">
                                      <p:cBhvr>
                                        <p:cTn id="18" dur="500"/>
                                        <p:tgtEl>
                                          <p:spTgt spid="62216"/>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0-#ppt_w/2"/>
                                          </p:val>
                                        </p:tav>
                                        <p:tav tm="100000">
                                          <p:val>
                                            <p:strVal val="#ppt_x"/>
                                          </p:val>
                                        </p:tav>
                                      </p:tavLst>
                                    </p:anim>
                                    <p:anim calcmode="lin" valueType="num">
                                      <p:cBhvr additive="base">
                                        <p:cTn id="3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2223"/>
                                        </p:tgtEl>
                                        <p:attrNameLst>
                                          <p:attrName>style.visibility</p:attrName>
                                        </p:attrNameLst>
                                      </p:cBhvr>
                                      <p:to>
                                        <p:strVal val="visible"/>
                                      </p:to>
                                    </p:set>
                                    <p:anim calcmode="lin" valueType="num">
                                      <p:cBhvr additive="base">
                                        <p:cTn id="35" dur="500" fill="hold"/>
                                        <p:tgtEl>
                                          <p:spTgt spid="62223"/>
                                        </p:tgtEl>
                                        <p:attrNameLst>
                                          <p:attrName>ppt_x</p:attrName>
                                        </p:attrNameLst>
                                      </p:cBhvr>
                                      <p:tavLst>
                                        <p:tav tm="0">
                                          <p:val>
                                            <p:strVal val="0-#ppt_w/2"/>
                                          </p:val>
                                        </p:tav>
                                        <p:tav tm="100000">
                                          <p:val>
                                            <p:strVal val="#ppt_x"/>
                                          </p:val>
                                        </p:tav>
                                      </p:tavLst>
                                    </p:anim>
                                    <p:anim calcmode="lin" valueType="num">
                                      <p:cBhvr additive="base">
                                        <p:cTn id="36" dur="500" fill="hold"/>
                                        <p:tgtEl>
                                          <p:spTgt spid="622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62224"/>
                                        </p:tgtEl>
                                        <p:attrNameLst>
                                          <p:attrName>style.visibility</p:attrName>
                                        </p:attrNameLst>
                                      </p:cBhvr>
                                      <p:to>
                                        <p:strVal val="visible"/>
                                      </p:to>
                                    </p:set>
                                    <p:anim calcmode="lin" valueType="num">
                                      <p:cBhvr additive="base">
                                        <p:cTn id="41" dur="500" fill="hold"/>
                                        <p:tgtEl>
                                          <p:spTgt spid="62224"/>
                                        </p:tgtEl>
                                        <p:attrNameLst>
                                          <p:attrName>ppt_x</p:attrName>
                                        </p:attrNameLst>
                                      </p:cBhvr>
                                      <p:tavLst>
                                        <p:tav tm="0">
                                          <p:val>
                                            <p:strVal val="0-#ppt_w/2"/>
                                          </p:val>
                                        </p:tav>
                                        <p:tav tm="100000">
                                          <p:val>
                                            <p:strVal val="#ppt_x"/>
                                          </p:val>
                                        </p:tav>
                                      </p:tavLst>
                                    </p:anim>
                                    <p:anim calcmode="lin" valueType="num">
                                      <p:cBhvr additive="base">
                                        <p:cTn id="42" dur="500" fill="hold"/>
                                        <p:tgtEl>
                                          <p:spTgt spid="622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wav"/>
                                        </p:tgtEl>
                                      </p:cMediaNode>
                                    </p:audio>
                                  </p:subTnLst>
                                </p:cTn>
                              </p:par>
                            </p:childTnLst>
                          </p:cTn>
                        </p:par>
                      </p:childTnLst>
                    </p:cTn>
                  </p:par>
                  <p:par>
                    <p:cTn id="43" fill="hold">
                      <p:stCondLst>
                        <p:cond delay="indefinite"/>
                      </p:stCondLst>
                      <p:childTnLst>
                        <p:par>
                          <p:cTn id="44" fill="hold">
                            <p:stCondLst>
                              <p:cond delay="0"/>
                            </p:stCondLst>
                            <p:childTnLst>
                              <p:par>
                                <p:cTn id="45" presetID="4" presetClass="entr" presetSubtype="32"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ox(out)">
                                      <p:cBhvr>
                                        <p:cTn id="47" dur="500"/>
                                        <p:tgtEl>
                                          <p:spTgt spid="5"/>
                                        </p:tgtEl>
                                      </p:cBhvr>
                                    </p:animEffect>
                                  </p:childTnLst>
                                  <p:subTnLst>
                                    <p:audio>
                                      <p:cMediaNode>
                                        <p:cTn display="0" masterRel="sameClick">
                                          <p:stCondLst>
                                            <p:cond evt="begin" delay="0">
                                              <p:tn val="45"/>
                                            </p:cond>
                                          </p:stCondLst>
                                          <p:endCondLst>
                                            <p:cond evt="onStopAudio" delay="0">
                                              <p:tgtEl>
                                                <p:sldTgt/>
                                              </p:tgtEl>
                                            </p:cond>
                                          </p:endCondLst>
                                        </p:cTn>
                                        <p:tgtEl>
                                          <p:sndTgt r:embed="rId2" name="camera.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62229"/>
                                        </p:tgtEl>
                                        <p:attrNameLst>
                                          <p:attrName>style.visibility</p:attrName>
                                        </p:attrNameLst>
                                      </p:cBhvr>
                                      <p:to>
                                        <p:strVal val="visible"/>
                                      </p:to>
                                    </p:set>
                                    <p:anim calcmode="lin" valueType="num">
                                      <p:cBhvr additive="base">
                                        <p:cTn id="52" dur="500" fill="hold"/>
                                        <p:tgtEl>
                                          <p:spTgt spid="62229"/>
                                        </p:tgtEl>
                                        <p:attrNameLst>
                                          <p:attrName>ppt_x</p:attrName>
                                        </p:attrNameLst>
                                      </p:cBhvr>
                                      <p:tavLst>
                                        <p:tav tm="0">
                                          <p:val>
                                            <p:strVal val="0-#ppt_w/2"/>
                                          </p:val>
                                        </p:tav>
                                        <p:tav tm="100000">
                                          <p:val>
                                            <p:strVal val="#ppt_x"/>
                                          </p:val>
                                        </p:tav>
                                      </p:tavLst>
                                    </p:anim>
                                    <p:anim calcmode="lin" valueType="num">
                                      <p:cBhvr additive="base">
                                        <p:cTn id="53" dur="500" fill="hold"/>
                                        <p:tgtEl>
                                          <p:spTgt spid="6222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3" name="whoosh.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62225"/>
                                        </p:tgtEl>
                                        <p:attrNameLst>
                                          <p:attrName>style.visibility</p:attrName>
                                        </p:attrNameLst>
                                      </p:cBhvr>
                                      <p:to>
                                        <p:strVal val="visible"/>
                                      </p:to>
                                    </p:set>
                                    <p:anim calcmode="lin" valueType="num">
                                      <p:cBhvr additive="base">
                                        <p:cTn id="58" dur="500" fill="hold"/>
                                        <p:tgtEl>
                                          <p:spTgt spid="62225"/>
                                        </p:tgtEl>
                                        <p:attrNameLst>
                                          <p:attrName>ppt_x</p:attrName>
                                        </p:attrNameLst>
                                      </p:cBhvr>
                                      <p:tavLst>
                                        <p:tav tm="0">
                                          <p:val>
                                            <p:strVal val="0-#ppt_w/2"/>
                                          </p:val>
                                        </p:tav>
                                        <p:tav tm="100000">
                                          <p:val>
                                            <p:strVal val="#ppt_x"/>
                                          </p:val>
                                        </p:tav>
                                      </p:tavLst>
                                    </p:anim>
                                    <p:anim calcmode="lin" valueType="num">
                                      <p:cBhvr additive="base">
                                        <p:cTn id="59" dur="500" fill="hold"/>
                                        <p:tgtEl>
                                          <p:spTgt spid="622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nimBg="1" autoUpdateAnimBg="0"/>
      <p:bldP spid="62216" grpId="0" animBg="1" autoUpdateAnimBg="0"/>
      <p:bldP spid="62223" grpId="0" animBg="1" autoUpdateAnimBg="0"/>
      <p:bldP spid="62224" grpId="0" animBg="1" autoUpdateAnimBg="0"/>
      <p:bldP spid="62225" grpId="0" animBg="1" autoUpdateAnimBg="0"/>
      <p:bldP spid="62229" grpId="0" animBg="1"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4" descr="F:\Webster\SCANS\Fig3-13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27992"/>
            <a:ext cx="5753100" cy="5029200"/>
          </a:xfrm>
          <a:prstGeom prst="rect">
            <a:avLst/>
          </a:prstGeom>
          <a:noFill/>
          <a:extLst>
            <a:ext uri="{909E8E84-426E-40DD-AFC4-6F175D3DCCD1}">
              <a14:hiddenFill xmlns:a14="http://schemas.microsoft.com/office/drawing/2010/main">
                <a:solidFill>
                  <a:srgbClr val="FFFFFF"/>
                </a:solidFill>
              </a14:hiddenFill>
            </a:ext>
          </a:extLst>
        </p:spPr>
      </p:pic>
      <p:sp>
        <p:nvSpPr>
          <p:cNvPr id="142338" name="Rectangle 2"/>
          <p:cNvSpPr>
            <a:spLocks noGrp="1" noChangeArrowheads="1"/>
          </p:cNvSpPr>
          <p:nvPr>
            <p:ph type="title"/>
          </p:nvPr>
        </p:nvSpPr>
        <p:spPr>
          <a:xfrm>
            <a:off x="179512" y="260648"/>
            <a:ext cx="4104456" cy="936104"/>
          </a:xfrm>
        </p:spPr>
        <p:txBody>
          <a:bodyPr>
            <a:normAutofit fontScale="90000"/>
          </a:bodyPr>
          <a:lstStyle/>
          <a:p>
            <a:r>
              <a:rPr lang="tr-TR" dirty="0" smtClean="0">
                <a:ea typeface="MS Mincho" pitchFamily="49" charset="-128"/>
              </a:rPr>
              <a:t>Op-</a:t>
            </a:r>
            <a:r>
              <a:rPr lang="tr-TR" dirty="0" err="1" smtClean="0">
                <a:ea typeface="MS Mincho" pitchFamily="49" charset="-128"/>
              </a:rPr>
              <a:t>amp</a:t>
            </a:r>
            <a:r>
              <a:rPr lang="tr-TR" dirty="0" smtClean="0">
                <a:ea typeface="MS Mincho" pitchFamily="49" charset="-128"/>
              </a:rPr>
              <a:t> Frekans Cevabı</a:t>
            </a:r>
            <a:endParaRPr lang="en-US" dirty="0">
              <a:ea typeface="MS Mincho" pitchFamily="49" charset="-128"/>
            </a:endParaRPr>
          </a:p>
        </p:txBody>
      </p:sp>
      <p:sp>
        <p:nvSpPr>
          <p:cNvPr id="2" name="Slayt Numarası Yer Tutucusu 1"/>
          <p:cNvSpPr>
            <a:spLocks noGrp="1"/>
          </p:cNvSpPr>
          <p:nvPr>
            <p:ph type="sldNum" sz="quarter" idx="12"/>
          </p:nvPr>
        </p:nvSpPr>
        <p:spPr/>
        <p:txBody>
          <a:bodyPr/>
          <a:lstStyle/>
          <a:p>
            <a:fld id="{94F95399-64A8-43B0-A5C5-2D48ACAF8409}" type="slidenum">
              <a:rPr lang="tr-TR" smtClean="0"/>
              <a:t>76</a:t>
            </a:fld>
            <a:endParaRPr lang="tr-TR"/>
          </a:p>
        </p:txBody>
      </p:sp>
      <p:sp>
        <p:nvSpPr>
          <p:cNvPr id="3" name="Metin kutusu 2"/>
          <p:cNvSpPr txBox="1"/>
          <p:nvPr/>
        </p:nvSpPr>
        <p:spPr>
          <a:xfrm>
            <a:off x="323528" y="1556792"/>
            <a:ext cx="2800672" cy="3416320"/>
          </a:xfrm>
          <a:prstGeom prst="rect">
            <a:avLst/>
          </a:prstGeom>
          <a:noFill/>
        </p:spPr>
        <p:txBody>
          <a:bodyPr wrap="square" rtlCol="0">
            <a:spAutoFit/>
          </a:bodyPr>
          <a:lstStyle/>
          <a:p>
            <a:r>
              <a:rPr lang="en-US" b="1" dirty="0">
                <a:ea typeface="MS Mincho" pitchFamily="49" charset="-128"/>
              </a:rPr>
              <a:t>Figure 3.13 Op-amp frequency characteristics</a:t>
            </a:r>
            <a:r>
              <a:rPr lang="en-US" dirty="0">
                <a:ea typeface="MS Mincho" pitchFamily="49" charset="-128"/>
              </a:rPr>
              <a:t> early op amps (such as the 709) were uncompensated, had a gain greater than 1 when the phase shift was equal to –180</a:t>
            </a:r>
            <a:r>
              <a:rPr lang="en-US" dirty="0">
                <a:cs typeface="Times New Roman" pitchFamily="18" charset="0"/>
              </a:rPr>
              <a:t>º</a:t>
            </a:r>
            <a:r>
              <a:rPr lang="en-US" dirty="0">
                <a:ea typeface="MS Mincho" pitchFamily="49" charset="-128"/>
              </a:rPr>
              <a:t>, and therefore oscillated unless compensation was added externally. </a:t>
            </a:r>
            <a:endParaRPr lang="tr-TR" dirty="0"/>
          </a:p>
        </p:txBody>
      </p:sp>
      <p:sp>
        <p:nvSpPr>
          <p:cNvPr id="4" name="Metin kutusu 3"/>
          <p:cNvSpPr txBox="1"/>
          <p:nvPr/>
        </p:nvSpPr>
        <p:spPr>
          <a:xfrm>
            <a:off x="467544" y="5180999"/>
            <a:ext cx="8409756" cy="1200329"/>
          </a:xfrm>
          <a:prstGeom prst="rect">
            <a:avLst/>
          </a:prstGeom>
          <a:noFill/>
        </p:spPr>
        <p:txBody>
          <a:bodyPr wrap="square" rtlCol="0">
            <a:spAutoFit/>
          </a:bodyPr>
          <a:lstStyle/>
          <a:p>
            <a:r>
              <a:rPr lang="en-US" dirty="0">
                <a:ea typeface="MS Mincho" pitchFamily="49" charset="-128"/>
              </a:rPr>
              <a:t>A popular op amp, the 411, is compensated internally, so for a gain greater than 1, the phase shift is limited to –90</a:t>
            </a:r>
            <a:r>
              <a:rPr lang="en-US" dirty="0">
                <a:cs typeface="Times New Roman" pitchFamily="18" charset="0"/>
              </a:rPr>
              <a:t>º</a:t>
            </a:r>
            <a:r>
              <a:rPr lang="en-US" dirty="0">
                <a:ea typeface="MS Mincho" pitchFamily="49" charset="-128"/>
              </a:rPr>
              <a:t>. When feedback resistors are added to build an amplifier circuit, the loop gain on this log-log plot is the difference between the op-amp gain and the amplifier-circuit gain</a:t>
            </a:r>
            <a:r>
              <a:rPr lang="en-US" dirty="0" smtClean="0">
                <a:ea typeface="MS Mincho" pitchFamily="49" charset="-128"/>
              </a:rPr>
              <a:t>.</a:t>
            </a:r>
            <a:endParaRPr lang="tr-TR" dirty="0"/>
          </a:p>
        </p:txBody>
      </p:sp>
    </p:spTree>
    <p:extLst>
      <p:ext uri="{BB962C8B-B14F-4D97-AF65-F5344CB8AC3E}">
        <p14:creationId xmlns:p14="http://schemas.microsoft.com/office/powerpoint/2010/main" val="37895532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94F95399-64A8-43B0-A5C5-2D48ACAF8409}" type="slidenum">
              <a:rPr lang="tr-TR" smtClean="0"/>
              <a:t>77</a:t>
            </a:fld>
            <a:endParaRPr lang="tr-TR"/>
          </a:p>
        </p:txBody>
      </p:sp>
      <p:sp>
        <p:nvSpPr>
          <p:cNvPr id="62466" name="Rectangle 2"/>
          <p:cNvSpPr>
            <a:spLocks noGrp="1" noChangeArrowheads="1"/>
          </p:cNvSpPr>
          <p:nvPr>
            <p:ph type="title"/>
          </p:nvPr>
        </p:nvSpPr>
        <p:spPr>
          <a:xfrm>
            <a:off x="457200" y="116632"/>
            <a:ext cx="8229600" cy="868362"/>
          </a:xfrm>
          <a:noFill/>
          <a:ln/>
        </p:spPr>
        <p:txBody>
          <a:bodyPr>
            <a:normAutofit/>
          </a:bodyPr>
          <a:lstStyle/>
          <a:p>
            <a:r>
              <a:rPr lang="en-US" sz="3200" dirty="0">
                <a:solidFill>
                  <a:schemeClr val="tx1"/>
                </a:solidFill>
              </a:rPr>
              <a:t>Slew rate = maximum output slope</a:t>
            </a:r>
          </a:p>
        </p:txBody>
      </p:sp>
      <p:sp>
        <p:nvSpPr>
          <p:cNvPr id="62468" name="AutoShape 4"/>
          <p:cNvSpPr>
            <a:spLocks/>
          </p:cNvSpPr>
          <p:nvPr/>
        </p:nvSpPr>
        <p:spPr bwMode="auto">
          <a:xfrm rot="-5400000">
            <a:off x="4343400" y="2133600"/>
            <a:ext cx="457200" cy="3962400"/>
          </a:xfrm>
          <a:prstGeom prst="leftBrace">
            <a:avLst>
              <a:gd name="adj1" fmla="val 72222"/>
              <a:gd name="adj2" fmla="val 50000"/>
            </a:avLst>
          </a:prstGeom>
          <a:noFill/>
          <a:ln w="9525">
            <a:solidFill>
              <a:schemeClr val="tx1"/>
            </a:solidFill>
            <a:round/>
            <a:headEnd/>
            <a:tailEnd/>
          </a:ln>
          <a:effectLst/>
        </p:spPr>
        <p:txBody>
          <a:bodyPr wrap="none" anchor="ctr"/>
          <a:lstStyle/>
          <a:p>
            <a:endParaRPr lang="ar-SA"/>
          </a:p>
        </p:txBody>
      </p:sp>
      <p:sp>
        <p:nvSpPr>
          <p:cNvPr id="62469" name="Text Box 5"/>
          <p:cNvSpPr txBox="1">
            <a:spLocks noChangeArrowheads="1"/>
          </p:cNvSpPr>
          <p:nvPr/>
        </p:nvSpPr>
        <p:spPr bwMode="auto">
          <a:xfrm>
            <a:off x="2971800" y="4419600"/>
            <a:ext cx="2971800" cy="457200"/>
          </a:xfrm>
          <a:prstGeom prst="rect">
            <a:avLst/>
          </a:prstGeom>
          <a:noFill/>
          <a:ln w="9525">
            <a:noFill/>
            <a:miter lim="800000"/>
            <a:headEnd/>
            <a:tailEnd/>
          </a:ln>
          <a:effectLst/>
        </p:spPr>
        <p:txBody>
          <a:bodyPr wrap="none">
            <a:spAutoFit/>
          </a:bodyPr>
          <a:lstStyle/>
          <a:p>
            <a:r>
              <a:rPr lang="en-US"/>
              <a:t>Interim amplifier stage</a:t>
            </a:r>
          </a:p>
        </p:txBody>
      </p:sp>
      <p:sp>
        <p:nvSpPr>
          <p:cNvPr id="62473" name="Text Box 9"/>
          <p:cNvSpPr txBox="1">
            <a:spLocks noChangeArrowheads="1"/>
          </p:cNvSpPr>
          <p:nvPr/>
        </p:nvSpPr>
        <p:spPr bwMode="auto">
          <a:xfrm>
            <a:off x="914400" y="914400"/>
            <a:ext cx="5486400" cy="457200"/>
          </a:xfrm>
          <a:prstGeom prst="rect">
            <a:avLst/>
          </a:prstGeom>
          <a:noFill/>
          <a:ln w="9525">
            <a:noFill/>
            <a:miter lim="800000"/>
            <a:headEnd/>
            <a:tailEnd/>
          </a:ln>
          <a:effectLst/>
        </p:spPr>
        <p:txBody>
          <a:bodyPr>
            <a:spAutoFit/>
          </a:bodyPr>
          <a:lstStyle/>
          <a:p>
            <a:r>
              <a:rPr lang="en-US" i="1"/>
              <a:t>I</a:t>
            </a:r>
            <a:r>
              <a:rPr lang="en-US" i="1" baseline="-25000"/>
              <a:t>max</a:t>
            </a:r>
            <a:r>
              <a:rPr lang="en-US" i="1"/>
              <a:t>/C = dV</a:t>
            </a:r>
            <a:r>
              <a:rPr lang="en-US" i="1" baseline="-25000"/>
              <a:t>0</a:t>
            </a:r>
            <a:r>
              <a:rPr lang="en-US" i="1"/>
              <a:t>/dt =</a:t>
            </a:r>
            <a:r>
              <a:rPr lang="en-US"/>
              <a:t> Slew rate (</a:t>
            </a:r>
            <a:r>
              <a:rPr lang="en-US" i="1"/>
              <a:t>S</a:t>
            </a:r>
            <a:r>
              <a:rPr lang="en-US" i="1" baseline="-25000"/>
              <a:t>r</a:t>
            </a:r>
            <a:r>
              <a:rPr lang="en-US"/>
              <a:t>) (V/</a:t>
            </a:r>
            <a:r>
              <a:rPr lang="en-US">
                <a:sym typeface="Symbol" pitchFamily="18" charset="2"/>
              </a:rPr>
              <a:t>s)</a:t>
            </a:r>
            <a:endParaRPr lang="en-US"/>
          </a:p>
        </p:txBody>
      </p:sp>
      <p:sp>
        <p:nvSpPr>
          <p:cNvPr id="62474" name="Text Box 10"/>
          <p:cNvSpPr txBox="1">
            <a:spLocks noChangeArrowheads="1"/>
          </p:cNvSpPr>
          <p:nvPr/>
        </p:nvSpPr>
        <p:spPr bwMode="auto">
          <a:xfrm>
            <a:off x="228600" y="5029200"/>
            <a:ext cx="8610600" cy="1552575"/>
          </a:xfrm>
          <a:prstGeom prst="rect">
            <a:avLst/>
          </a:prstGeom>
          <a:noFill/>
          <a:ln w="9525">
            <a:noFill/>
            <a:miter lim="800000"/>
            <a:headEnd/>
            <a:tailEnd/>
          </a:ln>
          <a:effectLst/>
        </p:spPr>
        <p:txBody>
          <a:bodyPr>
            <a:spAutoFit/>
          </a:bodyPr>
          <a:lstStyle/>
          <a:p>
            <a:r>
              <a:rPr lang="en-US" dirty="0"/>
              <a:t>For sinusoidal signals with </a:t>
            </a:r>
            <a:r>
              <a:rPr lang="en-US" i="1" dirty="0"/>
              <a:t>V</a:t>
            </a:r>
            <a:r>
              <a:rPr lang="en-US" i="1" baseline="-25000" dirty="0"/>
              <a:t>0</a:t>
            </a:r>
            <a:r>
              <a:rPr lang="en-US" i="1" dirty="0"/>
              <a:t> = </a:t>
            </a:r>
            <a:r>
              <a:rPr lang="en-US" i="1" dirty="0" err="1"/>
              <a:t>V</a:t>
            </a:r>
            <a:r>
              <a:rPr lang="en-US" i="1" baseline="-25000" dirty="0" err="1"/>
              <a:t>or</a:t>
            </a:r>
            <a:r>
              <a:rPr lang="en-US" i="1" dirty="0"/>
              <a:t>*sin(</a:t>
            </a:r>
            <a:r>
              <a:rPr lang="en-US" i="1" dirty="0">
                <a:sym typeface="Symbol" pitchFamily="18" charset="2"/>
              </a:rPr>
              <a:t></a:t>
            </a:r>
            <a:r>
              <a:rPr lang="en-US" i="1" baseline="-25000" dirty="0" err="1">
                <a:sym typeface="Symbol" pitchFamily="18" charset="2"/>
              </a:rPr>
              <a:t>p</a:t>
            </a:r>
            <a:r>
              <a:rPr lang="en-US" i="1" dirty="0" err="1">
                <a:sym typeface="Symbol" pitchFamily="18" charset="2"/>
              </a:rPr>
              <a:t>t</a:t>
            </a:r>
            <a:r>
              <a:rPr lang="en-US" i="1" dirty="0">
                <a:sym typeface="Symbol" pitchFamily="18" charset="2"/>
              </a:rPr>
              <a:t>)</a:t>
            </a:r>
            <a:r>
              <a:rPr lang="en-US" dirty="0"/>
              <a:t> where </a:t>
            </a:r>
            <a:r>
              <a:rPr lang="en-US" i="1" dirty="0" err="1"/>
              <a:t>V</a:t>
            </a:r>
            <a:r>
              <a:rPr lang="en-US" i="1" baseline="-25000" dirty="0" err="1"/>
              <a:t>or</a:t>
            </a:r>
            <a:r>
              <a:rPr lang="en-US" dirty="0"/>
              <a:t> is the maximum rated output voltage and </a:t>
            </a:r>
            <a:r>
              <a:rPr lang="en-US" i="1" dirty="0">
                <a:sym typeface="Symbol" pitchFamily="18" charset="2"/>
              </a:rPr>
              <a:t></a:t>
            </a:r>
            <a:r>
              <a:rPr lang="en-US" i="1" baseline="-25000" dirty="0">
                <a:sym typeface="Symbol" pitchFamily="18" charset="2"/>
              </a:rPr>
              <a:t>p</a:t>
            </a:r>
            <a:r>
              <a:rPr lang="en-US" i="1" dirty="0">
                <a:sym typeface="Symbol" pitchFamily="18" charset="2"/>
              </a:rPr>
              <a:t> =2f</a:t>
            </a:r>
            <a:r>
              <a:rPr lang="en-US" i="1" baseline="-25000" dirty="0">
                <a:sym typeface="Symbol" pitchFamily="18" charset="2"/>
              </a:rPr>
              <a:t>p</a:t>
            </a:r>
            <a:r>
              <a:rPr lang="en-US" dirty="0">
                <a:sym typeface="Symbol" pitchFamily="18" charset="2"/>
              </a:rPr>
              <a:t> is the maximum frequency of the signal; then the slew rate is </a:t>
            </a:r>
            <a:r>
              <a:rPr lang="en-US" i="1" dirty="0" err="1"/>
              <a:t>S</a:t>
            </a:r>
            <a:r>
              <a:rPr lang="en-US" i="1" baseline="-25000" dirty="0" err="1"/>
              <a:t>r</a:t>
            </a:r>
            <a:r>
              <a:rPr lang="en-US" i="1" dirty="0"/>
              <a:t> = </a:t>
            </a:r>
            <a:r>
              <a:rPr lang="en-US" i="1" dirty="0">
                <a:sym typeface="Symbol" pitchFamily="18" charset="2"/>
              </a:rPr>
              <a:t>2f</a:t>
            </a:r>
            <a:r>
              <a:rPr lang="en-US" i="1" baseline="-25000" dirty="0">
                <a:sym typeface="Symbol" pitchFamily="18" charset="2"/>
              </a:rPr>
              <a:t>p</a:t>
            </a:r>
            <a:r>
              <a:rPr lang="en-US" i="1" dirty="0">
                <a:sym typeface="Symbol" pitchFamily="18" charset="2"/>
              </a:rPr>
              <a:t>V</a:t>
            </a:r>
            <a:r>
              <a:rPr lang="en-US" i="1" baseline="-25000" dirty="0">
                <a:sym typeface="Symbol" pitchFamily="18" charset="2"/>
              </a:rPr>
              <a:t>or</a:t>
            </a:r>
            <a:r>
              <a:rPr lang="en-US" dirty="0">
                <a:sym typeface="Symbol" pitchFamily="18" charset="2"/>
              </a:rPr>
              <a:t> yielding</a:t>
            </a:r>
          </a:p>
          <a:p>
            <a:r>
              <a:rPr lang="en-US" dirty="0">
                <a:sym typeface="Symbol" pitchFamily="18" charset="2"/>
              </a:rPr>
              <a:t> </a:t>
            </a:r>
            <a:r>
              <a:rPr lang="en-US" i="1" dirty="0" err="1">
                <a:sym typeface="Symbol" pitchFamily="18" charset="2"/>
              </a:rPr>
              <a:t>f</a:t>
            </a:r>
            <a:r>
              <a:rPr lang="en-US" i="1" baseline="-25000" dirty="0" err="1">
                <a:sym typeface="Symbol" pitchFamily="18" charset="2"/>
              </a:rPr>
              <a:t>p</a:t>
            </a:r>
            <a:r>
              <a:rPr lang="en-US" i="1" dirty="0">
                <a:sym typeface="Symbol" pitchFamily="18" charset="2"/>
              </a:rPr>
              <a:t> =</a:t>
            </a:r>
            <a:r>
              <a:rPr lang="en-US" i="1" dirty="0" err="1"/>
              <a:t>Sr</a:t>
            </a:r>
            <a:r>
              <a:rPr lang="en-US" i="1" dirty="0"/>
              <a:t> /(</a:t>
            </a:r>
            <a:r>
              <a:rPr lang="en-US" i="1" dirty="0">
                <a:sym typeface="Symbol" pitchFamily="18" charset="2"/>
              </a:rPr>
              <a:t>2V</a:t>
            </a:r>
            <a:r>
              <a:rPr lang="en-US" i="1" baseline="-25000" dirty="0">
                <a:sym typeface="Symbol" pitchFamily="18" charset="2"/>
              </a:rPr>
              <a:t>or</a:t>
            </a:r>
            <a:r>
              <a:rPr lang="en-US" dirty="0">
                <a:sym typeface="Symbol" pitchFamily="18" charset="2"/>
              </a:rPr>
              <a:t>) = full-power response</a:t>
            </a:r>
          </a:p>
        </p:txBody>
      </p:sp>
      <p:graphicFrame>
        <p:nvGraphicFramePr>
          <p:cNvPr id="112643" name="Object 3"/>
          <p:cNvGraphicFramePr>
            <a:graphicFrameLocks noChangeAspect="1"/>
          </p:cNvGraphicFramePr>
          <p:nvPr>
            <p:extLst>
              <p:ext uri="{D42A27DB-BD31-4B8C-83A1-F6EECF244321}">
                <p14:modId xmlns:p14="http://schemas.microsoft.com/office/powerpoint/2010/main" val="3177532911"/>
              </p:ext>
            </p:extLst>
          </p:nvPr>
        </p:nvGraphicFramePr>
        <p:xfrm>
          <a:off x="762000" y="1295400"/>
          <a:ext cx="7848600" cy="2676525"/>
        </p:xfrm>
        <a:graphic>
          <a:graphicData uri="http://schemas.openxmlformats.org/presentationml/2006/ole">
            <mc:AlternateContent xmlns:mc="http://schemas.openxmlformats.org/markup-compatibility/2006">
              <mc:Choice xmlns:v="urn:schemas-microsoft-com:vml" Requires="v">
                <p:oleObj spid="_x0000_s55314" name="Picture" r:id="rId7" imgW="4029120" imgH="1447920" progId="Word.Picture.8">
                  <p:embed/>
                </p:oleObj>
              </mc:Choice>
              <mc:Fallback>
                <p:oleObj name="Picture" r:id="rId7" imgW="4029120" imgH="1447920" progId="Word.Picture.8">
                  <p:embed/>
                  <p:pic>
                    <p:nvPicPr>
                      <p:cNvPr id="0" name=""/>
                      <p:cNvPicPr>
                        <a:picLocks noChangeAspect="1" noChangeArrowheads="1"/>
                      </p:cNvPicPr>
                      <p:nvPr/>
                    </p:nvPicPr>
                    <p:blipFill>
                      <a:blip r:embed="rId8"/>
                      <a:srcRect/>
                      <a:stretch>
                        <a:fillRect/>
                      </a:stretch>
                    </p:blipFill>
                    <p:spPr bwMode="auto">
                      <a:xfrm>
                        <a:off x="762000" y="1295400"/>
                        <a:ext cx="7848600" cy="2676525"/>
                      </a:xfrm>
                      <a:prstGeom prst="rect">
                        <a:avLst/>
                      </a:prstGeom>
                      <a:noFill/>
                      <a:ln>
                        <a:noFill/>
                      </a:ln>
                    </p:spPr>
                  </p:pic>
                </p:oleObj>
              </mc:Fallback>
            </mc:AlternateContent>
          </a:graphicData>
        </a:graphic>
      </p:graphicFrame>
      <p:sp>
        <p:nvSpPr>
          <p:cNvPr id="62471" name="AutoShape 7"/>
          <p:cNvSpPr>
            <a:spLocks noChangeArrowheads="1"/>
          </p:cNvSpPr>
          <p:nvPr/>
        </p:nvSpPr>
        <p:spPr bwMode="auto">
          <a:xfrm>
            <a:off x="6324600" y="4114800"/>
            <a:ext cx="2209800" cy="990600"/>
          </a:xfrm>
          <a:prstGeom prst="wedgeRoundRectCallout">
            <a:avLst>
              <a:gd name="adj1" fmla="val -38218"/>
              <a:gd name="adj2" fmla="val -180611"/>
              <a:gd name="adj3" fmla="val 16667"/>
            </a:avLst>
          </a:prstGeom>
          <a:solidFill>
            <a:srgbClr val="CCFF99"/>
          </a:solidFill>
          <a:ln w="9525">
            <a:noFill/>
            <a:miter lim="800000"/>
            <a:headEnd/>
            <a:tailEnd/>
          </a:ln>
          <a:effectLst/>
        </p:spPr>
        <p:txBody>
          <a:bodyPr/>
          <a:lstStyle/>
          <a:p>
            <a:pPr algn="ctr"/>
            <a:r>
              <a:rPr lang="en-US" dirty="0"/>
              <a:t>Compensation capacitor</a:t>
            </a:r>
          </a:p>
        </p:txBody>
      </p:sp>
    </p:spTree>
    <p:extLst>
      <p:ext uri="{BB962C8B-B14F-4D97-AF65-F5344CB8AC3E}">
        <p14:creationId xmlns:p14="http://schemas.microsoft.com/office/powerpoint/2010/main" val="224453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12643"/>
                                        </p:tgtEl>
                                        <p:attrNameLst>
                                          <p:attrName>style.visibility</p:attrName>
                                        </p:attrNameLst>
                                      </p:cBhvr>
                                      <p:to>
                                        <p:strVal val="visible"/>
                                      </p:to>
                                    </p:set>
                                    <p:animEffect transition="in" filter="box(out)">
                                      <p:cBhvr>
                                        <p:cTn id="13" dur="500"/>
                                        <p:tgtEl>
                                          <p:spTgt spid="112643"/>
                                        </p:tgtEl>
                                      </p:cBhvr>
                                    </p:animEffect>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2468"/>
                                        </p:tgtEl>
                                        <p:attrNameLst>
                                          <p:attrName>style.visibility</p:attrName>
                                        </p:attrNameLst>
                                      </p:cBhvr>
                                      <p:to>
                                        <p:strVal val="visible"/>
                                      </p:to>
                                    </p:set>
                                    <p:anim calcmode="lin" valueType="num">
                                      <p:cBhvr additive="base">
                                        <p:cTn id="18" dur="500" fill="hold"/>
                                        <p:tgtEl>
                                          <p:spTgt spid="62468"/>
                                        </p:tgtEl>
                                        <p:attrNameLst>
                                          <p:attrName>ppt_x</p:attrName>
                                        </p:attrNameLst>
                                      </p:cBhvr>
                                      <p:tavLst>
                                        <p:tav tm="0">
                                          <p:val>
                                            <p:strVal val="0-#ppt_w/2"/>
                                          </p:val>
                                        </p:tav>
                                        <p:tav tm="100000">
                                          <p:val>
                                            <p:strVal val="#ppt_x"/>
                                          </p:val>
                                        </p:tav>
                                      </p:tavLst>
                                    </p:anim>
                                    <p:anim calcmode="lin" valueType="num">
                                      <p:cBhvr additive="base">
                                        <p:cTn id="19" dur="500" fill="hold"/>
                                        <p:tgtEl>
                                          <p:spTgt spid="624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62469">
                                            <p:txEl>
                                              <p:pRg st="0" end="0"/>
                                            </p:txEl>
                                          </p:spTgt>
                                        </p:tgtEl>
                                        <p:attrNameLst>
                                          <p:attrName>style.visibility</p:attrName>
                                        </p:attrNameLst>
                                      </p:cBhvr>
                                      <p:to>
                                        <p:strVal val="visible"/>
                                      </p:to>
                                    </p:set>
                                    <p:anim calcmode="lin" valueType="num">
                                      <p:cBhvr additive="base">
                                        <p:cTn id="24" dur="500" fill="hold"/>
                                        <p:tgtEl>
                                          <p:spTgt spid="62469">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246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6" name="carbrak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2471"/>
                                        </p:tgtEl>
                                        <p:attrNameLst>
                                          <p:attrName>style.visibility</p:attrName>
                                        </p:attrNameLst>
                                      </p:cBhvr>
                                      <p:to>
                                        <p:strVal val="visible"/>
                                      </p:to>
                                    </p:set>
                                    <p:anim calcmode="lin" valueType="num">
                                      <p:cBhvr additive="base">
                                        <p:cTn id="30" dur="500" fill="hold"/>
                                        <p:tgtEl>
                                          <p:spTgt spid="62471"/>
                                        </p:tgtEl>
                                        <p:attrNameLst>
                                          <p:attrName>ppt_x</p:attrName>
                                        </p:attrNameLst>
                                      </p:cBhvr>
                                      <p:tavLst>
                                        <p:tav tm="0">
                                          <p:val>
                                            <p:strVal val="0-#ppt_w/2"/>
                                          </p:val>
                                        </p:tav>
                                        <p:tav tm="100000">
                                          <p:val>
                                            <p:strVal val="#ppt_x"/>
                                          </p:val>
                                        </p:tav>
                                      </p:tavLst>
                                    </p:anim>
                                    <p:anim calcmode="lin" valueType="num">
                                      <p:cBhvr additive="base">
                                        <p:cTn id="31" dur="500" fill="hold"/>
                                        <p:tgtEl>
                                          <p:spTgt spid="624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5" name="whoosh.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62473">
                                            <p:txEl>
                                              <p:pRg st="0" end="0"/>
                                            </p:txEl>
                                          </p:spTgt>
                                        </p:tgtEl>
                                        <p:attrNameLst>
                                          <p:attrName>style.visibility</p:attrName>
                                        </p:attrNameLst>
                                      </p:cBhvr>
                                      <p:to>
                                        <p:strVal val="visible"/>
                                      </p:to>
                                    </p:set>
                                    <p:anim calcmode="lin" valueType="num">
                                      <p:cBhvr additive="base">
                                        <p:cTn id="36" dur="500" fill="hold"/>
                                        <p:tgtEl>
                                          <p:spTgt spid="62473">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6247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6" name="carbrake.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62474">
                                            <p:txEl>
                                              <p:pRg st="0" end="0"/>
                                            </p:txEl>
                                          </p:spTgt>
                                        </p:tgtEl>
                                        <p:attrNameLst>
                                          <p:attrName>style.visibility</p:attrName>
                                        </p:attrNameLst>
                                      </p:cBhvr>
                                      <p:to>
                                        <p:strVal val="visible"/>
                                      </p:to>
                                    </p:set>
                                    <p:anim calcmode="lin" valueType="num">
                                      <p:cBhvr additive="base">
                                        <p:cTn id="42" dur="500" fill="hold"/>
                                        <p:tgtEl>
                                          <p:spTgt spid="62474">
                                            <p:txEl>
                                              <p:pRg st="0" end="0"/>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6247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5" name="whoosh.wav"/>
                                        </p:tgtEl>
                                      </p:cMediaNode>
                                    </p:audio>
                                  </p:sub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62474">
                                            <p:txEl>
                                              <p:pRg st="1" end="1"/>
                                            </p:txEl>
                                          </p:spTgt>
                                        </p:tgtEl>
                                        <p:attrNameLst>
                                          <p:attrName>style.visibility</p:attrName>
                                        </p:attrNameLst>
                                      </p:cBhvr>
                                      <p:to>
                                        <p:strVal val="visible"/>
                                      </p:to>
                                    </p:set>
                                    <p:anim calcmode="lin" valueType="num">
                                      <p:cBhvr additive="base">
                                        <p:cTn id="48" dur="500" fill="hold"/>
                                        <p:tgtEl>
                                          <p:spTgt spid="62474">
                                            <p:txEl>
                                              <p:pRg st="1" end="1"/>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6247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autoUpdateAnimBg="0"/>
      <p:bldP spid="62468" grpId="0" animBg="1"/>
      <p:bldP spid="62469" grpId="0" build="p" autoUpdateAnimBg="0"/>
      <p:bldP spid="62473" grpId="0" build="p" autoUpdateAnimBg="0"/>
      <p:bldP spid="62474" grpId="0" build="p" autoUpdateAnimBg="0"/>
      <p:bldP spid="62471"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ayt Numarası Yer Tutucusu 9"/>
          <p:cNvSpPr>
            <a:spLocks noGrp="1"/>
          </p:cNvSpPr>
          <p:nvPr>
            <p:ph type="sldNum" sz="quarter" idx="12"/>
          </p:nvPr>
        </p:nvSpPr>
        <p:spPr/>
        <p:txBody>
          <a:bodyPr/>
          <a:lstStyle/>
          <a:p>
            <a:fld id="{94F95399-64A8-43B0-A5C5-2D48ACAF8409}" type="slidenum">
              <a:rPr lang="tr-TR" smtClean="0"/>
              <a:t>78</a:t>
            </a:fld>
            <a:endParaRPr lang="tr-TR"/>
          </a:p>
        </p:txBody>
      </p:sp>
      <p:sp>
        <p:nvSpPr>
          <p:cNvPr id="65538" name="Rectangle 2"/>
          <p:cNvSpPr>
            <a:spLocks noGrp="1" noChangeArrowheads="1"/>
          </p:cNvSpPr>
          <p:nvPr>
            <p:ph type="title"/>
          </p:nvPr>
        </p:nvSpPr>
        <p:spPr>
          <a:noFill/>
          <a:ln/>
        </p:spPr>
        <p:txBody>
          <a:bodyPr/>
          <a:lstStyle/>
          <a:p>
            <a:pPr algn="l"/>
            <a:r>
              <a:rPr lang="en-US" dirty="0">
                <a:solidFill>
                  <a:schemeClr val="tx1"/>
                </a:solidFill>
              </a:rPr>
              <a:t>Slew rate limitations</a:t>
            </a:r>
          </a:p>
        </p:txBody>
      </p:sp>
      <p:grpSp>
        <p:nvGrpSpPr>
          <p:cNvPr id="2" name="Group 70"/>
          <p:cNvGrpSpPr>
            <a:grpSpLocks/>
          </p:cNvGrpSpPr>
          <p:nvPr/>
        </p:nvGrpSpPr>
        <p:grpSpPr bwMode="auto">
          <a:xfrm>
            <a:off x="5867400" y="304800"/>
            <a:ext cx="2667000" cy="1524000"/>
            <a:chOff x="3696" y="192"/>
            <a:chExt cx="1680" cy="960"/>
          </a:xfrm>
        </p:grpSpPr>
        <p:sp>
          <p:nvSpPr>
            <p:cNvPr id="65539" name="AutoShape 3"/>
            <p:cNvSpPr>
              <a:spLocks noChangeArrowheads="1"/>
            </p:cNvSpPr>
            <p:nvPr/>
          </p:nvSpPr>
          <p:spPr bwMode="auto">
            <a:xfrm rot="5400000" flipH="1">
              <a:off x="4032" y="240"/>
              <a:ext cx="960" cy="864"/>
            </a:xfrm>
            <a:prstGeom prst="triangle">
              <a:avLst>
                <a:gd name="adj" fmla="val 50000"/>
              </a:avLst>
            </a:prstGeom>
            <a:solidFill>
              <a:schemeClr val="bg1"/>
            </a:solidFill>
            <a:ln w="9525">
              <a:solidFill>
                <a:schemeClr val="tx1"/>
              </a:solidFill>
              <a:miter lim="800000"/>
              <a:headEnd/>
              <a:tailEnd/>
            </a:ln>
            <a:effectLst/>
          </p:spPr>
          <p:txBody>
            <a:bodyPr wrap="none" anchor="ctr"/>
            <a:lstStyle/>
            <a:p>
              <a:endParaRPr lang="ar-SA"/>
            </a:p>
          </p:txBody>
        </p:sp>
        <p:sp>
          <p:nvSpPr>
            <p:cNvPr id="65540" name="Line 4"/>
            <p:cNvSpPr>
              <a:spLocks noChangeShapeType="1"/>
            </p:cNvSpPr>
            <p:nvPr/>
          </p:nvSpPr>
          <p:spPr bwMode="auto">
            <a:xfrm flipH="1">
              <a:off x="3696" y="672"/>
              <a:ext cx="384" cy="0"/>
            </a:xfrm>
            <a:prstGeom prst="line">
              <a:avLst/>
            </a:prstGeom>
            <a:noFill/>
            <a:ln w="9525">
              <a:solidFill>
                <a:schemeClr val="tx1"/>
              </a:solidFill>
              <a:round/>
              <a:headEnd/>
              <a:tailEnd/>
            </a:ln>
            <a:effectLst/>
          </p:spPr>
          <p:txBody>
            <a:bodyPr/>
            <a:lstStyle/>
            <a:p>
              <a:endParaRPr lang="ar-SA"/>
            </a:p>
          </p:txBody>
        </p:sp>
        <p:sp>
          <p:nvSpPr>
            <p:cNvPr id="65541" name="Line 5"/>
            <p:cNvSpPr>
              <a:spLocks noChangeShapeType="1"/>
            </p:cNvSpPr>
            <p:nvPr/>
          </p:nvSpPr>
          <p:spPr bwMode="auto">
            <a:xfrm flipH="1">
              <a:off x="4944" y="672"/>
              <a:ext cx="432" cy="0"/>
            </a:xfrm>
            <a:prstGeom prst="line">
              <a:avLst/>
            </a:prstGeom>
            <a:noFill/>
            <a:ln w="9525">
              <a:solidFill>
                <a:schemeClr val="tx1"/>
              </a:solidFill>
              <a:round/>
              <a:headEnd/>
              <a:tailEnd/>
            </a:ln>
            <a:effectLst/>
          </p:spPr>
          <p:txBody>
            <a:bodyPr/>
            <a:lstStyle/>
            <a:p>
              <a:endParaRPr lang="ar-SA"/>
            </a:p>
          </p:txBody>
        </p:sp>
        <p:sp>
          <p:nvSpPr>
            <p:cNvPr id="65542" name="Text Box 6"/>
            <p:cNvSpPr txBox="1">
              <a:spLocks noChangeArrowheads="1"/>
            </p:cNvSpPr>
            <p:nvPr/>
          </p:nvSpPr>
          <p:spPr bwMode="auto">
            <a:xfrm>
              <a:off x="3696" y="336"/>
              <a:ext cx="291" cy="288"/>
            </a:xfrm>
            <a:prstGeom prst="rect">
              <a:avLst/>
            </a:prstGeom>
            <a:solidFill>
              <a:schemeClr val="bg1"/>
            </a:solidFill>
            <a:ln w="9525">
              <a:noFill/>
              <a:miter lim="800000"/>
              <a:headEnd/>
              <a:tailEnd/>
            </a:ln>
            <a:effectLst/>
          </p:spPr>
          <p:txBody>
            <a:bodyPr wrap="none">
              <a:spAutoFit/>
            </a:bodyPr>
            <a:lstStyle/>
            <a:p>
              <a:r>
                <a:rPr lang="en-US"/>
                <a:t>V</a:t>
              </a:r>
              <a:r>
                <a:rPr lang="en-US" baseline="-25000"/>
                <a:t>i</a:t>
              </a:r>
              <a:endParaRPr lang="en-US"/>
            </a:p>
          </p:txBody>
        </p:sp>
        <p:sp>
          <p:nvSpPr>
            <p:cNvPr id="65543" name="Text Box 7"/>
            <p:cNvSpPr txBox="1">
              <a:spLocks noChangeArrowheads="1"/>
            </p:cNvSpPr>
            <p:nvPr/>
          </p:nvSpPr>
          <p:spPr bwMode="auto">
            <a:xfrm>
              <a:off x="5040" y="336"/>
              <a:ext cx="319" cy="288"/>
            </a:xfrm>
            <a:prstGeom prst="rect">
              <a:avLst/>
            </a:prstGeom>
            <a:solidFill>
              <a:schemeClr val="bg1"/>
            </a:solidFill>
            <a:ln w="9525">
              <a:noFill/>
              <a:miter lim="800000"/>
              <a:headEnd/>
              <a:tailEnd/>
            </a:ln>
            <a:effectLst/>
          </p:spPr>
          <p:txBody>
            <a:bodyPr wrap="none">
              <a:spAutoFit/>
            </a:bodyPr>
            <a:lstStyle/>
            <a:p>
              <a:r>
                <a:rPr lang="en-US"/>
                <a:t>V</a:t>
              </a:r>
              <a:r>
                <a:rPr lang="en-US" baseline="-25000"/>
                <a:t>0</a:t>
              </a:r>
              <a:endParaRPr lang="en-US"/>
            </a:p>
          </p:txBody>
        </p:sp>
        <p:sp>
          <p:nvSpPr>
            <p:cNvPr id="65544" name="Text Box 8"/>
            <p:cNvSpPr txBox="1">
              <a:spLocks noChangeArrowheads="1"/>
            </p:cNvSpPr>
            <p:nvPr/>
          </p:nvSpPr>
          <p:spPr bwMode="auto">
            <a:xfrm>
              <a:off x="4176" y="432"/>
              <a:ext cx="288" cy="365"/>
            </a:xfrm>
            <a:prstGeom prst="rect">
              <a:avLst/>
            </a:prstGeom>
            <a:solidFill>
              <a:schemeClr val="bg1"/>
            </a:solidFill>
            <a:ln w="9525">
              <a:noFill/>
              <a:miter lim="800000"/>
              <a:headEnd/>
              <a:tailEnd/>
            </a:ln>
            <a:effectLst/>
          </p:spPr>
          <p:txBody>
            <a:bodyPr>
              <a:spAutoFit/>
            </a:bodyPr>
            <a:lstStyle/>
            <a:p>
              <a:r>
                <a:rPr lang="en-US" sz="3200"/>
                <a:t>A</a:t>
              </a:r>
              <a:endParaRPr lang="en-US"/>
            </a:p>
          </p:txBody>
        </p:sp>
      </p:grpSp>
      <p:grpSp>
        <p:nvGrpSpPr>
          <p:cNvPr id="3" name="Group 71"/>
          <p:cNvGrpSpPr>
            <a:grpSpLocks/>
          </p:cNvGrpSpPr>
          <p:nvPr/>
        </p:nvGrpSpPr>
        <p:grpSpPr bwMode="auto">
          <a:xfrm>
            <a:off x="457200" y="1752600"/>
            <a:ext cx="3705225" cy="1635125"/>
            <a:chOff x="288" y="1104"/>
            <a:chExt cx="2334" cy="1030"/>
          </a:xfrm>
        </p:grpSpPr>
        <p:sp>
          <p:nvSpPr>
            <p:cNvPr id="65546" name="Line 10"/>
            <p:cNvSpPr>
              <a:spLocks noChangeShapeType="1"/>
            </p:cNvSpPr>
            <p:nvPr/>
          </p:nvSpPr>
          <p:spPr bwMode="auto">
            <a:xfrm flipV="1">
              <a:off x="768" y="1222"/>
              <a:ext cx="0" cy="912"/>
            </a:xfrm>
            <a:prstGeom prst="line">
              <a:avLst/>
            </a:prstGeom>
            <a:noFill/>
            <a:ln w="9525">
              <a:solidFill>
                <a:schemeClr val="tx1"/>
              </a:solidFill>
              <a:round/>
              <a:headEnd/>
              <a:tailEnd type="triangle" w="med" len="med"/>
            </a:ln>
            <a:effectLst/>
          </p:spPr>
          <p:txBody>
            <a:bodyPr/>
            <a:lstStyle/>
            <a:p>
              <a:endParaRPr lang="ar-SA"/>
            </a:p>
          </p:txBody>
        </p:sp>
        <p:sp>
          <p:nvSpPr>
            <p:cNvPr id="65547" name="Line 11"/>
            <p:cNvSpPr>
              <a:spLocks noChangeShapeType="1"/>
            </p:cNvSpPr>
            <p:nvPr/>
          </p:nvSpPr>
          <p:spPr bwMode="auto">
            <a:xfrm>
              <a:off x="288" y="1702"/>
              <a:ext cx="2208" cy="0"/>
            </a:xfrm>
            <a:prstGeom prst="line">
              <a:avLst/>
            </a:prstGeom>
            <a:noFill/>
            <a:ln w="9525">
              <a:solidFill>
                <a:schemeClr val="tx1"/>
              </a:solidFill>
              <a:round/>
              <a:headEnd/>
              <a:tailEnd type="triangle" w="med" len="med"/>
            </a:ln>
            <a:effectLst/>
          </p:spPr>
          <p:txBody>
            <a:bodyPr/>
            <a:lstStyle/>
            <a:p>
              <a:endParaRPr lang="ar-SA"/>
            </a:p>
          </p:txBody>
        </p:sp>
        <p:sp>
          <p:nvSpPr>
            <p:cNvPr id="65548" name="Line 12"/>
            <p:cNvSpPr>
              <a:spLocks noChangeShapeType="1"/>
            </p:cNvSpPr>
            <p:nvPr/>
          </p:nvSpPr>
          <p:spPr bwMode="auto">
            <a:xfrm>
              <a:off x="768" y="1414"/>
              <a:ext cx="624" cy="0"/>
            </a:xfrm>
            <a:prstGeom prst="line">
              <a:avLst/>
            </a:prstGeom>
            <a:noFill/>
            <a:ln w="9525">
              <a:solidFill>
                <a:schemeClr val="tx1"/>
              </a:solidFill>
              <a:round/>
              <a:headEnd/>
              <a:tailEnd/>
            </a:ln>
            <a:effectLst/>
          </p:spPr>
          <p:txBody>
            <a:bodyPr/>
            <a:lstStyle/>
            <a:p>
              <a:endParaRPr lang="ar-SA"/>
            </a:p>
          </p:txBody>
        </p:sp>
        <p:sp>
          <p:nvSpPr>
            <p:cNvPr id="65549" name="Line 13"/>
            <p:cNvSpPr>
              <a:spLocks noChangeShapeType="1"/>
            </p:cNvSpPr>
            <p:nvPr/>
          </p:nvSpPr>
          <p:spPr bwMode="auto">
            <a:xfrm>
              <a:off x="1392" y="1414"/>
              <a:ext cx="0" cy="576"/>
            </a:xfrm>
            <a:prstGeom prst="line">
              <a:avLst/>
            </a:prstGeom>
            <a:noFill/>
            <a:ln w="9525">
              <a:solidFill>
                <a:schemeClr val="tx1"/>
              </a:solidFill>
              <a:round/>
              <a:headEnd/>
              <a:tailEnd/>
            </a:ln>
            <a:effectLst/>
          </p:spPr>
          <p:txBody>
            <a:bodyPr/>
            <a:lstStyle/>
            <a:p>
              <a:endParaRPr lang="ar-SA"/>
            </a:p>
          </p:txBody>
        </p:sp>
        <p:sp>
          <p:nvSpPr>
            <p:cNvPr id="65550" name="Line 14"/>
            <p:cNvSpPr>
              <a:spLocks noChangeShapeType="1"/>
            </p:cNvSpPr>
            <p:nvPr/>
          </p:nvSpPr>
          <p:spPr bwMode="auto">
            <a:xfrm>
              <a:off x="1392" y="1990"/>
              <a:ext cx="624" cy="0"/>
            </a:xfrm>
            <a:prstGeom prst="line">
              <a:avLst/>
            </a:prstGeom>
            <a:noFill/>
            <a:ln w="9525">
              <a:solidFill>
                <a:schemeClr val="tx1"/>
              </a:solidFill>
              <a:round/>
              <a:headEnd/>
              <a:tailEnd/>
            </a:ln>
            <a:effectLst/>
          </p:spPr>
          <p:txBody>
            <a:bodyPr/>
            <a:lstStyle/>
            <a:p>
              <a:endParaRPr lang="ar-SA"/>
            </a:p>
          </p:txBody>
        </p:sp>
        <p:sp>
          <p:nvSpPr>
            <p:cNvPr id="65551" name="Line 15"/>
            <p:cNvSpPr>
              <a:spLocks noChangeShapeType="1"/>
            </p:cNvSpPr>
            <p:nvPr/>
          </p:nvSpPr>
          <p:spPr bwMode="auto">
            <a:xfrm>
              <a:off x="2016" y="1414"/>
              <a:ext cx="0" cy="576"/>
            </a:xfrm>
            <a:prstGeom prst="line">
              <a:avLst/>
            </a:prstGeom>
            <a:noFill/>
            <a:ln w="9525">
              <a:solidFill>
                <a:schemeClr val="tx1"/>
              </a:solidFill>
              <a:round/>
              <a:headEnd/>
              <a:tailEnd/>
            </a:ln>
            <a:effectLst/>
          </p:spPr>
          <p:txBody>
            <a:bodyPr/>
            <a:lstStyle/>
            <a:p>
              <a:endParaRPr lang="ar-SA"/>
            </a:p>
          </p:txBody>
        </p:sp>
        <p:sp>
          <p:nvSpPr>
            <p:cNvPr id="65552" name="Line 16"/>
            <p:cNvSpPr>
              <a:spLocks noChangeShapeType="1"/>
            </p:cNvSpPr>
            <p:nvPr/>
          </p:nvSpPr>
          <p:spPr bwMode="auto">
            <a:xfrm>
              <a:off x="2016" y="1414"/>
              <a:ext cx="432" cy="0"/>
            </a:xfrm>
            <a:prstGeom prst="line">
              <a:avLst/>
            </a:prstGeom>
            <a:noFill/>
            <a:ln w="9525">
              <a:solidFill>
                <a:schemeClr val="tx1"/>
              </a:solidFill>
              <a:round/>
              <a:headEnd/>
              <a:tailEnd/>
            </a:ln>
            <a:effectLst/>
          </p:spPr>
          <p:txBody>
            <a:bodyPr/>
            <a:lstStyle/>
            <a:p>
              <a:endParaRPr lang="ar-SA"/>
            </a:p>
          </p:txBody>
        </p:sp>
        <p:sp>
          <p:nvSpPr>
            <p:cNvPr id="65553" name="Line 17"/>
            <p:cNvSpPr>
              <a:spLocks noChangeShapeType="1"/>
            </p:cNvSpPr>
            <p:nvPr/>
          </p:nvSpPr>
          <p:spPr bwMode="auto">
            <a:xfrm>
              <a:off x="336" y="1990"/>
              <a:ext cx="432" cy="0"/>
            </a:xfrm>
            <a:prstGeom prst="line">
              <a:avLst/>
            </a:prstGeom>
            <a:noFill/>
            <a:ln w="9525">
              <a:solidFill>
                <a:schemeClr val="tx1"/>
              </a:solidFill>
              <a:round/>
              <a:headEnd/>
              <a:tailEnd/>
            </a:ln>
            <a:effectLst/>
          </p:spPr>
          <p:txBody>
            <a:bodyPr/>
            <a:lstStyle/>
            <a:p>
              <a:endParaRPr lang="ar-SA"/>
            </a:p>
          </p:txBody>
        </p:sp>
        <p:sp>
          <p:nvSpPr>
            <p:cNvPr id="65554" name="Text Box 18"/>
            <p:cNvSpPr txBox="1">
              <a:spLocks noChangeArrowheads="1"/>
            </p:cNvSpPr>
            <p:nvPr/>
          </p:nvSpPr>
          <p:spPr bwMode="auto">
            <a:xfrm>
              <a:off x="758" y="1104"/>
              <a:ext cx="291" cy="288"/>
            </a:xfrm>
            <a:prstGeom prst="rect">
              <a:avLst/>
            </a:prstGeom>
            <a:noFill/>
            <a:ln w="9525">
              <a:noFill/>
              <a:miter lim="800000"/>
              <a:headEnd/>
              <a:tailEnd/>
            </a:ln>
            <a:effectLst/>
          </p:spPr>
          <p:txBody>
            <a:bodyPr wrap="none">
              <a:spAutoFit/>
            </a:bodyPr>
            <a:lstStyle/>
            <a:p>
              <a:r>
                <a:rPr lang="en-US"/>
                <a:t>V</a:t>
              </a:r>
              <a:r>
                <a:rPr lang="en-US" baseline="-25000"/>
                <a:t>i</a:t>
              </a:r>
              <a:endParaRPr lang="en-US"/>
            </a:p>
          </p:txBody>
        </p:sp>
        <p:sp>
          <p:nvSpPr>
            <p:cNvPr id="65555" name="Text Box 19"/>
            <p:cNvSpPr txBox="1">
              <a:spLocks noChangeArrowheads="1"/>
            </p:cNvSpPr>
            <p:nvPr/>
          </p:nvSpPr>
          <p:spPr bwMode="auto">
            <a:xfrm>
              <a:off x="2054" y="1680"/>
              <a:ext cx="568" cy="288"/>
            </a:xfrm>
            <a:prstGeom prst="rect">
              <a:avLst/>
            </a:prstGeom>
            <a:noFill/>
            <a:ln w="9525">
              <a:noFill/>
              <a:miter lim="800000"/>
              <a:headEnd/>
              <a:tailEnd/>
            </a:ln>
            <a:effectLst/>
          </p:spPr>
          <p:txBody>
            <a:bodyPr wrap="none">
              <a:spAutoFit/>
            </a:bodyPr>
            <a:lstStyle/>
            <a:p>
              <a:r>
                <a:rPr lang="en-US"/>
                <a:t>Time </a:t>
              </a:r>
            </a:p>
          </p:txBody>
        </p:sp>
      </p:grpSp>
      <p:grpSp>
        <p:nvGrpSpPr>
          <p:cNvPr id="4" name="Group 72"/>
          <p:cNvGrpSpPr>
            <a:grpSpLocks/>
          </p:cNvGrpSpPr>
          <p:nvPr/>
        </p:nvGrpSpPr>
        <p:grpSpPr bwMode="auto">
          <a:xfrm>
            <a:off x="457200" y="3810000"/>
            <a:ext cx="3705225" cy="2743200"/>
            <a:chOff x="288" y="2400"/>
            <a:chExt cx="2334" cy="1728"/>
          </a:xfrm>
        </p:grpSpPr>
        <p:sp>
          <p:nvSpPr>
            <p:cNvPr id="65560" name="Line 24"/>
            <p:cNvSpPr>
              <a:spLocks noChangeShapeType="1"/>
            </p:cNvSpPr>
            <p:nvPr/>
          </p:nvSpPr>
          <p:spPr bwMode="auto">
            <a:xfrm flipV="1">
              <a:off x="768" y="2598"/>
              <a:ext cx="0" cy="1530"/>
            </a:xfrm>
            <a:prstGeom prst="line">
              <a:avLst/>
            </a:prstGeom>
            <a:noFill/>
            <a:ln w="9525">
              <a:solidFill>
                <a:schemeClr val="tx1"/>
              </a:solidFill>
              <a:round/>
              <a:headEnd/>
              <a:tailEnd type="triangle" w="med" len="med"/>
            </a:ln>
            <a:effectLst/>
          </p:spPr>
          <p:txBody>
            <a:bodyPr/>
            <a:lstStyle/>
            <a:p>
              <a:endParaRPr lang="ar-SA"/>
            </a:p>
          </p:txBody>
        </p:sp>
        <p:sp>
          <p:nvSpPr>
            <p:cNvPr id="65561" name="Line 25"/>
            <p:cNvSpPr>
              <a:spLocks noChangeShapeType="1"/>
            </p:cNvSpPr>
            <p:nvPr/>
          </p:nvSpPr>
          <p:spPr bwMode="auto">
            <a:xfrm>
              <a:off x="288" y="3403"/>
              <a:ext cx="2208" cy="0"/>
            </a:xfrm>
            <a:prstGeom prst="line">
              <a:avLst/>
            </a:prstGeom>
            <a:noFill/>
            <a:ln w="9525">
              <a:solidFill>
                <a:schemeClr val="tx1"/>
              </a:solidFill>
              <a:round/>
              <a:headEnd/>
              <a:tailEnd type="triangle" w="med" len="med"/>
            </a:ln>
            <a:effectLst/>
          </p:spPr>
          <p:txBody>
            <a:bodyPr/>
            <a:lstStyle/>
            <a:p>
              <a:endParaRPr lang="ar-SA"/>
            </a:p>
          </p:txBody>
        </p:sp>
        <p:sp>
          <p:nvSpPr>
            <p:cNvPr id="65562" name="Line 26"/>
            <p:cNvSpPr>
              <a:spLocks noChangeShapeType="1"/>
            </p:cNvSpPr>
            <p:nvPr/>
          </p:nvSpPr>
          <p:spPr bwMode="auto">
            <a:xfrm flipV="1">
              <a:off x="912" y="2920"/>
              <a:ext cx="480" cy="8"/>
            </a:xfrm>
            <a:prstGeom prst="line">
              <a:avLst/>
            </a:prstGeom>
            <a:noFill/>
            <a:ln w="9525">
              <a:solidFill>
                <a:schemeClr val="tx1"/>
              </a:solidFill>
              <a:round/>
              <a:headEnd/>
              <a:tailEnd/>
            </a:ln>
            <a:effectLst/>
          </p:spPr>
          <p:txBody>
            <a:bodyPr/>
            <a:lstStyle/>
            <a:p>
              <a:endParaRPr lang="ar-SA"/>
            </a:p>
          </p:txBody>
        </p:sp>
        <p:sp>
          <p:nvSpPr>
            <p:cNvPr id="65564" name="Line 28"/>
            <p:cNvSpPr>
              <a:spLocks noChangeShapeType="1"/>
            </p:cNvSpPr>
            <p:nvPr/>
          </p:nvSpPr>
          <p:spPr bwMode="auto">
            <a:xfrm flipV="1">
              <a:off x="1536" y="3886"/>
              <a:ext cx="480" cy="2"/>
            </a:xfrm>
            <a:prstGeom prst="line">
              <a:avLst/>
            </a:prstGeom>
            <a:noFill/>
            <a:ln w="9525">
              <a:solidFill>
                <a:schemeClr val="tx1"/>
              </a:solidFill>
              <a:round/>
              <a:headEnd/>
              <a:tailEnd/>
            </a:ln>
            <a:effectLst/>
          </p:spPr>
          <p:txBody>
            <a:bodyPr/>
            <a:lstStyle/>
            <a:p>
              <a:endParaRPr lang="ar-SA"/>
            </a:p>
          </p:txBody>
        </p:sp>
        <p:sp>
          <p:nvSpPr>
            <p:cNvPr id="65566" name="Line 30"/>
            <p:cNvSpPr>
              <a:spLocks noChangeShapeType="1"/>
            </p:cNvSpPr>
            <p:nvPr/>
          </p:nvSpPr>
          <p:spPr bwMode="auto">
            <a:xfrm flipV="1">
              <a:off x="2160" y="2920"/>
              <a:ext cx="288" cy="8"/>
            </a:xfrm>
            <a:prstGeom prst="line">
              <a:avLst/>
            </a:prstGeom>
            <a:noFill/>
            <a:ln w="9525">
              <a:solidFill>
                <a:schemeClr val="tx1"/>
              </a:solidFill>
              <a:round/>
              <a:headEnd/>
              <a:tailEnd/>
            </a:ln>
            <a:effectLst/>
          </p:spPr>
          <p:txBody>
            <a:bodyPr/>
            <a:lstStyle/>
            <a:p>
              <a:endParaRPr lang="ar-SA"/>
            </a:p>
          </p:txBody>
        </p:sp>
        <p:sp>
          <p:nvSpPr>
            <p:cNvPr id="65567" name="Line 31"/>
            <p:cNvSpPr>
              <a:spLocks noChangeShapeType="1"/>
            </p:cNvSpPr>
            <p:nvPr/>
          </p:nvSpPr>
          <p:spPr bwMode="auto">
            <a:xfrm>
              <a:off x="336" y="3886"/>
              <a:ext cx="432" cy="0"/>
            </a:xfrm>
            <a:prstGeom prst="line">
              <a:avLst/>
            </a:prstGeom>
            <a:noFill/>
            <a:ln w="9525">
              <a:solidFill>
                <a:schemeClr val="tx1"/>
              </a:solidFill>
              <a:round/>
              <a:headEnd/>
              <a:tailEnd/>
            </a:ln>
            <a:effectLst/>
          </p:spPr>
          <p:txBody>
            <a:bodyPr/>
            <a:lstStyle/>
            <a:p>
              <a:endParaRPr lang="ar-SA"/>
            </a:p>
          </p:txBody>
        </p:sp>
        <p:sp>
          <p:nvSpPr>
            <p:cNvPr id="65568" name="Text Box 32"/>
            <p:cNvSpPr txBox="1">
              <a:spLocks noChangeArrowheads="1"/>
            </p:cNvSpPr>
            <p:nvPr/>
          </p:nvSpPr>
          <p:spPr bwMode="auto">
            <a:xfrm>
              <a:off x="758" y="2400"/>
              <a:ext cx="319" cy="288"/>
            </a:xfrm>
            <a:prstGeom prst="rect">
              <a:avLst/>
            </a:prstGeom>
            <a:noFill/>
            <a:ln w="9525">
              <a:noFill/>
              <a:miter lim="800000"/>
              <a:headEnd/>
              <a:tailEnd/>
            </a:ln>
            <a:effectLst/>
          </p:spPr>
          <p:txBody>
            <a:bodyPr wrap="none">
              <a:spAutoFit/>
            </a:bodyPr>
            <a:lstStyle/>
            <a:p>
              <a:r>
                <a:rPr lang="en-US"/>
                <a:t>V</a:t>
              </a:r>
              <a:r>
                <a:rPr lang="en-US" baseline="-25000"/>
                <a:t>0</a:t>
              </a:r>
              <a:endParaRPr lang="en-US"/>
            </a:p>
          </p:txBody>
        </p:sp>
        <p:sp>
          <p:nvSpPr>
            <p:cNvPr id="65569" name="Text Box 33"/>
            <p:cNvSpPr txBox="1">
              <a:spLocks noChangeArrowheads="1"/>
            </p:cNvSpPr>
            <p:nvPr/>
          </p:nvSpPr>
          <p:spPr bwMode="auto">
            <a:xfrm>
              <a:off x="2054" y="3366"/>
              <a:ext cx="568" cy="288"/>
            </a:xfrm>
            <a:prstGeom prst="rect">
              <a:avLst/>
            </a:prstGeom>
            <a:noFill/>
            <a:ln w="9525">
              <a:noFill/>
              <a:miter lim="800000"/>
              <a:headEnd/>
              <a:tailEnd/>
            </a:ln>
            <a:effectLst/>
          </p:spPr>
          <p:txBody>
            <a:bodyPr wrap="none">
              <a:spAutoFit/>
            </a:bodyPr>
            <a:lstStyle/>
            <a:p>
              <a:r>
                <a:rPr lang="en-US"/>
                <a:t>Time </a:t>
              </a:r>
            </a:p>
          </p:txBody>
        </p:sp>
        <p:sp>
          <p:nvSpPr>
            <p:cNvPr id="65570" name="Line 34"/>
            <p:cNvSpPr>
              <a:spLocks noChangeShapeType="1"/>
            </p:cNvSpPr>
            <p:nvPr/>
          </p:nvSpPr>
          <p:spPr bwMode="auto">
            <a:xfrm flipV="1">
              <a:off x="768" y="2928"/>
              <a:ext cx="144" cy="960"/>
            </a:xfrm>
            <a:prstGeom prst="line">
              <a:avLst/>
            </a:prstGeom>
            <a:noFill/>
            <a:ln w="9525">
              <a:solidFill>
                <a:schemeClr val="tx1"/>
              </a:solidFill>
              <a:round/>
              <a:headEnd/>
              <a:tailEnd/>
            </a:ln>
            <a:effectLst/>
          </p:spPr>
          <p:txBody>
            <a:bodyPr/>
            <a:lstStyle/>
            <a:p>
              <a:endParaRPr lang="ar-SA"/>
            </a:p>
          </p:txBody>
        </p:sp>
        <p:sp>
          <p:nvSpPr>
            <p:cNvPr id="65571" name="Line 35"/>
            <p:cNvSpPr>
              <a:spLocks noChangeShapeType="1"/>
            </p:cNvSpPr>
            <p:nvPr/>
          </p:nvSpPr>
          <p:spPr bwMode="auto">
            <a:xfrm flipV="1">
              <a:off x="2016" y="2928"/>
              <a:ext cx="144" cy="960"/>
            </a:xfrm>
            <a:prstGeom prst="line">
              <a:avLst/>
            </a:prstGeom>
            <a:noFill/>
            <a:ln w="9525">
              <a:solidFill>
                <a:schemeClr val="tx1"/>
              </a:solidFill>
              <a:round/>
              <a:headEnd/>
              <a:tailEnd/>
            </a:ln>
            <a:effectLst/>
          </p:spPr>
          <p:txBody>
            <a:bodyPr/>
            <a:lstStyle/>
            <a:p>
              <a:endParaRPr lang="ar-SA"/>
            </a:p>
          </p:txBody>
        </p:sp>
        <p:sp>
          <p:nvSpPr>
            <p:cNvPr id="65572" name="Line 36"/>
            <p:cNvSpPr>
              <a:spLocks noChangeShapeType="1"/>
            </p:cNvSpPr>
            <p:nvPr/>
          </p:nvSpPr>
          <p:spPr bwMode="auto">
            <a:xfrm>
              <a:off x="1392" y="2928"/>
              <a:ext cx="144" cy="960"/>
            </a:xfrm>
            <a:prstGeom prst="line">
              <a:avLst/>
            </a:prstGeom>
            <a:noFill/>
            <a:ln w="9525">
              <a:solidFill>
                <a:schemeClr val="tx1"/>
              </a:solidFill>
              <a:round/>
              <a:headEnd/>
              <a:tailEnd/>
            </a:ln>
            <a:effectLst/>
          </p:spPr>
          <p:txBody>
            <a:bodyPr/>
            <a:lstStyle/>
            <a:p>
              <a:endParaRPr lang="ar-SA"/>
            </a:p>
          </p:txBody>
        </p:sp>
        <p:sp>
          <p:nvSpPr>
            <p:cNvPr id="65574" name="Text Box 38"/>
            <p:cNvSpPr txBox="1">
              <a:spLocks noChangeArrowheads="1"/>
            </p:cNvSpPr>
            <p:nvPr/>
          </p:nvSpPr>
          <p:spPr bwMode="auto">
            <a:xfrm>
              <a:off x="384" y="2736"/>
              <a:ext cx="394" cy="288"/>
            </a:xfrm>
            <a:prstGeom prst="rect">
              <a:avLst/>
            </a:prstGeom>
            <a:noFill/>
            <a:ln w="9525">
              <a:noFill/>
              <a:miter lim="800000"/>
              <a:headEnd/>
              <a:tailEnd/>
            </a:ln>
            <a:effectLst/>
          </p:spPr>
          <p:txBody>
            <a:bodyPr wrap="none">
              <a:spAutoFit/>
            </a:bodyPr>
            <a:lstStyle/>
            <a:p>
              <a:r>
                <a:rPr lang="en-US"/>
                <a:t>V</a:t>
              </a:r>
              <a:r>
                <a:rPr lang="en-US" baseline="-25000"/>
                <a:t>or </a:t>
              </a:r>
              <a:endParaRPr lang="en-US"/>
            </a:p>
          </p:txBody>
        </p:sp>
        <p:sp>
          <p:nvSpPr>
            <p:cNvPr id="65575" name="Text Box 39"/>
            <p:cNvSpPr txBox="1">
              <a:spLocks noChangeArrowheads="1"/>
            </p:cNvSpPr>
            <p:nvPr/>
          </p:nvSpPr>
          <p:spPr bwMode="auto">
            <a:xfrm>
              <a:off x="768" y="3744"/>
              <a:ext cx="458" cy="288"/>
            </a:xfrm>
            <a:prstGeom prst="rect">
              <a:avLst/>
            </a:prstGeom>
            <a:noFill/>
            <a:ln w="9525">
              <a:noFill/>
              <a:miter lim="800000"/>
              <a:headEnd/>
              <a:tailEnd/>
            </a:ln>
            <a:effectLst/>
          </p:spPr>
          <p:txBody>
            <a:bodyPr wrap="none">
              <a:spAutoFit/>
            </a:bodyPr>
            <a:lstStyle/>
            <a:p>
              <a:r>
                <a:rPr lang="en-US"/>
                <a:t>-V</a:t>
              </a:r>
              <a:r>
                <a:rPr lang="en-US" baseline="-25000"/>
                <a:t>or </a:t>
              </a:r>
              <a:endParaRPr lang="en-US"/>
            </a:p>
          </p:txBody>
        </p:sp>
        <p:sp>
          <p:nvSpPr>
            <p:cNvPr id="65578" name="Line 42"/>
            <p:cNvSpPr>
              <a:spLocks noChangeShapeType="1"/>
            </p:cNvSpPr>
            <p:nvPr/>
          </p:nvSpPr>
          <p:spPr bwMode="auto">
            <a:xfrm>
              <a:off x="912" y="2928"/>
              <a:ext cx="0" cy="480"/>
            </a:xfrm>
            <a:prstGeom prst="line">
              <a:avLst/>
            </a:prstGeom>
            <a:noFill/>
            <a:ln w="9525" cap="rnd">
              <a:solidFill>
                <a:schemeClr val="tx1"/>
              </a:solidFill>
              <a:prstDash val="sysDot"/>
              <a:round/>
              <a:headEnd/>
              <a:tailEnd/>
            </a:ln>
            <a:effectLst/>
          </p:spPr>
          <p:txBody>
            <a:bodyPr/>
            <a:lstStyle/>
            <a:p>
              <a:endParaRPr lang="ar-SA"/>
            </a:p>
          </p:txBody>
        </p:sp>
        <p:sp>
          <p:nvSpPr>
            <p:cNvPr id="65579" name="Text Box 43"/>
            <p:cNvSpPr txBox="1">
              <a:spLocks noChangeArrowheads="1"/>
            </p:cNvSpPr>
            <p:nvPr/>
          </p:nvSpPr>
          <p:spPr bwMode="auto">
            <a:xfrm>
              <a:off x="864" y="3408"/>
              <a:ext cx="297" cy="288"/>
            </a:xfrm>
            <a:prstGeom prst="rect">
              <a:avLst/>
            </a:prstGeom>
            <a:noFill/>
            <a:ln w="9525">
              <a:noFill/>
              <a:miter lim="800000"/>
              <a:headEnd/>
              <a:tailEnd/>
            </a:ln>
            <a:effectLst/>
          </p:spPr>
          <p:txBody>
            <a:bodyPr wrap="none">
              <a:spAutoFit/>
            </a:bodyPr>
            <a:lstStyle/>
            <a:p>
              <a:r>
                <a:rPr lang="en-US"/>
                <a:t>T</a:t>
              </a:r>
              <a:r>
                <a:rPr lang="en-US" baseline="-25000"/>
                <a:t>1</a:t>
              </a:r>
              <a:endParaRPr lang="en-US"/>
            </a:p>
          </p:txBody>
        </p:sp>
      </p:grpSp>
      <p:grpSp>
        <p:nvGrpSpPr>
          <p:cNvPr id="5" name="Group 73"/>
          <p:cNvGrpSpPr>
            <a:grpSpLocks/>
          </p:cNvGrpSpPr>
          <p:nvPr/>
        </p:nvGrpSpPr>
        <p:grpSpPr bwMode="auto">
          <a:xfrm>
            <a:off x="2041525" y="3546475"/>
            <a:ext cx="2687638" cy="1330325"/>
            <a:chOff x="1286" y="2234"/>
            <a:chExt cx="1693" cy="838"/>
          </a:xfrm>
          <a:solidFill>
            <a:srgbClr val="CCFF99"/>
          </a:solidFill>
        </p:grpSpPr>
        <p:sp>
          <p:nvSpPr>
            <p:cNvPr id="65577" name="Text Box 41"/>
            <p:cNvSpPr txBox="1">
              <a:spLocks noChangeArrowheads="1"/>
            </p:cNvSpPr>
            <p:nvPr/>
          </p:nvSpPr>
          <p:spPr bwMode="auto">
            <a:xfrm>
              <a:off x="1286" y="2234"/>
              <a:ext cx="1693" cy="294"/>
            </a:xfrm>
            <a:prstGeom prst="rect">
              <a:avLst/>
            </a:prstGeom>
            <a:grpFill/>
            <a:ln w="9525">
              <a:solidFill>
                <a:schemeClr val="tx1"/>
              </a:solidFill>
              <a:miter lim="800000"/>
              <a:headEnd/>
              <a:tailEnd/>
            </a:ln>
            <a:effectLst/>
          </p:spPr>
          <p:txBody>
            <a:bodyPr wrap="none">
              <a:spAutoFit/>
            </a:bodyPr>
            <a:lstStyle/>
            <a:p>
              <a:r>
                <a:rPr lang="en-US"/>
                <a:t>Slope = S</a:t>
              </a:r>
              <a:r>
                <a:rPr lang="en-US" baseline="-25000"/>
                <a:t>r</a:t>
              </a:r>
              <a:r>
                <a:rPr lang="en-US"/>
                <a:t> = 2V</a:t>
              </a:r>
              <a:r>
                <a:rPr lang="en-US" baseline="-25000"/>
                <a:t>or</a:t>
              </a:r>
              <a:r>
                <a:rPr lang="en-US"/>
                <a:t>/T</a:t>
              </a:r>
              <a:r>
                <a:rPr lang="en-US" baseline="-25000"/>
                <a:t>1</a:t>
              </a:r>
              <a:endParaRPr lang="en-US"/>
            </a:p>
          </p:txBody>
        </p:sp>
        <p:sp>
          <p:nvSpPr>
            <p:cNvPr id="65580" name="Line 44"/>
            <p:cNvSpPr>
              <a:spLocks noChangeShapeType="1"/>
            </p:cNvSpPr>
            <p:nvPr/>
          </p:nvSpPr>
          <p:spPr bwMode="auto">
            <a:xfrm>
              <a:off x="1872" y="2496"/>
              <a:ext cx="240" cy="576"/>
            </a:xfrm>
            <a:prstGeom prst="line">
              <a:avLst/>
            </a:prstGeom>
            <a:grpFill/>
            <a:ln w="9525">
              <a:solidFill>
                <a:schemeClr val="tx1"/>
              </a:solidFill>
              <a:round/>
              <a:headEnd/>
              <a:tailEnd type="triangle" w="med" len="med"/>
            </a:ln>
            <a:effectLst/>
          </p:spPr>
          <p:txBody>
            <a:bodyPr/>
            <a:lstStyle/>
            <a:p>
              <a:endParaRPr lang="ar-SA"/>
            </a:p>
          </p:txBody>
        </p:sp>
      </p:grpSp>
      <p:grpSp>
        <p:nvGrpSpPr>
          <p:cNvPr id="6" name="Group 76"/>
          <p:cNvGrpSpPr>
            <a:grpSpLocks/>
          </p:cNvGrpSpPr>
          <p:nvPr/>
        </p:nvGrpSpPr>
        <p:grpSpPr bwMode="auto">
          <a:xfrm>
            <a:off x="6324600" y="2127250"/>
            <a:ext cx="1938338" cy="1073150"/>
            <a:chOff x="3984" y="1340"/>
            <a:chExt cx="1221" cy="676"/>
          </a:xfrm>
          <a:solidFill>
            <a:srgbClr val="CCFF99"/>
          </a:solidFill>
        </p:grpSpPr>
        <p:sp>
          <p:nvSpPr>
            <p:cNvPr id="65589" name="Text Box 53"/>
            <p:cNvSpPr txBox="1">
              <a:spLocks noChangeArrowheads="1"/>
            </p:cNvSpPr>
            <p:nvPr/>
          </p:nvSpPr>
          <p:spPr bwMode="auto">
            <a:xfrm>
              <a:off x="3984" y="1340"/>
              <a:ext cx="1221" cy="294"/>
            </a:xfrm>
            <a:prstGeom prst="rect">
              <a:avLst/>
            </a:prstGeom>
            <a:grpFill/>
            <a:ln w="9525">
              <a:solidFill>
                <a:schemeClr val="tx1"/>
              </a:solidFill>
              <a:miter lim="800000"/>
              <a:headEnd/>
              <a:tailEnd/>
            </a:ln>
            <a:effectLst/>
          </p:spPr>
          <p:txBody>
            <a:bodyPr wrap="none">
              <a:spAutoFit/>
            </a:bodyPr>
            <a:lstStyle/>
            <a:p>
              <a:r>
                <a:rPr lang="en-US"/>
                <a:t>V</a:t>
              </a:r>
              <a:r>
                <a:rPr lang="en-US" baseline="-25000"/>
                <a:t>0</a:t>
              </a:r>
              <a:r>
                <a:rPr lang="en-US"/>
                <a:t>=V</a:t>
              </a:r>
              <a:r>
                <a:rPr lang="en-US" baseline="-25000"/>
                <a:t>or</a:t>
              </a:r>
              <a:r>
                <a:rPr lang="en-US"/>
                <a:t>sin2</a:t>
              </a:r>
              <a:r>
                <a:rPr lang="en-US">
                  <a:sym typeface="Symbol" pitchFamily="18" charset="2"/>
                </a:rPr>
                <a:t>ft</a:t>
              </a:r>
              <a:endParaRPr lang="en-US"/>
            </a:p>
          </p:txBody>
        </p:sp>
        <p:sp>
          <p:nvSpPr>
            <p:cNvPr id="65600" name="Line 64"/>
            <p:cNvSpPr>
              <a:spLocks noChangeShapeType="1"/>
            </p:cNvSpPr>
            <p:nvPr/>
          </p:nvSpPr>
          <p:spPr bwMode="auto">
            <a:xfrm flipH="1">
              <a:off x="4272" y="1632"/>
              <a:ext cx="432" cy="384"/>
            </a:xfrm>
            <a:prstGeom prst="line">
              <a:avLst/>
            </a:prstGeom>
            <a:grpFill/>
            <a:ln w="9525">
              <a:solidFill>
                <a:schemeClr val="tx1"/>
              </a:solidFill>
              <a:round/>
              <a:headEnd/>
              <a:tailEnd type="triangle" w="med" len="med"/>
            </a:ln>
            <a:effectLst/>
          </p:spPr>
          <p:txBody>
            <a:bodyPr/>
            <a:lstStyle/>
            <a:p>
              <a:endParaRPr lang="ar-SA"/>
            </a:p>
          </p:txBody>
        </p:sp>
      </p:grpSp>
      <p:grpSp>
        <p:nvGrpSpPr>
          <p:cNvPr id="7" name="Group 78"/>
          <p:cNvGrpSpPr>
            <a:grpSpLocks/>
          </p:cNvGrpSpPr>
          <p:nvPr/>
        </p:nvGrpSpPr>
        <p:grpSpPr bwMode="auto">
          <a:xfrm>
            <a:off x="4343400" y="4191000"/>
            <a:ext cx="2181225" cy="1882775"/>
            <a:chOff x="2736" y="2640"/>
            <a:chExt cx="1374" cy="1186"/>
          </a:xfrm>
        </p:grpSpPr>
        <p:sp>
          <p:nvSpPr>
            <p:cNvPr id="65601" name="Text Box 65"/>
            <p:cNvSpPr txBox="1">
              <a:spLocks noChangeArrowheads="1"/>
            </p:cNvSpPr>
            <p:nvPr/>
          </p:nvSpPr>
          <p:spPr bwMode="auto">
            <a:xfrm>
              <a:off x="2736" y="3072"/>
              <a:ext cx="1374" cy="754"/>
            </a:xfrm>
            <a:prstGeom prst="rect">
              <a:avLst/>
            </a:prstGeom>
            <a:solidFill>
              <a:schemeClr val="accent1"/>
            </a:solidFill>
            <a:ln w="9525">
              <a:solidFill>
                <a:schemeClr val="tx1"/>
              </a:solidFill>
              <a:miter lim="800000"/>
              <a:headEnd/>
              <a:tailEnd/>
            </a:ln>
            <a:effectLst/>
          </p:spPr>
          <p:txBody>
            <a:bodyPr wrap="none">
              <a:spAutoFit/>
            </a:bodyPr>
            <a:lstStyle/>
            <a:p>
              <a:r>
                <a:rPr lang="en-US"/>
                <a:t>Maximum slope</a:t>
              </a:r>
            </a:p>
            <a:p>
              <a:r>
                <a:rPr lang="en-US"/>
                <a:t>Limited by</a:t>
              </a:r>
            </a:p>
            <a:p>
              <a:r>
                <a:rPr lang="en-US"/>
                <a:t>Slew rate = S</a:t>
              </a:r>
              <a:r>
                <a:rPr lang="en-US" baseline="-25000"/>
                <a:t>r</a:t>
              </a:r>
              <a:endParaRPr lang="en-US"/>
            </a:p>
          </p:txBody>
        </p:sp>
        <p:sp>
          <p:nvSpPr>
            <p:cNvPr id="65602" name="Line 66"/>
            <p:cNvSpPr>
              <a:spLocks noChangeShapeType="1"/>
            </p:cNvSpPr>
            <p:nvPr/>
          </p:nvSpPr>
          <p:spPr bwMode="auto">
            <a:xfrm flipV="1">
              <a:off x="3360" y="2640"/>
              <a:ext cx="336" cy="432"/>
            </a:xfrm>
            <a:prstGeom prst="line">
              <a:avLst/>
            </a:prstGeom>
            <a:noFill/>
            <a:ln w="9525">
              <a:solidFill>
                <a:schemeClr val="tx1"/>
              </a:solidFill>
              <a:round/>
              <a:headEnd/>
              <a:tailEnd type="triangle" w="med" len="med"/>
            </a:ln>
            <a:effectLst/>
          </p:spPr>
          <p:txBody>
            <a:bodyPr/>
            <a:lstStyle/>
            <a:p>
              <a:endParaRPr lang="ar-SA"/>
            </a:p>
          </p:txBody>
        </p:sp>
      </p:grpSp>
      <p:grpSp>
        <p:nvGrpSpPr>
          <p:cNvPr id="8" name="Group 77"/>
          <p:cNvGrpSpPr>
            <a:grpSpLocks/>
          </p:cNvGrpSpPr>
          <p:nvPr/>
        </p:nvGrpSpPr>
        <p:grpSpPr bwMode="auto">
          <a:xfrm>
            <a:off x="7010400" y="3581400"/>
            <a:ext cx="1619250" cy="1746250"/>
            <a:chOff x="4416" y="2256"/>
            <a:chExt cx="1020" cy="1100"/>
          </a:xfrm>
        </p:grpSpPr>
        <p:sp>
          <p:nvSpPr>
            <p:cNvPr id="65603" name="Text Box 67"/>
            <p:cNvSpPr txBox="1">
              <a:spLocks noChangeArrowheads="1"/>
            </p:cNvSpPr>
            <p:nvPr/>
          </p:nvSpPr>
          <p:spPr bwMode="auto">
            <a:xfrm>
              <a:off x="4416" y="2832"/>
              <a:ext cx="1020" cy="524"/>
            </a:xfrm>
            <a:prstGeom prst="rect">
              <a:avLst/>
            </a:prstGeom>
            <a:solidFill>
              <a:srgbClr val="996600"/>
            </a:solidFill>
            <a:ln w="9525">
              <a:solidFill>
                <a:schemeClr val="tx1"/>
              </a:solidFill>
              <a:miter lim="800000"/>
              <a:headEnd/>
              <a:tailEnd/>
            </a:ln>
            <a:effectLst/>
          </p:spPr>
          <p:txBody>
            <a:bodyPr wrap="none">
              <a:spAutoFit/>
            </a:bodyPr>
            <a:lstStyle/>
            <a:p>
              <a:r>
                <a:rPr lang="en-US"/>
                <a:t>(dV</a:t>
              </a:r>
              <a:r>
                <a:rPr lang="en-US" baseline="-25000"/>
                <a:t>0</a:t>
              </a:r>
              <a:r>
                <a:rPr lang="en-US"/>
                <a:t>/dt)</a:t>
              </a:r>
              <a:r>
                <a:rPr lang="en-US" baseline="-25000"/>
                <a:t>max</a:t>
              </a:r>
              <a:r>
                <a:rPr lang="en-US"/>
                <a:t> </a:t>
              </a:r>
            </a:p>
            <a:p>
              <a:r>
                <a:rPr lang="en-US"/>
                <a:t>= 2</a:t>
              </a:r>
              <a:r>
                <a:rPr lang="en-US">
                  <a:sym typeface="Symbol" pitchFamily="18" charset="2"/>
                </a:rPr>
                <a:t>f*</a:t>
              </a:r>
              <a:r>
                <a:rPr lang="en-US"/>
                <a:t>S</a:t>
              </a:r>
              <a:r>
                <a:rPr lang="en-US" baseline="-25000"/>
                <a:t>r</a:t>
              </a:r>
              <a:endParaRPr lang="en-US"/>
            </a:p>
          </p:txBody>
        </p:sp>
        <p:sp>
          <p:nvSpPr>
            <p:cNvPr id="65605" name="Line 69"/>
            <p:cNvSpPr>
              <a:spLocks noChangeShapeType="1"/>
            </p:cNvSpPr>
            <p:nvPr/>
          </p:nvSpPr>
          <p:spPr bwMode="auto">
            <a:xfrm flipH="1" flipV="1">
              <a:off x="4944" y="2256"/>
              <a:ext cx="240" cy="576"/>
            </a:xfrm>
            <a:prstGeom prst="line">
              <a:avLst/>
            </a:prstGeom>
            <a:noFill/>
            <a:ln w="9525">
              <a:solidFill>
                <a:schemeClr val="tx1"/>
              </a:solidFill>
              <a:round/>
              <a:headEnd/>
              <a:tailEnd type="triangle" w="med" len="med"/>
            </a:ln>
            <a:effectLst/>
          </p:spPr>
          <p:txBody>
            <a:bodyPr/>
            <a:lstStyle/>
            <a:p>
              <a:endParaRPr lang="ar-SA"/>
            </a:p>
          </p:txBody>
        </p:sp>
      </p:grpSp>
      <p:grpSp>
        <p:nvGrpSpPr>
          <p:cNvPr id="9" name="Group 75"/>
          <p:cNvGrpSpPr>
            <a:grpSpLocks/>
          </p:cNvGrpSpPr>
          <p:nvPr/>
        </p:nvGrpSpPr>
        <p:grpSpPr bwMode="auto">
          <a:xfrm>
            <a:off x="5105400" y="2286000"/>
            <a:ext cx="3644900" cy="2428875"/>
            <a:chOff x="3216" y="1440"/>
            <a:chExt cx="2296" cy="1530"/>
          </a:xfrm>
        </p:grpSpPr>
        <p:sp>
          <p:nvSpPr>
            <p:cNvPr id="65583" name="Line 47"/>
            <p:cNvSpPr>
              <a:spLocks noChangeShapeType="1"/>
            </p:cNvSpPr>
            <p:nvPr/>
          </p:nvSpPr>
          <p:spPr bwMode="auto">
            <a:xfrm flipV="1">
              <a:off x="3792" y="1440"/>
              <a:ext cx="0" cy="1530"/>
            </a:xfrm>
            <a:prstGeom prst="line">
              <a:avLst/>
            </a:prstGeom>
            <a:noFill/>
            <a:ln w="9525">
              <a:solidFill>
                <a:schemeClr val="tx1"/>
              </a:solidFill>
              <a:round/>
              <a:headEnd/>
              <a:tailEnd type="triangle" w="med" len="med"/>
            </a:ln>
            <a:effectLst/>
          </p:spPr>
          <p:txBody>
            <a:bodyPr/>
            <a:lstStyle/>
            <a:p>
              <a:endParaRPr lang="ar-SA"/>
            </a:p>
          </p:txBody>
        </p:sp>
        <p:sp>
          <p:nvSpPr>
            <p:cNvPr id="65585" name="Line 49"/>
            <p:cNvSpPr>
              <a:spLocks noChangeShapeType="1"/>
            </p:cNvSpPr>
            <p:nvPr/>
          </p:nvSpPr>
          <p:spPr bwMode="auto">
            <a:xfrm flipV="1">
              <a:off x="3744" y="1768"/>
              <a:ext cx="576" cy="8"/>
            </a:xfrm>
            <a:prstGeom prst="line">
              <a:avLst/>
            </a:prstGeom>
            <a:noFill/>
            <a:ln w="9525" cap="rnd">
              <a:solidFill>
                <a:schemeClr val="tx1"/>
              </a:solidFill>
              <a:prstDash val="sysDot"/>
              <a:round/>
              <a:headEnd/>
              <a:tailEnd/>
            </a:ln>
            <a:effectLst/>
          </p:spPr>
          <p:txBody>
            <a:bodyPr/>
            <a:lstStyle/>
            <a:p>
              <a:endParaRPr lang="ar-SA"/>
            </a:p>
          </p:txBody>
        </p:sp>
        <p:sp>
          <p:nvSpPr>
            <p:cNvPr id="65588" name="Line 52"/>
            <p:cNvSpPr>
              <a:spLocks noChangeShapeType="1"/>
            </p:cNvSpPr>
            <p:nvPr/>
          </p:nvSpPr>
          <p:spPr bwMode="auto">
            <a:xfrm>
              <a:off x="3312" y="2736"/>
              <a:ext cx="480" cy="0"/>
            </a:xfrm>
            <a:prstGeom prst="line">
              <a:avLst/>
            </a:prstGeom>
            <a:noFill/>
            <a:ln w="9525" cap="rnd">
              <a:solidFill>
                <a:schemeClr val="tx1"/>
              </a:solidFill>
              <a:prstDash val="sysDot"/>
              <a:round/>
              <a:headEnd/>
              <a:tailEnd/>
            </a:ln>
            <a:effectLst/>
          </p:spPr>
          <p:txBody>
            <a:bodyPr/>
            <a:lstStyle/>
            <a:p>
              <a:endParaRPr lang="ar-SA"/>
            </a:p>
          </p:txBody>
        </p:sp>
        <p:sp>
          <p:nvSpPr>
            <p:cNvPr id="65590" name="Text Box 54"/>
            <p:cNvSpPr txBox="1">
              <a:spLocks noChangeArrowheads="1"/>
            </p:cNvSpPr>
            <p:nvPr/>
          </p:nvSpPr>
          <p:spPr bwMode="auto">
            <a:xfrm>
              <a:off x="4944" y="2256"/>
              <a:ext cx="568" cy="288"/>
            </a:xfrm>
            <a:prstGeom prst="rect">
              <a:avLst/>
            </a:prstGeom>
            <a:noFill/>
            <a:ln w="9525">
              <a:noFill/>
              <a:miter lim="800000"/>
              <a:headEnd/>
              <a:tailEnd/>
            </a:ln>
            <a:effectLst/>
          </p:spPr>
          <p:txBody>
            <a:bodyPr wrap="none">
              <a:spAutoFit/>
            </a:bodyPr>
            <a:lstStyle/>
            <a:p>
              <a:r>
                <a:rPr lang="en-US"/>
                <a:t>Time </a:t>
              </a:r>
            </a:p>
          </p:txBody>
        </p:sp>
        <p:sp>
          <p:nvSpPr>
            <p:cNvPr id="65591" name="Line 55"/>
            <p:cNvSpPr>
              <a:spLocks noChangeShapeType="1"/>
            </p:cNvSpPr>
            <p:nvPr/>
          </p:nvSpPr>
          <p:spPr bwMode="auto">
            <a:xfrm flipV="1">
              <a:off x="3696" y="1776"/>
              <a:ext cx="192" cy="960"/>
            </a:xfrm>
            <a:prstGeom prst="line">
              <a:avLst/>
            </a:prstGeom>
            <a:noFill/>
            <a:ln w="9525">
              <a:solidFill>
                <a:schemeClr val="tx1"/>
              </a:solidFill>
              <a:round/>
              <a:headEnd/>
              <a:tailEnd/>
            </a:ln>
            <a:effectLst/>
          </p:spPr>
          <p:txBody>
            <a:bodyPr/>
            <a:lstStyle/>
            <a:p>
              <a:endParaRPr lang="ar-SA"/>
            </a:p>
          </p:txBody>
        </p:sp>
        <p:sp>
          <p:nvSpPr>
            <p:cNvPr id="65594" name="Text Box 58"/>
            <p:cNvSpPr txBox="1">
              <a:spLocks noChangeArrowheads="1"/>
            </p:cNvSpPr>
            <p:nvPr/>
          </p:nvSpPr>
          <p:spPr bwMode="auto">
            <a:xfrm>
              <a:off x="3312" y="1584"/>
              <a:ext cx="394" cy="288"/>
            </a:xfrm>
            <a:prstGeom prst="rect">
              <a:avLst/>
            </a:prstGeom>
            <a:noFill/>
            <a:ln w="9525">
              <a:noFill/>
              <a:miter lim="800000"/>
              <a:headEnd/>
              <a:tailEnd/>
            </a:ln>
            <a:effectLst/>
          </p:spPr>
          <p:txBody>
            <a:bodyPr wrap="none">
              <a:spAutoFit/>
            </a:bodyPr>
            <a:lstStyle/>
            <a:p>
              <a:r>
                <a:rPr lang="en-US"/>
                <a:t>V</a:t>
              </a:r>
              <a:r>
                <a:rPr lang="en-US" baseline="-25000"/>
                <a:t>or </a:t>
              </a:r>
              <a:endParaRPr lang="en-US"/>
            </a:p>
          </p:txBody>
        </p:sp>
        <p:sp>
          <p:nvSpPr>
            <p:cNvPr id="65595" name="Text Box 59"/>
            <p:cNvSpPr txBox="1">
              <a:spLocks noChangeArrowheads="1"/>
            </p:cNvSpPr>
            <p:nvPr/>
          </p:nvSpPr>
          <p:spPr bwMode="auto">
            <a:xfrm>
              <a:off x="3840" y="2592"/>
              <a:ext cx="458" cy="288"/>
            </a:xfrm>
            <a:prstGeom prst="rect">
              <a:avLst/>
            </a:prstGeom>
            <a:noFill/>
            <a:ln w="9525">
              <a:noFill/>
              <a:miter lim="800000"/>
              <a:headEnd/>
              <a:tailEnd/>
            </a:ln>
            <a:effectLst/>
          </p:spPr>
          <p:txBody>
            <a:bodyPr wrap="none">
              <a:spAutoFit/>
            </a:bodyPr>
            <a:lstStyle/>
            <a:p>
              <a:r>
                <a:rPr lang="en-US"/>
                <a:t>-V</a:t>
              </a:r>
              <a:r>
                <a:rPr lang="en-US" baseline="-25000"/>
                <a:t>or </a:t>
              </a:r>
              <a:endParaRPr lang="en-US"/>
            </a:p>
          </p:txBody>
        </p:sp>
        <p:sp>
          <p:nvSpPr>
            <p:cNvPr id="65596" name="Freeform 60"/>
            <p:cNvSpPr>
              <a:spLocks/>
            </p:cNvSpPr>
            <p:nvPr/>
          </p:nvSpPr>
          <p:spPr bwMode="auto">
            <a:xfrm>
              <a:off x="3792" y="1776"/>
              <a:ext cx="576" cy="480"/>
            </a:xfrm>
            <a:custGeom>
              <a:avLst/>
              <a:gdLst/>
              <a:ahLst/>
              <a:cxnLst>
                <a:cxn ang="0">
                  <a:pos x="0" y="480"/>
                </a:cxn>
                <a:cxn ang="0">
                  <a:pos x="240" y="0"/>
                </a:cxn>
                <a:cxn ang="0">
                  <a:pos x="480" y="480"/>
                </a:cxn>
              </a:cxnLst>
              <a:rect l="0" t="0" r="r" b="b"/>
              <a:pathLst>
                <a:path w="480" h="480">
                  <a:moveTo>
                    <a:pt x="0" y="480"/>
                  </a:moveTo>
                  <a:cubicBezTo>
                    <a:pt x="80" y="240"/>
                    <a:pt x="160" y="0"/>
                    <a:pt x="240" y="0"/>
                  </a:cubicBezTo>
                  <a:cubicBezTo>
                    <a:pt x="320" y="0"/>
                    <a:pt x="400" y="240"/>
                    <a:pt x="480" y="480"/>
                  </a:cubicBezTo>
                </a:path>
              </a:pathLst>
            </a:custGeom>
            <a:solidFill>
              <a:schemeClr val="bg1"/>
            </a:solidFill>
            <a:ln w="9525">
              <a:solidFill>
                <a:schemeClr val="tx1"/>
              </a:solidFill>
              <a:round/>
              <a:headEnd/>
              <a:tailEnd/>
            </a:ln>
            <a:effectLst/>
          </p:spPr>
          <p:txBody>
            <a:bodyPr/>
            <a:lstStyle/>
            <a:p>
              <a:endParaRPr lang="ar-SA"/>
            </a:p>
          </p:txBody>
        </p:sp>
        <p:sp>
          <p:nvSpPr>
            <p:cNvPr id="65597" name="Freeform 61"/>
            <p:cNvSpPr>
              <a:spLocks/>
            </p:cNvSpPr>
            <p:nvPr/>
          </p:nvSpPr>
          <p:spPr bwMode="auto">
            <a:xfrm flipH="1" flipV="1">
              <a:off x="4368" y="2256"/>
              <a:ext cx="576" cy="480"/>
            </a:xfrm>
            <a:custGeom>
              <a:avLst/>
              <a:gdLst/>
              <a:ahLst/>
              <a:cxnLst>
                <a:cxn ang="0">
                  <a:pos x="0" y="480"/>
                </a:cxn>
                <a:cxn ang="0">
                  <a:pos x="240" y="0"/>
                </a:cxn>
                <a:cxn ang="0">
                  <a:pos x="480" y="480"/>
                </a:cxn>
              </a:cxnLst>
              <a:rect l="0" t="0" r="r" b="b"/>
              <a:pathLst>
                <a:path w="480" h="480">
                  <a:moveTo>
                    <a:pt x="0" y="480"/>
                  </a:moveTo>
                  <a:cubicBezTo>
                    <a:pt x="80" y="240"/>
                    <a:pt x="160" y="0"/>
                    <a:pt x="240" y="0"/>
                  </a:cubicBezTo>
                  <a:cubicBezTo>
                    <a:pt x="320" y="0"/>
                    <a:pt x="400" y="240"/>
                    <a:pt x="480" y="480"/>
                  </a:cubicBezTo>
                </a:path>
              </a:pathLst>
            </a:custGeom>
            <a:solidFill>
              <a:schemeClr val="bg1"/>
            </a:solidFill>
            <a:ln w="9525">
              <a:solidFill>
                <a:schemeClr val="tx1"/>
              </a:solidFill>
              <a:round/>
              <a:headEnd/>
              <a:tailEnd/>
            </a:ln>
            <a:effectLst/>
          </p:spPr>
          <p:txBody>
            <a:bodyPr/>
            <a:lstStyle/>
            <a:p>
              <a:endParaRPr lang="ar-SA"/>
            </a:p>
          </p:txBody>
        </p:sp>
        <p:sp>
          <p:nvSpPr>
            <p:cNvPr id="65598" name="Freeform 62"/>
            <p:cNvSpPr>
              <a:spLocks/>
            </p:cNvSpPr>
            <p:nvPr/>
          </p:nvSpPr>
          <p:spPr bwMode="auto">
            <a:xfrm flipH="1" flipV="1">
              <a:off x="3216" y="2256"/>
              <a:ext cx="576" cy="480"/>
            </a:xfrm>
            <a:custGeom>
              <a:avLst/>
              <a:gdLst/>
              <a:ahLst/>
              <a:cxnLst>
                <a:cxn ang="0">
                  <a:pos x="0" y="480"/>
                </a:cxn>
                <a:cxn ang="0">
                  <a:pos x="240" y="0"/>
                </a:cxn>
                <a:cxn ang="0">
                  <a:pos x="480" y="480"/>
                </a:cxn>
              </a:cxnLst>
              <a:rect l="0" t="0" r="r" b="b"/>
              <a:pathLst>
                <a:path w="480" h="480">
                  <a:moveTo>
                    <a:pt x="0" y="480"/>
                  </a:moveTo>
                  <a:cubicBezTo>
                    <a:pt x="80" y="240"/>
                    <a:pt x="160" y="0"/>
                    <a:pt x="240" y="0"/>
                  </a:cubicBezTo>
                  <a:cubicBezTo>
                    <a:pt x="320" y="0"/>
                    <a:pt x="400" y="240"/>
                    <a:pt x="480" y="480"/>
                  </a:cubicBezTo>
                </a:path>
              </a:pathLst>
            </a:custGeom>
            <a:solidFill>
              <a:schemeClr val="bg1"/>
            </a:solidFill>
            <a:ln w="9525">
              <a:solidFill>
                <a:schemeClr val="tx1"/>
              </a:solidFill>
              <a:round/>
              <a:headEnd/>
              <a:tailEnd/>
            </a:ln>
            <a:effectLst/>
          </p:spPr>
          <p:txBody>
            <a:bodyPr/>
            <a:lstStyle/>
            <a:p>
              <a:endParaRPr lang="ar-SA"/>
            </a:p>
          </p:txBody>
        </p:sp>
        <p:sp>
          <p:nvSpPr>
            <p:cNvPr id="65599" name="Text Box 63"/>
            <p:cNvSpPr txBox="1">
              <a:spLocks noChangeArrowheads="1"/>
            </p:cNvSpPr>
            <p:nvPr/>
          </p:nvSpPr>
          <p:spPr bwMode="auto">
            <a:xfrm>
              <a:off x="4848" y="1968"/>
              <a:ext cx="233" cy="288"/>
            </a:xfrm>
            <a:prstGeom prst="rect">
              <a:avLst/>
            </a:prstGeom>
            <a:noFill/>
            <a:ln w="9525">
              <a:noFill/>
              <a:miter lim="800000"/>
              <a:headEnd/>
              <a:tailEnd/>
            </a:ln>
            <a:effectLst/>
          </p:spPr>
          <p:txBody>
            <a:bodyPr wrap="none">
              <a:spAutoFit/>
            </a:bodyPr>
            <a:lstStyle/>
            <a:p>
              <a:r>
                <a:rPr lang="en-US"/>
                <a:t>T</a:t>
              </a:r>
            </a:p>
          </p:txBody>
        </p:sp>
        <p:sp>
          <p:nvSpPr>
            <p:cNvPr id="65604" name="Line 68"/>
            <p:cNvSpPr>
              <a:spLocks noChangeShapeType="1"/>
            </p:cNvSpPr>
            <p:nvPr/>
          </p:nvSpPr>
          <p:spPr bwMode="auto">
            <a:xfrm flipH="1" flipV="1">
              <a:off x="3840" y="2256"/>
              <a:ext cx="624" cy="576"/>
            </a:xfrm>
            <a:prstGeom prst="line">
              <a:avLst/>
            </a:prstGeom>
            <a:noFill/>
            <a:ln w="9525">
              <a:solidFill>
                <a:schemeClr val="tx1"/>
              </a:solidFill>
              <a:round/>
              <a:headEnd/>
              <a:tailEnd type="triangle" w="med" len="med"/>
            </a:ln>
            <a:effectLst/>
          </p:spPr>
          <p:txBody>
            <a:bodyPr/>
            <a:lstStyle/>
            <a:p>
              <a:endParaRPr lang="ar-SA"/>
            </a:p>
          </p:txBody>
        </p:sp>
        <p:sp>
          <p:nvSpPr>
            <p:cNvPr id="65584" name="Line 48"/>
            <p:cNvSpPr>
              <a:spLocks noChangeShapeType="1"/>
            </p:cNvSpPr>
            <p:nvPr/>
          </p:nvSpPr>
          <p:spPr bwMode="auto">
            <a:xfrm>
              <a:off x="3216" y="2251"/>
              <a:ext cx="2208" cy="0"/>
            </a:xfrm>
            <a:prstGeom prst="line">
              <a:avLst/>
            </a:prstGeom>
            <a:noFill/>
            <a:ln w="9525">
              <a:solidFill>
                <a:schemeClr val="tx1"/>
              </a:solidFill>
              <a:round/>
              <a:headEnd/>
              <a:tailEnd type="triangle" w="med" len="med"/>
            </a:ln>
            <a:effectLst/>
          </p:spPr>
          <p:txBody>
            <a:bodyPr/>
            <a:lstStyle/>
            <a:p>
              <a:endParaRPr lang="ar-SA"/>
            </a:p>
          </p:txBody>
        </p:sp>
      </p:grpSp>
    </p:spTree>
    <p:extLst>
      <p:ext uri="{BB962C8B-B14F-4D97-AF65-F5344CB8AC3E}">
        <p14:creationId xmlns:p14="http://schemas.microsoft.com/office/powerpoint/2010/main" val="129553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ox(out)">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carbrake.wav"/>
                                        </p:tgtEl>
                                      </p:cMediaNode>
                                    </p:audio>
                                  </p:subTnLst>
                                </p:cTn>
                              </p:par>
                            </p:childTnLst>
                          </p:cTn>
                        </p:par>
                      </p:childTnLst>
                    </p:cTn>
                  </p:par>
                  <p:par>
                    <p:cTn id="31" fill="hold">
                      <p:stCondLst>
                        <p:cond delay="indefinite"/>
                      </p:stCondLst>
                      <p:childTnLst>
                        <p:par>
                          <p:cTn id="32" fill="hold">
                            <p:stCondLst>
                              <p:cond delay="0"/>
                            </p:stCondLst>
                            <p:childTnLst>
                              <p:par>
                                <p:cTn id="33" presetID="4" presetClass="entr" presetSubtype="32"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ox(out)">
                                      <p:cBhvr>
                                        <p:cTn id="35"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2" name="camera.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0-#ppt_w/2"/>
                                          </p:val>
                                        </p:tav>
                                        <p:tav tm="100000">
                                          <p:val>
                                            <p:strVal val="#ppt_x"/>
                                          </p:val>
                                        </p:tav>
                                      </p:tavLst>
                                    </p:anim>
                                    <p:anim calcmode="lin" valueType="num">
                                      <p:cBhvr additive="base">
                                        <p:cTn id="41"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3" name="whoosh.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0-#ppt_w/2"/>
                                          </p:val>
                                        </p:tav>
                                        <p:tav tm="100000">
                                          <p:val>
                                            <p:strVal val="#ppt_x"/>
                                          </p:val>
                                        </p:tav>
                                      </p:tavLst>
                                    </p:anim>
                                    <p:anim calcmode="lin" valueType="num">
                                      <p:cBhvr additive="base">
                                        <p:cTn id="47"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0-#ppt_w/2"/>
                                          </p:val>
                                        </p:tav>
                                        <p:tav tm="100000">
                                          <p:val>
                                            <p:strVal val="#ppt_x"/>
                                          </p:val>
                                        </p:tav>
                                      </p:tavLst>
                                    </p:anim>
                                    <p:anim calcmode="lin" valueType="num">
                                      <p:cBhvr additive="base">
                                        <p:cTn id="53"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94F95399-64A8-43B0-A5C5-2D48ACAF8409}" type="slidenum">
              <a:rPr lang="tr-TR" smtClean="0"/>
              <a:t>79</a:t>
            </a:fld>
            <a:endParaRPr lang="tr-TR"/>
          </a:p>
        </p:txBody>
      </p:sp>
      <p:sp>
        <p:nvSpPr>
          <p:cNvPr id="98306" name="Rectangle 2"/>
          <p:cNvSpPr>
            <a:spLocks noGrp="1" noChangeArrowheads="1"/>
          </p:cNvSpPr>
          <p:nvPr>
            <p:ph type="title"/>
          </p:nvPr>
        </p:nvSpPr>
        <p:spPr/>
        <p:txBody>
          <a:bodyPr>
            <a:normAutofit fontScale="90000"/>
          </a:bodyPr>
          <a:lstStyle/>
          <a:p>
            <a:r>
              <a:rPr lang="en-US"/>
              <a:t>Output saturation current and feeding  capacitive loads</a:t>
            </a:r>
          </a:p>
        </p:txBody>
      </p:sp>
      <p:sp>
        <p:nvSpPr>
          <p:cNvPr id="98308" name="Rectangle 4"/>
          <p:cNvSpPr>
            <a:spLocks noChangeArrowheads="1"/>
          </p:cNvSpPr>
          <p:nvPr/>
        </p:nvSpPr>
        <p:spPr bwMode="auto">
          <a:xfrm>
            <a:off x="0" y="2725738"/>
            <a:ext cx="69850" cy="334962"/>
          </a:xfrm>
          <a:prstGeom prst="rect">
            <a:avLst/>
          </a:prstGeom>
          <a:noFill/>
          <a:ln w="9525">
            <a:noFill/>
            <a:miter lim="800000"/>
            <a:headEnd/>
            <a:tailEnd/>
          </a:ln>
        </p:spPr>
        <p:txBody>
          <a:bodyPr wrap="none" lIns="0" tIns="0" rIns="0" bIns="0">
            <a:spAutoFit/>
          </a:bodyPr>
          <a:lstStyle/>
          <a:p>
            <a:r>
              <a:rPr lang="en-US" sz="2200"/>
              <a:t> </a:t>
            </a:r>
            <a:endParaRPr lang="en-US"/>
          </a:p>
        </p:txBody>
      </p:sp>
      <p:sp>
        <p:nvSpPr>
          <p:cNvPr id="98352" name="Rectangle 48"/>
          <p:cNvSpPr>
            <a:spLocks noChangeArrowheads="1"/>
          </p:cNvSpPr>
          <p:nvPr/>
        </p:nvSpPr>
        <p:spPr bwMode="auto">
          <a:xfrm>
            <a:off x="69850" y="2936875"/>
            <a:ext cx="685800" cy="650875"/>
          </a:xfrm>
          <a:prstGeom prst="rect">
            <a:avLst/>
          </a:prstGeom>
          <a:noFill/>
          <a:ln w="9525">
            <a:noFill/>
            <a:miter lim="800000"/>
            <a:headEnd/>
            <a:tailEnd/>
          </a:ln>
        </p:spPr>
        <p:txBody>
          <a:bodyPr/>
          <a:lstStyle/>
          <a:p>
            <a:endParaRPr lang="ar-SA"/>
          </a:p>
        </p:txBody>
      </p:sp>
      <p:sp>
        <p:nvSpPr>
          <p:cNvPr id="98356" name="Rectangle 52"/>
          <p:cNvSpPr>
            <a:spLocks noChangeArrowheads="1"/>
          </p:cNvSpPr>
          <p:nvPr/>
        </p:nvSpPr>
        <p:spPr bwMode="auto">
          <a:xfrm>
            <a:off x="0" y="4589463"/>
            <a:ext cx="755650" cy="650875"/>
          </a:xfrm>
          <a:prstGeom prst="rect">
            <a:avLst/>
          </a:prstGeom>
          <a:noFill/>
          <a:ln w="9525">
            <a:noFill/>
            <a:miter lim="800000"/>
            <a:headEnd/>
            <a:tailEnd/>
          </a:ln>
        </p:spPr>
        <p:txBody>
          <a:bodyPr/>
          <a:lstStyle/>
          <a:p>
            <a:endParaRPr lang="ar-SA"/>
          </a:p>
        </p:txBody>
      </p:sp>
      <p:grpSp>
        <p:nvGrpSpPr>
          <p:cNvPr id="2" name="Group 133"/>
          <p:cNvGrpSpPr>
            <a:grpSpLocks/>
          </p:cNvGrpSpPr>
          <p:nvPr/>
        </p:nvGrpSpPr>
        <p:grpSpPr bwMode="auto">
          <a:xfrm>
            <a:off x="176213" y="2016125"/>
            <a:ext cx="7143750" cy="3224213"/>
            <a:chOff x="111" y="1270"/>
            <a:chExt cx="4500" cy="2031"/>
          </a:xfrm>
        </p:grpSpPr>
        <p:grpSp>
          <p:nvGrpSpPr>
            <p:cNvPr id="3" name="Group 87"/>
            <p:cNvGrpSpPr>
              <a:grpSpLocks/>
            </p:cNvGrpSpPr>
            <p:nvPr/>
          </p:nvGrpSpPr>
          <p:grpSpPr bwMode="auto">
            <a:xfrm>
              <a:off x="2282" y="2027"/>
              <a:ext cx="388" cy="166"/>
              <a:chOff x="2282" y="2027"/>
              <a:chExt cx="388" cy="166"/>
            </a:xfrm>
          </p:grpSpPr>
          <p:sp>
            <p:nvSpPr>
              <p:cNvPr id="98309" name="Line 5"/>
              <p:cNvSpPr>
                <a:spLocks noChangeShapeType="1"/>
              </p:cNvSpPr>
              <p:nvPr/>
            </p:nvSpPr>
            <p:spPr bwMode="auto">
              <a:xfrm flipV="1">
                <a:off x="2648" y="2116"/>
                <a:ext cx="22" cy="77"/>
              </a:xfrm>
              <a:prstGeom prst="line">
                <a:avLst/>
              </a:prstGeom>
              <a:noFill/>
              <a:ln w="17463">
                <a:solidFill>
                  <a:schemeClr val="tx1"/>
                </a:solidFill>
                <a:round/>
                <a:headEnd/>
                <a:tailEnd/>
              </a:ln>
            </p:spPr>
            <p:txBody>
              <a:bodyPr/>
              <a:lstStyle/>
              <a:p>
                <a:endParaRPr lang="ar-SA"/>
              </a:p>
            </p:txBody>
          </p:sp>
          <p:sp>
            <p:nvSpPr>
              <p:cNvPr id="98310" name="Line 6"/>
              <p:cNvSpPr>
                <a:spLocks noChangeShapeType="1"/>
              </p:cNvSpPr>
              <p:nvPr/>
            </p:nvSpPr>
            <p:spPr bwMode="auto">
              <a:xfrm flipV="1">
                <a:off x="2282" y="2027"/>
                <a:ext cx="34" cy="89"/>
              </a:xfrm>
              <a:prstGeom prst="line">
                <a:avLst/>
              </a:prstGeom>
              <a:noFill/>
              <a:ln w="17463">
                <a:solidFill>
                  <a:schemeClr val="tx1"/>
                </a:solidFill>
                <a:round/>
                <a:headEnd/>
                <a:tailEnd/>
              </a:ln>
            </p:spPr>
            <p:txBody>
              <a:bodyPr/>
              <a:lstStyle/>
              <a:p>
                <a:endParaRPr lang="ar-SA"/>
              </a:p>
            </p:txBody>
          </p:sp>
          <p:sp>
            <p:nvSpPr>
              <p:cNvPr id="98311" name="Line 7"/>
              <p:cNvSpPr>
                <a:spLocks noChangeShapeType="1"/>
              </p:cNvSpPr>
              <p:nvPr/>
            </p:nvSpPr>
            <p:spPr bwMode="auto">
              <a:xfrm flipH="1" flipV="1">
                <a:off x="2316" y="2027"/>
                <a:ext cx="66" cy="166"/>
              </a:xfrm>
              <a:prstGeom prst="line">
                <a:avLst/>
              </a:prstGeom>
              <a:noFill/>
              <a:ln w="17463">
                <a:solidFill>
                  <a:schemeClr val="tx1"/>
                </a:solidFill>
                <a:round/>
                <a:headEnd/>
                <a:tailEnd/>
              </a:ln>
            </p:spPr>
            <p:txBody>
              <a:bodyPr/>
              <a:lstStyle/>
              <a:p>
                <a:endParaRPr lang="ar-SA"/>
              </a:p>
            </p:txBody>
          </p:sp>
          <p:sp>
            <p:nvSpPr>
              <p:cNvPr id="98312" name="Line 8"/>
              <p:cNvSpPr>
                <a:spLocks noChangeShapeType="1"/>
              </p:cNvSpPr>
              <p:nvPr/>
            </p:nvSpPr>
            <p:spPr bwMode="auto">
              <a:xfrm flipV="1">
                <a:off x="2382" y="2027"/>
                <a:ext cx="67" cy="166"/>
              </a:xfrm>
              <a:prstGeom prst="line">
                <a:avLst/>
              </a:prstGeom>
              <a:noFill/>
              <a:ln w="17463">
                <a:solidFill>
                  <a:schemeClr val="tx1"/>
                </a:solidFill>
                <a:round/>
                <a:headEnd/>
                <a:tailEnd/>
              </a:ln>
            </p:spPr>
            <p:txBody>
              <a:bodyPr/>
              <a:lstStyle/>
              <a:p>
                <a:endParaRPr lang="ar-SA"/>
              </a:p>
            </p:txBody>
          </p:sp>
          <p:sp>
            <p:nvSpPr>
              <p:cNvPr id="98313" name="Line 9"/>
              <p:cNvSpPr>
                <a:spLocks noChangeShapeType="1"/>
              </p:cNvSpPr>
              <p:nvPr/>
            </p:nvSpPr>
            <p:spPr bwMode="auto">
              <a:xfrm flipH="1" flipV="1">
                <a:off x="2449" y="2027"/>
                <a:ext cx="66" cy="166"/>
              </a:xfrm>
              <a:prstGeom prst="line">
                <a:avLst/>
              </a:prstGeom>
              <a:noFill/>
              <a:ln w="17463">
                <a:solidFill>
                  <a:schemeClr val="tx1"/>
                </a:solidFill>
                <a:round/>
                <a:headEnd/>
                <a:tailEnd/>
              </a:ln>
            </p:spPr>
            <p:txBody>
              <a:bodyPr/>
              <a:lstStyle/>
              <a:p>
                <a:endParaRPr lang="ar-SA"/>
              </a:p>
            </p:txBody>
          </p:sp>
          <p:sp>
            <p:nvSpPr>
              <p:cNvPr id="98314" name="Line 10"/>
              <p:cNvSpPr>
                <a:spLocks noChangeShapeType="1"/>
              </p:cNvSpPr>
              <p:nvPr/>
            </p:nvSpPr>
            <p:spPr bwMode="auto">
              <a:xfrm flipV="1">
                <a:off x="2515" y="2027"/>
                <a:ext cx="67" cy="166"/>
              </a:xfrm>
              <a:prstGeom prst="line">
                <a:avLst/>
              </a:prstGeom>
              <a:noFill/>
              <a:ln w="17463">
                <a:solidFill>
                  <a:schemeClr val="tx1"/>
                </a:solidFill>
                <a:round/>
                <a:headEnd/>
                <a:tailEnd/>
              </a:ln>
            </p:spPr>
            <p:txBody>
              <a:bodyPr/>
              <a:lstStyle/>
              <a:p>
                <a:endParaRPr lang="ar-SA"/>
              </a:p>
            </p:txBody>
          </p:sp>
          <p:sp>
            <p:nvSpPr>
              <p:cNvPr id="98315" name="Line 11"/>
              <p:cNvSpPr>
                <a:spLocks noChangeShapeType="1"/>
              </p:cNvSpPr>
              <p:nvPr/>
            </p:nvSpPr>
            <p:spPr bwMode="auto">
              <a:xfrm flipH="1" flipV="1">
                <a:off x="2582" y="2027"/>
                <a:ext cx="66" cy="166"/>
              </a:xfrm>
              <a:prstGeom prst="line">
                <a:avLst/>
              </a:prstGeom>
              <a:noFill/>
              <a:ln w="17463">
                <a:solidFill>
                  <a:schemeClr val="tx1"/>
                </a:solidFill>
                <a:round/>
                <a:headEnd/>
                <a:tailEnd/>
              </a:ln>
            </p:spPr>
            <p:txBody>
              <a:bodyPr/>
              <a:lstStyle/>
              <a:p>
                <a:endParaRPr lang="ar-SA"/>
              </a:p>
            </p:txBody>
          </p:sp>
        </p:grpSp>
        <p:sp>
          <p:nvSpPr>
            <p:cNvPr id="98316" name="Oval 12"/>
            <p:cNvSpPr>
              <a:spLocks noChangeArrowheads="1"/>
            </p:cNvSpPr>
            <p:nvPr/>
          </p:nvSpPr>
          <p:spPr bwMode="auto">
            <a:xfrm>
              <a:off x="1651" y="2537"/>
              <a:ext cx="443" cy="387"/>
            </a:xfrm>
            <a:prstGeom prst="ellipse">
              <a:avLst/>
            </a:prstGeom>
            <a:solidFill>
              <a:srgbClr val="FFFF00"/>
            </a:solidFill>
            <a:ln w="17463">
              <a:solidFill>
                <a:srgbClr val="000000"/>
              </a:solidFill>
              <a:round/>
              <a:headEnd/>
              <a:tailEnd/>
            </a:ln>
          </p:spPr>
          <p:txBody>
            <a:bodyPr/>
            <a:lstStyle/>
            <a:p>
              <a:endParaRPr lang="ar-SA"/>
            </a:p>
          </p:txBody>
        </p:sp>
        <p:sp>
          <p:nvSpPr>
            <p:cNvPr id="98317" name="Line 13"/>
            <p:cNvSpPr>
              <a:spLocks noChangeShapeType="1"/>
            </p:cNvSpPr>
            <p:nvPr/>
          </p:nvSpPr>
          <p:spPr bwMode="auto">
            <a:xfrm flipV="1">
              <a:off x="1861" y="2116"/>
              <a:ext cx="1" cy="410"/>
            </a:xfrm>
            <a:prstGeom prst="line">
              <a:avLst/>
            </a:prstGeom>
            <a:noFill/>
            <a:ln w="17463">
              <a:solidFill>
                <a:schemeClr val="tx1"/>
              </a:solidFill>
              <a:round/>
              <a:headEnd/>
              <a:tailEnd/>
            </a:ln>
          </p:spPr>
          <p:txBody>
            <a:bodyPr/>
            <a:lstStyle/>
            <a:p>
              <a:endParaRPr lang="ar-SA"/>
            </a:p>
          </p:txBody>
        </p:sp>
        <p:sp>
          <p:nvSpPr>
            <p:cNvPr id="98318" name="Line 14"/>
            <p:cNvSpPr>
              <a:spLocks noChangeShapeType="1"/>
            </p:cNvSpPr>
            <p:nvPr/>
          </p:nvSpPr>
          <p:spPr bwMode="auto">
            <a:xfrm flipH="1">
              <a:off x="1861" y="2116"/>
              <a:ext cx="421" cy="1"/>
            </a:xfrm>
            <a:prstGeom prst="line">
              <a:avLst/>
            </a:prstGeom>
            <a:noFill/>
            <a:ln w="17463">
              <a:solidFill>
                <a:schemeClr val="tx1"/>
              </a:solidFill>
              <a:round/>
              <a:headEnd/>
              <a:tailEnd/>
            </a:ln>
          </p:spPr>
          <p:txBody>
            <a:bodyPr/>
            <a:lstStyle/>
            <a:p>
              <a:endParaRPr lang="ar-SA"/>
            </a:p>
          </p:txBody>
        </p:sp>
        <p:sp>
          <p:nvSpPr>
            <p:cNvPr id="98319" name="Line 15"/>
            <p:cNvSpPr>
              <a:spLocks noChangeShapeType="1"/>
            </p:cNvSpPr>
            <p:nvPr/>
          </p:nvSpPr>
          <p:spPr bwMode="auto">
            <a:xfrm>
              <a:off x="2670" y="2125"/>
              <a:ext cx="1644" cy="1"/>
            </a:xfrm>
            <a:prstGeom prst="line">
              <a:avLst/>
            </a:prstGeom>
            <a:noFill/>
            <a:ln w="17463">
              <a:solidFill>
                <a:schemeClr val="tx1"/>
              </a:solidFill>
              <a:round/>
              <a:headEnd/>
              <a:tailEnd/>
            </a:ln>
          </p:spPr>
          <p:txBody>
            <a:bodyPr/>
            <a:lstStyle/>
            <a:p>
              <a:endParaRPr lang="ar-SA"/>
            </a:p>
          </p:txBody>
        </p:sp>
        <p:sp>
          <p:nvSpPr>
            <p:cNvPr id="98320" name="Oval 16"/>
            <p:cNvSpPr>
              <a:spLocks noChangeArrowheads="1"/>
            </p:cNvSpPr>
            <p:nvPr/>
          </p:nvSpPr>
          <p:spPr bwMode="auto">
            <a:xfrm>
              <a:off x="4305" y="2053"/>
              <a:ext cx="144" cy="133"/>
            </a:xfrm>
            <a:prstGeom prst="ellipse">
              <a:avLst/>
            </a:prstGeom>
            <a:solidFill>
              <a:srgbClr val="969696"/>
            </a:solidFill>
            <a:ln w="17463">
              <a:solidFill>
                <a:srgbClr val="000000"/>
              </a:solidFill>
              <a:round/>
              <a:headEnd/>
              <a:tailEnd/>
            </a:ln>
          </p:spPr>
          <p:txBody>
            <a:bodyPr/>
            <a:lstStyle/>
            <a:p>
              <a:endParaRPr lang="ar-SA"/>
            </a:p>
          </p:txBody>
        </p:sp>
        <p:sp>
          <p:nvSpPr>
            <p:cNvPr id="98321" name="Rectangle 17"/>
            <p:cNvSpPr>
              <a:spLocks noChangeArrowheads="1"/>
            </p:cNvSpPr>
            <p:nvPr/>
          </p:nvSpPr>
          <p:spPr bwMode="auto">
            <a:xfrm>
              <a:off x="2914" y="1728"/>
              <a:ext cx="421" cy="399"/>
            </a:xfrm>
            <a:prstGeom prst="rect">
              <a:avLst/>
            </a:prstGeom>
            <a:noFill/>
            <a:ln w="9525">
              <a:noFill/>
              <a:miter lim="800000"/>
              <a:headEnd/>
              <a:tailEnd/>
            </a:ln>
          </p:spPr>
          <p:txBody>
            <a:bodyPr/>
            <a:lstStyle/>
            <a:p>
              <a:endParaRPr lang="ar-SA"/>
            </a:p>
          </p:txBody>
        </p:sp>
        <p:sp>
          <p:nvSpPr>
            <p:cNvPr id="98322" name="Rectangle 18"/>
            <p:cNvSpPr>
              <a:spLocks noChangeArrowheads="1"/>
            </p:cNvSpPr>
            <p:nvPr/>
          </p:nvSpPr>
          <p:spPr bwMode="auto">
            <a:xfrm>
              <a:off x="4139" y="1848"/>
              <a:ext cx="187" cy="211"/>
            </a:xfrm>
            <a:prstGeom prst="rect">
              <a:avLst/>
            </a:prstGeom>
            <a:noFill/>
            <a:ln w="9525">
              <a:noFill/>
              <a:miter lim="800000"/>
              <a:headEnd/>
              <a:tailEnd/>
            </a:ln>
          </p:spPr>
          <p:txBody>
            <a:bodyPr wrap="none" lIns="0" tIns="0" rIns="0" bIns="0">
              <a:spAutoFit/>
            </a:bodyPr>
            <a:lstStyle/>
            <a:p>
              <a:r>
                <a:rPr lang="en-US" sz="2200"/>
                <a:t>V</a:t>
              </a:r>
              <a:r>
                <a:rPr lang="en-US" sz="2200" baseline="-25000"/>
                <a:t>0</a:t>
              </a:r>
              <a:endParaRPr lang="en-US"/>
            </a:p>
          </p:txBody>
        </p:sp>
        <p:sp>
          <p:nvSpPr>
            <p:cNvPr id="98324" name="Rectangle 20"/>
            <p:cNvSpPr>
              <a:spLocks noChangeArrowheads="1"/>
            </p:cNvSpPr>
            <p:nvPr/>
          </p:nvSpPr>
          <p:spPr bwMode="auto">
            <a:xfrm>
              <a:off x="3202" y="1861"/>
              <a:ext cx="30" cy="144"/>
            </a:xfrm>
            <a:prstGeom prst="rect">
              <a:avLst/>
            </a:prstGeom>
            <a:noFill/>
            <a:ln w="9525">
              <a:noFill/>
              <a:miter lim="800000"/>
              <a:headEnd/>
              <a:tailEnd/>
            </a:ln>
          </p:spPr>
          <p:txBody>
            <a:bodyPr wrap="none" lIns="0" tIns="0" rIns="0" bIns="0">
              <a:spAutoFit/>
            </a:bodyPr>
            <a:lstStyle/>
            <a:p>
              <a:r>
                <a:rPr lang="en-US" sz="1500"/>
                <a:t> </a:t>
              </a:r>
              <a:endParaRPr lang="en-US"/>
            </a:p>
          </p:txBody>
        </p:sp>
        <p:sp>
          <p:nvSpPr>
            <p:cNvPr id="98325" name="Rectangle 21"/>
            <p:cNvSpPr>
              <a:spLocks noChangeArrowheads="1"/>
            </p:cNvSpPr>
            <p:nvPr/>
          </p:nvSpPr>
          <p:spPr bwMode="auto">
            <a:xfrm>
              <a:off x="1994" y="2548"/>
              <a:ext cx="1053" cy="399"/>
            </a:xfrm>
            <a:prstGeom prst="rect">
              <a:avLst/>
            </a:prstGeom>
            <a:noFill/>
            <a:ln w="9525">
              <a:noFill/>
              <a:miter lim="800000"/>
              <a:headEnd/>
              <a:tailEnd/>
            </a:ln>
          </p:spPr>
          <p:txBody>
            <a:bodyPr/>
            <a:lstStyle/>
            <a:p>
              <a:endParaRPr lang="ar-SA"/>
            </a:p>
          </p:txBody>
        </p:sp>
        <p:sp>
          <p:nvSpPr>
            <p:cNvPr id="98326" name="Rectangle 22"/>
            <p:cNvSpPr>
              <a:spLocks noChangeArrowheads="1"/>
            </p:cNvSpPr>
            <p:nvPr/>
          </p:nvSpPr>
          <p:spPr bwMode="auto">
            <a:xfrm>
              <a:off x="2105" y="2614"/>
              <a:ext cx="127" cy="211"/>
            </a:xfrm>
            <a:prstGeom prst="rect">
              <a:avLst/>
            </a:prstGeom>
            <a:noFill/>
            <a:ln w="9525">
              <a:noFill/>
              <a:miter lim="800000"/>
              <a:headEnd/>
              <a:tailEnd/>
            </a:ln>
          </p:spPr>
          <p:txBody>
            <a:bodyPr wrap="none" lIns="0" tIns="0" rIns="0" bIns="0">
              <a:spAutoFit/>
            </a:bodyPr>
            <a:lstStyle/>
            <a:p>
              <a:r>
                <a:rPr lang="en-US" sz="2200"/>
                <a:t>A</a:t>
              </a:r>
              <a:endParaRPr lang="en-US"/>
            </a:p>
          </p:txBody>
        </p:sp>
        <p:sp>
          <p:nvSpPr>
            <p:cNvPr id="98327" name="Rectangle 23"/>
            <p:cNvSpPr>
              <a:spLocks noChangeArrowheads="1"/>
            </p:cNvSpPr>
            <p:nvPr/>
          </p:nvSpPr>
          <p:spPr bwMode="auto">
            <a:xfrm>
              <a:off x="2227" y="2614"/>
              <a:ext cx="186" cy="211"/>
            </a:xfrm>
            <a:prstGeom prst="rect">
              <a:avLst/>
            </a:prstGeom>
            <a:noFill/>
            <a:ln w="9525">
              <a:noFill/>
              <a:miter lim="800000"/>
              <a:headEnd/>
              <a:tailEnd/>
            </a:ln>
          </p:spPr>
          <p:txBody>
            <a:bodyPr wrap="none" lIns="0" tIns="0" rIns="0" bIns="0">
              <a:spAutoFit/>
            </a:bodyPr>
            <a:lstStyle/>
            <a:p>
              <a:r>
                <a:rPr lang="en-US" sz="2200"/>
                <a:t>(V</a:t>
              </a:r>
              <a:endParaRPr lang="en-US"/>
            </a:p>
          </p:txBody>
        </p:sp>
        <p:sp>
          <p:nvSpPr>
            <p:cNvPr id="98328" name="Rectangle 24"/>
            <p:cNvSpPr>
              <a:spLocks noChangeArrowheads="1"/>
            </p:cNvSpPr>
            <p:nvPr/>
          </p:nvSpPr>
          <p:spPr bwMode="auto">
            <a:xfrm>
              <a:off x="2404" y="2681"/>
              <a:ext cx="60" cy="144"/>
            </a:xfrm>
            <a:prstGeom prst="rect">
              <a:avLst/>
            </a:prstGeom>
            <a:noFill/>
            <a:ln w="9525">
              <a:noFill/>
              <a:miter lim="800000"/>
              <a:headEnd/>
              <a:tailEnd/>
            </a:ln>
          </p:spPr>
          <p:txBody>
            <a:bodyPr wrap="none" lIns="0" tIns="0" rIns="0" bIns="0">
              <a:spAutoFit/>
            </a:bodyPr>
            <a:lstStyle/>
            <a:p>
              <a:r>
                <a:rPr lang="en-US" sz="1500"/>
                <a:t>2</a:t>
              </a:r>
              <a:endParaRPr lang="en-US"/>
            </a:p>
          </p:txBody>
        </p:sp>
        <p:sp>
          <p:nvSpPr>
            <p:cNvPr id="98329" name="Rectangle 25"/>
            <p:cNvSpPr>
              <a:spLocks noChangeArrowheads="1"/>
            </p:cNvSpPr>
            <p:nvPr/>
          </p:nvSpPr>
          <p:spPr bwMode="auto">
            <a:xfrm>
              <a:off x="2471" y="2614"/>
              <a:ext cx="44" cy="211"/>
            </a:xfrm>
            <a:prstGeom prst="rect">
              <a:avLst/>
            </a:prstGeom>
            <a:noFill/>
            <a:ln w="9525">
              <a:noFill/>
              <a:miter lim="800000"/>
              <a:headEnd/>
              <a:tailEnd/>
            </a:ln>
          </p:spPr>
          <p:txBody>
            <a:bodyPr wrap="none" lIns="0" tIns="0" rIns="0" bIns="0">
              <a:spAutoFit/>
            </a:bodyPr>
            <a:lstStyle/>
            <a:p>
              <a:r>
                <a:rPr lang="en-US" sz="2200"/>
                <a:t> </a:t>
              </a:r>
              <a:endParaRPr lang="en-US"/>
            </a:p>
          </p:txBody>
        </p:sp>
        <p:sp>
          <p:nvSpPr>
            <p:cNvPr id="98330" name="Rectangle 26"/>
            <p:cNvSpPr>
              <a:spLocks noChangeArrowheads="1"/>
            </p:cNvSpPr>
            <p:nvPr/>
          </p:nvSpPr>
          <p:spPr bwMode="auto">
            <a:xfrm>
              <a:off x="2515" y="2614"/>
              <a:ext cx="88" cy="211"/>
            </a:xfrm>
            <a:prstGeom prst="rect">
              <a:avLst/>
            </a:prstGeom>
            <a:noFill/>
            <a:ln w="9525">
              <a:noFill/>
              <a:miter lim="800000"/>
              <a:headEnd/>
              <a:tailEnd/>
            </a:ln>
          </p:spPr>
          <p:txBody>
            <a:bodyPr wrap="none" lIns="0" tIns="0" rIns="0" bIns="0">
              <a:spAutoFit/>
            </a:bodyPr>
            <a:lstStyle/>
            <a:p>
              <a:r>
                <a:rPr lang="en-US" sz="2200"/>
                <a:t>–</a:t>
              </a:r>
              <a:endParaRPr lang="en-US"/>
            </a:p>
          </p:txBody>
        </p:sp>
        <p:sp>
          <p:nvSpPr>
            <p:cNvPr id="98331" name="Rectangle 27"/>
            <p:cNvSpPr>
              <a:spLocks noChangeArrowheads="1"/>
            </p:cNvSpPr>
            <p:nvPr/>
          </p:nvSpPr>
          <p:spPr bwMode="auto">
            <a:xfrm>
              <a:off x="2604" y="2614"/>
              <a:ext cx="171" cy="211"/>
            </a:xfrm>
            <a:prstGeom prst="rect">
              <a:avLst/>
            </a:prstGeom>
            <a:noFill/>
            <a:ln w="9525">
              <a:noFill/>
              <a:miter lim="800000"/>
              <a:headEnd/>
              <a:tailEnd/>
            </a:ln>
          </p:spPr>
          <p:txBody>
            <a:bodyPr wrap="none" lIns="0" tIns="0" rIns="0" bIns="0">
              <a:spAutoFit/>
            </a:bodyPr>
            <a:lstStyle/>
            <a:p>
              <a:r>
                <a:rPr lang="en-US" sz="2200"/>
                <a:t> V</a:t>
              </a:r>
              <a:endParaRPr lang="en-US"/>
            </a:p>
          </p:txBody>
        </p:sp>
        <p:sp>
          <p:nvSpPr>
            <p:cNvPr id="98332" name="Rectangle 28"/>
            <p:cNvSpPr>
              <a:spLocks noChangeArrowheads="1"/>
            </p:cNvSpPr>
            <p:nvPr/>
          </p:nvSpPr>
          <p:spPr bwMode="auto">
            <a:xfrm>
              <a:off x="2770" y="2681"/>
              <a:ext cx="60" cy="144"/>
            </a:xfrm>
            <a:prstGeom prst="rect">
              <a:avLst/>
            </a:prstGeom>
            <a:noFill/>
            <a:ln w="9525">
              <a:noFill/>
              <a:miter lim="800000"/>
              <a:headEnd/>
              <a:tailEnd/>
            </a:ln>
          </p:spPr>
          <p:txBody>
            <a:bodyPr wrap="none" lIns="0" tIns="0" rIns="0" bIns="0">
              <a:spAutoFit/>
            </a:bodyPr>
            <a:lstStyle/>
            <a:p>
              <a:r>
                <a:rPr lang="en-US" sz="1500"/>
                <a:t>1</a:t>
              </a:r>
              <a:endParaRPr lang="en-US"/>
            </a:p>
          </p:txBody>
        </p:sp>
        <p:sp>
          <p:nvSpPr>
            <p:cNvPr id="98333" name="Rectangle 29"/>
            <p:cNvSpPr>
              <a:spLocks noChangeArrowheads="1"/>
            </p:cNvSpPr>
            <p:nvPr/>
          </p:nvSpPr>
          <p:spPr bwMode="auto">
            <a:xfrm>
              <a:off x="2836" y="2614"/>
              <a:ext cx="59" cy="211"/>
            </a:xfrm>
            <a:prstGeom prst="rect">
              <a:avLst/>
            </a:prstGeom>
            <a:noFill/>
            <a:ln w="9525">
              <a:noFill/>
              <a:miter lim="800000"/>
              <a:headEnd/>
              <a:tailEnd/>
            </a:ln>
          </p:spPr>
          <p:txBody>
            <a:bodyPr wrap="none" lIns="0" tIns="0" rIns="0" bIns="0">
              <a:spAutoFit/>
            </a:bodyPr>
            <a:lstStyle/>
            <a:p>
              <a:r>
                <a:rPr lang="en-US" sz="2200"/>
                <a:t>)</a:t>
              </a:r>
              <a:endParaRPr lang="en-US"/>
            </a:p>
          </p:txBody>
        </p:sp>
        <p:sp>
          <p:nvSpPr>
            <p:cNvPr id="98334" name="Rectangle 30"/>
            <p:cNvSpPr>
              <a:spLocks noChangeArrowheads="1"/>
            </p:cNvSpPr>
            <p:nvPr/>
          </p:nvSpPr>
          <p:spPr bwMode="auto">
            <a:xfrm>
              <a:off x="2892" y="2614"/>
              <a:ext cx="44" cy="211"/>
            </a:xfrm>
            <a:prstGeom prst="rect">
              <a:avLst/>
            </a:prstGeom>
            <a:noFill/>
            <a:ln w="9525">
              <a:noFill/>
              <a:miter lim="800000"/>
              <a:headEnd/>
              <a:tailEnd/>
            </a:ln>
          </p:spPr>
          <p:txBody>
            <a:bodyPr wrap="none" lIns="0" tIns="0" rIns="0" bIns="0">
              <a:spAutoFit/>
            </a:bodyPr>
            <a:lstStyle/>
            <a:p>
              <a:r>
                <a:rPr lang="en-US" sz="2200"/>
                <a:t> </a:t>
              </a:r>
              <a:endParaRPr lang="en-US"/>
            </a:p>
          </p:txBody>
        </p:sp>
        <p:sp>
          <p:nvSpPr>
            <p:cNvPr id="98335" name="Rectangle 31"/>
            <p:cNvSpPr>
              <a:spLocks noChangeArrowheads="1"/>
            </p:cNvSpPr>
            <p:nvPr/>
          </p:nvSpPr>
          <p:spPr bwMode="auto">
            <a:xfrm>
              <a:off x="1518" y="2249"/>
              <a:ext cx="355" cy="398"/>
            </a:xfrm>
            <a:prstGeom prst="rect">
              <a:avLst/>
            </a:prstGeom>
            <a:noFill/>
            <a:ln w="9525">
              <a:noFill/>
              <a:miter lim="800000"/>
              <a:headEnd/>
              <a:tailEnd/>
            </a:ln>
          </p:spPr>
          <p:txBody>
            <a:bodyPr/>
            <a:lstStyle/>
            <a:p>
              <a:endParaRPr lang="ar-SA"/>
            </a:p>
          </p:txBody>
        </p:sp>
        <p:sp>
          <p:nvSpPr>
            <p:cNvPr id="98336" name="Rectangle 32"/>
            <p:cNvSpPr>
              <a:spLocks noChangeArrowheads="1"/>
            </p:cNvSpPr>
            <p:nvPr/>
          </p:nvSpPr>
          <p:spPr bwMode="auto">
            <a:xfrm>
              <a:off x="1629" y="2315"/>
              <a:ext cx="99" cy="211"/>
            </a:xfrm>
            <a:prstGeom prst="rect">
              <a:avLst/>
            </a:prstGeom>
            <a:noFill/>
            <a:ln w="9525">
              <a:noFill/>
              <a:miter lim="800000"/>
              <a:headEnd/>
              <a:tailEnd/>
            </a:ln>
          </p:spPr>
          <p:txBody>
            <a:bodyPr wrap="none" lIns="0" tIns="0" rIns="0" bIns="0">
              <a:spAutoFit/>
            </a:bodyPr>
            <a:lstStyle/>
            <a:p>
              <a:r>
                <a:rPr lang="en-US" sz="2200"/>
                <a:t>+</a:t>
              </a:r>
              <a:endParaRPr lang="en-US"/>
            </a:p>
          </p:txBody>
        </p:sp>
        <p:sp>
          <p:nvSpPr>
            <p:cNvPr id="98338" name="Line 34"/>
            <p:cNvSpPr>
              <a:spLocks noChangeShapeType="1"/>
            </p:cNvSpPr>
            <p:nvPr/>
          </p:nvSpPr>
          <p:spPr bwMode="auto">
            <a:xfrm>
              <a:off x="377" y="2116"/>
              <a:ext cx="295" cy="1"/>
            </a:xfrm>
            <a:prstGeom prst="line">
              <a:avLst/>
            </a:prstGeom>
            <a:noFill/>
            <a:ln w="17463">
              <a:solidFill>
                <a:schemeClr val="tx1"/>
              </a:solidFill>
              <a:round/>
              <a:headEnd/>
              <a:tailEnd/>
            </a:ln>
          </p:spPr>
          <p:txBody>
            <a:bodyPr/>
            <a:lstStyle/>
            <a:p>
              <a:endParaRPr lang="ar-SA"/>
            </a:p>
          </p:txBody>
        </p:sp>
        <p:sp>
          <p:nvSpPr>
            <p:cNvPr id="98339" name="Line 35"/>
            <p:cNvSpPr>
              <a:spLocks noChangeShapeType="1"/>
            </p:cNvSpPr>
            <p:nvPr/>
          </p:nvSpPr>
          <p:spPr bwMode="auto">
            <a:xfrm>
              <a:off x="388" y="3201"/>
              <a:ext cx="842" cy="1"/>
            </a:xfrm>
            <a:prstGeom prst="line">
              <a:avLst/>
            </a:prstGeom>
            <a:noFill/>
            <a:ln w="17463">
              <a:solidFill>
                <a:schemeClr val="tx1"/>
              </a:solidFill>
              <a:round/>
              <a:headEnd/>
              <a:tailEnd/>
            </a:ln>
          </p:spPr>
          <p:txBody>
            <a:bodyPr/>
            <a:lstStyle/>
            <a:p>
              <a:endParaRPr lang="ar-SA"/>
            </a:p>
          </p:txBody>
        </p:sp>
        <p:grpSp>
          <p:nvGrpSpPr>
            <p:cNvPr id="4" name="Group 43"/>
            <p:cNvGrpSpPr>
              <a:grpSpLocks/>
            </p:cNvGrpSpPr>
            <p:nvPr/>
          </p:nvGrpSpPr>
          <p:grpSpPr bwMode="auto">
            <a:xfrm>
              <a:off x="1141" y="2426"/>
              <a:ext cx="166" cy="377"/>
              <a:chOff x="1141" y="2426"/>
              <a:chExt cx="166" cy="377"/>
            </a:xfrm>
          </p:grpSpPr>
          <p:sp>
            <p:nvSpPr>
              <p:cNvPr id="98340" name="Line 36"/>
              <p:cNvSpPr>
                <a:spLocks noChangeShapeType="1"/>
              </p:cNvSpPr>
              <p:nvPr/>
            </p:nvSpPr>
            <p:spPr bwMode="auto">
              <a:xfrm flipH="1" flipV="1">
                <a:off x="1230" y="2426"/>
                <a:ext cx="77" cy="22"/>
              </a:xfrm>
              <a:prstGeom prst="line">
                <a:avLst/>
              </a:prstGeom>
              <a:noFill/>
              <a:ln w="17463">
                <a:solidFill>
                  <a:schemeClr val="tx1"/>
                </a:solidFill>
                <a:round/>
                <a:headEnd/>
                <a:tailEnd/>
              </a:ln>
            </p:spPr>
            <p:txBody>
              <a:bodyPr/>
              <a:lstStyle/>
              <a:p>
                <a:endParaRPr lang="ar-SA"/>
              </a:p>
            </p:txBody>
          </p:sp>
          <p:sp>
            <p:nvSpPr>
              <p:cNvPr id="98341" name="Line 37"/>
              <p:cNvSpPr>
                <a:spLocks noChangeShapeType="1"/>
              </p:cNvSpPr>
              <p:nvPr/>
            </p:nvSpPr>
            <p:spPr bwMode="auto">
              <a:xfrm flipH="1" flipV="1">
                <a:off x="1141" y="2769"/>
                <a:ext cx="89" cy="34"/>
              </a:xfrm>
              <a:prstGeom prst="line">
                <a:avLst/>
              </a:prstGeom>
              <a:noFill/>
              <a:ln w="17463">
                <a:solidFill>
                  <a:schemeClr val="tx1"/>
                </a:solidFill>
                <a:round/>
                <a:headEnd/>
                <a:tailEnd/>
              </a:ln>
            </p:spPr>
            <p:txBody>
              <a:bodyPr/>
              <a:lstStyle/>
              <a:p>
                <a:endParaRPr lang="ar-SA"/>
              </a:p>
            </p:txBody>
          </p:sp>
          <p:sp>
            <p:nvSpPr>
              <p:cNvPr id="98342" name="Line 38"/>
              <p:cNvSpPr>
                <a:spLocks noChangeShapeType="1"/>
              </p:cNvSpPr>
              <p:nvPr/>
            </p:nvSpPr>
            <p:spPr bwMode="auto">
              <a:xfrm flipH="1">
                <a:off x="1141" y="2703"/>
                <a:ext cx="166" cy="66"/>
              </a:xfrm>
              <a:prstGeom prst="line">
                <a:avLst/>
              </a:prstGeom>
              <a:noFill/>
              <a:ln w="17463">
                <a:solidFill>
                  <a:schemeClr val="tx1"/>
                </a:solidFill>
                <a:round/>
                <a:headEnd/>
                <a:tailEnd/>
              </a:ln>
            </p:spPr>
            <p:txBody>
              <a:bodyPr/>
              <a:lstStyle/>
              <a:p>
                <a:endParaRPr lang="ar-SA"/>
              </a:p>
            </p:txBody>
          </p:sp>
          <p:sp>
            <p:nvSpPr>
              <p:cNvPr id="98343" name="Line 39"/>
              <p:cNvSpPr>
                <a:spLocks noChangeShapeType="1"/>
              </p:cNvSpPr>
              <p:nvPr/>
            </p:nvSpPr>
            <p:spPr bwMode="auto">
              <a:xfrm flipH="1" flipV="1">
                <a:off x="1141" y="2636"/>
                <a:ext cx="166" cy="67"/>
              </a:xfrm>
              <a:prstGeom prst="line">
                <a:avLst/>
              </a:prstGeom>
              <a:noFill/>
              <a:ln w="17463">
                <a:solidFill>
                  <a:schemeClr val="tx1"/>
                </a:solidFill>
                <a:round/>
                <a:headEnd/>
                <a:tailEnd/>
              </a:ln>
            </p:spPr>
            <p:txBody>
              <a:bodyPr/>
              <a:lstStyle/>
              <a:p>
                <a:endParaRPr lang="ar-SA"/>
              </a:p>
            </p:txBody>
          </p:sp>
          <p:sp>
            <p:nvSpPr>
              <p:cNvPr id="98344" name="Line 40"/>
              <p:cNvSpPr>
                <a:spLocks noChangeShapeType="1"/>
              </p:cNvSpPr>
              <p:nvPr/>
            </p:nvSpPr>
            <p:spPr bwMode="auto">
              <a:xfrm flipH="1">
                <a:off x="1141" y="2570"/>
                <a:ext cx="166" cy="66"/>
              </a:xfrm>
              <a:prstGeom prst="line">
                <a:avLst/>
              </a:prstGeom>
              <a:noFill/>
              <a:ln w="17463">
                <a:solidFill>
                  <a:schemeClr val="tx1"/>
                </a:solidFill>
                <a:round/>
                <a:headEnd/>
                <a:tailEnd/>
              </a:ln>
            </p:spPr>
            <p:txBody>
              <a:bodyPr/>
              <a:lstStyle/>
              <a:p>
                <a:endParaRPr lang="ar-SA"/>
              </a:p>
            </p:txBody>
          </p:sp>
          <p:sp>
            <p:nvSpPr>
              <p:cNvPr id="98345" name="Line 41"/>
              <p:cNvSpPr>
                <a:spLocks noChangeShapeType="1"/>
              </p:cNvSpPr>
              <p:nvPr/>
            </p:nvSpPr>
            <p:spPr bwMode="auto">
              <a:xfrm flipH="1" flipV="1">
                <a:off x="1141" y="2503"/>
                <a:ext cx="166" cy="67"/>
              </a:xfrm>
              <a:prstGeom prst="line">
                <a:avLst/>
              </a:prstGeom>
              <a:noFill/>
              <a:ln w="17463">
                <a:solidFill>
                  <a:schemeClr val="tx1"/>
                </a:solidFill>
                <a:round/>
                <a:headEnd/>
                <a:tailEnd/>
              </a:ln>
            </p:spPr>
            <p:txBody>
              <a:bodyPr/>
              <a:lstStyle/>
              <a:p>
                <a:endParaRPr lang="ar-SA"/>
              </a:p>
            </p:txBody>
          </p:sp>
          <p:sp>
            <p:nvSpPr>
              <p:cNvPr id="98346" name="Line 42"/>
              <p:cNvSpPr>
                <a:spLocks noChangeShapeType="1"/>
              </p:cNvSpPr>
              <p:nvPr/>
            </p:nvSpPr>
            <p:spPr bwMode="auto">
              <a:xfrm flipH="1">
                <a:off x="1141" y="2448"/>
                <a:ext cx="166" cy="55"/>
              </a:xfrm>
              <a:prstGeom prst="line">
                <a:avLst/>
              </a:prstGeom>
              <a:noFill/>
              <a:ln w="17463">
                <a:solidFill>
                  <a:schemeClr val="tx1"/>
                </a:solidFill>
                <a:round/>
                <a:headEnd/>
                <a:tailEnd/>
              </a:ln>
            </p:spPr>
            <p:txBody>
              <a:bodyPr/>
              <a:lstStyle/>
              <a:p>
                <a:endParaRPr lang="ar-SA"/>
              </a:p>
            </p:txBody>
          </p:sp>
        </p:grpSp>
        <p:sp>
          <p:nvSpPr>
            <p:cNvPr id="98348" name="Line 44"/>
            <p:cNvSpPr>
              <a:spLocks noChangeShapeType="1"/>
            </p:cNvSpPr>
            <p:nvPr/>
          </p:nvSpPr>
          <p:spPr bwMode="auto">
            <a:xfrm>
              <a:off x="1230" y="2803"/>
              <a:ext cx="1" cy="398"/>
            </a:xfrm>
            <a:prstGeom prst="line">
              <a:avLst/>
            </a:prstGeom>
            <a:noFill/>
            <a:ln w="17463">
              <a:solidFill>
                <a:schemeClr val="tx1"/>
              </a:solidFill>
              <a:round/>
              <a:headEnd/>
              <a:tailEnd/>
            </a:ln>
          </p:spPr>
          <p:txBody>
            <a:bodyPr/>
            <a:lstStyle/>
            <a:p>
              <a:endParaRPr lang="ar-SA"/>
            </a:p>
          </p:txBody>
        </p:sp>
        <p:sp>
          <p:nvSpPr>
            <p:cNvPr id="98349" name="Line 45"/>
            <p:cNvSpPr>
              <a:spLocks noChangeShapeType="1"/>
            </p:cNvSpPr>
            <p:nvPr/>
          </p:nvSpPr>
          <p:spPr bwMode="auto">
            <a:xfrm flipV="1">
              <a:off x="1230" y="2116"/>
              <a:ext cx="1" cy="310"/>
            </a:xfrm>
            <a:prstGeom prst="line">
              <a:avLst/>
            </a:prstGeom>
            <a:noFill/>
            <a:ln w="17463">
              <a:solidFill>
                <a:schemeClr val="tx1"/>
              </a:solidFill>
              <a:round/>
              <a:headEnd/>
              <a:tailEnd/>
            </a:ln>
          </p:spPr>
          <p:txBody>
            <a:bodyPr/>
            <a:lstStyle/>
            <a:p>
              <a:endParaRPr lang="ar-SA"/>
            </a:p>
          </p:txBody>
        </p:sp>
        <p:sp>
          <p:nvSpPr>
            <p:cNvPr id="98350" name="Oval 46"/>
            <p:cNvSpPr>
              <a:spLocks noChangeArrowheads="1"/>
            </p:cNvSpPr>
            <p:nvPr/>
          </p:nvSpPr>
          <p:spPr bwMode="auto">
            <a:xfrm>
              <a:off x="343" y="3157"/>
              <a:ext cx="133" cy="144"/>
            </a:xfrm>
            <a:prstGeom prst="ellipse">
              <a:avLst/>
            </a:prstGeom>
            <a:solidFill>
              <a:srgbClr val="969696"/>
            </a:solidFill>
            <a:ln w="17463">
              <a:solidFill>
                <a:srgbClr val="000000"/>
              </a:solidFill>
              <a:round/>
              <a:headEnd/>
              <a:tailEnd/>
            </a:ln>
          </p:spPr>
          <p:txBody>
            <a:bodyPr/>
            <a:lstStyle/>
            <a:p>
              <a:endParaRPr lang="ar-SA"/>
            </a:p>
          </p:txBody>
        </p:sp>
        <p:sp>
          <p:nvSpPr>
            <p:cNvPr id="98351" name="Oval 47"/>
            <p:cNvSpPr>
              <a:spLocks noChangeArrowheads="1"/>
            </p:cNvSpPr>
            <p:nvPr/>
          </p:nvSpPr>
          <p:spPr bwMode="auto">
            <a:xfrm>
              <a:off x="343" y="2060"/>
              <a:ext cx="133" cy="144"/>
            </a:xfrm>
            <a:prstGeom prst="ellipse">
              <a:avLst/>
            </a:prstGeom>
            <a:solidFill>
              <a:srgbClr val="969696"/>
            </a:solidFill>
            <a:ln w="17463">
              <a:solidFill>
                <a:srgbClr val="000000"/>
              </a:solidFill>
              <a:round/>
              <a:headEnd/>
              <a:tailEnd/>
            </a:ln>
          </p:spPr>
          <p:txBody>
            <a:bodyPr/>
            <a:lstStyle/>
            <a:p>
              <a:endParaRPr lang="ar-SA"/>
            </a:p>
          </p:txBody>
        </p:sp>
        <p:sp>
          <p:nvSpPr>
            <p:cNvPr id="98353" name="Rectangle 49"/>
            <p:cNvSpPr>
              <a:spLocks noChangeArrowheads="1"/>
            </p:cNvSpPr>
            <p:nvPr/>
          </p:nvSpPr>
          <p:spPr bwMode="auto">
            <a:xfrm>
              <a:off x="155" y="1916"/>
              <a:ext cx="127" cy="211"/>
            </a:xfrm>
            <a:prstGeom prst="rect">
              <a:avLst/>
            </a:prstGeom>
            <a:noFill/>
            <a:ln w="9525">
              <a:noFill/>
              <a:miter lim="800000"/>
              <a:headEnd/>
              <a:tailEnd/>
            </a:ln>
          </p:spPr>
          <p:txBody>
            <a:bodyPr wrap="none" lIns="0" tIns="0" rIns="0" bIns="0">
              <a:spAutoFit/>
            </a:bodyPr>
            <a:lstStyle/>
            <a:p>
              <a:r>
                <a:rPr lang="en-US" sz="2200"/>
                <a:t>V</a:t>
              </a:r>
              <a:endParaRPr lang="en-US"/>
            </a:p>
          </p:txBody>
        </p:sp>
        <p:sp>
          <p:nvSpPr>
            <p:cNvPr id="98354" name="Rectangle 50"/>
            <p:cNvSpPr>
              <a:spLocks noChangeArrowheads="1"/>
            </p:cNvSpPr>
            <p:nvPr/>
          </p:nvSpPr>
          <p:spPr bwMode="auto">
            <a:xfrm>
              <a:off x="277" y="1983"/>
              <a:ext cx="60" cy="144"/>
            </a:xfrm>
            <a:prstGeom prst="rect">
              <a:avLst/>
            </a:prstGeom>
            <a:noFill/>
            <a:ln w="9525">
              <a:noFill/>
              <a:miter lim="800000"/>
              <a:headEnd/>
              <a:tailEnd/>
            </a:ln>
          </p:spPr>
          <p:txBody>
            <a:bodyPr wrap="none" lIns="0" tIns="0" rIns="0" bIns="0">
              <a:spAutoFit/>
            </a:bodyPr>
            <a:lstStyle/>
            <a:p>
              <a:r>
                <a:rPr lang="en-US" sz="1500"/>
                <a:t>1</a:t>
              </a:r>
              <a:endParaRPr lang="en-US"/>
            </a:p>
          </p:txBody>
        </p:sp>
        <p:sp>
          <p:nvSpPr>
            <p:cNvPr id="98355" name="Rectangle 51"/>
            <p:cNvSpPr>
              <a:spLocks noChangeArrowheads="1"/>
            </p:cNvSpPr>
            <p:nvPr/>
          </p:nvSpPr>
          <p:spPr bwMode="auto">
            <a:xfrm>
              <a:off x="343" y="1983"/>
              <a:ext cx="30" cy="144"/>
            </a:xfrm>
            <a:prstGeom prst="rect">
              <a:avLst/>
            </a:prstGeom>
            <a:noFill/>
            <a:ln w="9525">
              <a:noFill/>
              <a:miter lim="800000"/>
              <a:headEnd/>
              <a:tailEnd/>
            </a:ln>
          </p:spPr>
          <p:txBody>
            <a:bodyPr wrap="none" lIns="0" tIns="0" rIns="0" bIns="0">
              <a:spAutoFit/>
            </a:bodyPr>
            <a:lstStyle/>
            <a:p>
              <a:r>
                <a:rPr lang="en-US" sz="1500"/>
                <a:t> </a:t>
              </a:r>
              <a:endParaRPr lang="en-US"/>
            </a:p>
          </p:txBody>
        </p:sp>
        <p:sp>
          <p:nvSpPr>
            <p:cNvPr id="98357" name="Rectangle 53"/>
            <p:cNvSpPr>
              <a:spLocks noChangeArrowheads="1"/>
            </p:cNvSpPr>
            <p:nvPr/>
          </p:nvSpPr>
          <p:spPr bwMode="auto">
            <a:xfrm>
              <a:off x="111" y="2958"/>
              <a:ext cx="127" cy="211"/>
            </a:xfrm>
            <a:prstGeom prst="rect">
              <a:avLst/>
            </a:prstGeom>
            <a:noFill/>
            <a:ln w="9525">
              <a:noFill/>
              <a:miter lim="800000"/>
              <a:headEnd/>
              <a:tailEnd/>
            </a:ln>
          </p:spPr>
          <p:txBody>
            <a:bodyPr wrap="none" lIns="0" tIns="0" rIns="0" bIns="0">
              <a:spAutoFit/>
            </a:bodyPr>
            <a:lstStyle/>
            <a:p>
              <a:r>
                <a:rPr lang="en-US" sz="2200"/>
                <a:t>V</a:t>
              </a:r>
              <a:endParaRPr lang="en-US"/>
            </a:p>
          </p:txBody>
        </p:sp>
        <p:sp>
          <p:nvSpPr>
            <p:cNvPr id="98358" name="Rectangle 54"/>
            <p:cNvSpPr>
              <a:spLocks noChangeArrowheads="1"/>
            </p:cNvSpPr>
            <p:nvPr/>
          </p:nvSpPr>
          <p:spPr bwMode="auto">
            <a:xfrm>
              <a:off x="233" y="3024"/>
              <a:ext cx="60" cy="144"/>
            </a:xfrm>
            <a:prstGeom prst="rect">
              <a:avLst/>
            </a:prstGeom>
            <a:noFill/>
            <a:ln w="9525">
              <a:noFill/>
              <a:miter lim="800000"/>
              <a:headEnd/>
              <a:tailEnd/>
            </a:ln>
          </p:spPr>
          <p:txBody>
            <a:bodyPr wrap="none" lIns="0" tIns="0" rIns="0" bIns="0">
              <a:spAutoFit/>
            </a:bodyPr>
            <a:lstStyle/>
            <a:p>
              <a:r>
                <a:rPr lang="en-US" sz="1500"/>
                <a:t>2</a:t>
              </a:r>
              <a:endParaRPr lang="en-US"/>
            </a:p>
          </p:txBody>
        </p:sp>
        <p:sp>
          <p:nvSpPr>
            <p:cNvPr id="98359" name="Rectangle 55"/>
            <p:cNvSpPr>
              <a:spLocks noChangeArrowheads="1"/>
            </p:cNvSpPr>
            <p:nvPr/>
          </p:nvSpPr>
          <p:spPr bwMode="auto">
            <a:xfrm>
              <a:off x="299" y="3024"/>
              <a:ext cx="30" cy="144"/>
            </a:xfrm>
            <a:prstGeom prst="rect">
              <a:avLst/>
            </a:prstGeom>
            <a:noFill/>
            <a:ln w="9525">
              <a:noFill/>
              <a:miter lim="800000"/>
              <a:headEnd/>
              <a:tailEnd/>
            </a:ln>
          </p:spPr>
          <p:txBody>
            <a:bodyPr wrap="none" lIns="0" tIns="0" rIns="0" bIns="0">
              <a:spAutoFit/>
            </a:bodyPr>
            <a:lstStyle/>
            <a:p>
              <a:r>
                <a:rPr lang="en-US" sz="1500"/>
                <a:t> </a:t>
              </a:r>
              <a:endParaRPr lang="en-US"/>
            </a:p>
          </p:txBody>
        </p:sp>
        <p:sp>
          <p:nvSpPr>
            <p:cNvPr id="98360" name="Line 56"/>
            <p:cNvSpPr>
              <a:spLocks noChangeShapeType="1"/>
            </p:cNvSpPr>
            <p:nvPr/>
          </p:nvSpPr>
          <p:spPr bwMode="auto">
            <a:xfrm>
              <a:off x="565" y="2503"/>
              <a:ext cx="1" cy="266"/>
            </a:xfrm>
            <a:prstGeom prst="line">
              <a:avLst/>
            </a:prstGeom>
            <a:noFill/>
            <a:ln w="17463">
              <a:solidFill>
                <a:schemeClr val="tx1"/>
              </a:solidFill>
              <a:round/>
              <a:headEnd/>
              <a:tailEnd/>
            </a:ln>
          </p:spPr>
          <p:txBody>
            <a:bodyPr/>
            <a:lstStyle/>
            <a:p>
              <a:endParaRPr lang="ar-SA"/>
            </a:p>
          </p:txBody>
        </p:sp>
        <p:sp>
          <p:nvSpPr>
            <p:cNvPr id="98361" name="Line 57"/>
            <p:cNvSpPr>
              <a:spLocks noChangeShapeType="1"/>
            </p:cNvSpPr>
            <p:nvPr/>
          </p:nvSpPr>
          <p:spPr bwMode="auto">
            <a:xfrm>
              <a:off x="632" y="2548"/>
              <a:ext cx="1" cy="166"/>
            </a:xfrm>
            <a:prstGeom prst="line">
              <a:avLst/>
            </a:prstGeom>
            <a:noFill/>
            <a:ln w="17463">
              <a:solidFill>
                <a:schemeClr val="tx1"/>
              </a:solidFill>
              <a:round/>
              <a:headEnd/>
              <a:tailEnd/>
            </a:ln>
          </p:spPr>
          <p:txBody>
            <a:bodyPr/>
            <a:lstStyle/>
            <a:p>
              <a:endParaRPr lang="ar-SA"/>
            </a:p>
          </p:txBody>
        </p:sp>
        <p:sp>
          <p:nvSpPr>
            <p:cNvPr id="98362" name="Line 58"/>
            <p:cNvSpPr>
              <a:spLocks noChangeShapeType="1"/>
            </p:cNvSpPr>
            <p:nvPr/>
          </p:nvSpPr>
          <p:spPr bwMode="auto">
            <a:xfrm>
              <a:off x="687" y="2581"/>
              <a:ext cx="1" cy="78"/>
            </a:xfrm>
            <a:prstGeom prst="line">
              <a:avLst/>
            </a:prstGeom>
            <a:noFill/>
            <a:ln w="17463">
              <a:solidFill>
                <a:schemeClr val="tx1"/>
              </a:solidFill>
              <a:round/>
              <a:headEnd/>
              <a:tailEnd/>
            </a:ln>
          </p:spPr>
          <p:txBody>
            <a:bodyPr/>
            <a:lstStyle/>
            <a:p>
              <a:endParaRPr lang="ar-SA"/>
            </a:p>
          </p:txBody>
        </p:sp>
        <p:sp>
          <p:nvSpPr>
            <p:cNvPr id="98363" name="Line 59"/>
            <p:cNvSpPr>
              <a:spLocks noChangeShapeType="1"/>
            </p:cNvSpPr>
            <p:nvPr/>
          </p:nvSpPr>
          <p:spPr bwMode="auto">
            <a:xfrm flipH="1">
              <a:off x="388" y="2636"/>
              <a:ext cx="177" cy="1"/>
            </a:xfrm>
            <a:prstGeom prst="line">
              <a:avLst/>
            </a:prstGeom>
            <a:noFill/>
            <a:ln w="17463">
              <a:solidFill>
                <a:schemeClr val="tx1"/>
              </a:solidFill>
              <a:round/>
              <a:headEnd/>
              <a:tailEnd/>
            </a:ln>
          </p:spPr>
          <p:txBody>
            <a:bodyPr/>
            <a:lstStyle/>
            <a:p>
              <a:endParaRPr lang="ar-SA"/>
            </a:p>
          </p:txBody>
        </p:sp>
        <p:sp>
          <p:nvSpPr>
            <p:cNvPr id="98364" name="Oval 60"/>
            <p:cNvSpPr>
              <a:spLocks noChangeArrowheads="1"/>
            </p:cNvSpPr>
            <p:nvPr/>
          </p:nvSpPr>
          <p:spPr bwMode="auto">
            <a:xfrm>
              <a:off x="343" y="2592"/>
              <a:ext cx="133" cy="133"/>
            </a:xfrm>
            <a:prstGeom prst="ellipse">
              <a:avLst/>
            </a:prstGeom>
            <a:solidFill>
              <a:srgbClr val="969696"/>
            </a:solidFill>
            <a:ln w="17463">
              <a:solidFill>
                <a:srgbClr val="000000"/>
              </a:solidFill>
              <a:round/>
              <a:headEnd/>
              <a:tailEnd/>
            </a:ln>
          </p:spPr>
          <p:txBody>
            <a:bodyPr/>
            <a:lstStyle/>
            <a:p>
              <a:endParaRPr lang="ar-SA"/>
            </a:p>
          </p:txBody>
        </p:sp>
        <p:grpSp>
          <p:nvGrpSpPr>
            <p:cNvPr id="5" name="Group 73"/>
            <p:cNvGrpSpPr>
              <a:grpSpLocks/>
            </p:cNvGrpSpPr>
            <p:nvPr/>
          </p:nvGrpSpPr>
          <p:grpSpPr bwMode="auto">
            <a:xfrm>
              <a:off x="1706" y="2913"/>
              <a:ext cx="266" cy="289"/>
              <a:chOff x="1706" y="2913"/>
              <a:chExt cx="266" cy="289"/>
            </a:xfrm>
          </p:grpSpPr>
          <p:sp>
            <p:nvSpPr>
              <p:cNvPr id="98365" name="Line 61"/>
              <p:cNvSpPr>
                <a:spLocks noChangeShapeType="1"/>
              </p:cNvSpPr>
              <p:nvPr/>
            </p:nvSpPr>
            <p:spPr bwMode="auto">
              <a:xfrm flipH="1">
                <a:off x="1706" y="3091"/>
                <a:ext cx="266" cy="1"/>
              </a:xfrm>
              <a:prstGeom prst="line">
                <a:avLst/>
              </a:prstGeom>
              <a:noFill/>
              <a:ln w="17463">
                <a:solidFill>
                  <a:schemeClr val="tx1"/>
                </a:solidFill>
                <a:round/>
                <a:headEnd/>
                <a:tailEnd/>
              </a:ln>
            </p:spPr>
            <p:txBody>
              <a:bodyPr/>
              <a:lstStyle/>
              <a:p>
                <a:endParaRPr lang="ar-SA"/>
              </a:p>
            </p:txBody>
          </p:sp>
          <p:sp>
            <p:nvSpPr>
              <p:cNvPr id="98366" name="Line 62"/>
              <p:cNvSpPr>
                <a:spLocks noChangeShapeType="1"/>
              </p:cNvSpPr>
              <p:nvPr/>
            </p:nvSpPr>
            <p:spPr bwMode="auto">
              <a:xfrm flipH="1">
                <a:off x="1762" y="3146"/>
                <a:ext cx="166" cy="1"/>
              </a:xfrm>
              <a:prstGeom prst="line">
                <a:avLst/>
              </a:prstGeom>
              <a:noFill/>
              <a:ln w="17463">
                <a:solidFill>
                  <a:schemeClr val="tx1"/>
                </a:solidFill>
                <a:round/>
                <a:headEnd/>
                <a:tailEnd/>
              </a:ln>
            </p:spPr>
            <p:txBody>
              <a:bodyPr/>
              <a:lstStyle/>
              <a:p>
                <a:endParaRPr lang="ar-SA"/>
              </a:p>
            </p:txBody>
          </p:sp>
          <p:sp>
            <p:nvSpPr>
              <p:cNvPr id="98367" name="Line 63"/>
              <p:cNvSpPr>
                <a:spLocks noChangeShapeType="1"/>
              </p:cNvSpPr>
              <p:nvPr/>
            </p:nvSpPr>
            <p:spPr bwMode="auto">
              <a:xfrm flipH="1">
                <a:off x="1817" y="3201"/>
                <a:ext cx="78" cy="1"/>
              </a:xfrm>
              <a:prstGeom prst="line">
                <a:avLst/>
              </a:prstGeom>
              <a:noFill/>
              <a:ln w="17463">
                <a:solidFill>
                  <a:schemeClr val="tx1"/>
                </a:solidFill>
                <a:round/>
                <a:headEnd/>
                <a:tailEnd/>
              </a:ln>
            </p:spPr>
            <p:txBody>
              <a:bodyPr/>
              <a:lstStyle/>
              <a:p>
                <a:endParaRPr lang="ar-SA"/>
              </a:p>
            </p:txBody>
          </p:sp>
          <p:sp>
            <p:nvSpPr>
              <p:cNvPr id="98368" name="Line 64"/>
              <p:cNvSpPr>
                <a:spLocks noChangeShapeType="1"/>
              </p:cNvSpPr>
              <p:nvPr/>
            </p:nvSpPr>
            <p:spPr bwMode="auto">
              <a:xfrm flipV="1">
                <a:off x="1839" y="2913"/>
                <a:ext cx="1" cy="178"/>
              </a:xfrm>
              <a:prstGeom prst="line">
                <a:avLst/>
              </a:prstGeom>
              <a:noFill/>
              <a:ln w="17463">
                <a:solidFill>
                  <a:schemeClr val="tx1"/>
                </a:solidFill>
                <a:round/>
                <a:headEnd/>
                <a:tailEnd/>
              </a:ln>
            </p:spPr>
            <p:txBody>
              <a:bodyPr/>
              <a:lstStyle/>
              <a:p>
                <a:endParaRPr lang="ar-SA"/>
              </a:p>
            </p:txBody>
          </p:sp>
        </p:grpSp>
        <p:sp>
          <p:nvSpPr>
            <p:cNvPr id="98369" name="Rectangle 65"/>
            <p:cNvSpPr>
              <a:spLocks noChangeArrowheads="1"/>
            </p:cNvSpPr>
            <p:nvPr/>
          </p:nvSpPr>
          <p:spPr bwMode="auto">
            <a:xfrm>
              <a:off x="2227" y="1728"/>
              <a:ext cx="432" cy="399"/>
            </a:xfrm>
            <a:prstGeom prst="rect">
              <a:avLst/>
            </a:prstGeom>
            <a:noFill/>
            <a:ln w="9525">
              <a:noFill/>
              <a:miter lim="800000"/>
              <a:headEnd/>
              <a:tailEnd/>
            </a:ln>
          </p:spPr>
          <p:txBody>
            <a:bodyPr/>
            <a:lstStyle/>
            <a:p>
              <a:endParaRPr lang="ar-SA"/>
            </a:p>
          </p:txBody>
        </p:sp>
        <p:sp>
          <p:nvSpPr>
            <p:cNvPr id="98374" name="Rectangle 70"/>
            <p:cNvSpPr>
              <a:spLocks noChangeArrowheads="1"/>
            </p:cNvSpPr>
            <p:nvPr/>
          </p:nvSpPr>
          <p:spPr bwMode="auto">
            <a:xfrm>
              <a:off x="1307" y="2494"/>
              <a:ext cx="177" cy="211"/>
            </a:xfrm>
            <a:prstGeom prst="rect">
              <a:avLst/>
            </a:prstGeom>
            <a:noFill/>
            <a:ln w="9525">
              <a:noFill/>
              <a:miter lim="800000"/>
              <a:headEnd/>
              <a:tailEnd/>
            </a:ln>
          </p:spPr>
          <p:txBody>
            <a:bodyPr wrap="none" lIns="0" tIns="0" rIns="0" bIns="0">
              <a:spAutoFit/>
            </a:bodyPr>
            <a:lstStyle/>
            <a:p>
              <a:r>
                <a:rPr lang="en-US" sz="2200"/>
                <a:t>R</a:t>
              </a:r>
              <a:r>
                <a:rPr lang="en-US" sz="2200" baseline="-25000"/>
                <a:t>d</a:t>
              </a:r>
              <a:endParaRPr lang="en-US"/>
            </a:p>
          </p:txBody>
        </p:sp>
        <p:grpSp>
          <p:nvGrpSpPr>
            <p:cNvPr id="6" name="Group 79"/>
            <p:cNvGrpSpPr>
              <a:grpSpLocks/>
            </p:cNvGrpSpPr>
            <p:nvPr/>
          </p:nvGrpSpPr>
          <p:grpSpPr bwMode="auto">
            <a:xfrm>
              <a:off x="3715" y="2372"/>
              <a:ext cx="166" cy="377"/>
              <a:chOff x="1141" y="2426"/>
              <a:chExt cx="166" cy="377"/>
            </a:xfrm>
          </p:grpSpPr>
          <p:sp>
            <p:nvSpPr>
              <p:cNvPr id="98384" name="Line 80"/>
              <p:cNvSpPr>
                <a:spLocks noChangeShapeType="1"/>
              </p:cNvSpPr>
              <p:nvPr/>
            </p:nvSpPr>
            <p:spPr bwMode="auto">
              <a:xfrm flipH="1" flipV="1">
                <a:off x="1230" y="2426"/>
                <a:ext cx="77" cy="22"/>
              </a:xfrm>
              <a:prstGeom prst="line">
                <a:avLst/>
              </a:prstGeom>
              <a:noFill/>
              <a:ln w="17463">
                <a:solidFill>
                  <a:schemeClr val="tx1"/>
                </a:solidFill>
                <a:round/>
                <a:headEnd/>
                <a:tailEnd/>
              </a:ln>
            </p:spPr>
            <p:txBody>
              <a:bodyPr/>
              <a:lstStyle/>
              <a:p>
                <a:endParaRPr lang="ar-SA"/>
              </a:p>
            </p:txBody>
          </p:sp>
          <p:sp>
            <p:nvSpPr>
              <p:cNvPr id="98385" name="Line 81"/>
              <p:cNvSpPr>
                <a:spLocks noChangeShapeType="1"/>
              </p:cNvSpPr>
              <p:nvPr/>
            </p:nvSpPr>
            <p:spPr bwMode="auto">
              <a:xfrm flipH="1" flipV="1">
                <a:off x="1141" y="2769"/>
                <a:ext cx="89" cy="34"/>
              </a:xfrm>
              <a:prstGeom prst="line">
                <a:avLst/>
              </a:prstGeom>
              <a:noFill/>
              <a:ln w="17463">
                <a:solidFill>
                  <a:schemeClr val="tx1"/>
                </a:solidFill>
                <a:round/>
                <a:headEnd/>
                <a:tailEnd/>
              </a:ln>
            </p:spPr>
            <p:txBody>
              <a:bodyPr/>
              <a:lstStyle/>
              <a:p>
                <a:endParaRPr lang="ar-SA"/>
              </a:p>
            </p:txBody>
          </p:sp>
          <p:sp>
            <p:nvSpPr>
              <p:cNvPr id="98386" name="Line 82"/>
              <p:cNvSpPr>
                <a:spLocks noChangeShapeType="1"/>
              </p:cNvSpPr>
              <p:nvPr/>
            </p:nvSpPr>
            <p:spPr bwMode="auto">
              <a:xfrm flipH="1">
                <a:off x="1141" y="2703"/>
                <a:ext cx="166" cy="66"/>
              </a:xfrm>
              <a:prstGeom prst="line">
                <a:avLst/>
              </a:prstGeom>
              <a:noFill/>
              <a:ln w="17463">
                <a:solidFill>
                  <a:schemeClr val="tx1"/>
                </a:solidFill>
                <a:round/>
                <a:headEnd/>
                <a:tailEnd/>
              </a:ln>
            </p:spPr>
            <p:txBody>
              <a:bodyPr/>
              <a:lstStyle/>
              <a:p>
                <a:endParaRPr lang="ar-SA"/>
              </a:p>
            </p:txBody>
          </p:sp>
          <p:sp>
            <p:nvSpPr>
              <p:cNvPr id="98387" name="Line 83"/>
              <p:cNvSpPr>
                <a:spLocks noChangeShapeType="1"/>
              </p:cNvSpPr>
              <p:nvPr/>
            </p:nvSpPr>
            <p:spPr bwMode="auto">
              <a:xfrm flipH="1" flipV="1">
                <a:off x="1141" y="2636"/>
                <a:ext cx="166" cy="67"/>
              </a:xfrm>
              <a:prstGeom prst="line">
                <a:avLst/>
              </a:prstGeom>
              <a:noFill/>
              <a:ln w="17463">
                <a:solidFill>
                  <a:schemeClr val="tx1"/>
                </a:solidFill>
                <a:round/>
                <a:headEnd/>
                <a:tailEnd/>
              </a:ln>
            </p:spPr>
            <p:txBody>
              <a:bodyPr/>
              <a:lstStyle/>
              <a:p>
                <a:endParaRPr lang="ar-SA"/>
              </a:p>
            </p:txBody>
          </p:sp>
          <p:sp>
            <p:nvSpPr>
              <p:cNvPr id="98388" name="Line 84"/>
              <p:cNvSpPr>
                <a:spLocks noChangeShapeType="1"/>
              </p:cNvSpPr>
              <p:nvPr/>
            </p:nvSpPr>
            <p:spPr bwMode="auto">
              <a:xfrm flipH="1">
                <a:off x="1141" y="2570"/>
                <a:ext cx="166" cy="66"/>
              </a:xfrm>
              <a:prstGeom prst="line">
                <a:avLst/>
              </a:prstGeom>
              <a:noFill/>
              <a:ln w="17463">
                <a:solidFill>
                  <a:schemeClr val="tx1"/>
                </a:solidFill>
                <a:round/>
                <a:headEnd/>
                <a:tailEnd/>
              </a:ln>
            </p:spPr>
            <p:txBody>
              <a:bodyPr/>
              <a:lstStyle/>
              <a:p>
                <a:endParaRPr lang="ar-SA"/>
              </a:p>
            </p:txBody>
          </p:sp>
          <p:sp>
            <p:nvSpPr>
              <p:cNvPr id="98389" name="Line 85"/>
              <p:cNvSpPr>
                <a:spLocks noChangeShapeType="1"/>
              </p:cNvSpPr>
              <p:nvPr/>
            </p:nvSpPr>
            <p:spPr bwMode="auto">
              <a:xfrm flipH="1" flipV="1">
                <a:off x="1141" y="2503"/>
                <a:ext cx="166" cy="67"/>
              </a:xfrm>
              <a:prstGeom prst="line">
                <a:avLst/>
              </a:prstGeom>
              <a:noFill/>
              <a:ln w="17463">
                <a:solidFill>
                  <a:schemeClr val="tx1"/>
                </a:solidFill>
                <a:round/>
                <a:headEnd/>
                <a:tailEnd/>
              </a:ln>
            </p:spPr>
            <p:txBody>
              <a:bodyPr/>
              <a:lstStyle/>
              <a:p>
                <a:endParaRPr lang="ar-SA"/>
              </a:p>
            </p:txBody>
          </p:sp>
          <p:sp>
            <p:nvSpPr>
              <p:cNvPr id="98390" name="Line 86"/>
              <p:cNvSpPr>
                <a:spLocks noChangeShapeType="1"/>
              </p:cNvSpPr>
              <p:nvPr/>
            </p:nvSpPr>
            <p:spPr bwMode="auto">
              <a:xfrm flipH="1">
                <a:off x="1141" y="2448"/>
                <a:ext cx="166" cy="55"/>
              </a:xfrm>
              <a:prstGeom prst="line">
                <a:avLst/>
              </a:prstGeom>
              <a:noFill/>
              <a:ln w="17463">
                <a:solidFill>
                  <a:schemeClr val="tx1"/>
                </a:solidFill>
                <a:round/>
                <a:headEnd/>
                <a:tailEnd/>
              </a:ln>
            </p:spPr>
            <p:txBody>
              <a:bodyPr/>
              <a:lstStyle/>
              <a:p>
                <a:endParaRPr lang="ar-SA"/>
              </a:p>
            </p:txBody>
          </p:sp>
        </p:grpSp>
        <p:sp>
          <p:nvSpPr>
            <p:cNvPr id="98393" name="Rectangle 89"/>
            <p:cNvSpPr>
              <a:spLocks noChangeArrowheads="1"/>
            </p:cNvSpPr>
            <p:nvPr/>
          </p:nvSpPr>
          <p:spPr bwMode="auto">
            <a:xfrm>
              <a:off x="2378" y="2206"/>
              <a:ext cx="177" cy="211"/>
            </a:xfrm>
            <a:prstGeom prst="rect">
              <a:avLst/>
            </a:prstGeom>
            <a:noFill/>
            <a:ln w="9525">
              <a:noFill/>
              <a:miter lim="800000"/>
              <a:headEnd/>
              <a:tailEnd/>
            </a:ln>
          </p:spPr>
          <p:txBody>
            <a:bodyPr wrap="none" lIns="0" tIns="0" rIns="0" bIns="0">
              <a:spAutoFit/>
            </a:bodyPr>
            <a:lstStyle/>
            <a:p>
              <a:r>
                <a:rPr lang="en-US" sz="2200"/>
                <a:t>R</a:t>
              </a:r>
              <a:r>
                <a:rPr lang="en-US" sz="2200" baseline="-25000"/>
                <a:t>0</a:t>
              </a:r>
              <a:endParaRPr lang="en-US"/>
            </a:p>
          </p:txBody>
        </p:sp>
        <p:grpSp>
          <p:nvGrpSpPr>
            <p:cNvPr id="7" name="Group 90"/>
            <p:cNvGrpSpPr>
              <a:grpSpLocks/>
            </p:cNvGrpSpPr>
            <p:nvPr/>
          </p:nvGrpSpPr>
          <p:grpSpPr bwMode="auto">
            <a:xfrm>
              <a:off x="2588" y="1316"/>
              <a:ext cx="388" cy="166"/>
              <a:chOff x="2282" y="2027"/>
              <a:chExt cx="388" cy="166"/>
            </a:xfrm>
          </p:grpSpPr>
          <p:sp>
            <p:nvSpPr>
              <p:cNvPr id="98395" name="Line 91"/>
              <p:cNvSpPr>
                <a:spLocks noChangeShapeType="1"/>
              </p:cNvSpPr>
              <p:nvPr/>
            </p:nvSpPr>
            <p:spPr bwMode="auto">
              <a:xfrm flipV="1">
                <a:off x="2648" y="2116"/>
                <a:ext cx="22" cy="77"/>
              </a:xfrm>
              <a:prstGeom prst="line">
                <a:avLst/>
              </a:prstGeom>
              <a:noFill/>
              <a:ln w="17463">
                <a:solidFill>
                  <a:schemeClr val="tx1"/>
                </a:solidFill>
                <a:round/>
                <a:headEnd/>
                <a:tailEnd/>
              </a:ln>
            </p:spPr>
            <p:txBody>
              <a:bodyPr/>
              <a:lstStyle/>
              <a:p>
                <a:endParaRPr lang="ar-SA"/>
              </a:p>
            </p:txBody>
          </p:sp>
          <p:sp>
            <p:nvSpPr>
              <p:cNvPr id="98396" name="Line 92"/>
              <p:cNvSpPr>
                <a:spLocks noChangeShapeType="1"/>
              </p:cNvSpPr>
              <p:nvPr/>
            </p:nvSpPr>
            <p:spPr bwMode="auto">
              <a:xfrm flipV="1">
                <a:off x="2282" y="2027"/>
                <a:ext cx="34" cy="89"/>
              </a:xfrm>
              <a:prstGeom prst="line">
                <a:avLst/>
              </a:prstGeom>
              <a:noFill/>
              <a:ln w="17463">
                <a:solidFill>
                  <a:schemeClr val="tx1"/>
                </a:solidFill>
                <a:round/>
                <a:headEnd/>
                <a:tailEnd/>
              </a:ln>
            </p:spPr>
            <p:txBody>
              <a:bodyPr/>
              <a:lstStyle/>
              <a:p>
                <a:endParaRPr lang="ar-SA"/>
              </a:p>
            </p:txBody>
          </p:sp>
          <p:sp>
            <p:nvSpPr>
              <p:cNvPr id="98397" name="Line 93"/>
              <p:cNvSpPr>
                <a:spLocks noChangeShapeType="1"/>
              </p:cNvSpPr>
              <p:nvPr/>
            </p:nvSpPr>
            <p:spPr bwMode="auto">
              <a:xfrm flipH="1" flipV="1">
                <a:off x="2316" y="2027"/>
                <a:ext cx="66" cy="166"/>
              </a:xfrm>
              <a:prstGeom prst="line">
                <a:avLst/>
              </a:prstGeom>
              <a:noFill/>
              <a:ln w="17463">
                <a:solidFill>
                  <a:schemeClr val="tx1"/>
                </a:solidFill>
                <a:round/>
                <a:headEnd/>
                <a:tailEnd/>
              </a:ln>
            </p:spPr>
            <p:txBody>
              <a:bodyPr/>
              <a:lstStyle/>
              <a:p>
                <a:endParaRPr lang="ar-SA"/>
              </a:p>
            </p:txBody>
          </p:sp>
          <p:sp>
            <p:nvSpPr>
              <p:cNvPr id="98398" name="Line 94"/>
              <p:cNvSpPr>
                <a:spLocks noChangeShapeType="1"/>
              </p:cNvSpPr>
              <p:nvPr/>
            </p:nvSpPr>
            <p:spPr bwMode="auto">
              <a:xfrm flipV="1">
                <a:off x="2382" y="2027"/>
                <a:ext cx="67" cy="166"/>
              </a:xfrm>
              <a:prstGeom prst="line">
                <a:avLst/>
              </a:prstGeom>
              <a:noFill/>
              <a:ln w="17463">
                <a:solidFill>
                  <a:schemeClr val="tx1"/>
                </a:solidFill>
                <a:round/>
                <a:headEnd/>
                <a:tailEnd/>
              </a:ln>
            </p:spPr>
            <p:txBody>
              <a:bodyPr/>
              <a:lstStyle/>
              <a:p>
                <a:endParaRPr lang="ar-SA"/>
              </a:p>
            </p:txBody>
          </p:sp>
          <p:sp>
            <p:nvSpPr>
              <p:cNvPr id="98399" name="Line 95"/>
              <p:cNvSpPr>
                <a:spLocks noChangeShapeType="1"/>
              </p:cNvSpPr>
              <p:nvPr/>
            </p:nvSpPr>
            <p:spPr bwMode="auto">
              <a:xfrm flipH="1" flipV="1">
                <a:off x="2449" y="2027"/>
                <a:ext cx="66" cy="166"/>
              </a:xfrm>
              <a:prstGeom prst="line">
                <a:avLst/>
              </a:prstGeom>
              <a:noFill/>
              <a:ln w="17463">
                <a:solidFill>
                  <a:schemeClr val="tx1"/>
                </a:solidFill>
                <a:round/>
                <a:headEnd/>
                <a:tailEnd/>
              </a:ln>
            </p:spPr>
            <p:txBody>
              <a:bodyPr/>
              <a:lstStyle/>
              <a:p>
                <a:endParaRPr lang="ar-SA"/>
              </a:p>
            </p:txBody>
          </p:sp>
          <p:sp>
            <p:nvSpPr>
              <p:cNvPr id="98400" name="Line 96"/>
              <p:cNvSpPr>
                <a:spLocks noChangeShapeType="1"/>
              </p:cNvSpPr>
              <p:nvPr/>
            </p:nvSpPr>
            <p:spPr bwMode="auto">
              <a:xfrm flipV="1">
                <a:off x="2515" y="2027"/>
                <a:ext cx="67" cy="166"/>
              </a:xfrm>
              <a:prstGeom prst="line">
                <a:avLst/>
              </a:prstGeom>
              <a:noFill/>
              <a:ln w="17463">
                <a:solidFill>
                  <a:schemeClr val="tx1"/>
                </a:solidFill>
                <a:round/>
                <a:headEnd/>
                <a:tailEnd/>
              </a:ln>
            </p:spPr>
            <p:txBody>
              <a:bodyPr/>
              <a:lstStyle/>
              <a:p>
                <a:endParaRPr lang="ar-SA"/>
              </a:p>
            </p:txBody>
          </p:sp>
          <p:sp>
            <p:nvSpPr>
              <p:cNvPr id="98401" name="Line 97"/>
              <p:cNvSpPr>
                <a:spLocks noChangeShapeType="1"/>
              </p:cNvSpPr>
              <p:nvPr/>
            </p:nvSpPr>
            <p:spPr bwMode="auto">
              <a:xfrm flipH="1" flipV="1">
                <a:off x="2582" y="2027"/>
                <a:ext cx="66" cy="166"/>
              </a:xfrm>
              <a:prstGeom prst="line">
                <a:avLst/>
              </a:prstGeom>
              <a:noFill/>
              <a:ln w="17463">
                <a:solidFill>
                  <a:schemeClr val="tx1"/>
                </a:solidFill>
                <a:round/>
                <a:headEnd/>
                <a:tailEnd/>
              </a:ln>
            </p:spPr>
            <p:txBody>
              <a:bodyPr/>
              <a:lstStyle/>
              <a:p>
                <a:endParaRPr lang="ar-SA"/>
              </a:p>
            </p:txBody>
          </p:sp>
        </p:grpSp>
        <p:grpSp>
          <p:nvGrpSpPr>
            <p:cNvPr id="8" name="Group 98"/>
            <p:cNvGrpSpPr>
              <a:grpSpLocks/>
            </p:cNvGrpSpPr>
            <p:nvPr/>
          </p:nvGrpSpPr>
          <p:grpSpPr bwMode="auto">
            <a:xfrm>
              <a:off x="671" y="2036"/>
              <a:ext cx="388" cy="166"/>
              <a:chOff x="2282" y="2027"/>
              <a:chExt cx="388" cy="166"/>
            </a:xfrm>
          </p:grpSpPr>
          <p:sp>
            <p:nvSpPr>
              <p:cNvPr id="98403" name="Line 99"/>
              <p:cNvSpPr>
                <a:spLocks noChangeShapeType="1"/>
              </p:cNvSpPr>
              <p:nvPr/>
            </p:nvSpPr>
            <p:spPr bwMode="auto">
              <a:xfrm flipV="1">
                <a:off x="2648" y="2116"/>
                <a:ext cx="22" cy="77"/>
              </a:xfrm>
              <a:prstGeom prst="line">
                <a:avLst/>
              </a:prstGeom>
              <a:noFill/>
              <a:ln w="17463">
                <a:solidFill>
                  <a:schemeClr val="tx1"/>
                </a:solidFill>
                <a:round/>
                <a:headEnd/>
                <a:tailEnd/>
              </a:ln>
            </p:spPr>
            <p:txBody>
              <a:bodyPr/>
              <a:lstStyle/>
              <a:p>
                <a:endParaRPr lang="ar-SA"/>
              </a:p>
            </p:txBody>
          </p:sp>
          <p:sp>
            <p:nvSpPr>
              <p:cNvPr id="98404" name="Line 100"/>
              <p:cNvSpPr>
                <a:spLocks noChangeShapeType="1"/>
              </p:cNvSpPr>
              <p:nvPr/>
            </p:nvSpPr>
            <p:spPr bwMode="auto">
              <a:xfrm flipV="1">
                <a:off x="2282" y="2027"/>
                <a:ext cx="34" cy="89"/>
              </a:xfrm>
              <a:prstGeom prst="line">
                <a:avLst/>
              </a:prstGeom>
              <a:noFill/>
              <a:ln w="17463">
                <a:solidFill>
                  <a:schemeClr val="tx1"/>
                </a:solidFill>
                <a:round/>
                <a:headEnd/>
                <a:tailEnd/>
              </a:ln>
            </p:spPr>
            <p:txBody>
              <a:bodyPr/>
              <a:lstStyle/>
              <a:p>
                <a:endParaRPr lang="ar-SA"/>
              </a:p>
            </p:txBody>
          </p:sp>
          <p:sp>
            <p:nvSpPr>
              <p:cNvPr id="98405" name="Line 101"/>
              <p:cNvSpPr>
                <a:spLocks noChangeShapeType="1"/>
              </p:cNvSpPr>
              <p:nvPr/>
            </p:nvSpPr>
            <p:spPr bwMode="auto">
              <a:xfrm flipH="1" flipV="1">
                <a:off x="2316" y="2027"/>
                <a:ext cx="66" cy="166"/>
              </a:xfrm>
              <a:prstGeom prst="line">
                <a:avLst/>
              </a:prstGeom>
              <a:noFill/>
              <a:ln w="17463">
                <a:solidFill>
                  <a:schemeClr val="tx1"/>
                </a:solidFill>
                <a:round/>
                <a:headEnd/>
                <a:tailEnd/>
              </a:ln>
            </p:spPr>
            <p:txBody>
              <a:bodyPr/>
              <a:lstStyle/>
              <a:p>
                <a:endParaRPr lang="ar-SA"/>
              </a:p>
            </p:txBody>
          </p:sp>
          <p:sp>
            <p:nvSpPr>
              <p:cNvPr id="98406" name="Line 102"/>
              <p:cNvSpPr>
                <a:spLocks noChangeShapeType="1"/>
              </p:cNvSpPr>
              <p:nvPr/>
            </p:nvSpPr>
            <p:spPr bwMode="auto">
              <a:xfrm flipV="1">
                <a:off x="2382" y="2027"/>
                <a:ext cx="67" cy="166"/>
              </a:xfrm>
              <a:prstGeom prst="line">
                <a:avLst/>
              </a:prstGeom>
              <a:noFill/>
              <a:ln w="17463">
                <a:solidFill>
                  <a:schemeClr val="tx1"/>
                </a:solidFill>
                <a:round/>
                <a:headEnd/>
                <a:tailEnd/>
              </a:ln>
            </p:spPr>
            <p:txBody>
              <a:bodyPr/>
              <a:lstStyle/>
              <a:p>
                <a:endParaRPr lang="ar-SA"/>
              </a:p>
            </p:txBody>
          </p:sp>
          <p:sp>
            <p:nvSpPr>
              <p:cNvPr id="98407" name="Line 103"/>
              <p:cNvSpPr>
                <a:spLocks noChangeShapeType="1"/>
              </p:cNvSpPr>
              <p:nvPr/>
            </p:nvSpPr>
            <p:spPr bwMode="auto">
              <a:xfrm flipH="1" flipV="1">
                <a:off x="2449" y="2027"/>
                <a:ext cx="66" cy="166"/>
              </a:xfrm>
              <a:prstGeom prst="line">
                <a:avLst/>
              </a:prstGeom>
              <a:noFill/>
              <a:ln w="17463">
                <a:solidFill>
                  <a:schemeClr val="tx1"/>
                </a:solidFill>
                <a:round/>
                <a:headEnd/>
                <a:tailEnd/>
              </a:ln>
            </p:spPr>
            <p:txBody>
              <a:bodyPr/>
              <a:lstStyle/>
              <a:p>
                <a:endParaRPr lang="ar-SA"/>
              </a:p>
            </p:txBody>
          </p:sp>
          <p:sp>
            <p:nvSpPr>
              <p:cNvPr id="98408" name="Line 104"/>
              <p:cNvSpPr>
                <a:spLocks noChangeShapeType="1"/>
              </p:cNvSpPr>
              <p:nvPr/>
            </p:nvSpPr>
            <p:spPr bwMode="auto">
              <a:xfrm flipV="1">
                <a:off x="2515" y="2027"/>
                <a:ext cx="67" cy="166"/>
              </a:xfrm>
              <a:prstGeom prst="line">
                <a:avLst/>
              </a:prstGeom>
              <a:noFill/>
              <a:ln w="17463">
                <a:solidFill>
                  <a:schemeClr val="tx1"/>
                </a:solidFill>
                <a:round/>
                <a:headEnd/>
                <a:tailEnd/>
              </a:ln>
            </p:spPr>
            <p:txBody>
              <a:bodyPr/>
              <a:lstStyle/>
              <a:p>
                <a:endParaRPr lang="ar-SA"/>
              </a:p>
            </p:txBody>
          </p:sp>
          <p:sp>
            <p:nvSpPr>
              <p:cNvPr id="98409" name="Line 105"/>
              <p:cNvSpPr>
                <a:spLocks noChangeShapeType="1"/>
              </p:cNvSpPr>
              <p:nvPr/>
            </p:nvSpPr>
            <p:spPr bwMode="auto">
              <a:xfrm flipH="1" flipV="1">
                <a:off x="2582" y="2027"/>
                <a:ext cx="66" cy="166"/>
              </a:xfrm>
              <a:prstGeom prst="line">
                <a:avLst/>
              </a:prstGeom>
              <a:noFill/>
              <a:ln w="17463">
                <a:solidFill>
                  <a:schemeClr val="tx1"/>
                </a:solidFill>
                <a:round/>
                <a:headEnd/>
                <a:tailEnd/>
              </a:ln>
            </p:spPr>
            <p:txBody>
              <a:bodyPr/>
              <a:lstStyle/>
              <a:p>
                <a:endParaRPr lang="ar-SA"/>
              </a:p>
            </p:txBody>
          </p:sp>
        </p:grpSp>
        <p:sp>
          <p:nvSpPr>
            <p:cNvPr id="98410" name="Line 106"/>
            <p:cNvSpPr>
              <a:spLocks noChangeShapeType="1"/>
            </p:cNvSpPr>
            <p:nvPr/>
          </p:nvSpPr>
          <p:spPr bwMode="auto">
            <a:xfrm>
              <a:off x="1080" y="2124"/>
              <a:ext cx="153"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1" name="Line 107"/>
            <p:cNvSpPr>
              <a:spLocks noChangeShapeType="1"/>
            </p:cNvSpPr>
            <p:nvPr/>
          </p:nvSpPr>
          <p:spPr bwMode="auto">
            <a:xfrm flipH="1" flipV="1">
              <a:off x="1152" y="1404"/>
              <a:ext cx="1431"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2" name="Line 108"/>
            <p:cNvSpPr>
              <a:spLocks noChangeShapeType="1"/>
            </p:cNvSpPr>
            <p:nvPr/>
          </p:nvSpPr>
          <p:spPr bwMode="auto">
            <a:xfrm flipV="1">
              <a:off x="1152" y="1395"/>
              <a:ext cx="0" cy="729"/>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4" name="Line 110"/>
            <p:cNvSpPr>
              <a:spLocks noChangeShapeType="1"/>
            </p:cNvSpPr>
            <p:nvPr/>
          </p:nvSpPr>
          <p:spPr bwMode="auto">
            <a:xfrm>
              <a:off x="2988" y="1395"/>
              <a:ext cx="342"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5" name="Line 111"/>
            <p:cNvSpPr>
              <a:spLocks noChangeShapeType="1"/>
            </p:cNvSpPr>
            <p:nvPr/>
          </p:nvSpPr>
          <p:spPr bwMode="auto">
            <a:xfrm>
              <a:off x="1836" y="3033"/>
              <a:ext cx="2430"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6" name="Line 112"/>
            <p:cNvSpPr>
              <a:spLocks noChangeShapeType="1"/>
            </p:cNvSpPr>
            <p:nvPr/>
          </p:nvSpPr>
          <p:spPr bwMode="auto">
            <a:xfrm>
              <a:off x="3816" y="2754"/>
              <a:ext cx="0" cy="288"/>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7" name="Line 113"/>
            <p:cNvSpPr>
              <a:spLocks noChangeShapeType="1"/>
            </p:cNvSpPr>
            <p:nvPr/>
          </p:nvSpPr>
          <p:spPr bwMode="auto">
            <a:xfrm flipH="1" flipV="1">
              <a:off x="3825" y="2142"/>
              <a:ext cx="0" cy="243"/>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8" name="Line 114"/>
            <p:cNvSpPr>
              <a:spLocks noChangeShapeType="1"/>
            </p:cNvSpPr>
            <p:nvPr/>
          </p:nvSpPr>
          <p:spPr bwMode="auto">
            <a:xfrm>
              <a:off x="4122" y="2484"/>
              <a:ext cx="234"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19" name="Line 115"/>
            <p:cNvSpPr>
              <a:spLocks noChangeShapeType="1"/>
            </p:cNvSpPr>
            <p:nvPr/>
          </p:nvSpPr>
          <p:spPr bwMode="auto">
            <a:xfrm>
              <a:off x="4131" y="2583"/>
              <a:ext cx="234"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20" name="Line 116"/>
            <p:cNvSpPr>
              <a:spLocks noChangeShapeType="1"/>
            </p:cNvSpPr>
            <p:nvPr/>
          </p:nvSpPr>
          <p:spPr bwMode="auto">
            <a:xfrm>
              <a:off x="4248" y="2583"/>
              <a:ext cx="0" cy="45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21" name="Line 117"/>
            <p:cNvSpPr>
              <a:spLocks noChangeShapeType="1"/>
            </p:cNvSpPr>
            <p:nvPr/>
          </p:nvSpPr>
          <p:spPr bwMode="auto">
            <a:xfrm flipV="1">
              <a:off x="4239" y="2115"/>
              <a:ext cx="0" cy="369"/>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22" name="Oval 118"/>
            <p:cNvSpPr>
              <a:spLocks noChangeArrowheads="1"/>
            </p:cNvSpPr>
            <p:nvPr/>
          </p:nvSpPr>
          <p:spPr bwMode="auto">
            <a:xfrm>
              <a:off x="3747" y="2062"/>
              <a:ext cx="144" cy="133"/>
            </a:xfrm>
            <a:prstGeom prst="ellipse">
              <a:avLst/>
            </a:prstGeom>
            <a:solidFill>
              <a:srgbClr val="969696"/>
            </a:solidFill>
            <a:ln w="17463">
              <a:solidFill>
                <a:srgbClr val="000000"/>
              </a:solidFill>
              <a:round/>
              <a:headEnd/>
              <a:tailEnd/>
            </a:ln>
          </p:spPr>
          <p:txBody>
            <a:bodyPr/>
            <a:lstStyle/>
            <a:p>
              <a:endParaRPr lang="ar-SA"/>
            </a:p>
          </p:txBody>
        </p:sp>
        <p:sp>
          <p:nvSpPr>
            <p:cNvPr id="98423" name="Oval 119"/>
            <p:cNvSpPr>
              <a:spLocks noChangeArrowheads="1"/>
            </p:cNvSpPr>
            <p:nvPr/>
          </p:nvSpPr>
          <p:spPr bwMode="auto">
            <a:xfrm>
              <a:off x="1101" y="2080"/>
              <a:ext cx="144" cy="133"/>
            </a:xfrm>
            <a:prstGeom prst="ellipse">
              <a:avLst/>
            </a:prstGeom>
            <a:solidFill>
              <a:srgbClr val="969696"/>
            </a:solidFill>
            <a:ln w="17463">
              <a:solidFill>
                <a:srgbClr val="000000"/>
              </a:solidFill>
              <a:round/>
              <a:headEnd/>
              <a:tailEnd/>
            </a:ln>
          </p:spPr>
          <p:txBody>
            <a:bodyPr/>
            <a:lstStyle/>
            <a:p>
              <a:endParaRPr lang="ar-SA"/>
            </a:p>
          </p:txBody>
        </p:sp>
        <p:sp>
          <p:nvSpPr>
            <p:cNvPr id="98424" name="Rectangle 120"/>
            <p:cNvSpPr>
              <a:spLocks noChangeArrowheads="1"/>
            </p:cNvSpPr>
            <p:nvPr/>
          </p:nvSpPr>
          <p:spPr bwMode="auto">
            <a:xfrm>
              <a:off x="2729" y="1522"/>
              <a:ext cx="157" cy="211"/>
            </a:xfrm>
            <a:prstGeom prst="rect">
              <a:avLst/>
            </a:prstGeom>
            <a:noFill/>
            <a:ln w="9525">
              <a:noFill/>
              <a:miter lim="800000"/>
              <a:headEnd/>
              <a:tailEnd/>
            </a:ln>
          </p:spPr>
          <p:txBody>
            <a:bodyPr wrap="none" lIns="0" tIns="0" rIns="0" bIns="0">
              <a:spAutoFit/>
            </a:bodyPr>
            <a:lstStyle/>
            <a:p>
              <a:r>
                <a:rPr lang="en-US" sz="2200"/>
                <a:t>R</a:t>
              </a:r>
              <a:r>
                <a:rPr lang="en-US" sz="2200" baseline="-25000"/>
                <a:t>f</a:t>
              </a:r>
              <a:endParaRPr lang="en-US"/>
            </a:p>
          </p:txBody>
        </p:sp>
        <p:sp>
          <p:nvSpPr>
            <p:cNvPr id="98425" name="Rectangle 121"/>
            <p:cNvSpPr>
              <a:spLocks noChangeArrowheads="1"/>
            </p:cNvSpPr>
            <p:nvPr/>
          </p:nvSpPr>
          <p:spPr bwMode="auto">
            <a:xfrm>
              <a:off x="3503" y="2494"/>
              <a:ext cx="190" cy="211"/>
            </a:xfrm>
            <a:prstGeom prst="rect">
              <a:avLst/>
            </a:prstGeom>
            <a:noFill/>
            <a:ln w="9525">
              <a:noFill/>
              <a:miter lim="800000"/>
              <a:headEnd/>
              <a:tailEnd/>
            </a:ln>
          </p:spPr>
          <p:txBody>
            <a:bodyPr wrap="none" lIns="0" tIns="0" rIns="0" bIns="0">
              <a:spAutoFit/>
            </a:bodyPr>
            <a:lstStyle/>
            <a:p>
              <a:r>
                <a:rPr lang="en-US" sz="2200"/>
                <a:t>R</a:t>
              </a:r>
              <a:r>
                <a:rPr lang="en-US" sz="2200" baseline="-25000"/>
                <a:t>L</a:t>
              </a:r>
              <a:endParaRPr lang="en-US"/>
            </a:p>
          </p:txBody>
        </p:sp>
        <p:sp>
          <p:nvSpPr>
            <p:cNvPr id="98426" name="Rectangle 122"/>
            <p:cNvSpPr>
              <a:spLocks noChangeArrowheads="1"/>
            </p:cNvSpPr>
            <p:nvPr/>
          </p:nvSpPr>
          <p:spPr bwMode="auto">
            <a:xfrm>
              <a:off x="4421" y="2458"/>
              <a:ext cx="190" cy="211"/>
            </a:xfrm>
            <a:prstGeom prst="rect">
              <a:avLst/>
            </a:prstGeom>
            <a:noFill/>
            <a:ln w="9525">
              <a:noFill/>
              <a:miter lim="800000"/>
              <a:headEnd/>
              <a:tailEnd/>
            </a:ln>
          </p:spPr>
          <p:txBody>
            <a:bodyPr wrap="none" lIns="0" tIns="0" rIns="0" bIns="0">
              <a:spAutoFit/>
            </a:bodyPr>
            <a:lstStyle/>
            <a:p>
              <a:r>
                <a:rPr lang="en-US" sz="2200"/>
                <a:t>C</a:t>
              </a:r>
              <a:r>
                <a:rPr lang="en-US" sz="2200" baseline="-25000"/>
                <a:t>L</a:t>
              </a:r>
              <a:endParaRPr lang="en-US"/>
            </a:p>
          </p:txBody>
        </p:sp>
        <p:sp>
          <p:nvSpPr>
            <p:cNvPr id="98427" name="Rectangle 123"/>
            <p:cNvSpPr>
              <a:spLocks noChangeArrowheads="1"/>
            </p:cNvSpPr>
            <p:nvPr/>
          </p:nvSpPr>
          <p:spPr bwMode="auto">
            <a:xfrm>
              <a:off x="2918" y="2152"/>
              <a:ext cx="119" cy="211"/>
            </a:xfrm>
            <a:prstGeom prst="rect">
              <a:avLst/>
            </a:prstGeom>
            <a:noFill/>
            <a:ln w="9525">
              <a:noFill/>
              <a:miter lim="800000"/>
              <a:headEnd/>
              <a:tailEnd/>
            </a:ln>
          </p:spPr>
          <p:txBody>
            <a:bodyPr wrap="none" lIns="0" tIns="0" rIns="0" bIns="0">
              <a:spAutoFit/>
            </a:bodyPr>
            <a:lstStyle/>
            <a:p>
              <a:r>
                <a:rPr lang="en-US" sz="2200"/>
                <a:t>I</a:t>
              </a:r>
              <a:r>
                <a:rPr lang="en-US" sz="2200" baseline="-25000"/>
                <a:t>0</a:t>
              </a:r>
              <a:endParaRPr lang="en-US"/>
            </a:p>
          </p:txBody>
        </p:sp>
        <p:sp>
          <p:nvSpPr>
            <p:cNvPr id="98428" name="Line 124"/>
            <p:cNvSpPr>
              <a:spLocks noChangeShapeType="1"/>
            </p:cNvSpPr>
            <p:nvPr/>
          </p:nvSpPr>
          <p:spPr bwMode="auto">
            <a:xfrm flipV="1">
              <a:off x="3330" y="1395"/>
              <a:ext cx="0" cy="774"/>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98429" name="Oval 125"/>
            <p:cNvSpPr>
              <a:spLocks noChangeArrowheads="1"/>
            </p:cNvSpPr>
            <p:nvPr/>
          </p:nvSpPr>
          <p:spPr bwMode="auto">
            <a:xfrm>
              <a:off x="3270" y="2071"/>
              <a:ext cx="144" cy="133"/>
            </a:xfrm>
            <a:prstGeom prst="ellipse">
              <a:avLst/>
            </a:prstGeom>
            <a:solidFill>
              <a:srgbClr val="969696"/>
            </a:solidFill>
            <a:ln w="17463">
              <a:solidFill>
                <a:srgbClr val="000000"/>
              </a:solidFill>
              <a:round/>
              <a:headEnd/>
              <a:tailEnd/>
            </a:ln>
          </p:spPr>
          <p:txBody>
            <a:bodyPr/>
            <a:lstStyle/>
            <a:p>
              <a:endParaRPr lang="ar-SA"/>
            </a:p>
          </p:txBody>
        </p:sp>
        <p:sp>
          <p:nvSpPr>
            <p:cNvPr id="98430" name="Line 126"/>
            <p:cNvSpPr>
              <a:spLocks noChangeShapeType="1"/>
            </p:cNvSpPr>
            <p:nvPr/>
          </p:nvSpPr>
          <p:spPr bwMode="auto">
            <a:xfrm>
              <a:off x="2835" y="2052"/>
              <a:ext cx="288" cy="0"/>
            </a:xfrm>
            <a:prstGeom prst="line">
              <a:avLst/>
            </a:prstGeom>
            <a:noFill/>
            <a:ln w="12700">
              <a:solidFill>
                <a:schemeClr val="tx1"/>
              </a:solidFill>
              <a:round/>
              <a:headEnd type="none" w="sm" len="sm"/>
              <a:tailEnd type="triangle" w="sm" len="sm"/>
            </a:ln>
            <a:effectLst/>
          </p:spPr>
          <p:txBody>
            <a:bodyPr wrap="none"/>
            <a:lstStyle/>
            <a:p>
              <a:endParaRPr lang="ar-SA"/>
            </a:p>
          </p:txBody>
        </p:sp>
        <p:sp>
          <p:nvSpPr>
            <p:cNvPr id="98431" name="Line 127"/>
            <p:cNvSpPr>
              <a:spLocks noChangeShapeType="1"/>
            </p:cNvSpPr>
            <p:nvPr/>
          </p:nvSpPr>
          <p:spPr bwMode="auto">
            <a:xfrm>
              <a:off x="3510" y="2025"/>
              <a:ext cx="243" cy="0"/>
            </a:xfrm>
            <a:prstGeom prst="line">
              <a:avLst/>
            </a:prstGeom>
            <a:noFill/>
            <a:ln w="12700">
              <a:solidFill>
                <a:schemeClr val="tx1"/>
              </a:solidFill>
              <a:round/>
              <a:headEnd type="none" w="sm" len="sm"/>
              <a:tailEnd type="triangle" w="sm" len="sm"/>
            </a:ln>
            <a:effectLst/>
          </p:spPr>
          <p:txBody>
            <a:bodyPr wrap="none"/>
            <a:lstStyle/>
            <a:p>
              <a:endParaRPr lang="ar-SA"/>
            </a:p>
          </p:txBody>
        </p:sp>
        <p:sp>
          <p:nvSpPr>
            <p:cNvPr id="98432" name="Line 128"/>
            <p:cNvSpPr>
              <a:spLocks noChangeShapeType="1"/>
            </p:cNvSpPr>
            <p:nvPr/>
          </p:nvSpPr>
          <p:spPr bwMode="auto">
            <a:xfrm flipV="1">
              <a:off x="3420" y="1485"/>
              <a:ext cx="0" cy="306"/>
            </a:xfrm>
            <a:prstGeom prst="line">
              <a:avLst/>
            </a:prstGeom>
            <a:noFill/>
            <a:ln w="12700">
              <a:solidFill>
                <a:schemeClr val="tx1"/>
              </a:solidFill>
              <a:round/>
              <a:headEnd type="none" w="sm" len="sm"/>
              <a:tailEnd type="triangle" w="sm" len="sm"/>
            </a:ln>
            <a:effectLst/>
          </p:spPr>
          <p:txBody>
            <a:bodyPr wrap="none"/>
            <a:lstStyle/>
            <a:p>
              <a:endParaRPr lang="ar-SA"/>
            </a:p>
          </p:txBody>
        </p:sp>
        <p:sp>
          <p:nvSpPr>
            <p:cNvPr id="98433" name="Rectangle 129"/>
            <p:cNvSpPr>
              <a:spLocks noChangeArrowheads="1"/>
            </p:cNvSpPr>
            <p:nvPr/>
          </p:nvSpPr>
          <p:spPr bwMode="auto">
            <a:xfrm>
              <a:off x="3404" y="1270"/>
              <a:ext cx="99" cy="211"/>
            </a:xfrm>
            <a:prstGeom prst="rect">
              <a:avLst/>
            </a:prstGeom>
            <a:noFill/>
            <a:ln w="9525">
              <a:noFill/>
              <a:miter lim="800000"/>
              <a:headEnd/>
              <a:tailEnd/>
            </a:ln>
          </p:spPr>
          <p:txBody>
            <a:bodyPr wrap="none" lIns="0" tIns="0" rIns="0" bIns="0">
              <a:spAutoFit/>
            </a:bodyPr>
            <a:lstStyle/>
            <a:p>
              <a:r>
                <a:rPr lang="en-US" sz="2200"/>
                <a:t>I</a:t>
              </a:r>
              <a:r>
                <a:rPr lang="en-US" sz="2200" baseline="-25000"/>
                <a:t>f</a:t>
              </a:r>
              <a:endParaRPr lang="en-US"/>
            </a:p>
          </p:txBody>
        </p:sp>
        <p:sp>
          <p:nvSpPr>
            <p:cNvPr id="98434" name="Rectangle 130"/>
            <p:cNvSpPr>
              <a:spLocks noChangeArrowheads="1"/>
            </p:cNvSpPr>
            <p:nvPr/>
          </p:nvSpPr>
          <p:spPr bwMode="auto">
            <a:xfrm>
              <a:off x="3593" y="1783"/>
              <a:ext cx="132" cy="211"/>
            </a:xfrm>
            <a:prstGeom prst="rect">
              <a:avLst/>
            </a:prstGeom>
            <a:noFill/>
            <a:ln w="9525">
              <a:noFill/>
              <a:miter lim="800000"/>
              <a:headEnd/>
              <a:tailEnd/>
            </a:ln>
          </p:spPr>
          <p:txBody>
            <a:bodyPr wrap="none" lIns="0" tIns="0" rIns="0" bIns="0">
              <a:spAutoFit/>
            </a:bodyPr>
            <a:lstStyle/>
            <a:p>
              <a:r>
                <a:rPr lang="en-US" sz="2200"/>
                <a:t>I</a:t>
              </a:r>
              <a:r>
                <a:rPr lang="en-US" sz="2200" baseline="-25000"/>
                <a:t>L</a:t>
              </a:r>
              <a:endParaRPr lang="en-US"/>
            </a:p>
          </p:txBody>
        </p:sp>
      </p:grpSp>
      <p:graphicFrame>
        <p:nvGraphicFramePr>
          <p:cNvPr id="98436" name="Object 132"/>
          <p:cNvGraphicFramePr>
            <a:graphicFrameLocks noChangeAspect="1"/>
          </p:cNvGraphicFramePr>
          <p:nvPr>
            <p:extLst>
              <p:ext uri="{D42A27DB-BD31-4B8C-83A1-F6EECF244321}">
                <p14:modId xmlns:p14="http://schemas.microsoft.com/office/powerpoint/2010/main" val="4290510973"/>
              </p:ext>
            </p:extLst>
          </p:nvPr>
        </p:nvGraphicFramePr>
        <p:xfrm>
          <a:off x="6557963" y="1398588"/>
          <a:ext cx="2586037" cy="1446212"/>
        </p:xfrm>
        <a:graphic>
          <a:graphicData uri="http://schemas.openxmlformats.org/presentationml/2006/ole">
            <mc:AlternateContent xmlns:mc="http://schemas.openxmlformats.org/markup-compatibility/2006">
              <mc:Choice xmlns:v="urn:schemas-microsoft-com:vml" Requires="v">
                <p:oleObj spid="_x0000_s56338" name="Equation" r:id="rId6" imgW="1180800" imgH="660240" progId="Equation.3">
                  <p:embed/>
                </p:oleObj>
              </mc:Choice>
              <mc:Fallback>
                <p:oleObj name="Equation" r:id="rId6" imgW="1180800" imgH="6602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7963" y="1398588"/>
                        <a:ext cx="2586037" cy="1446212"/>
                      </a:xfrm>
                      <a:prstGeom prst="rect">
                        <a:avLst/>
                      </a:prstGeom>
                      <a:solidFill>
                        <a:srgbClr val="CCFF99"/>
                      </a:solidFill>
                    </p:spPr>
                  </p:pic>
                </p:oleObj>
              </mc:Fallback>
            </mc:AlternateContent>
          </a:graphicData>
        </a:graphic>
      </p:graphicFrame>
      <p:sp>
        <p:nvSpPr>
          <p:cNvPr id="98438" name="Text Box 134"/>
          <p:cNvSpPr txBox="1">
            <a:spLocks noChangeArrowheads="1"/>
          </p:cNvSpPr>
          <p:nvPr/>
        </p:nvSpPr>
        <p:spPr bwMode="auto">
          <a:xfrm>
            <a:off x="200025" y="5446713"/>
            <a:ext cx="8747125" cy="457200"/>
          </a:xfrm>
          <a:prstGeom prst="rect">
            <a:avLst/>
          </a:prstGeom>
          <a:solidFill>
            <a:schemeClr val="tx2">
              <a:lumMod val="20000"/>
              <a:lumOff val="80000"/>
            </a:schemeClr>
          </a:solidFill>
          <a:ln w="12700">
            <a:noFill/>
            <a:miter lim="800000"/>
            <a:headEnd type="none" w="sm" len="sm"/>
            <a:tailEnd type="none" w="sm" len="sm"/>
          </a:ln>
          <a:effectLst/>
        </p:spPr>
        <p:txBody>
          <a:bodyPr>
            <a:spAutoFit/>
          </a:bodyPr>
          <a:lstStyle/>
          <a:p>
            <a:r>
              <a:rPr lang="en-US"/>
              <a:t>Don’t let equivalent resistance seen from the output below a few k</a:t>
            </a:r>
            <a:r>
              <a:rPr lang="en-US">
                <a:sym typeface="Symbol" pitchFamily="18" charset="2"/>
              </a:rPr>
              <a:t></a:t>
            </a:r>
            <a:endParaRPr lang="en-US"/>
          </a:p>
        </p:txBody>
      </p:sp>
      <p:sp>
        <p:nvSpPr>
          <p:cNvPr id="98439" name="Text Box 135"/>
          <p:cNvSpPr txBox="1">
            <a:spLocks noChangeArrowheads="1"/>
          </p:cNvSpPr>
          <p:nvPr/>
        </p:nvSpPr>
        <p:spPr bwMode="auto">
          <a:xfrm>
            <a:off x="207963" y="5946775"/>
            <a:ext cx="6859587" cy="457200"/>
          </a:xfrm>
          <a:prstGeom prst="rect">
            <a:avLst/>
          </a:prstGeom>
          <a:solidFill>
            <a:srgbClr val="CCFF99"/>
          </a:solidFill>
          <a:ln w="12700">
            <a:noFill/>
            <a:miter lim="800000"/>
            <a:headEnd type="none" w="sm" len="sm"/>
            <a:tailEnd type="none" w="sm" len="sm"/>
          </a:ln>
          <a:effectLst/>
        </p:spPr>
        <p:txBody>
          <a:bodyPr wrap="none">
            <a:spAutoFit/>
          </a:bodyPr>
          <a:lstStyle/>
          <a:p>
            <a:r>
              <a:rPr lang="en-US" dirty="0"/>
              <a:t>Capacitive loads may impose slew-rate like limitations</a:t>
            </a:r>
          </a:p>
        </p:txBody>
      </p:sp>
    </p:spTree>
    <p:extLst>
      <p:ext uri="{BB962C8B-B14F-4D97-AF65-F5344CB8AC3E}">
        <p14:creationId xmlns:p14="http://schemas.microsoft.com/office/powerpoint/2010/main" val="58378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8306"/>
                                        </p:tgtEl>
                                        <p:attrNameLst>
                                          <p:attrName>style.visibility</p:attrName>
                                        </p:attrNameLst>
                                      </p:cBhvr>
                                      <p:to>
                                        <p:strVal val="visible"/>
                                      </p:to>
                                    </p:set>
                                    <p:anim calcmode="lin" valueType="num">
                                      <p:cBhvr additive="base">
                                        <p:cTn id="7" dur="500" fill="hold"/>
                                        <p:tgtEl>
                                          <p:spTgt spid="98306"/>
                                        </p:tgtEl>
                                        <p:attrNameLst>
                                          <p:attrName>ppt_x</p:attrName>
                                        </p:attrNameLst>
                                      </p:cBhvr>
                                      <p:tavLst>
                                        <p:tav tm="0">
                                          <p:val>
                                            <p:strVal val="#ppt_x"/>
                                          </p:val>
                                        </p:tav>
                                        <p:tav tm="100000">
                                          <p:val>
                                            <p:strVal val="#ppt_x"/>
                                          </p:val>
                                        </p:tav>
                                      </p:tavLst>
                                    </p:anim>
                                    <p:anim calcmode="lin" valueType="num">
                                      <p:cBhvr additive="base">
                                        <p:cTn id="8" dur="500" fill="hold"/>
                                        <p:tgtEl>
                                          <p:spTgt spid="9830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8436"/>
                                        </p:tgtEl>
                                        <p:attrNameLst>
                                          <p:attrName>style.visibility</p:attrName>
                                        </p:attrNameLst>
                                      </p:cBhvr>
                                      <p:to>
                                        <p:strVal val="visible"/>
                                      </p:to>
                                    </p:set>
                                    <p:anim calcmode="lin" valueType="num">
                                      <p:cBhvr additive="base">
                                        <p:cTn id="18" dur="500" fill="hold"/>
                                        <p:tgtEl>
                                          <p:spTgt spid="98436"/>
                                        </p:tgtEl>
                                        <p:attrNameLst>
                                          <p:attrName>ppt_x</p:attrName>
                                        </p:attrNameLst>
                                      </p:cBhvr>
                                      <p:tavLst>
                                        <p:tav tm="0">
                                          <p:val>
                                            <p:strVal val="0-#ppt_w/2"/>
                                          </p:val>
                                        </p:tav>
                                        <p:tav tm="100000">
                                          <p:val>
                                            <p:strVal val="#ppt_x"/>
                                          </p:val>
                                        </p:tav>
                                      </p:tavLst>
                                    </p:anim>
                                    <p:anim calcmode="lin" valueType="num">
                                      <p:cBhvr additive="base">
                                        <p:cTn id="19" dur="500" fill="hold"/>
                                        <p:tgtEl>
                                          <p:spTgt spid="9843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8438"/>
                                        </p:tgtEl>
                                        <p:attrNameLst>
                                          <p:attrName>style.visibility</p:attrName>
                                        </p:attrNameLst>
                                      </p:cBhvr>
                                      <p:to>
                                        <p:strVal val="visible"/>
                                      </p:to>
                                    </p:set>
                                    <p:anim calcmode="lin" valueType="num">
                                      <p:cBhvr additive="base">
                                        <p:cTn id="24" dur="500" fill="hold"/>
                                        <p:tgtEl>
                                          <p:spTgt spid="98438"/>
                                        </p:tgtEl>
                                        <p:attrNameLst>
                                          <p:attrName>ppt_x</p:attrName>
                                        </p:attrNameLst>
                                      </p:cBhvr>
                                      <p:tavLst>
                                        <p:tav tm="0">
                                          <p:val>
                                            <p:strVal val="1+#ppt_w/2"/>
                                          </p:val>
                                        </p:tav>
                                        <p:tav tm="100000">
                                          <p:val>
                                            <p:strVal val="#ppt_x"/>
                                          </p:val>
                                        </p:tav>
                                      </p:tavLst>
                                    </p:anim>
                                    <p:anim calcmode="lin" valueType="num">
                                      <p:cBhvr additive="base">
                                        <p:cTn id="25" dur="500" fill="hold"/>
                                        <p:tgtEl>
                                          <p:spTgt spid="9843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carbrake.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98439"/>
                                        </p:tgtEl>
                                        <p:attrNameLst>
                                          <p:attrName>style.visibility</p:attrName>
                                        </p:attrNameLst>
                                      </p:cBhvr>
                                      <p:to>
                                        <p:strVal val="visible"/>
                                      </p:to>
                                    </p:set>
                                    <p:anim calcmode="lin" valueType="num">
                                      <p:cBhvr additive="base">
                                        <p:cTn id="30" dur="500" fill="hold"/>
                                        <p:tgtEl>
                                          <p:spTgt spid="98439"/>
                                        </p:tgtEl>
                                        <p:attrNameLst>
                                          <p:attrName>ppt_x</p:attrName>
                                        </p:attrNameLst>
                                      </p:cBhvr>
                                      <p:tavLst>
                                        <p:tav tm="0">
                                          <p:val>
                                            <p:strVal val="1+#ppt_w/2"/>
                                          </p:val>
                                        </p:tav>
                                        <p:tav tm="100000">
                                          <p:val>
                                            <p:strVal val="#ppt_x"/>
                                          </p:val>
                                        </p:tav>
                                      </p:tavLst>
                                    </p:anim>
                                    <p:anim calcmode="lin" valueType="num">
                                      <p:cBhvr additive="base">
                                        <p:cTn id="31" dur="500" fill="hold"/>
                                        <p:tgtEl>
                                          <p:spTgt spid="9843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5"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utoUpdateAnimBg="0"/>
      <p:bldP spid="98438" grpId="0" animBg="1" autoUpdateAnimBg="0"/>
      <p:bldP spid="98439"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292080" y="274638"/>
            <a:ext cx="3744416" cy="2362274"/>
          </a:xfrm>
        </p:spPr>
        <p:txBody>
          <a:bodyPr>
            <a:normAutofit fontScale="90000"/>
          </a:bodyPr>
          <a:lstStyle/>
          <a:p>
            <a:r>
              <a:rPr lang="tr-TR" dirty="0"/>
              <a:t>İ</a:t>
            </a:r>
            <a:r>
              <a:rPr lang="en-US" dirty="0" smtClean="0"/>
              <a:t>deal </a:t>
            </a:r>
            <a:r>
              <a:rPr lang="tr-TR" dirty="0" smtClean="0"/>
              <a:t>Bir İşlemsel Kuvvetlendirici</a:t>
            </a:r>
            <a:endParaRPr lang="en-US" dirty="0" smtClean="0"/>
          </a:p>
        </p:txBody>
      </p:sp>
      <p:pic>
        <p:nvPicPr>
          <p:cNvPr id="6" name="Picture 4" descr="F:\Webster\SCANS\Fig3-2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4166" y="3110829"/>
            <a:ext cx="6399213" cy="3508375"/>
          </a:xfrm>
          <a:prstGeom prst="rect">
            <a:avLst/>
          </a:prstGeom>
          <a:noFill/>
          <a:extLst>
            <a:ext uri="{909E8E84-426E-40DD-AFC4-6F175D3DCCD1}">
              <a14:hiddenFill xmlns:a14="http://schemas.microsoft.com/office/drawing/2010/main">
                <a:solidFill>
                  <a:srgbClr val="FFFFFF"/>
                </a:solidFill>
              </a14:hiddenFill>
            </a:ext>
          </a:extLst>
        </p:spPr>
      </p:pic>
      <p:pic>
        <p:nvPicPr>
          <p:cNvPr id="501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92" y="346841"/>
            <a:ext cx="4628211" cy="3145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94F95399-64A8-43B0-A5C5-2D48ACAF8409}" type="slidenum">
              <a:rPr lang="tr-TR" smtClean="0"/>
              <a:t>8</a:t>
            </a:fld>
            <a:endParaRPr lang="tr-TR"/>
          </a:p>
        </p:txBody>
      </p:sp>
    </p:spTree>
    <p:extLst>
      <p:ext uri="{BB962C8B-B14F-4D97-AF65-F5344CB8AC3E}">
        <p14:creationId xmlns:p14="http://schemas.microsoft.com/office/powerpoint/2010/main" val="4719901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5"/>
          <p:cNvSpPr/>
          <p:nvPr/>
        </p:nvSpPr>
        <p:spPr>
          <a:xfrm>
            <a:off x="362607" y="1249363"/>
            <a:ext cx="4461641" cy="3027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ayt Numarası Yer Tutucusu 6"/>
          <p:cNvSpPr>
            <a:spLocks noGrp="1"/>
          </p:cNvSpPr>
          <p:nvPr>
            <p:ph type="sldNum" sz="quarter" idx="12"/>
          </p:nvPr>
        </p:nvSpPr>
        <p:spPr/>
        <p:txBody>
          <a:bodyPr/>
          <a:lstStyle/>
          <a:p>
            <a:fld id="{94F95399-64A8-43B0-A5C5-2D48ACAF8409}" type="slidenum">
              <a:rPr lang="tr-TR" smtClean="0"/>
              <a:t>80</a:t>
            </a:fld>
            <a:endParaRPr lang="tr-TR"/>
          </a:p>
        </p:txBody>
      </p:sp>
      <p:sp>
        <p:nvSpPr>
          <p:cNvPr id="69634" name="Rectangle 2"/>
          <p:cNvSpPr>
            <a:spLocks noGrp="1" noChangeArrowheads="1"/>
          </p:cNvSpPr>
          <p:nvPr>
            <p:ph type="title"/>
          </p:nvPr>
        </p:nvSpPr>
        <p:spPr/>
        <p:txBody>
          <a:bodyPr>
            <a:normAutofit fontScale="90000"/>
          </a:bodyPr>
          <a:lstStyle/>
          <a:p>
            <a:r>
              <a:rPr lang="en-US">
                <a:solidFill>
                  <a:schemeClr val="tx1"/>
                </a:solidFill>
              </a:rPr>
              <a:t>Input and output voltage ranges</a:t>
            </a:r>
          </a:p>
        </p:txBody>
      </p:sp>
      <p:grpSp>
        <p:nvGrpSpPr>
          <p:cNvPr id="2" name="Group 770"/>
          <p:cNvGrpSpPr>
            <a:grpSpLocks/>
          </p:cNvGrpSpPr>
          <p:nvPr/>
        </p:nvGrpSpPr>
        <p:grpSpPr bwMode="auto">
          <a:xfrm>
            <a:off x="5884863" y="2897188"/>
            <a:ext cx="2754312" cy="3960812"/>
            <a:chOff x="3707" y="1825"/>
            <a:chExt cx="1735" cy="2495"/>
          </a:xfrm>
        </p:grpSpPr>
        <p:sp>
          <p:nvSpPr>
            <p:cNvPr id="69639" name="Line 7"/>
            <p:cNvSpPr>
              <a:spLocks noChangeShapeType="1"/>
            </p:cNvSpPr>
            <p:nvPr/>
          </p:nvSpPr>
          <p:spPr bwMode="auto">
            <a:xfrm>
              <a:off x="4014" y="3118"/>
              <a:ext cx="1415" cy="0"/>
            </a:xfrm>
            <a:prstGeom prst="line">
              <a:avLst/>
            </a:prstGeom>
            <a:noFill/>
            <a:ln w="9525">
              <a:solidFill>
                <a:schemeClr val="tx1"/>
              </a:solidFill>
              <a:round/>
              <a:headEnd/>
              <a:tailEnd/>
            </a:ln>
            <a:effectLst/>
          </p:spPr>
          <p:txBody>
            <a:bodyPr/>
            <a:lstStyle/>
            <a:p>
              <a:endParaRPr lang="ar-SA"/>
            </a:p>
          </p:txBody>
        </p:sp>
        <p:sp>
          <p:nvSpPr>
            <p:cNvPr id="69640" name="Line 8"/>
            <p:cNvSpPr>
              <a:spLocks noChangeShapeType="1"/>
            </p:cNvSpPr>
            <p:nvPr/>
          </p:nvSpPr>
          <p:spPr bwMode="auto">
            <a:xfrm flipV="1">
              <a:off x="4189" y="1825"/>
              <a:ext cx="0" cy="2495"/>
            </a:xfrm>
            <a:prstGeom prst="line">
              <a:avLst/>
            </a:prstGeom>
            <a:noFill/>
            <a:ln w="9525">
              <a:solidFill>
                <a:schemeClr val="tx1"/>
              </a:solidFill>
              <a:round/>
              <a:headEnd/>
              <a:tailEnd/>
            </a:ln>
            <a:effectLst/>
          </p:spPr>
          <p:txBody>
            <a:bodyPr/>
            <a:lstStyle/>
            <a:p>
              <a:endParaRPr lang="ar-SA"/>
            </a:p>
          </p:txBody>
        </p:sp>
        <p:sp>
          <p:nvSpPr>
            <p:cNvPr id="69641" name="Line 9"/>
            <p:cNvSpPr>
              <a:spLocks noChangeShapeType="1"/>
            </p:cNvSpPr>
            <p:nvPr/>
          </p:nvSpPr>
          <p:spPr bwMode="auto">
            <a:xfrm>
              <a:off x="4065" y="2154"/>
              <a:ext cx="1377" cy="0"/>
            </a:xfrm>
            <a:prstGeom prst="line">
              <a:avLst/>
            </a:prstGeom>
            <a:noFill/>
            <a:ln w="9525" cap="rnd">
              <a:solidFill>
                <a:schemeClr val="tx1"/>
              </a:solidFill>
              <a:prstDash val="sysDot"/>
              <a:round/>
              <a:headEnd/>
              <a:tailEnd/>
            </a:ln>
            <a:effectLst/>
          </p:spPr>
          <p:txBody>
            <a:bodyPr/>
            <a:lstStyle/>
            <a:p>
              <a:endParaRPr lang="ar-SA"/>
            </a:p>
          </p:txBody>
        </p:sp>
        <p:sp>
          <p:nvSpPr>
            <p:cNvPr id="69642" name="Line 10"/>
            <p:cNvSpPr>
              <a:spLocks noChangeShapeType="1"/>
            </p:cNvSpPr>
            <p:nvPr/>
          </p:nvSpPr>
          <p:spPr bwMode="auto">
            <a:xfrm>
              <a:off x="4090" y="4082"/>
              <a:ext cx="1352" cy="0"/>
            </a:xfrm>
            <a:prstGeom prst="line">
              <a:avLst/>
            </a:prstGeom>
            <a:noFill/>
            <a:ln w="9525" cap="rnd">
              <a:solidFill>
                <a:schemeClr val="tx1"/>
              </a:solidFill>
              <a:prstDash val="sysDot"/>
              <a:round/>
              <a:headEnd/>
              <a:tailEnd/>
            </a:ln>
            <a:effectLst/>
          </p:spPr>
          <p:txBody>
            <a:bodyPr/>
            <a:lstStyle/>
            <a:p>
              <a:endParaRPr lang="ar-SA"/>
            </a:p>
          </p:txBody>
        </p:sp>
        <p:sp>
          <p:nvSpPr>
            <p:cNvPr id="69643" name="Text Box 11"/>
            <p:cNvSpPr txBox="1">
              <a:spLocks noChangeArrowheads="1"/>
            </p:cNvSpPr>
            <p:nvPr/>
          </p:nvSpPr>
          <p:spPr bwMode="auto">
            <a:xfrm>
              <a:off x="3739" y="2011"/>
              <a:ext cx="326" cy="288"/>
            </a:xfrm>
            <a:prstGeom prst="rect">
              <a:avLst/>
            </a:prstGeom>
            <a:noFill/>
            <a:ln w="9525">
              <a:noFill/>
              <a:miter lim="800000"/>
              <a:headEnd/>
              <a:tailEnd/>
            </a:ln>
            <a:effectLst/>
          </p:spPr>
          <p:txBody>
            <a:bodyPr wrap="none">
              <a:spAutoFit/>
            </a:bodyPr>
            <a:lstStyle/>
            <a:p>
              <a:r>
                <a:rPr lang="en-US"/>
                <a:t>V</a:t>
              </a:r>
              <a:r>
                <a:rPr lang="en-US" baseline="-25000"/>
                <a:t>S</a:t>
              </a:r>
              <a:endParaRPr lang="en-US"/>
            </a:p>
          </p:txBody>
        </p:sp>
        <p:sp>
          <p:nvSpPr>
            <p:cNvPr id="69644" name="Text Box 12"/>
            <p:cNvSpPr txBox="1">
              <a:spLocks noChangeArrowheads="1"/>
            </p:cNvSpPr>
            <p:nvPr/>
          </p:nvSpPr>
          <p:spPr bwMode="auto">
            <a:xfrm>
              <a:off x="3707" y="3852"/>
              <a:ext cx="390" cy="288"/>
            </a:xfrm>
            <a:prstGeom prst="rect">
              <a:avLst/>
            </a:prstGeom>
            <a:noFill/>
            <a:ln w="9525">
              <a:noFill/>
              <a:miter lim="800000"/>
              <a:headEnd/>
              <a:tailEnd/>
            </a:ln>
            <a:effectLst/>
          </p:spPr>
          <p:txBody>
            <a:bodyPr wrap="none">
              <a:spAutoFit/>
            </a:bodyPr>
            <a:lstStyle/>
            <a:p>
              <a:r>
                <a:rPr lang="en-US"/>
                <a:t>-V</a:t>
              </a:r>
              <a:r>
                <a:rPr lang="en-US" baseline="-25000"/>
                <a:t>S</a:t>
              </a:r>
              <a:endParaRPr lang="en-US"/>
            </a:p>
          </p:txBody>
        </p:sp>
      </p:grpSp>
      <p:grpSp>
        <p:nvGrpSpPr>
          <p:cNvPr id="3" name="Group 771"/>
          <p:cNvGrpSpPr>
            <a:grpSpLocks/>
          </p:cNvGrpSpPr>
          <p:nvPr/>
        </p:nvGrpSpPr>
        <p:grpSpPr bwMode="auto">
          <a:xfrm>
            <a:off x="6889750" y="3279775"/>
            <a:ext cx="730250" cy="3457575"/>
            <a:chOff x="4340" y="2066"/>
            <a:chExt cx="460" cy="2178"/>
          </a:xfrm>
        </p:grpSpPr>
        <p:sp>
          <p:nvSpPr>
            <p:cNvPr id="69646" name="Line 14"/>
            <p:cNvSpPr>
              <a:spLocks noChangeShapeType="1"/>
            </p:cNvSpPr>
            <p:nvPr/>
          </p:nvSpPr>
          <p:spPr bwMode="auto">
            <a:xfrm flipH="1" flipV="1">
              <a:off x="4501" y="2066"/>
              <a:ext cx="1" cy="588"/>
            </a:xfrm>
            <a:prstGeom prst="line">
              <a:avLst/>
            </a:prstGeom>
            <a:noFill/>
            <a:ln w="9525">
              <a:solidFill>
                <a:schemeClr val="tx1"/>
              </a:solidFill>
              <a:round/>
              <a:headEnd/>
              <a:tailEnd type="triangle" w="med" len="med"/>
            </a:ln>
            <a:effectLst/>
          </p:spPr>
          <p:txBody>
            <a:bodyPr/>
            <a:lstStyle/>
            <a:p>
              <a:endParaRPr lang="ar-SA"/>
            </a:p>
          </p:txBody>
        </p:sp>
        <p:sp>
          <p:nvSpPr>
            <p:cNvPr id="69647" name="Text Box 15"/>
            <p:cNvSpPr txBox="1">
              <a:spLocks noChangeArrowheads="1"/>
            </p:cNvSpPr>
            <p:nvPr/>
          </p:nvSpPr>
          <p:spPr bwMode="auto">
            <a:xfrm>
              <a:off x="4340" y="2662"/>
              <a:ext cx="460" cy="294"/>
            </a:xfrm>
            <a:prstGeom prst="rect">
              <a:avLst/>
            </a:prstGeom>
            <a:solidFill>
              <a:schemeClr val="accent2">
                <a:lumMod val="40000"/>
                <a:lumOff val="60000"/>
              </a:schemeClr>
            </a:solidFill>
            <a:ln w="9525">
              <a:solidFill>
                <a:schemeClr val="tx1"/>
              </a:solidFill>
              <a:miter lim="800000"/>
              <a:headEnd/>
              <a:tailEnd/>
            </a:ln>
            <a:effectLst/>
          </p:spPr>
          <p:txBody>
            <a:bodyPr wrap="none">
              <a:spAutoFit/>
            </a:bodyPr>
            <a:lstStyle/>
            <a:p>
              <a:r>
                <a:rPr lang="en-US" dirty="0"/>
                <a:t>V</a:t>
              </a:r>
              <a:r>
                <a:rPr lang="en-US" baseline="-25000" dirty="0"/>
                <a:t>CM</a:t>
              </a:r>
              <a:endParaRPr lang="en-US" dirty="0"/>
            </a:p>
          </p:txBody>
        </p:sp>
        <p:sp>
          <p:nvSpPr>
            <p:cNvPr id="69649" name="Line 17"/>
            <p:cNvSpPr>
              <a:spLocks noChangeShapeType="1"/>
            </p:cNvSpPr>
            <p:nvPr/>
          </p:nvSpPr>
          <p:spPr bwMode="auto">
            <a:xfrm flipH="1" flipV="1">
              <a:off x="4489" y="2955"/>
              <a:ext cx="1" cy="1289"/>
            </a:xfrm>
            <a:prstGeom prst="line">
              <a:avLst/>
            </a:prstGeom>
            <a:noFill/>
            <a:ln w="9525">
              <a:solidFill>
                <a:schemeClr val="tx1"/>
              </a:solidFill>
              <a:round/>
              <a:headEnd type="triangle" w="med" len="med"/>
              <a:tailEnd/>
            </a:ln>
            <a:effectLst/>
          </p:spPr>
          <p:txBody>
            <a:bodyPr/>
            <a:lstStyle/>
            <a:p>
              <a:endParaRPr lang="ar-SA"/>
            </a:p>
          </p:txBody>
        </p:sp>
      </p:grpSp>
      <p:sp>
        <p:nvSpPr>
          <p:cNvPr id="69651" name="Text Box 19"/>
          <p:cNvSpPr txBox="1">
            <a:spLocks noChangeArrowheads="1"/>
          </p:cNvSpPr>
          <p:nvPr/>
        </p:nvSpPr>
        <p:spPr bwMode="auto">
          <a:xfrm>
            <a:off x="523875" y="4689475"/>
            <a:ext cx="4535488" cy="457200"/>
          </a:xfrm>
          <a:prstGeom prst="rect">
            <a:avLst/>
          </a:prstGeom>
          <a:noFill/>
          <a:ln w="9525">
            <a:noFill/>
            <a:miter lim="800000"/>
            <a:headEnd/>
            <a:tailEnd/>
          </a:ln>
          <a:effectLst/>
        </p:spPr>
        <p:txBody>
          <a:bodyPr wrap="none">
            <a:spAutoFit/>
          </a:bodyPr>
          <a:lstStyle/>
          <a:p>
            <a:r>
              <a:rPr lang="en-US"/>
              <a:t>V</a:t>
            </a:r>
            <a:r>
              <a:rPr lang="en-US" baseline="-25000"/>
              <a:t>CM</a:t>
            </a:r>
            <a:r>
              <a:rPr lang="en-US"/>
              <a:t> = common mode input voltage</a:t>
            </a:r>
          </a:p>
        </p:txBody>
      </p:sp>
      <p:sp>
        <p:nvSpPr>
          <p:cNvPr id="69652" name="Text Box 20"/>
          <p:cNvSpPr txBox="1">
            <a:spLocks noChangeArrowheads="1"/>
          </p:cNvSpPr>
          <p:nvPr/>
        </p:nvSpPr>
        <p:spPr bwMode="auto">
          <a:xfrm>
            <a:off x="642938" y="5365750"/>
            <a:ext cx="4044950" cy="457200"/>
          </a:xfrm>
          <a:prstGeom prst="rect">
            <a:avLst/>
          </a:prstGeom>
          <a:noFill/>
          <a:ln w="9525">
            <a:noFill/>
            <a:miter lim="800000"/>
            <a:headEnd/>
            <a:tailEnd/>
          </a:ln>
          <a:effectLst/>
        </p:spPr>
        <p:txBody>
          <a:bodyPr wrap="none">
            <a:spAutoFit/>
          </a:bodyPr>
          <a:lstStyle/>
          <a:p>
            <a:r>
              <a:rPr lang="en-US"/>
              <a:t>- V</a:t>
            </a:r>
            <a:r>
              <a:rPr lang="en-US" baseline="-25000"/>
              <a:t>S</a:t>
            </a:r>
            <a:r>
              <a:rPr lang="en-US"/>
              <a:t> – 0.7V &lt; V</a:t>
            </a:r>
            <a:r>
              <a:rPr lang="en-US" baseline="-25000"/>
              <a:t>CM</a:t>
            </a:r>
            <a:r>
              <a:rPr lang="en-US"/>
              <a:t> &lt; V</a:t>
            </a:r>
            <a:r>
              <a:rPr lang="en-US" baseline="-25000"/>
              <a:t>S</a:t>
            </a:r>
            <a:r>
              <a:rPr lang="en-US"/>
              <a:t> + 0.7V</a:t>
            </a:r>
          </a:p>
        </p:txBody>
      </p:sp>
      <p:grpSp>
        <p:nvGrpSpPr>
          <p:cNvPr id="4" name="Group 773"/>
          <p:cNvGrpSpPr>
            <a:grpSpLocks/>
          </p:cNvGrpSpPr>
          <p:nvPr/>
        </p:nvGrpSpPr>
        <p:grpSpPr bwMode="auto">
          <a:xfrm>
            <a:off x="7981950" y="3676650"/>
            <a:ext cx="560388" cy="2544763"/>
            <a:chOff x="5028" y="2316"/>
            <a:chExt cx="353" cy="1603"/>
          </a:xfrm>
        </p:grpSpPr>
        <p:sp>
          <p:nvSpPr>
            <p:cNvPr id="69645" name="Line 13"/>
            <p:cNvSpPr>
              <a:spLocks noChangeShapeType="1"/>
            </p:cNvSpPr>
            <p:nvPr/>
          </p:nvSpPr>
          <p:spPr bwMode="auto">
            <a:xfrm flipH="1" flipV="1">
              <a:off x="5166" y="2990"/>
              <a:ext cx="0" cy="929"/>
            </a:xfrm>
            <a:prstGeom prst="line">
              <a:avLst/>
            </a:prstGeom>
            <a:noFill/>
            <a:ln w="9525">
              <a:solidFill>
                <a:schemeClr val="tx1"/>
              </a:solidFill>
              <a:round/>
              <a:headEnd type="triangle" w="med" len="med"/>
              <a:tailEnd/>
            </a:ln>
            <a:effectLst/>
          </p:spPr>
          <p:txBody>
            <a:bodyPr/>
            <a:lstStyle/>
            <a:p>
              <a:endParaRPr lang="ar-SA"/>
            </a:p>
          </p:txBody>
        </p:sp>
        <p:sp>
          <p:nvSpPr>
            <p:cNvPr id="69648" name="Text Box 16"/>
            <p:cNvSpPr txBox="1">
              <a:spLocks noChangeArrowheads="1"/>
            </p:cNvSpPr>
            <p:nvPr/>
          </p:nvSpPr>
          <p:spPr bwMode="auto">
            <a:xfrm>
              <a:off x="5028" y="2687"/>
              <a:ext cx="353" cy="294"/>
            </a:xfrm>
            <a:prstGeom prst="rect">
              <a:avLst/>
            </a:prstGeom>
            <a:solidFill>
              <a:schemeClr val="accent2">
                <a:lumMod val="40000"/>
                <a:lumOff val="60000"/>
              </a:schemeClr>
            </a:solidFill>
            <a:ln w="9525">
              <a:solidFill>
                <a:schemeClr val="tx1"/>
              </a:solidFill>
              <a:miter lim="800000"/>
              <a:headEnd/>
              <a:tailEnd/>
            </a:ln>
            <a:effectLst/>
          </p:spPr>
          <p:txBody>
            <a:bodyPr wrap="none">
              <a:spAutoFit/>
            </a:bodyPr>
            <a:lstStyle/>
            <a:p>
              <a:r>
                <a:rPr lang="en-US" dirty="0"/>
                <a:t>V</a:t>
              </a:r>
              <a:r>
                <a:rPr lang="en-US" baseline="-25000" dirty="0"/>
                <a:t>O</a:t>
              </a:r>
              <a:endParaRPr lang="en-US" dirty="0"/>
            </a:p>
          </p:txBody>
        </p:sp>
        <p:sp>
          <p:nvSpPr>
            <p:cNvPr id="69650" name="Line 18"/>
            <p:cNvSpPr>
              <a:spLocks noChangeShapeType="1"/>
            </p:cNvSpPr>
            <p:nvPr/>
          </p:nvSpPr>
          <p:spPr bwMode="auto">
            <a:xfrm flipH="1" flipV="1">
              <a:off x="5166" y="2316"/>
              <a:ext cx="0" cy="378"/>
            </a:xfrm>
            <a:prstGeom prst="line">
              <a:avLst/>
            </a:prstGeom>
            <a:noFill/>
            <a:ln w="9525">
              <a:solidFill>
                <a:schemeClr val="tx1"/>
              </a:solidFill>
              <a:round/>
              <a:headEnd/>
              <a:tailEnd type="triangle" w="med" len="med"/>
            </a:ln>
            <a:effectLst/>
          </p:spPr>
          <p:txBody>
            <a:bodyPr/>
            <a:lstStyle/>
            <a:p>
              <a:endParaRPr lang="ar-SA"/>
            </a:p>
          </p:txBody>
        </p:sp>
      </p:grpSp>
      <p:sp>
        <p:nvSpPr>
          <p:cNvPr id="69653" name="Text Box 21"/>
          <p:cNvSpPr txBox="1">
            <a:spLocks noChangeArrowheads="1"/>
          </p:cNvSpPr>
          <p:nvPr/>
        </p:nvSpPr>
        <p:spPr bwMode="auto">
          <a:xfrm>
            <a:off x="682625" y="6102350"/>
            <a:ext cx="3570288" cy="457200"/>
          </a:xfrm>
          <a:prstGeom prst="rect">
            <a:avLst/>
          </a:prstGeom>
          <a:noFill/>
          <a:ln w="9525">
            <a:noFill/>
            <a:miter lim="800000"/>
            <a:headEnd/>
            <a:tailEnd/>
          </a:ln>
          <a:effectLst/>
        </p:spPr>
        <p:txBody>
          <a:bodyPr wrap="none">
            <a:spAutoFit/>
          </a:bodyPr>
          <a:lstStyle/>
          <a:p>
            <a:r>
              <a:rPr lang="en-US"/>
              <a:t>- V</a:t>
            </a:r>
            <a:r>
              <a:rPr lang="en-US" baseline="-25000"/>
              <a:t>S</a:t>
            </a:r>
            <a:r>
              <a:rPr lang="en-US"/>
              <a:t> + 1 V &lt; V</a:t>
            </a:r>
            <a:r>
              <a:rPr lang="en-US" baseline="-25000"/>
              <a:t>O</a:t>
            </a:r>
            <a:r>
              <a:rPr lang="en-US"/>
              <a:t> &lt; V</a:t>
            </a:r>
            <a:r>
              <a:rPr lang="en-US" baseline="-25000"/>
              <a:t>S</a:t>
            </a:r>
            <a:r>
              <a:rPr lang="en-US"/>
              <a:t> – 1 V</a:t>
            </a:r>
          </a:p>
        </p:txBody>
      </p:sp>
      <p:sp>
        <p:nvSpPr>
          <p:cNvPr id="69655" name="Text Box 23"/>
          <p:cNvSpPr txBox="1">
            <a:spLocks noChangeArrowheads="1"/>
          </p:cNvSpPr>
          <p:nvPr/>
        </p:nvSpPr>
        <p:spPr bwMode="auto">
          <a:xfrm>
            <a:off x="6203950" y="2293938"/>
            <a:ext cx="2216150" cy="457200"/>
          </a:xfrm>
          <a:prstGeom prst="rect">
            <a:avLst/>
          </a:prstGeom>
          <a:noFill/>
          <a:ln w="9525">
            <a:noFill/>
            <a:miter lim="800000"/>
            <a:headEnd/>
            <a:tailEnd/>
          </a:ln>
          <a:effectLst/>
        </p:spPr>
        <p:txBody>
          <a:bodyPr wrap="none">
            <a:spAutoFit/>
          </a:bodyPr>
          <a:lstStyle/>
          <a:p>
            <a:r>
              <a:rPr lang="en-US"/>
              <a:t>3 V &lt; V</a:t>
            </a:r>
            <a:r>
              <a:rPr lang="en-US" baseline="-25000"/>
              <a:t>S</a:t>
            </a:r>
            <a:r>
              <a:rPr lang="en-US"/>
              <a:t> &lt; 18 V</a:t>
            </a:r>
          </a:p>
        </p:txBody>
      </p:sp>
      <p:sp>
        <p:nvSpPr>
          <p:cNvPr id="69656" name="Text Box 24"/>
          <p:cNvSpPr txBox="1">
            <a:spLocks noChangeArrowheads="1"/>
          </p:cNvSpPr>
          <p:nvPr/>
        </p:nvSpPr>
        <p:spPr bwMode="auto">
          <a:xfrm>
            <a:off x="6105525" y="1249363"/>
            <a:ext cx="2625725" cy="457200"/>
          </a:xfrm>
          <a:prstGeom prst="rect">
            <a:avLst/>
          </a:prstGeom>
          <a:noFill/>
          <a:ln w="9525">
            <a:noFill/>
            <a:miter lim="800000"/>
            <a:headEnd/>
            <a:tailEnd/>
          </a:ln>
          <a:effectLst/>
        </p:spPr>
        <p:txBody>
          <a:bodyPr wrap="none">
            <a:spAutoFit/>
          </a:bodyPr>
          <a:lstStyle/>
          <a:p>
            <a:r>
              <a:rPr lang="en-US"/>
              <a:t>V</a:t>
            </a:r>
            <a:r>
              <a:rPr lang="en-US" baseline="-25000"/>
              <a:t>S</a:t>
            </a:r>
            <a:r>
              <a:rPr lang="en-US"/>
              <a:t> = supply voltage</a:t>
            </a:r>
          </a:p>
        </p:txBody>
      </p:sp>
      <p:grpSp>
        <p:nvGrpSpPr>
          <p:cNvPr id="5" name="Group 585"/>
          <p:cNvGrpSpPr>
            <a:grpSpLocks noChangeAspect="1"/>
          </p:cNvGrpSpPr>
          <p:nvPr/>
        </p:nvGrpSpPr>
        <p:grpSpPr bwMode="auto">
          <a:xfrm>
            <a:off x="500063" y="1471613"/>
            <a:ext cx="4084637" cy="2698750"/>
            <a:chOff x="288" y="720"/>
            <a:chExt cx="5143" cy="3398"/>
          </a:xfrm>
        </p:grpSpPr>
        <p:sp>
          <p:nvSpPr>
            <p:cNvPr id="70218" name="Freeform 586"/>
            <p:cNvSpPr>
              <a:spLocks noChangeAspect="1"/>
            </p:cNvSpPr>
            <p:nvPr/>
          </p:nvSpPr>
          <p:spPr bwMode="auto">
            <a:xfrm>
              <a:off x="948" y="1520"/>
              <a:ext cx="654" cy="654"/>
            </a:xfrm>
            <a:custGeom>
              <a:avLst/>
              <a:gdLst/>
              <a:ahLst/>
              <a:cxnLst>
                <a:cxn ang="0">
                  <a:pos x="0" y="327"/>
                </a:cxn>
                <a:cxn ang="0">
                  <a:pos x="5" y="259"/>
                </a:cxn>
                <a:cxn ang="0">
                  <a:pos x="28" y="197"/>
                </a:cxn>
                <a:cxn ang="0">
                  <a:pos x="56" y="147"/>
                </a:cxn>
                <a:cxn ang="0">
                  <a:pos x="95" y="96"/>
                </a:cxn>
                <a:cxn ang="0">
                  <a:pos x="146" y="57"/>
                </a:cxn>
                <a:cxn ang="0">
                  <a:pos x="197" y="28"/>
                </a:cxn>
                <a:cxn ang="0">
                  <a:pos x="259" y="6"/>
                </a:cxn>
                <a:cxn ang="0">
                  <a:pos x="327" y="0"/>
                </a:cxn>
                <a:cxn ang="0">
                  <a:pos x="394" y="6"/>
                </a:cxn>
                <a:cxn ang="0">
                  <a:pos x="456" y="28"/>
                </a:cxn>
                <a:cxn ang="0">
                  <a:pos x="507" y="57"/>
                </a:cxn>
                <a:cxn ang="0">
                  <a:pos x="558" y="96"/>
                </a:cxn>
                <a:cxn ang="0">
                  <a:pos x="597" y="147"/>
                </a:cxn>
                <a:cxn ang="0">
                  <a:pos x="625" y="197"/>
                </a:cxn>
                <a:cxn ang="0">
                  <a:pos x="648" y="259"/>
                </a:cxn>
                <a:cxn ang="0">
                  <a:pos x="654" y="327"/>
                </a:cxn>
                <a:cxn ang="0">
                  <a:pos x="648" y="395"/>
                </a:cxn>
                <a:cxn ang="0">
                  <a:pos x="625" y="457"/>
                </a:cxn>
                <a:cxn ang="0">
                  <a:pos x="597" y="507"/>
                </a:cxn>
                <a:cxn ang="0">
                  <a:pos x="558" y="558"/>
                </a:cxn>
                <a:cxn ang="0">
                  <a:pos x="507" y="598"/>
                </a:cxn>
                <a:cxn ang="0">
                  <a:pos x="456" y="626"/>
                </a:cxn>
                <a:cxn ang="0">
                  <a:pos x="394" y="648"/>
                </a:cxn>
                <a:cxn ang="0">
                  <a:pos x="327" y="654"/>
                </a:cxn>
                <a:cxn ang="0">
                  <a:pos x="259" y="648"/>
                </a:cxn>
                <a:cxn ang="0">
                  <a:pos x="197" y="626"/>
                </a:cxn>
                <a:cxn ang="0">
                  <a:pos x="146" y="598"/>
                </a:cxn>
                <a:cxn ang="0">
                  <a:pos x="95" y="558"/>
                </a:cxn>
                <a:cxn ang="0">
                  <a:pos x="56" y="507"/>
                </a:cxn>
                <a:cxn ang="0">
                  <a:pos x="28" y="457"/>
                </a:cxn>
                <a:cxn ang="0">
                  <a:pos x="5" y="395"/>
                </a:cxn>
                <a:cxn ang="0">
                  <a:pos x="0" y="327"/>
                </a:cxn>
              </a:cxnLst>
              <a:rect l="0" t="0" r="r" b="b"/>
              <a:pathLst>
                <a:path w="654" h="654">
                  <a:moveTo>
                    <a:pt x="0" y="327"/>
                  </a:moveTo>
                  <a:lnTo>
                    <a:pt x="5" y="259"/>
                  </a:lnTo>
                  <a:lnTo>
                    <a:pt x="28" y="197"/>
                  </a:lnTo>
                  <a:lnTo>
                    <a:pt x="56" y="147"/>
                  </a:lnTo>
                  <a:lnTo>
                    <a:pt x="95" y="96"/>
                  </a:lnTo>
                  <a:lnTo>
                    <a:pt x="146" y="57"/>
                  </a:lnTo>
                  <a:lnTo>
                    <a:pt x="197" y="28"/>
                  </a:lnTo>
                  <a:lnTo>
                    <a:pt x="259" y="6"/>
                  </a:lnTo>
                  <a:lnTo>
                    <a:pt x="327" y="0"/>
                  </a:lnTo>
                  <a:lnTo>
                    <a:pt x="394" y="6"/>
                  </a:lnTo>
                  <a:lnTo>
                    <a:pt x="456" y="28"/>
                  </a:lnTo>
                  <a:lnTo>
                    <a:pt x="507" y="57"/>
                  </a:lnTo>
                  <a:lnTo>
                    <a:pt x="558" y="96"/>
                  </a:lnTo>
                  <a:lnTo>
                    <a:pt x="597" y="147"/>
                  </a:lnTo>
                  <a:lnTo>
                    <a:pt x="625" y="197"/>
                  </a:lnTo>
                  <a:lnTo>
                    <a:pt x="648" y="259"/>
                  </a:lnTo>
                  <a:lnTo>
                    <a:pt x="654" y="327"/>
                  </a:lnTo>
                  <a:lnTo>
                    <a:pt x="648" y="395"/>
                  </a:lnTo>
                  <a:lnTo>
                    <a:pt x="625" y="457"/>
                  </a:lnTo>
                  <a:lnTo>
                    <a:pt x="597" y="507"/>
                  </a:lnTo>
                  <a:lnTo>
                    <a:pt x="558" y="558"/>
                  </a:lnTo>
                  <a:lnTo>
                    <a:pt x="507" y="598"/>
                  </a:lnTo>
                  <a:lnTo>
                    <a:pt x="456" y="626"/>
                  </a:lnTo>
                  <a:lnTo>
                    <a:pt x="394" y="648"/>
                  </a:lnTo>
                  <a:lnTo>
                    <a:pt x="327" y="654"/>
                  </a:lnTo>
                  <a:lnTo>
                    <a:pt x="259" y="648"/>
                  </a:lnTo>
                  <a:lnTo>
                    <a:pt x="197" y="626"/>
                  </a:lnTo>
                  <a:lnTo>
                    <a:pt x="146" y="598"/>
                  </a:lnTo>
                  <a:lnTo>
                    <a:pt x="95" y="558"/>
                  </a:lnTo>
                  <a:lnTo>
                    <a:pt x="56" y="507"/>
                  </a:lnTo>
                  <a:lnTo>
                    <a:pt x="28" y="457"/>
                  </a:lnTo>
                  <a:lnTo>
                    <a:pt x="5"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70219" name="Line 587"/>
            <p:cNvSpPr>
              <a:spLocks noChangeAspect="1" noChangeShapeType="1"/>
            </p:cNvSpPr>
            <p:nvPr/>
          </p:nvSpPr>
          <p:spPr bwMode="auto">
            <a:xfrm>
              <a:off x="1201" y="1571"/>
              <a:ext cx="1" cy="524"/>
            </a:xfrm>
            <a:prstGeom prst="line">
              <a:avLst/>
            </a:prstGeom>
            <a:noFill/>
            <a:ln w="9525">
              <a:solidFill>
                <a:srgbClr val="FFFFAF"/>
              </a:solidFill>
              <a:round/>
              <a:headEnd/>
              <a:tailEnd/>
            </a:ln>
          </p:spPr>
          <p:txBody>
            <a:bodyPr/>
            <a:lstStyle/>
            <a:p>
              <a:endParaRPr lang="ar-SA"/>
            </a:p>
          </p:txBody>
        </p:sp>
        <p:sp>
          <p:nvSpPr>
            <p:cNvPr id="70220" name="Line 588"/>
            <p:cNvSpPr>
              <a:spLocks noChangeAspect="1" noChangeShapeType="1"/>
            </p:cNvSpPr>
            <p:nvPr/>
          </p:nvSpPr>
          <p:spPr bwMode="auto">
            <a:xfrm flipV="1">
              <a:off x="1201" y="1571"/>
              <a:ext cx="265" cy="135"/>
            </a:xfrm>
            <a:prstGeom prst="line">
              <a:avLst/>
            </a:prstGeom>
            <a:noFill/>
            <a:ln w="9525">
              <a:solidFill>
                <a:srgbClr val="FFFFAF"/>
              </a:solidFill>
              <a:round/>
              <a:headEnd/>
              <a:tailEnd/>
            </a:ln>
          </p:spPr>
          <p:txBody>
            <a:bodyPr/>
            <a:lstStyle/>
            <a:p>
              <a:endParaRPr lang="ar-SA"/>
            </a:p>
          </p:txBody>
        </p:sp>
        <p:sp>
          <p:nvSpPr>
            <p:cNvPr id="70221" name="Freeform 589"/>
            <p:cNvSpPr>
              <a:spLocks noChangeAspect="1"/>
            </p:cNvSpPr>
            <p:nvPr/>
          </p:nvSpPr>
          <p:spPr bwMode="auto">
            <a:xfrm>
              <a:off x="1382" y="2027"/>
              <a:ext cx="84" cy="68"/>
            </a:xfrm>
            <a:custGeom>
              <a:avLst/>
              <a:gdLst/>
              <a:ahLst/>
              <a:cxnLst>
                <a:cxn ang="0">
                  <a:pos x="84" y="68"/>
                </a:cxn>
                <a:cxn ang="0">
                  <a:pos x="0" y="62"/>
                </a:cxn>
                <a:cxn ang="0">
                  <a:pos x="28" y="40"/>
                </a:cxn>
                <a:cxn ang="0">
                  <a:pos x="28" y="0"/>
                </a:cxn>
                <a:cxn ang="0">
                  <a:pos x="84" y="68"/>
                </a:cxn>
              </a:cxnLst>
              <a:rect l="0" t="0" r="r" b="b"/>
              <a:pathLst>
                <a:path w="84" h="68">
                  <a:moveTo>
                    <a:pt x="84" y="68"/>
                  </a:moveTo>
                  <a:lnTo>
                    <a:pt x="0" y="62"/>
                  </a:lnTo>
                  <a:lnTo>
                    <a:pt x="28" y="40"/>
                  </a:lnTo>
                  <a:lnTo>
                    <a:pt x="28" y="0"/>
                  </a:lnTo>
                  <a:lnTo>
                    <a:pt x="84" y="68"/>
                  </a:lnTo>
                  <a:close/>
                </a:path>
              </a:pathLst>
            </a:custGeom>
            <a:solidFill>
              <a:srgbClr val="FFFFAF"/>
            </a:solidFill>
            <a:ln w="9525">
              <a:noFill/>
              <a:round/>
              <a:headEnd/>
              <a:tailEnd/>
            </a:ln>
          </p:spPr>
          <p:txBody>
            <a:bodyPr/>
            <a:lstStyle/>
            <a:p>
              <a:endParaRPr lang="ar-SA"/>
            </a:p>
          </p:txBody>
        </p:sp>
        <p:sp>
          <p:nvSpPr>
            <p:cNvPr id="70222" name="Line 590"/>
            <p:cNvSpPr>
              <a:spLocks noChangeAspect="1" noChangeShapeType="1"/>
            </p:cNvSpPr>
            <p:nvPr/>
          </p:nvSpPr>
          <p:spPr bwMode="auto">
            <a:xfrm>
              <a:off x="1201" y="1965"/>
              <a:ext cx="265" cy="130"/>
            </a:xfrm>
            <a:prstGeom prst="line">
              <a:avLst/>
            </a:prstGeom>
            <a:noFill/>
            <a:ln w="9525">
              <a:solidFill>
                <a:srgbClr val="FFFFAF"/>
              </a:solidFill>
              <a:round/>
              <a:headEnd/>
              <a:tailEnd/>
            </a:ln>
          </p:spPr>
          <p:txBody>
            <a:bodyPr/>
            <a:lstStyle/>
            <a:p>
              <a:endParaRPr lang="ar-SA"/>
            </a:p>
          </p:txBody>
        </p:sp>
        <p:sp>
          <p:nvSpPr>
            <p:cNvPr id="70223" name="Line 591"/>
            <p:cNvSpPr>
              <a:spLocks noChangeAspect="1" noChangeShapeType="1"/>
            </p:cNvSpPr>
            <p:nvPr/>
          </p:nvSpPr>
          <p:spPr bwMode="auto">
            <a:xfrm>
              <a:off x="654" y="3008"/>
              <a:ext cx="130" cy="1"/>
            </a:xfrm>
            <a:prstGeom prst="line">
              <a:avLst/>
            </a:prstGeom>
            <a:noFill/>
            <a:ln w="0">
              <a:solidFill>
                <a:srgbClr val="FFFFFF"/>
              </a:solidFill>
              <a:round/>
              <a:headEnd/>
              <a:tailEnd/>
            </a:ln>
          </p:spPr>
          <p:txBody>
            <a:bodyPr/>
            <a:lstStyle/>
            <a:p>
              <a:endParaRPr lang="ar-SA"/>
            </a:p>
          </p:txBody>
        </p:sp>
        <p:sp>
          <p:nvSpPr>
            <p:cNvPr id="70224" name="Line 592"/>
            <p:cNvSpPr>
              <a:spLocks noChangeAspect="1" noChangeShapeType="1"/>
            </p:cNvSpPr>
            <p:nvPr/>
          </p:nvSpPr>
          <p:spPr bwMode="auto">
            <a:xfrm flipV="1">
              <a:off x="784" y="2940"/>
              <a:ext cx="34" cy="68"/>
            </a:xfrm>
            <a:prstGeom prst="line">
              <a:avLst/>
            </a:prstGeom>
            <a:noFill/>
            <a:ln w="0">
              <a:solidFill>
                <a:srgbClr val="FFFFFF"/>
              </a:solidFill>
              <a:round/>
              <a:headEnd/>
              <a:tailEnd/>
            </a:ln>
          </p:spPr>
          <p:txBody>
            <a:bodyPr/>
            <a:lstStyle/>
            <a:p>
              <a:endParaRPr lang="ar-SA"/>
            </a:p>
          </p:txBody>
        </p:sp>
        <p:sp>
          <p:nvSpPr>
            <p:cNvPr id="70225" name="Line 593"/>
            <p:cNvSpPr>
              <a:spLocks noChangeAspect="1" noChangeShapeType="1"/>
            </p:cNvSpPr>
            <p:nvPr/>
          </p:nvSpPr>
          <p:spPr bwMode="auto">
            <a:xfrm>
              <a:off x="818" y="2940"/>
              <a:ext cx="68" cy="130"/>
            </a:xfrm>
            <a:prstGeom prst="line">
              <a:avLst/>
            </a:prstGeom>
            <a:noFill/>
            <a:ln w="0">
              <a:solidFill>
                <a:srgbClr val="FFFFFF"/>
              </a:solidFill>
              <a:round/>
              <a:headEnd/>
              <a:tailEnd/>
            </a:ln>
          </p:spPr>
          <p:txBody>
            <a:bodyPr/>
            <a:lstStyle/>
            <a:p>
              <a:endParaRPr lang="ar-SA"/>
            </a:p>
          </p:txBody>
        </p:sp>
        <p:sp>
          <p:nvSpPr>
            <p:cNvPr id="70226" name="Line 594"/>
            <p:cNvSpPr>
              <a:spLocks noChangeAspect="1" noChangeShapeType="1"/>
            </p:cNvSpPr>
            <p:nvPr/>
          </p:nvSpPr>
          <p:spPr bwMode="auto">
            <a:xfrm flipV="1">
              <a:off x="886" y="2940"/>
              <a:ext cx="67" cy="130"/>
            </a:xfrm>
            <a:prstGeom prst="line">
              <a:avLst/>
            </a:prstGeom>
            <a:noFill/>
            <a:ln w="0">
              <a:solidFill>
                <a:srgbClr val="FFFFFF"/>
              </a:solidFill>
              <a:round/>
              <a:headEnd/>
              <a:tailEnd/>
            </a:ln>
          </p:spPr>
          <p:txBody>
            <a:bodyPr/>
            <a:lstStyle/>
            <a:p>
              <a:endParaRPr lang="ar-SA"/>
            </a:p>
          </p:txBody>
        </p:sp>
        <p:sp>
          <p:nvSpPr>
            <p:cNvPr id="70227" name="Line 595"/>
            <p:cNvSpPr>
              <a:spLocks noChangeAspect="1" noChangeShapeType="1"/>
            </p:cNvSpPr>
            <p:nvPr/>
          </p:nvSpPr>
          <p:spPr bwMode="auto">
            <a:xfrm>
              <a:off x="953" y="2940"/>
              <a:ext cx="62" cy="130"/>
            </a:xfrm>
            <a:prstGeom prst="line">
              <a:avLst/>
            </a:prstGeom>
            <a:noFill/>
            <a:ln w="0">
              <a:solidFill>
                <a:srgbClr val="FFFFFF"/>
              </a:solidFill>
              <a:round/>
              <a:headEnd/>
              <a:tailEnd/>
            </a:ln>
          </p:spPr>
          <p:txBody>
            <a:bodyPr/>
            <a:lstStyle/>
            <a:p>
              <a:endParaRPr lang="ar-SA"/>
            </a:p>
          </p:txBody>
        </p:sp>
        <p:sp>
          <p:nvSpPr>
            <p:cNvPr id="70228" name="Line 596"/>
            <p:cNvSpPr>
              <a:spLocks noChangeAspect="1" noChangeShapeType="1"/>
            </p:cNvSpPr>
            <p:nvPr/>
          </p:nvSpPr>
          <p:spPr bwMode="auto">
            <a:xfrm flipV="1">
              <a:off x="1015" y="2940"/>
              <a:ext cx="68" cy="130"/>
            </a:xfrm>
            <a:prstGeom prst="line">
              <a:avLst/>
            </a:prstGeom>
            <a:noFill/>
            <a:ln w="0">
              <a:solidFill>
                <a:srgbClr val="FFFFFF"/>
              </a:solidFill>
              <a:round/>
              <a:headEnd/>
              <a:tailEnd/>
            </a:ln>
          </p:spPr>
          <p:txBody>
            <a:bodyPr/>
            <a:lstStyle/>
            <a:p>
              <a:endParaRPr lang="ar-SA"/>
            </a:p>
          </p:txBody>
        </p:sp>
        <p:sp>
          <p:nvSpPr>
            <p:cNvPr id="70229" name="Line 597"/>
            <p:cNvSpPr>
              <a:spLocks noChangeAspect="1" noChangeShapeType="1"/>
            </p:cNvSpPr>
            <p:nvPr/>
          </p:nvSpPr>
          <p:spPr bwMode="auto">
            <a:xfrm>
              <a:off x="1083" y="2940"/>
              <a:ext cx="68" cy="130"/>
            </a:xfrm>
            <a:prstGeom prst="line">
              <a:avLst/>
            </a:prstGeom>
            <a:noFill/>
            <a:ln w="0">
              <a:solidFill>
                <a:srgbClr val="FFFFFF"/>
              </a:solidFill>
              <a:round/>
              <a:headEnd/>
              <a:tailEnd/>
            </a:ln>
          </p:spPr>
          <p:txBody>
            <a:bodyPr/>
            <a:lstStyle/>
            <a:p>
              <a:endParaRPr lang="ar-SA"/>
            </a:p>
          </p:txBody>
        </p:sp>
        <p:sp>
          <p:nvSpPr>
            <p:cNvPr id="70230" name="Line 598"/>
            <p:cNvSpPr>
              <a:spLocks noChangeAspect="1" noChangeShapeType="1"/>
            </p:cNvSpPr>
            <p:nvPr/>
          </p:nvSpPr>
          <p:spPr bwMode="auto">
            <a:xfrm flipV="1">
              <a:off x="1151" y="3008"/>
              <a:ext cx="33" cy="62"/>
            </a:xfrm>
            <a:prstGeom prst="line">
              <a:avLst/>
            </a:prstGeom>
            <a:noFill/>
            <a:ln w="0">
              <a:solidFill>
                <a:srgbClr val="FFFFFF"/>
              </a:solidFill>
              <a:round/>
              <a:headEnd/>
              <a:tailEnd/>
            </a:ln>
          </p:spPr>
          <p:txBody>
            <a:bodyPr/>
            <a:lstStyle/>
            <a:p>
              <a:endParaRPr lang="ar-SA"/>
            </a:p>
          </p:txBody>
        </p:sp>
        <p:sp>
          <p:nvSpPr>
            <p:cNvPr id="70231" name="Line 599"/>
            <p:cNvSpPr>
              <a:spLocks noChangeAspect="1" noChangeShapeType="1"/>
            </p:cNvSpPr>
            <p:nvPr/>
          </p:nvSpPr>
          <p:spPr bwMode="auto">
            <a:xfrm>
              <a:off x="1184" y="3008"/>
              <a:ext cx="130" cy="1"/>
            </a:xfrm>
            <a:prstGeom prst="line">
              <a:avLst/>
            </a:prstGeom>
            <a:noFill/>
            <a:ln w="0">
              <a:solidFill>
                <a:srgbClr val="FFFFFF"/>
              </a:solidFill>
              <a:round/>
              <a:headEnd/>
              <a:tailEnd/>
            </a:ln>
          </p:spPr>
          <p:txBody>
            <a:bodyPr/>
            <a:lstStyle/>
            <a:p>
              <a:endParaRPr lang="ar-SA"/>
            </a:p>
          </p:txBody>
        </p:sp>
        <p:sp>
          <p:nvSpPr>
            <p:cNvPr id="70232" name="Freeform 600"/>
            <p:cNvSpPr>
              <a:spLocks noChangeAspect="1"/>
            </p:cNvSpPr>
            <p:nvPr/>
          </p:nvSpPr>
          <p:spPr bwMode="auto">
            <a:xfrm>
              <a:off x="2256" y="1520"/>
              <a:ext cx="654" cy="654"/>
            </a:xfrm>
            <a:custGeom>
              <a:avLst/>
              <a:gdLst/>
              <a:ahLst/>
              <a:cxnLst>
                <a:cxn ang="0">
                  <a:pos x="654" y="327"/>
                </a:cxn>
                <a:cxn ang="0">
                  <a:pos x="648" y="259"/>
                </a:cxn>
                <a:cxn ang="0">
                  <a:pos x="625" y="197"/>
                </a:cxn>
                <a:cxn ang="0">
                  <a:pos x="597" y="147"/>
                </a:cxn>
                <a:cxn ang="0">
                  <a:pos x="558" y="96"/>
                </a:cxn>
                <a:cxn ang="0">
                  <a:pos x="507" y="57"/>
                </a:cxn>
                <a:cxn ang="0">
                  <a:pos x="456" y="28"/>
                </a:cxn>
                <a:cxn ang="0">
                  <a:pos x="394" y="6"/>
                </a:cxn>
                <a:cxn ang="0">
                  <a:pos x="327" y="0"/>
                </a:cxn>
                <a:cxn ang="0">
                  <a:pos x="259" y="6"/>
                </a:cxn>
                <a:cxn ang="0">
                  <a:pos x="197" y="28"/>
                </a:cxn>
                <a:cxn ang="0">
                  <a:pos x="146" y="57"/>
                </a:cxn>
                <a:cxn ang="0">
                  <a:pos x="95" y="96"/>
                </a:cxn>
                <a:cxn ang="0">
                  <a:pos x="56" y="147"/>
                </a:cxn>
                <a:cxn ang="0">
                  <a:pos x="28" y="197"/>
                </a:cxn>
                <a:cxn ang="0">
                  <a:pos x="5" y="259"/>
                </a:cxn>
                <a:cxn ang="0">
                  <a:pos x="0" y="327"/>
                </a:cxn>
                <a:cxn ang="0">
                  <a:pos x="5" y="395"/>
                </a:cxn>
                <a:cxn ang="0">
                  <a:pos x="28" y="457"/>
                </a:cxn>
                <a:cxn ang="0">
                  <a:pos x="56" y="507"/>
                </a:cxn>
                <a:cxn ang="0">
                  <a:pos x="95" y="558"/>
                </a:cxn>
                <a:cxn ang="0">
                  <a:pos x="146" y="598"/>
                </a:cxn>
                <a:cxn ang="0">
                  <a:pos x="197" y="626"/>
                </a:cxn>
                <a:cxn ang="0">
                  <a:pos x="259" y="648"/>
                </a:cxn>
                <a:cxn ang="0">
                  <a:pos x="327" y="654"/>
                </a:cxn>
                <a:cxn ang="0">
                  <a:pos x="394" y="648"/>
                </a:cxn>
                <a:cxn ang="0">
                  <a:pos x="456" y="626"/>
                </a:cxn>
                <a:cxn ang="0">
                  <a:pos x="507" y="598"/>
                </a:cxn>
                <a:cxn ang="0">
                  <a:pos x="558" y="558"/>
                </a:cxn>
                <a:cxn ang="0">
                  <a:pos x="597" y="507"/>
                </a:cxn>
                <a:cxn ang="0">
                  <a:pos x="625" y="457"/>
                </a:cxn>
                <a:cxn ang="0">
                  <a:pos x="648" y="395"/>
                </a:cxn>
                <a:cxn ang="0">
                  <a:pos x="654" y="327"/>
                </a:cxn>
              </a:cxnLst>
              <a:rect l="0" t="0" r="r" b="b"/>
              <a:pathLst>
                <a:path w="654" h="654">
                  <a:moveTo>
                    <a:pt x="654" y="327"/>
                  </a:moveTo>
                  <a:lnTo>
                    <a:pt x="648" y="259"/>
                  </a:lnTo>
                  <a:lnTo>
                    <a:pt x="625" y="197"/>
                  </a:lnTo>
                  <a:lnTo>
                    <a:pt x="597" y="147"/>
                  </a:lnTo>
                  <a:lnTo>
                    <a:pt x="558" y="96"/>
                  </a:lnTo>
                  <a:lnTo>
                    <a:pt x="507" y="57"/>
                  </a:lnTo>
                  <a:lnTo>
                    <a:pt x="456" y="28"/>
                  </a:lnTo>
                  <a:lnTo>
                    <a:pt x="394" y="6"/>
                  </a:lnTo>
                  <a:lnTo>
                    <a:pt x="327" y="0"/>
                  </a:lnTo>
                  <a:lnTo>
                    <a:pt x="259" y="6"/>
                  </a:lnTo>
                  <a:lnTo>
                    <a:pt x="197" y="28"/>
                  </a:lnTo>
                  <a:lnTo>
                    <a:pt x="146" y="57"/>
                  </a:lnTo>
                  <a:lnTo>
                    <a:pt x="95" y="96"/>
                  </a:lnTo>
                  <a:lnTo>
                    <a:pt x="56" y="147"/>
                  </a:lnTo>
                  <a:lnTo>
                    <a:pt x="28" y="197"/>
                  </a:lnTo>
                  <a:lnTo>
                    <a:pt x="5" y="259"/>
                  </a:lnTo>
                  <a:lnTo>
                    <a:pt x="0" y="327"/>
                  </a:lnTo>
                  <a:lnTo>
                    <a:pt x="5" y="395"/>
                  </a:lnTo>
                  <a:lnTo>
                    <a:pt x="28" y="457"/>
                  </a:lnTo>
                  <a:lnTo>
                    <a:pt x="56" y="507"/>
                  </a:lnTo>
                  <a:lnTo>
                    <a:pt x="95" y="558"/>
                  </a:lnTo>
                  <a:lnTo>
                    <a:pt x="146" y="598"/>
                  </a:lnTo>
                  <a:lnTo>
                    <a:pt x="197" y="626"/>
                  </a:lnTo>
                  <a:lnTo>
                    <a:pt x="259" y="648"/>
                  </a:lnTo>
                  <a:lnTo>
                    <a:pt x="327" y="654"/>
                  </a:lnTo>
                  <a:lnTo>
                    <a:pt x="394" y="648"/>
                  </a:lnTo>
                  <a:lnTo>
                    <a:pt x="456" y="626"/>
                  </a:lnTo>
                  <a:lnTo>
                    <a:pt x="507" y="598"/>
                  </a:lnTo>
                  <a:lnTo>
                    <a:pt x="558" y="558"/>
                  </a:lnTo>
                  <a:lnTo>
                    <a:pt x="597" y="507"/>
                  </a:lnTo>
                  <a:lnTo>
                    <a:pt x="625" y="457"/>
                  </a:lnTo>
                  <a:lnTo>
                    <a:pt x="648" y="395"/>
                  </a:lnTo>
                  <a:lnTo>
                    <a:pt x="654" y="327"/>
                  </a:lnTo>
                  <a:close/>
                </a:path>
              </a:pathLst>
            </a:custGeom>
            <a:solidFill>
              <a:srgbClr val="007F00"/>
            </a:solidFill>
            <a:ln w="9525">
              <a:solidFill>
                <a:srgbClr val="FFFFAF"/>
              </a:solidFill>
              <a:prstDash val="solid"/>
              <a:round/>
              <a:headEnd/>
              <a:tailEnd/>
            </a:ln>
          </p:spPr>
          <p:txBody>
            <a:bodyPr/>
            <a:lstStyle/>
            <a:p>
              <a:endParaRPr lang="ar-SA"/>
            </a:p>
          </p:txBody>
        </p:sp>
        <p:sp>
          <p:nvSpPr>
            <p:cNvPr id="70233" name="Line 601"/>
            <p:cNvSpPr>
              <a:spLocks noChangeAspect="1" noChangeShapeType="1"/>
            </p:cNvSpPr>
            <p:nvPr/>
          </p:nvSpPr>
          <p:spPr bwMode="auto">
            <a:xfrm>
              <a:off x="2650" y="1571"/>
              <a:ext cx="1" cy="524"/>
            </a:xfrm>
            <a:prstGeom prst="line">
              <a:avLst/>
            </a:prstGeom>
            <a:noFill/>
            <a:ln w="9525">
              <a:solidFill>
                <a:srgbClr val="FFFFAF"/>
              </a:solidFill>
              <a:round/>
              <a:headEnd/>
              <a:tailEnd/>
            </a:ln>
          </p:spPr>
          <p:txBody>
            <a:bodyPr/>
            <a:lstStyle/>
            <a:p>
              <a:endParaRPr lang="ar-SA"/>
            </a:p>
          </p:txBody>
        </p:sp>
        <p:sp>
          <p:nvSpPr>
            <p:cNvPr id="70234" name="Line 602"/>
            <p:cNvSpPr>
              <a:spLocks noChangeAspect="1" noChangeShapeType="1"/>
            </p:cNvSpPr>
            <p:nvPr/>
          </p:nvSpPr>
          <p:spPr bwMode="auto">
            <a:xfrm flipH="1" flipV="1">
              <a:off x="2391" y="1571"/>
              <a:ext cx="259" cy="135"/>
            </a:xfrm>
            <a:prstGeom prst="line">
              <a:avLst/>
            </a:prstGeom>
            <a:noFill/>
            <a:ln w="9525">
              <a:solidFill>
                <a:srgbClr val="FFFFAF"/>
              </a:solidFill>
              <a:round/>
              <a:headEnd/>
              <a:tailEnd/>
            </a:ln>
          </p:spPr>
          <p:txBody>
            <a:bodyPr/>
            <a:lstStyle/>
            <a:p>
              <a:endParaRPr lang="ar-SA"/>
            </a:p>
          </p:txBody>
        </p:sp>
        <p:sp>
          <p:nvSpPr>
            <p:cNvPr id="70235" name="Freeform 603"/>
            <p:cNvSpPr>
              <a:spLocks noChangeAspect="1"/>
            </p:cNvSpPr>
            <p:nvPr/>
          </p:nvSpPr>
          <p:spPr bwMode="auto">
            <a:xfrm>
              <a:off x="2391" y="2027"/>
              <a:ext cx="84" cy="68"/>
            </a:xfrm>
            <a:custGeom>
              <a:avLst/>
              <a:gdLst/>
              <a:ahLst/>
              <a:cxnLst>
                <a:cxn ang="0">
                  <a:pos x="0" y="68"/>
                </a:cxn>
                <a:cxn ang="0">
                  <a:pos x="56" y="0"/>
                </a:cxn>
                <a:cxn ang="0">
                  <a:pos x="56" y="40"/>
                </a:cxn>
                <a:cxn ang="0">
                  <a:pos x="84" y="62"/>
                </a:cxn>
                <a:cxn ang="0">
                  <a:pos x="0" y="68"/>
                </a:cxn>
              </a:cxnLst>
              <a:rect l="0" t="0" r="r" b="b"/>
              <a:pathLst>
                <a:path w="84" h="68">
                  <a:moveTo>
                    <a:pt x="0" y="68"/>
                  </a:moveTo>
                  <a:lnTo>
                    <a:pt x="56" y="0"/>
                  </a:lnTo>
                  <a:lnTo>
                    <a:pt x="56" y="40"/>
                  </a:lnTo>
                  <a:lnTo>
                    <a:pt x="84" y="62"/>
                  </a:lnTo>
                  <a:lnTo>
                    <a:pt x="0" y="68"/>
                  </a:lnTo>
                  <a:close/>
                </a:path>
              </a:pathLst>
            </a:custGeom>
            <a:solidFill>
              <a:srgbClr val="FFFFAF"/>
            </a:solidFill>
            <a:ln w="9525">
              <a:noFill/>
              <a:round/>
              <a:headEnd/>
              <a:tailEnd/>
            </a:ln>
          </p:spPr>
          <p:txBody>
            <a:bodyPr/>
            <a:lstStyle/>
            <a:p>
              <a:endParaRPr lang="ar-SA"/>
            </a:p>
          </p:txBody>
        </p:sp>
        <p:sp>
          <p:nvSpPr>
            <p:cNvPr id="70236" name="Line 604"/>
            <p:cNvSpPr>
              <a:spLocks noChangeAspect="1" noChangeShapeType="1"/>
            </p:cNvSpPr>
            <p:nvPr/>
          </p:nvSpPr>
          <p:spPr bwMode="auto">
            <a:xfrm flipH="1">
              <a:off x="2391" y="1965"/>
              <a:ext cx="259" cy="130"/>
            </a:xfrm>
            <a:prstGeom prst="line">
              <a:avLst/>
            </a:prstGeom>
            <a:noFill/>
            <a:ln w="9525">
              <a:solidFill>
                <a:srgbClr val="FFFFAF"/>
              </a:solidFill>
              <a:round/>
              <a:headEnd/>
              <a:tailEnd/>
            </a:ln>
          </p:spPr>
          <p:txBody>
            <a:bodyPr/>
            <a:lstStyle/>
            <a:p>
              <a:endParaRPr lang="ar-SA"/>
            </a:p>
          </p:txBody>
        </p:sp>
        <p:sp>
          <p:nvSpPr>
            <p:cNvPr id="70237" name="Freeform 605"/>
            <p:cNvSpPr>
              <a:spLocks noChangeAspect="1"/>
            </p:cNvSpPr>
            <p:nvPr/>
          </p:nvSpPr>
          <p:spPr bwMode="auto">
            <a:xfrm>
              <a:off x="1731" y="2692"/>
              <a:ext cx="654" cy="654"/>
            </a:xfrm>
            <a:custGeom>
              <a:avLst/>
              <a:gdLst/>
              <a:ahLst/>
              <a:cxnLst>
                <a:cxn ang="0">
                  <a:pos x="0" y="327"/>
                </a:cxn>
                <a:cxn ang="0">
                  <a:pos x="6" y="260"/>
                </a:cxn>
                <a:cxn ang="0">
                  <a:pos x="28" y="198"/>
                </a:cxn>
                <a:cxn ang="0">
                  <a:pos x="57" y="147"/>
                </a:cxn>
                <a:cxn ang="0">
                  <a:pos x="96" y="96"/>
                </a:cxn>
                <a:cxn ang="0">
                  <a:pos x="147" y="57"/>
                </a:cxn>
                <a:cxn ang="0">
                  <a:pos x="198" y="29"/>
                </a:cxn>
                <a:cxn ang="0">
                  <a:pos x="260" y="6"/>
                </a:cxn>
                <a:cxn ang="0">
                  <a:pos x="327" y="0"/>
                </a:cxn>
                <a:cxn ang="0">
                  <a:pos x="395" y="6"/>
                </a:cxn>
                <a:cxn ang="0">
                  <a:pos x="457" y="29"/>
                </a:cxn>
                <a:cxn ang="0">
                  <a:pos x="508" y="57"/>
                </a:cxn>
                <a:cxn ang="0">
                  <a:pos x="558" y="96"/>
                </a:cxn>
                <a:cxn ang="0">
                  <a:pos x="598" y="147"/>
                </a:cxn>
                <a:cxn ang="0">
                  <a:pos x="626" y="198"/>
                </a:cxn>
                <a:cxn ang="0">
                  <a:pos x="649" y="260"/>
                </a:cxn>
                <a:cxn ang="0">
                  <a:pos x="654" y="327"/>
                </a:cxn>
                <a:cxn ang="0">
                  <a:pos x="649" y="395"/>
                </a:cxn>
                <a:cxn ang="0">
                  <a:pos x="626" y="457"/>
                </a:cxn>
                <a:cxn ang="0">
                  <a:pos x="598" y="508"/>
                </a:cxn>
                <a:cxn ang="0">
                  <a:pos x="558" y="558"/>
                </a:cxn>
                <a:cxn ang="0">
                  <a:pos x="508" y="598"/>
                </a:cxn>
                <a:cxn ang="0">
                  <a:pos x="457" y="626"/>
                </a:cxn>
                <a:cxn ang="0">
                  <a:pos x="395" y="649"/>
                </a:cxn>
                <a:cxn ang="0">
                  <a:pos x="327" y="654"/>
                </a:cxn>
                <a:cxn ang="0">
                  <a:pos x="260" y="649"/>
                </a:cxn>
                <a:cxn ang="0">
                  <a:pos x="198" y="626"/>
                </a:cxn>
                <a:cxn ang="0">
                  <a:pos x="147" y="598"/>
                </a:cxn>
                <a:cxn ang="0">
                  <a:pos x="96" y="558"/>
                </a:cxn>
                <a:cxn ang="0">
                  <a:pos x="57" y="508"/>
                </a:cxn>
                <a:cxn ang="0">
                  <a:pos x="28" y="457"/>
                </a:cxn>
                <a:cxn ang="0">
                  <a:pos x="6" y="395"/>
                </a:cxn>
                <a:cxn ang="0">
                  <a:pos x="0" y="327"/>
                </a:cxn>
              </a:cxnLst>
              <a:rect l="0" t="0" r="r" b="b"/>
              <a:pathLst>
                <a:path w="654" h="654">
                  <a:moveTo>
                    <a:pt x="0" y="327"/>
                  </a:moveTo>
                  <a:lnTo>
                    <a:pt x="6" y="260"/>
                  </a:lnTo>
                  <a:lnTo>
                    <a:pt x="28" y="198"/>
                  </a:lnTo>
                  <a:lnTo>
                    <a:pt x="57" y="147"/>
                  </a:lnTo>
                  <a:lnTo>
                    <a:pt x="96" y="96"/>
                  </a:lnTo>
                  <a:lnTo>
                    <a:pt x="147" y="57"/>
                  </a:lnTo>
                  <a:lnTo>
                    <a:pt x="198" y="29"/>
                  </a:lnTo>
                  <a:lnTo>
                    <a:pt x="260" y="6"/>
                  </a:lnTo>
                  <a:lnTo>
                    <a:pt x="327" y="0"/>
                  </a:lnTo>
                  <a:lnTo>
                    <a:pt x="395" y="6"/>
                  </a:lnTo>
                  <a:lnTo>
                    <a:pt x="457" y="29"/>
                  </a:lnTo>
                  <a:lnTo>
                    <a:pt x="508" y="57"/>
                  </a:lnTo>
                  <a:lnTo>
                    <a:pt x="558" y="96"/>
                  </a:lnTo>
                  <a:lnTo>
                    <a:pt x="598" y="147"/>
                  </a:lnTo>
                  <a:lnTo>
                    <a:pt x="626" y="198"/>
                  </a:lnTo>
                  <a:lnTo>
                    <a:pt x="649" y="260"/>
                  </a:lnTo>
                  <a:lnTo>
                    <a:pt x="654" y="327"/>
                  </a:lnTo>
                  <a:lnTo>
                    <a:pt x="649" y="395"/>
                  </a:lnTo>
                  <a:lnTo>
                    <a:pt x="626" y="457"/>
                  </a:lnTo>
                  <a:lnTo>
                    <a:pt x="598" y="508"/>
                  </a:lnTo>
                  <a:lnTo>
                    <a:pt x="558" y="558"/>
                  </a:lnTo>
                  <a:lnTo>
                    <a:pt x="508" y="598"/>
                  </a:lnTo>
                  <a:lnTo>
                    <a:pt x="457" y="626"/>
                  </a:lnTo>
                  <a:lnTo>
                    <a:pt x="395" y="649"/>
                  </a:lnTo>
                  <a:lnTo>
                    <a:pt x="327" y="654"/>
                  </a:lnTo>
                  <a:lnTo>
                    <a:pt x="260" y="649"/>
                  </a:lnTo>
                  <a:lnTo>
                    <a:pt x="198" y="626"/>
                  </a:lnTo>
                  <a:lnTo>
                    <a:pt x="147" y="598"/>
                  </a:lnTo>
                  <a:lnTo>
                    <a:pt x="96" y="558"/>
                  </a:lnTo>
                  <a:lnTo>
                    <a:pt x="57" y="508"/>
                  </a:lnTo>
                  <a:lnTo>
                    <a:pt x="28" y="457"/>
                  </a:lnTo>
                  <a:lnTo>
                    <a:pt x="6"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70238" name="Line 606"/>
            <p:cNvSpPr>
              <a:spLocks noChangeAspect="1" noChangeShapeType="1"/>
            </p:cNvSpPr>
            <p:nvPr/>
          </p:nvSpPr>
          <p:spPr bwMode="auto">
            <a:xfrm>
              <a:off x="1991" y="2749"/>
              <a:ext cx="1" cy="524"/>
            </a:xfrm>
            <a:prstGeom prst="line">
              <a:avLst/>
            </a:prstGeom>
            <a:noFill/>
            <a:ln w="9525">
              <a:solidFill>
                <a:srgbClr val="FFFFAF"/>
              </a:solidFill>
              <a:round/>
              <a:headEnd/>
              <a:tailEnd/>
            </a:ln>
          </p:spPr>
          <p:txBody>
            <a:bodyPr/>
            <a:lstStyle/>
            <a:p>
              <a:endParaRPr lang="ar-SA"/>
            </a:p>
          </p:txBody>
        </p:sp>
        <p:sp>
          <p:nvSpPr>
            <p:cNvPr id="70239" name="Line 607"/>
            <p:cNvSpPr>
              <a:spLocks noChangeAspect="1" noChangeShapeType="1"/>
            </p:cNvSpPr>
            <p:nvPr/>
          </p:nvSpPr>
          <p:spPr bwMode="auto">
            <a:xfrm flipV="1">
              <a:off x="1991" y="2749"/>
              <a:ext cx="259" cy="129"/>
            </a:xfrm>
            <a:prstGeom prst="line">
              <a:avLst/>
            </a:prstGeom>
            <a:noFill/>
            <a:ln w="9525">
              <a:solidFill>
                <a:srgbClr val="FFFFAF"/>
              </a:solidFill>
              <a:round/>
              <a:headEnd/>
              <a:tailEnd/>
            </a:ln>
          </p:spPr>
          <p:txBody>
            <a:bodyPr/>
            <a:lstStyle/>
            <a:p>
              <a:endParaRPr lang="ar-SA"/>
            </a:p>
          </p:txBody>
        </p:sp>
        <p:sp>
          <p:nvSpPr>
            <p:cNvPr id="70240" name="Freeform 608"/>
            <p:cNvSpPr>
              <a:spLocks noChangeAspect="1"/>
            </p:cNvSpPr>
            <p:nvPr/>
          </p:nvSpPr>
          <p:spPr bwMode="auto">
            <a:xfrm>
              <a:off x="2165" y="3205"/>
              <a:ext cx="85" cy="68"/>
            </a:xfrm>
            <a:custGeom>
              <a:avLst/>
              <a:gdLst/>
              <a:ahLst/>
              <a:cxnLst>
                <a:cxn ang="0">
                  <a:pos x="85" y="68"/>
                </a:cxn>
                <a:cxn ang="0">
                  <a:pos x="0" y="62"/>
                </a:cxn>
                <a:cxn ang="0">
                  <a:pos x="29" y="40"/>
                </a:cxn>
                <a:cxn ang="0">
                  <a:pos x="29" y="0"/>
                </a:cxn>
                <a:cxn ang="0">
                  <a:pos x="85" y="68"/>
                </a:cxn>
              </a:cxnLst>
              <a:rect l="0" t="0" r="r" b="b"/>
              <a:pathLst>
                <a:path w="85" h="68">
                  <a:moveTo>
                    <a:pt x="85" y="68"/>
                  </a:moveTo>
                  <a:lnTo>
                    <a:pt x="0" y="62"/>
                  </a:lnTo>
                  <a:lnTo>
                    <a:pt x="29" y="40"/>
                  </a:lnTo>
                  <a:lnTo>
                    <a:pt x="29" y="0"/>
                  </a:lnTo>
                  <a:lnTo>
                    <a:pt x="85" y="68"/>
                  </a:lnTo>
                  <a:close/>
                </a:path>
              </a:pathLst>
            </a:custGeom>
            <a:solidFill>
              <a:srgbClr val="FFFFAF"/>
            </a:solidFill>
            <a:ln w="9525">
              <a:noFill/>
              <a:round/>
              <a:headEnd/>
              <a:tailEnd/>
            </a:ln>
          </p:spPr>
          <p:txBody>
            <a:bodyPr/>
            <a:lstStyle/>
            <a:p>
              <a:endParaRPr lang="ar-SA"/>
            </a:p>
          </p:txBody>
        </p:sp>
        <p:sp>
          <p:nvSpPr>
            <p:cNvPr id="70241" name="Line 609"/>
            <p:cNvSpPr>
              <a:spLocks noChangeAspect="1" noChangeShapeType="1"/>
            </p:cNvSpPr>
            <p:nvPr/>
          </p:nvSpPr>
          <p:spPr bwMode="auto">
            <a:xfrm>
              <a:off x="1991" y="3138"/>
              <a:ext cx="259" cy="135"/>
            </a:xfrm>
            <a:prstGeom prst="line">
              <a:avLst/>
            </a:prstGeom>
            <a:noFill/>
            <a:ln w="9525">
              <a:solidFill>
                <a:srgbClr val="FFFFAF"/>
              </a:solidFill>
              <a:round/>
              <a:headEnd/>
              <a:tailEnd/>
            </a:ln>
          </p:spPr>
          <p:txBody>
            <a:bodyPr/>
            <a:lstStyle/>
            <a:p>
              <a:endParaRPr lang="ar-SA"/>
            </a:p>
          </p:txBody>
        </p:sp>
        <p:sp>
          <p:nvSpPr>
            <p:cNvPr id="70242" name="Freeform 610"/>
            <p:cNvSpPr>
              <a:spLocks noChangeAspect="1"/>
            </p:cNvSpPr>
            <p:nvPr/>
          </p:nvSpPr>
          <p:spPr bwMode="auto">
            <a:xfrm>
              <a:off x="4218" y="2433"/>
              <a:ext cx="648" cy="654"/>
            </a:xfrm>
            <a:custGeom>
              <a:avLst/>
              <a:gdLst/>
              <a:ahLst/>
              <a:cxnLst>
                <a:cxn ang="0">
                  <a:pos x="0" y="327"/>
                </a:cxn>
                <a:cxn ang="0">
                  <a:pos x="5" y="259"/>
                </a:cxn>
                <a:cxn ang="0">
                  <a:pos x="22" y="197"/>
                </a:cxn>
                <a:cxn ang="0">
                  <a:pos x="56" y="147"/>
                </a:cxn>
                <a:cxn ang="0">
                  <a:pos x="95" y="96"/>
                </a:cxn>
                <a:cxn ang="0">
                  <a:pos x="140" y="57"/>
                </a:cxn>
                <a:cxn ang="0">
                  <a:pos x="197" y="28"/>
                </a:cxn>
                <a:cxn ang="0">
                  <a:pos x="253" y="6"/>
                </a:cxn>
                <a:cxn ang="0">
                  <a:pos x="321" y="0"/>
                </a:cxn>
                <a:cxn ang="0">
                  <a:pos x="389" y="6"/>
                </a:cxn>
                <a:cxn ang="0">
                  <a:pos x="451" y="28"/>
                </a:cxn>
                <a:cxn ang="0">
                  <a:pos x="501" y="57"/>
                </a:cxn>
                <a:cxn ang="0">
                  <a:pos x="552" y="96"/>
                </a:cxn>
                <a:cxn ang="0">
                  <a:pos x="591" y="147"/>
                </a:cxn>
                <a:cxn ang="0">
                  <a:pos x="620" y="197"/>
                </a:cxn>
                <a:cxn ang="0">
                  <a:pos x="642" y="259"/>
                </a:cxn>
                <a:cxn ang="0">
                  <a:pos x="648" y="327"/>
                </a:cxn>
                <a:cxn ang="0">
                  <a:pos x="642" y="395"/>
                </a:cxn>
                <a:cxn ang="0">
                  <a:pos x="620" y="457"/>
                </a:cxn>
                <a:cxn ang="0">
                  <a:pos x="591" y="507"/>
                </a:cxn>
                <a:cxn ang="0">
                  <a:pos x="552" y="558"/>
                </a:cxn>
                <a:cxn ang="0">
                  <a:pos x="501" y="598"/>
                </a:cxn>
                <a:cxn ang="0">
                  <a:pos x="451" y="626"/>
                </a:cxn>
                <a:cxn ang="0">
                  <a:pos x="389" y="648"/>
                </a:cxn>
                <a:cxn ang="0">
                  <a:pos x="321" y="654"/>
                </a:cxn>
                <a:cxn ang="0">
                  <a:pos x="253" y="648"/>
                </a:cxn>
                <a:cxn ang="0">
                  <a:pos x="197" y="626"/>
                </a:cxn>
                <a:cxn ang="0">
                  <a:pos x="140" y="598"/>
                </a:cxn>
                <a:cxn ang="0">
                  <a:pos x="95" y="558"/>
                </a:cxn>
                <a:cxn ang="0">
                  <a:pos x="56" y="507"/>
                </a:cxn>
                <a:cxn ang="0">
                  <a:pos x="22" y="457"/>
                </a:cxn>
                <a:cxn ang="0">
                  <a:pos x="5" y="395"/>
                </a:cxn>
                <a:cxn ang="0">
                  <a:pos x="0" y="327"/>
                </a:cxn>
              </a:cxnLst>
              <a:rect l="0" t="0" r="r" b="b"/>
              <a:pathLst>
                <a:path w="648" h="654">
                  <a:moveTo>
                    <a:pt x="0" y="327"/>
                  </a:moveTo>
                  <a:lnTo>
                    <a:pt x="5" y="259"/>
                  </a:lnTo>
                  <a:lnTo>
                    <a:pt x="22" y="197"/>
                  </a:lnTo>
                  <a:lnTo>
                    <a:pt x="56" y="147"/>
                  </a:lnTo>
                  <a:lnTo>
                    <a:pt x="95" y="96"/>
                  </a:lnTo>
                  <a:lnTo>
                    <a:pt x="140" y="57"/>
                  </a:lnTo>
                  <a:lnTo>
                    <a:pt x="197" y="28"/>
                  </a:lnTo>
                  <a:lnTo>
                    <a:pt x="253" y="6"/>
                  </a:lnTo>
                  <a:lnTo>
                    <a:pt x="321" y="0"/>
                  </a:lnTo>
                  <a:lnTo>
                    <a:pt x="389" y="6"/>
                  </a:lnTo>
                  <a:lnTo>
                    <a:pt x="451" y="28"/>
                  </a:lnTo>
                  <a:lnTo>
                    <a:pt x="501" y="57"/>
                  </a:lnTo>
                  <a:lnTo>
                    <a:pt x="552" y="96"/>
                  </a:lnTo>
                  <a:lnTo>
                    <a:pt x="591" y="147"/>
                  </a:lnTo>
                  <a:lnTo>
                    <a:pt x="620" y="197"/>
                  </a:lnTo>
                  <a:lnTo>
                    <a:pt x="642" y="259"/>
                  </a:lnTo>
                  <a:lnTo>
                    <a:pt x="648" y="327"/>
                  </a:lnTo>
                  <a:lnTo>
                    <a:pt x="642" y="395"/>
                  </a:lnTo>
                  <a:lnTo>
                    <a:pt x="620" y="457"/>
                  </a:lnTo>
                  <a:lnTo>
                    <a:pt x="591" y="507"/>
                  </a:lnTo>
                  <a:lnTo>
                    <a:pt x="552" y="558"/>
                  </a:lnTo>
                  <a:lnTo>
                    <a:pt x="501" y="598"/>
                  </a:lnTo>
                  <a:lnTo>
                    <a:pt x="451" y="626"/>
                  </a:lnTo>
                  <a:lnTo>
                    <a:pt x="389" y="648"/>
                  </a:lnTo>
                  <a:lnTo>
                    <a:pt x="321" y="654"/>
                  </a:lnTo>
                  <a:lnTo>
                    <a:pt x="253" y="648"/>
                  </a:lnTo>
                  <a:lnTo>
                    <a:pt x="197" y="626"/>
                  </a:lnTo>
                  <a:lnTo>
                    <a:pt x="140" y="598"/>
                  </a:lnTo>
                  <a:lnTo>
                    <a:pt x="95" y="558"/>
                  </a:lnTo>
                  <a:lnTo>
                    <a:pt x="56" y="507"/>
                  </a:lnTo>
                  <a:lnTo>
                    <a:pt x="22" y="457"/>
                  </a:lnTo>
                  <a:lnTo>
                    <a:pt x="5" y="395"/>
                  </a:lnTo>
                  <a:lnTo>
                    <a:pt x="0" y="327"/>
                  </a:lnTo>
                  <a:close/>
                </a:path>
              </a:pathLst>
            </a:custGeom>
            <a:solidFill>
              <a:srgbClr val="007F00"/>
            </a:solidFill>
            <a:ln w="9525">
              <a:solidFill>
                <a:srgbClr val="FFFFAF"/>
              </a:solidFill>
              <a:prstDash val="solid"/>
              <a:round/>
              <a:headEnd/>
              <a:tailEnd/>
            </a:ln>
          </p:spPr>
          <p:txBody>
            <a:bodyPr/>
            <a:lstStyle/>
            <a:p>
              <a:endParaRPr lang="ar-SA"/>
            </a:p>
          </p:txBody>
        </p:sp>
        <p:sp>
          <p:nvSpPr>
            <p:cNvPr id="70243" name="Line 611"/>
            <p:cNvSpPr>
              <a:spLocks noChangeAspect="1" noChangeShapeType="1"/>
            </p:cNvSpPr>
            <p:nvPr/>
          </p:nvSpPr>
          <p:spPr bwMode="auto">
            <a:xfrm>
              <a:off x="4471" y="2490"/>
              <a:ext cx="1" cy="518"/>
            </a:xfrm>
            <a:prstGeom prst="line">
              <a:avLst/>
            </a:prstGeom>
            <a:noFill/>
            <a:ln w="9525">
              <a:solidFill>
                <a:srgbClr val="FFFFAF"/>
              </a:solidFill>
              <a:round/>
              <a:headEnd/>
              <a:tailEnd/>
            </a:ln>
          </p:spPr>
          <p:txBody>
            <a:bodyPr/>
            <a:lstStyle/>
            <a:p>
              <a:endParaRPr lang="ar-SA"/>
            </a:p>
          </p:txBody>
        </p:sp>
        <p:sp>
          <p:nvSpPr>
            <p:cNvPr id="70244" name="Line 612"/>
            <p:cNvSpPr>
              <a:spLocks noChangeAspect="1" noChangeShapeType="1"/>
            </p:cNvSpPr>
            <p:nvPr/>
          </p:nvSpPr>
          <p:spPr bwMode="auto">
            <a:xfrm flipV="1">
              <a:off x="4471" y="2490"/>
              <a:ext cx="260" cy="129"/>
            </a:xfrm>
            <a:prstGeom prst="line">
              <a:avLst/>
            </a:prstGeom>
            <a:noFill/>
            <a:ln w="9525">
              <a:solidFill>
                <a:srgbClr val="FFFFAF"/>
              </a:solidFill>
              <a:round/>
              <a:headEnd/>
              <a:tailEnd/>
            </a:ln>
          </p:spPr>
          <p:txBody>
            <a:bodyPr/>
            <a:lstStyle/>
            <a:p>
              <a:endParaRPr lang="ar-SA"/>
            </a:p>
          </p:txBody>
        </p:sp>
        <p:sp>
          <p:nvSpPr>
            <p:cNvPr id="70245" name="Freeform 613"/>
            <p:cNvSpPr>
              <a:spLocks noChangeAspect="1"/>
            </p:cNvSpPr>
            <p:nvPr/>
          </p:nvSpPr>
          <p:spPr bwMode="auto">
            <a:xfrm>
              <a:off x="4646" y="2940"/>
              <a:ext cx="85" cy="68"/>
            </a:xfrm>
            <a:custGeom>
              <a:avLst/>
              <a:gdLst/>
              <a:ahLst/>
              <a:cxnLst>
                <a:cxn ang="0">
                  <a:pos x="85" y="68"/>
                </a:cxn>
                <a:cxn ang="0">
                  <a:pos x="0" y="62"/>
                </a:cxn>
                <a:cxn ang="0">
                  <a:pos x="28" y="40"/>
                </a:cxn>
                <a:cxn ang="0">
                  <a:pos x="28" y="0"/>
                </a:cxn>
                <a:cxn ang="0">
                  <a:pos x="85" y="68"/>
                </a:cxn>
              </a:cxnLst>
              <a:rect l="0" t="0" r="r" b="b"/>
              <a:pathLst>
                <a:path w="85" h="68">
                  <a:moveTo>
                    <a:pt x="85" y="68"/>
                  </a:moveTo>
                  <a:lnTo>
                    <a:pt x="0" y="62"/>
                  </a:lnTo>
                  <a:lnTo>
                    <a:pt x="28" y="40"/>
                  </a:lnTo>
                  <a:lnTo>
                    <a:pt x="28" y="0"/>
                  </a:lnTo>
                  <a:lnTo>
                    <a:pt x="85" y="68"/>
                  </a:lnTo>
                  <a:close/>
                </a:path>
              </a:pathLst>
            </a:custGeom>
            <a:solidFill>
              <a:srgbClr val="FFFFAF"/>
            </a:solidFill>
            <a:ln w="9525">
              <a:noFill/>
              <a:round/>
              <a:headEnd/>
              <a:tailEnd/>
            </a:ln>
          </p:spPr>
          <p:txBody>
            <a:bodyPr/>
            <a:lstStyle/>
            <a:p>
              <a:endParaRPr lang="ar-SA"/>
            </a:p>
          </p:txBody>
        </p:sp>
        <p:sp>
          <p:nvSpPr>
            <p:cNvPr id="70246" name="Line 614"/>
            <p:cNvSpPr>
              <a:spLocks noChangeAspect="1" noChangeShapeType="1"/>
            </p:cNvSpPr>
            <p:nvPr/>
          </p:nvSpPr>
          <p:spPr bwMode="auto">
            <a:xfrm>
              <a:off x="4471" y="2878"/>
              <a:ext cx="260" cy="130"/>
            </a:xfrm>
            <a:prstGeom prst="line">
              <a:avLst/>
            </a:prstGeom>
            <a:noFill/>
            <a:ln w="9525">
              <a:solidFill>
                <a:srgbClr val="FFFFAF"/>
              </a:solidFill>
              <a:round/>
              <a:headEnd/>
              <a:tailEnd/>
            </a:ln>
          </p:spPr>
          <p:txBody>
            <a:bodyPr/>
            <a:lstStyle/>
            <a:p>
              <a:endParaRPr lang="ar-SA"/>
            </a:p>
          </p:txBody>
        </p:sp>
        <p:sp>
          <p:nvSpPr>
            <p:cNvPr id="70247" name="Freeform 615"/>
            <p:cNvSpPr>
              <a:spLocks noChangeAspect="1"/>
            </p:cNvSpPr>
            <p:nvPr/>
          </p:nvSpPr>
          <p:spPr bwMode="auto">
            <a:xfrm>
              <a:off x="2904" y="2490"/>
              <a:ext cx="389" cy="388"/>
            </a:xfrm>
            <a:custGeom>
              <a:avLst/>
              <a:gdLst/>
              <a:ahLst/>
              <a:cxnLst>
                <a:cxn ang="0">
                  <a:pos x="0" y="191"/>
                </a:cxn>
                <a:cxn ang="0">
                  <a:pos x="6" y="152"/>
                </a:cxn>
                <a:cxn ang="0">
                  <a:pos x="17" y="118"/>
                </a:cxn>
                <a:cxn ang="0">
                  <a:pos x="34" y="84"/>
                </a:cxn>
                <a:cxn ang="0">
                  <a:pos x="56" y="56"/>
                </a:cxn>
                <a:cxn ang="0">
                  <a:pos x="84" y="33"/>
                </a:cxn>
                <a:cxn ang="0">
                  <a:pos x="118" y="16"/>
                </a:cxn>
                <a:cxn ang="0">
                  <a:pos x="158" y="5"/>
                </a:cxn>
                <a:cxn ang="0">
                  <a:pos x="197" y="0"/>
                </a:cxn>
                <a:cxn ang="0">
                  <a:pos x="237" y="5"/>
                </a:cxn>
                <a:cxn ang="0">
                  <a:pos x="271" y="16"/>
                </a:cxn>
                <a:cxn ang="0">
                  <a:pos x="304" y="33"/>
                </a:cxn>
                <a:cxn ang="0">
                  <a:pos x="333" y="56"/>
                </a:cxn>
                <a:cxn ang="0">
                  <a:pos x="355" y="84"/>
                </a:cxn>
                <a:cxn ang="0">
                  <a:pos x="372" y="118"/>
                </a:cxn>
                <a:cxn ang="0">
                  <a:pos x="383" y="152"/>
                </a:cxn>
                <a:cxn ang="0">
                  <a:pos x="389" y="191"/>
                </a:cxn>
                <a:cxn ang="0">
                  <a:pos x="383" y="231"/>
                </a:cxn>
                <a:cxn ang="0">
                  <a:pos x="372" y="270"/>
                </a:cxn>
                <a:cxn ang="0">
                  <a:pos x="355" y="304"/>
                </a:cxn>
                <a:cxn ang="0">
                  <a:pos x="333" y="332"/>
                </a:cxn>
                <a:cxn ang="0">
                  <a:pos x="304" y="355"/>
                </a:cxn>
                <a:cxn ang="0">
                  <a:pos x="271" y="372"/>
                </a:cxn>
                <a:cxn ang="0">
                  <a:pos x="237" y="383"/>
                </a:cxn>
                <a:cxn ang="0">
                  <a:pos x="197" y="388"/>
                </a:cxn>
                <a:cxn ang="0">
                  <a:pos x="158" y="383"/>
                </a:cxn>
                <a:cxn ang="0">
                  <a:pos x="118" y="372"/>
                </a:cxn>
                <a:cxn ang="0">
                  <a:pos x="84" y="355"/>
                </a:cxn>
                <a:cxn ang="0">
                  <a:pos x="56" y="332"/>
                </a:cxn>
                <a:cxn ang="0">
                  <a:pos x="34" y="304"/>
                </a:cxn>
                <a:cxn ang="0">
                  <a:pos x="17" y="270"/>
                </a:cxn>
                <a:cxn ang="0">
                  <a:pos x="6" y="231"/>
                </a:cxn>
                <a:cxn ang="0">
                  <a:pos x="0" y="191"/>
                </a:cxn>
              </a:cxnLst>
              <a:rect l="0" t="0" r="r" b="b"/>
              <a:pathLst>
                <a:path w="389" h="388">
                  <a:moveTo>
                    <a:pt x="0" y="191"/>
                  </a:moveTo>
                  <a:lnTo>
                    <a:pt x="6" y="152"/>
                  </a:lnTo>
                  <a:lnTo>
                    <a:pt x="17" y="118"/>
                  </a:lnTo>
                  <a:lnTo>
                    <a:pt x="34" y="84"/>
                  </a:lnTo>
                  <a:lnTo>
                    <a:pt x="56" y="56"/>
                  </a:lnTo>
                  <a:lnTo>
                    <a:pt x="84" y="33"/>
                  </a:lnTo>
                  <a:lnTo>
                    <a:pt x="118" y="16"/>
                  </a:lnTo>
                  <a:lnTo>
                    <a:pt x="158" y="5"/>
                  </a:lnTo>
                  <a:lnTo>
                    <a:pt x="197" y="0"/>
                  </a:lnTo>
                  <a:lnTo>
                    <a:pt x="237" y="5"/>
                  </a:lnTo>
                  <a:lnTo>
                    <a:pt x="271" y="16"/>
                  </a:lnTo>
                  <a:lnTo>
                    <a:pt x="304" y="33"/>
                  </a:lnTo>
                  <a:lnTo>
                    <a:pt x="333" y="56"/>
                  </a:lnTo>
                  <a:lnTo>
                    <a:pt x="355" y="84"/>
                  </a:lnTo>
                  <a:lnTo>
                    <a:pt x="372" y="118"/>
                  </a:lnTo>
                  <a:lnTo>
                    <a:pt x="383" y="152"/>
                  </a:lnTo>
                  <a:lnTo>
                    <a:pt x="389" y="191"/>
                  </a:lnTo>
                  <a:lnTo>
                    <a:pt x="383" y="231"/>
                  </a:lnTo>
                  <a:lnTo>
                    <a:pt x="372" y="270"/>
                  </a:lnTo>
                  <a:lnTo>
                    <a:pt x="355" y="304"/>
                  </a:lnTo>
                  <a:lnTo>
                    <a:pt x="333" y="332"/>
                  </a:lnTo>
                  <a:lnTo>
                    <a:pt x="304" y="355"/>
                  </a:lnTo>
                  <a:lnTo>
                    <a:pt x="271" y="372"/>
                  </a:lnTo>
                  <a:lnTo>
                    <a:pt x="237" y="383"/>
                  </a:lnTo>
                  <a:lnTo>
                    <a:pt x="197" y="388"/>
                  </a:lnTo>
                  <a:lnTo>
                    <a:pt x="158" y="383"/>
                  </a:lnTo>
                  <a:lnTo>
                    <a:pt x="118" y="372"/>
                  </a:lnTo>
                  <a:lnTo>
                    <a:pt x="84" y="355"/>
                  </a:lnTo>
                  <a:lnTo>
                    <a:pt x="56" y="332"/>
                  </a:lnTo>
                  <a:lnTo>
                    <a:pt x="34" y="304"/>
                  </a:lnTo>
                  <a:lnTo>
                    <a:pt x="17" y="270"/>
                  </a:lnTo>
                  <a:lnTo>
                    <a:pt x="6" y="231"/>
                  </a:lnTo>
                  <a:lnTo>
                    <a:pt x="0" y="191"/>
                  </a:lnTo>
                  <a:close/>
                </a:path>
              </a:pathLst>
            </a:custGeom>
            <a:solidFill>
              <a:srgbClr val="7F3F00"/>
            </a:solidFill>
            <a:ln w="0">
              <a:solidFill>
                <a:srgbClr val="FFFFFF"/>
              </a:solidFill>
              <a:prstDash val="solid"/>
              <a:round/>
              <a:headEnd/>
              <a:tailEnd/>
            </a:ln>
          </p:spPr>
          <p:txBody>
            <a:bodyPr/>
            <a:lstStyle/>
            <a:p>
              <a:endParaRPr lang="ar-SA"/>
            </a:p>
          </p:txBody>
        </p:sp>
        <p:sp>
          <p:nvSpPr>
            <p:cNvPr id="70248" name="Rectangle 616"/>
            <p:cNvSpPr>
              <a:spLocks noChangeAspect="1" noChangeArrowheads="1"/>
            </p:cNvSpPr>
            <p:nvPr/>
          </p:nvSpPr>
          <p:spPr bwMode="auto">
            <a:xfrm>
              <a:off x="2942" y="2569"/>
              <a:ext cx="288" cy="268"/>
            </a:xfrm>
            <a:prstGeom prst="rect">
              <a:avLst/>
            </a:prstGeom>
            <a:noFill/>
            <a:ln w="9525">
              <a:noFill/>
              <a:miter lim="800000"/>
              <a:headEnd/>
              <a:tailEnd/>
            </a:ln>
          </p:spPr>
          <p:txBody>
            <a:bodyPr wrap="none" lIns="0" tIns="0" rIns="0" bIns="0">
              <a:spAutoFit/>
            </a:bodyPr>
            <a:lstStyle/>
            <a:p>
              <a:r>
                <a:rPr lang="en-US" sz="1400">
                  <a:solidFill>
                    <a:srgbClr val="DFFFAF"/>
                  </a:solidFill>
                </a:rPr>
                <a:t>V+</a:t>
              </a:r>
              <a:endParaRPr lang="en-US" sz="1400"/>
            </a:p>
          </p:txBody>
        </p:sp>
        <p:sp>
          <p:nvSpPr>
            <p:cNvPr id="70249" name="Freeform 617"/>
            <p:cNvSpPr>
              <a:spLocks noChangeAspect="1"/>
            </p:cNvSpPr>
            <p:nvPr/>
          </p:nvSpPr>
          <p:spPr bwMode="auto">
            <a:xfrm>
              <a:off x="288" y="2225"/>
              <a:ext cx="395" cy="394"/>
            </a:xfrm>
            <a:custGeom>
              <a:avLst/>
              <a:gdLst/>
              <a:ahLst/>
              <a:cxnLst>
                <a:cxn ang="0">
                  <a:pos x="0" y="197"/>
                </a:cxn>
                <a:cxn ang="0">
                  <a:pos x="6" y="157"/>
                </a:cxn>
                <a:cxn ang="0">
                  <a:pos x="17" y="124"/>
                </a:cxn>
                <a:cxn ang="0">
                  <a:pos x="34" y="90"/>
                </a:cxn>
                <a:cxn ang="0">
                  <a:pos x="56" y="56"/>
                </a:cxn>
                <a:cxn ang="0">
                  <a:pos x="90" y="34"/>
                </a:cxn>
                <a:cxn ang="0">
                  <a:pos x="124" y="17"/>
                </a:cxn>
                <a:cxn ang="0">
                  <a:pos x="158" y="5"/>
                </a:cxn>
                <a:cxn ang="0">
                  <a:pos x="197" y="0"/>
                </a:cxn>
                <a:cxn ang="0">
                  <a:pos x="237" y="5"/>
                </a:cxn>
                <a:cxn ang="0">
                  <a:pos x="271" y="17"/>
                </a:cxn>
                <a:cxn ang="0">
                  <a:pos x="304" y="34"/>
                </a:cxn>
                <a:cxn ang="0">
                  <a:pos x="338" y="56"/>
                </a:cxn>
                <a:cxn ang="0">
                  <a:pos x="361" y="90"/>
                </a:cxn>
                <a:cxn ang="0">
                  <a:pos x="378" y="124"/>
                </a:cxn>
                <a:cxn ang="0">
                  <a:pos x="389" y="157"/>
                </a:cxn>
                <a:cxn ang="0">
                  <a:pos x="395" y="197"/>
                </a:cxn>
                <a:cxn ang="0">
                  <a:pos x="389" y="236"/>
                </a:cxn>
                <a:cxn ang="0">
                  <a:pos x="378" y="270"/>
                </a:cxn>
                <a:cxn ang="0">
                  <a:pos x="361" y="304"/>
                </a:cxn>
                <a:cxn ang="0">
                  <a:pos x="338" y="338"/>
                </a:cxn>
                <a:cxn ang="0">
                  <a:pos x="304" y="360"/>
                </a:cxn>
                <a:cxn ang="0">
                  <a:pos x="271" y="377"/>
                </a:cxn>
                <a:cxn ang="0">
                  <a:pos x="237" y="389"/>
                </a:cxn>
                <a:cxn ang="0">
                  <a:pos x="197" y="394"/>
                </a:cxn>
                <a:cxn ang="0">
                  <a:pos x="158" y="389"/>
                </a:cxn>
                <a:cxn ang="0">
                  <a:pos x="124" y="377"/>
                </a:cxn>
                <a:cxn ang="0">
                  <a:pos x="90" y="360"/>
                </a:cxn>
                <a:cxn ang="0">
                  <a:pos x="56" y="338"/>
                </a:cxn>
                <a:cxn ang="0">
                  <a:pos x="34" y="304"/>
                </a:cxn>
                <a:cxn ang="0">
                  <a:pos x="17" y="270"/>
                </a:cxn>
                <a:cxn ang="0">
                  <a:pos x="6" y="236"/>
                </a:cxn>
                <a:cxn ang="0">
                  <a:pos x="0" y="197"/>
                </a:cxn>
              </a:cxnLst>
              <a:rect l="0" t="0" r="r" b="b"/>
              <a:pathLst>
                <a:path w="395" h="394">
                  <a:moveTo>
                    <a:pt x="0" y="197"/>
                  </a:moveTo>
                  <a:lnTo>
                    <a:pt x="6" y="157"/>
                  </a:lnTo>
                  <a:lnTo>
                    <a:pt x="17" y="124"/>
                  </a:lnTo>
                  <a:lnTo>
                    <a:pt x="34" y="90"/>
                  </a:lnTo>
                  <a:lnTo>
                    <a:pt x="56" y="56"/>
                  </a:lnTo>
                  <a:lnTo>
                    <a:pt x="90" y="34"/>
                  </a:lnTo>
                  <a:lnTo>
                    <a:pt x="124" y="17"/>
                  </a:lnTo>
                  <a:lnTo>
                    <a:pt x="158" y="5"/>
                  </a:lnTo>
                  <a:lnTo>
                    <a:pt x="197" y="0"/>
                  </a:lnTo>
                  <a:lnTo>
                    <a:pt x="237" y="5"/>
                  </a:lnTo>
                  <a:lnTo>
                    <a:pt x="271" y="17"/>
                  </a:lnTo>
                  <a:lnTo>
                    <a:pt x="304" y="34"/>
                  </a:lnTo>
                  <a:lnTo>
                    <a:pt x="338" y="56"/>
                  </a:lnTo>
                  <a:lnTo>
                    <a:pt x="361" y="90"/>
                  </a:lnTo>
                  <a:lnTo>
                    <a:pt x="378" y="124"/>
                  </a:lnTo>
                  <a:lnTo>
                    <a:pt x="389" y="157"/>
                  </a:lnTo>
                  <a:lnTo>
                    <a:pt x="395" y="197"/>
                  </a:lnTo>
                  <a:lnTo>
                    <a:pt x="389" y="236"/>
                  </a:lnTo>
                  <a:lnTo>
                    <a:pt x="378" y="270"/>
                  </a:lnTo>
                  <a:lnTo>
                    <a:pt x="361" y="304"/>
                  </a:lnTo>
                  <a:lnTo>
                    <a:pt x="338" y="338"/>
                  </a:lnTo>
                  <a:lnTo>
                    <a:pt x="304" y="360"/>
                  </a:lnTo>
                  <a:lnTo>
                    <a:pt x="271" y="377"/>
                  </a:lnTo>
                  <a:lnTo>
                    <a:pt x="237" y="389"/>
                  </a:lnTo>
                  <a:lnTo>
                    <a:pt x="197" y="394"/>
                  </a:lnTo>
                  <a:lnTo>
                    <a:pt x="158" y="389"/>
                  </a:lnTo>
                  <a:lnTo>
                    <a:pt x="124" y="377"/>
                  </a:lnTo>
                  <a:lnTo>
                    <a:pt x="90" y="360"/>
                  </a:lnTo>
                  <a:lnTo>
                    <a:pt x="56" y="338"/>
                  </a:lnTo>
                  <a:lnTo>
                    <a:pt x="34" y="304"/>
                  </a:lnTo>
                  <a:lnTo>
                    <a:pt x="17" y="270"/>
                  </a:lnTo>
                  <a:lnTo>
                    <a:pt x="6" y="236"/>
                  </a:lnTo>
                  <a:lnTo>
                    <a:pt x="0" y="197"/>
                  </a:lnTo>
                  <a:close/>
                </a:path>
              </a:pathLst>
            </a:custGeom>
            <a:solidFill>
              <a:srgbClr val="7F3F00"/>
            </a:solidFill>
            <a:ln w="0">
              <a:solidFill>
                <a:srgbClr val="FFFFFF"/>
              </a:solidFill>
              <a:prstDash val="solid"/>
              <a:round/>
              <a:headEnd/>
              <a:tailEnd/>
            </a:ln>
          </p:spPr>
          <p:txBody>
            <a:bodyPr/>
            <a:lstStyle/>
            <a:p>
              <a:endParaRPr lang="ar-SA"/>
            </a:p>
          </p:txBody>
        </p:sp>
        <p:sp>
          <p:nvSpPr>
            <p:cNvPr id="70250" name="Rectangle 618"/>
            <p:cNvSpPr>
              <a:spLocks noChangeAspect="1" noChangeArrowheads="1"/>
            </p:cNvSpPr>
            <p:nvPr/>
          </p:nvSpPr>
          <p:spPr bwMode="auto">
            <a:xfrm>
              <a:off x="322" y="2297"/>
              <a:ext cx="236" cy="268"/>
            </a:xfrm>
            <a:prstGeom prst="rect">
              <a:avLst/>
            </a:prstGeom>
            <a:noFill/>
            <a:ln w="9525">
              <a:noFill/>
              <a:miter lim="800000"/>
              <a:headEnd/>
              <a:tailEnd/>
            </a:ln>
          </p:spPr>
          <p:txBody>
            <a:bodyPr wrap="none" lIns="0" tIns="0" rIns="0" bIns="0">
              <a:spAutoFit/>
            </a:bodyPr>
            <a:lstStyle/>
            <a:p>
              <a:r>
                <a:rPr lang="en-US" sz="1400">
                  <a:solidFill>
                    <a:srgbClr val="DFFFAF"/>
                  </a:solidFill>
                </a:rPr>
                <a:t>V-</a:t>
              </a:r>
              <a:endParaRPr lang="en-US" sz="1400"/>
            </a:p>
          </p:txBody>
        </p:sp>
        <p:sp>
          <p:nvSpPr>
            <p:cNvPr id="70251" name="Freeform 619"/>
            <p:cNvSpPr>
              <a:spLocks noChangeAspect="1"/>
            </p:cNvSpPr>
            <p:nvPr/>
          </p:nvSpPr>
          <p:spPr bwMode="auto">
            <a:xfrm>
              <a:off x="3874" y="3989"/>
              <a:ext cx="135" cy="129"/>
            </a:xfrm>
            <a:custGeom>
              <a:avLst/>
              <a:gdLst/>
              <a:ahLst/>
              <a:cxnLst>
                <a:cxn ang="0">
                  <a:pos x="0" y="67"/>
                </a:cxn>
                <a:cxn ang="0">
                  <a:pos x="5" y="39"/>
                </a:cxn>
                <a:cxn ang="0">
                  <a:pos x="17" y="17"/>
                </a:cxn>
                <a:cxn ang="0">
                  <a:pos x="39" y="5"/>
                </a:cxn>
                <a:cxn ang="0">
                  <a:pos x="67" y="0"/>
                </a:cxn>
                <a:cxn ang="0">
                  <a:pos x="90" y="5"/>
                </a:cxn>
                <a:cxn ang="0">
                  <a:pos x="112" y="17"/>
                </a:cxn>
                <a:cxn ang="0">
                  <a:pos x="129" y="39"/>
                </a:cxn>
                <a:cxn ang="0">
                  <a:pos x="135" y="67"/>
                </a:cxn>
                <a:cxn ang="0">
                  <a:pos x="129" y="90"/>
                </a:cxn>
                <a:cxn ang="0">
                  <a:pos x="112" y="112"/>
                </a:cxn>
                <a:cxn ang="0">
                  <a:pos x="90" y="124"/>
                </a:cxn>
                <a:cxn ang="0">
                  <a:pos x="67" y="129"/>
                </a:cxn>
                <a:cxn ang="0">
                  <a:pos x="39" y="124"/>
                </a:cxn>
                <a:cxn ang="0">
                  <a:pos x="17" y="112"/>
                </a:cxn>
                <a:cxn ang="0">
                  <a:pos x="5" y="90"/>
                </a:cxn>
                <a:cxn ang="0">
                  <a:pos x="0" y="67"/>
                </a:cxn>
              </a:cxnLst>
              <a:rect l="0" t="0" r="r" b="b"/>
              <a:pathLst>
                <a:path w="135" h="129">
                  <a:moveTo>
                    <a:pt x="0" y="67"/>
                  </a:moveTo>
                  <a:lnTo>
                    <a:pt x="5" y="39"/>
                  </a:lnTo>
                  <a:lnTo>
                    <a:pt x="17" y="17"/>
                  </a:lnTo>
                  <a:lnTo>
                    <a:pt x="39" y="5"/>
                  </a:lnTo>
                  <a:lnTo>
                    <a:pt x="67" y="0"/>
                  </a:lnTo>
                  <a:lnTo>
                    <a:pt x="90" y="5"/>
                  </a:lnTo>
                  <a:lnTo>
                    <a:pt x="112" y="17"/>
                  </a:lnTo>
                  <a:lnTo>
                    <a:pt x="129" y="39"/>
                  </a:lnTo>
                  <a:lnTo>
                    <a:pt x="135" y="67"/>
                  </a:lnTo>
                  <a:lnTo>
                    <a:pt x="129" y="90"/>
                  </a:lnTo>
                  <a:lnTo>
                    <a:pt x="112" y="112"/>
                  </a:lnTo>
                  <a:lnTo>
                    <a:pt x="90" y="124"/>
                  </a:lnTo>
                  <a:lnTo>
                    <a:pt x="67" y="129"/>
                  </a:lnTo>
                  <a:lnTo>
                    <a:pt x="39" y="124"/>
                  </a:lnTo>
                  <a:lnTo>
                    <a:pt x="17" y="112"/>
                  </a:lnTo>
                  <a:lnTo>
                    <a:pt x="5"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70252" name="Freeform 620"/>
            <p:cNvSpPr>
              <a:spLocks noChangeAspect="1"/>
            </p:cNvSpPr>
            <p:nvPr/>
          </p:nvSpPr>
          <p:spPr bwMode="auto">
            <a:xfrm>
              <a:off x="3428" y="1515"/>
              <a:ext cx="654" cy="653"/>
            </a:xfrm>
            <a:custGeom>
              <a:avLst/>
              <a:gdLst/>
              <a:ahLst/>
              <a:cxnLst>
                <a:cxn ang="0">
                  <a:pos x="0" y="326"/>
                </a:cxn>
                <a:cxn ang="0">
                  <a:pos x="6" y="259"/>
                </a:cxn>
                <a:cxn ang="0">
                  <a:pos x="28" y="197"/>
                </a:cxn>
                <a:cxn ang="0">
                  <a:pos x="57" y="146"/>
                </a:cxn>
                <a:cxn ang="0">
                  <a:pos x="96" y="95"/>
                </a:cxn>
                <a:cxn ang="0">
                  <a:pos x="147" y="56"/>
                </a:cxn>
                <a:cxn ang="0">
                  <a:pos x="198" y="28"/>
                </a:cxn>
                <a:cxn ang="0">
                  <a:pos x="260" y="5"/>
                </a:cxn>
                <a:cxn ang="0">
                  <a:pos x="327" y="0"/>
                </a:cxn>
                <a:cxn ang="0">
                  <a:pos x="395" y="5"/>
                </a:cxn>
                <a:cxn ang="0">
                  <a:pos x="457" y="28"/>
                </a:cxn>
                <a:cxn ang="0">
                  <a:pos x="508" y="56"/>
                </a:cxn>
                <a:cxn ang="0">
                  <a:pos x="558" y="95"/>
                </a:cxn>
                <a:cxn ang="0">
                  <a:pos x="598" y="146"/>
                </a:cxn>
                <a:cxn ang="0">
                  <a:pos x="626" y="197"/>
                </a:cxn>
                <a:cxn ang="0">
                  <a:pos x="649" y="259"/>
                </a:cxn>
                <a:cxn ang="0">
                  <a:pos x="654" y="326"/>
                </a:cxn>
                <a:cxn ang="0">
                  <a:pos x="649" y="394"/>
                </a:cxn>
                <a:cxn ang="0">
                  <a:pos x="626" y="456"/>
                </a:cxn>
                <a:cxn ang="0">
                  <a:pos x="598" y="507"/>
                </a:cxn>
                <a:cxn ang="0">
                  <a:pos x="558" y="558"/>
                </a:cxn>
                <a:cxn ang="0">
                  <a:pos x="508" y="597"/>
                </a:cxn>
                <a:cxn ang="0">
                  <a:pos x="457" y="625"/>
                </a:cxn>
                <a:cxn ang="0">
                  <a:pos x="395" y="648"/>
                </a:cxn>
                <a:cxn ang="0">
                  <a:pos x="327" y="653"/>
                </a:cxn>
                <a:cxn ang="0">
                  <a:pos x="260" y="648"/>
                </a:cxn>
                <a:cxn ang="0">
                  <a:pos x="198" y="625"/>
                </a:cxn>
                <a:cxn ang="0">
                  <a:pos x="147" y="597"/>
                </a:cxn>
                <a:cxn ang="0">
                  <a:pos x="96" y="558"/>
                </a:cxn>
                <a:cxn ang="0">
                  <a:pos x="57" y="507"/>
                </a:cxn>
                <a:cxn ang="0">
                  <a:pos x="28" y="456"/>
                </a:cxn>
                <a:cxn ang="0">
                  <a:pos x="6" y="394"/>
                </a:cxn>
                <a:cxn ang="0">
                  <a:pos x="0" y="326"/>
                </a:cxn>
              </a:cxnLst>
              <a:rect l="0" t="0" r="r" b="b"/>
              <a:pathLst>
                <a:path w="654" h="653">
                  <a:moveTo>
                    <a:pt x="0" y="326"/>
                  </a:moveTo>
                  <a:lnTo>
                    <a:pt x="6" y="259"/>
                  </a:lnTo>
                  <a:lnTo>
                    <a:pt x="28" y="197"/>
                  </a:lnTo>
                  <a:lnTo>
                    <a:pt x="57" y="146"/>
                  </a:lnTo>
                  <a:lnTo>
                    <a:pt x="96" y="95"/>
                  </a:lnTo>
                  <a:lnTo>
                    <a:pt x="147" y="56"/>
                  </a:lnTo>
                  <a:lnTo>
                    <a:pt x="198" y="28"/>
                  </a:lnTo>
                  <a:lnTo>
                    <a:pt x="260" y="5"/>
                  </a:lnTo>
                  <a:lnTo>
                    <a:pt x="327" y="0"/>
                  </a:lnTo>
                  <a:lnTo>
                    <a:pt x="395" y="5"/>
                  </a:lnTo>
                  <a:lnTo>
                    <a:pt x="457" y="28"/>
                  </a:lnTo>
                  <a:lnTo>
                    <a:pt x="508" y="56"/>
                  </a:lnTo>
                  <a:lnTo>
                    <a:pt x="558" y="95"/>
                  </a:lnTo>
                  <a:lnTo>
                    <a:pt x="598" y="146"/>
                  </a:lnTo>
                  <a:lnTo>
                    <a:pt x="626" y="197"/>
                  </a:lnTo>
                  <a:lnTo>
                    <a:pt x="649" y="259"/>
                  </a:lnTo>
                  <a:lnTo>
                    <a:pt x="654" y="326"/>
                  </a:lnTo>
                  <a:lnTo>
                    <a:pt x="649" y="394"/>
                  </a:lnTo>
                  <a:lnTo>
                    <a:pt x="626" y="456"/>
                  </a:lnTo>
                  <a:lnTo>
                    <a:pt x="598" y="507"/>
                  </a:lnTo>
                  <a:lnTo>
                    <a:pt x="558" y="558"/>
                  </a:lnTo>
                  <a:lnTo>
                    <a:pt x="508" y="597"/>
                  </a:lnTo>
                  <a:lnTo>
                    <a:pt x="457" y="625"/>
                  </a:lnTo>
                  <a:lnTo>
                    <a:pt x="395" y="648"/>
                  </a:lnTo>
                  <a:lnTo>
                    <a:pt x="327" y="653"/>
                  </a:lnTo>
                  <a:lnTo>
                    <a:pt x="260" y="648"/>
                  </a:lnTo>
                  <a:lnTo>
                    <a:pt x="198" y="625"/>
                  </a:lnTo>
                  <a:lnTo>
                    <a:pt x="147" y="597"/>
                  </a:lnTo>
                  <a:lnTo>
                    <a:pt x="96" y="558"/>
                  </a:lnTo>
                  <a:lnTo>
                    <a:pt x="57" y="507"/>
                  </a:lnTo>
                  <a:lnTo>
                    <a:pt x="28" y="456"/>
                  </a:lnTo>
                  <a:lnTo>
                    <a:pt x="6" y="394"/>
                  </a:lnTo>
                  <a:lnTo>
                    <a:pt x="0" y="326"/>
                  </a:lnTo>
                  <a:close/>
                </a:path>
              </a:pathLst>
            </a:custGeom>
            <a:solidFill>
              <a:srgbClr val="007F00"/>
            </a:solidFill>
            <a:ln w="9525">
              <a:solidFill>
                <a:srgbClr val="FFFFAF"/>
              </a:solidFill>
              <a:prstDash val="solid"/>
              <a:round/>
              <a:headEnd/>
              <a:tailEnd/>
            </a:ln>
          </p:spPr>
          <p:txBody>
            <a:bodyPr/>
            <a:lstStyle/>
            <a:p>
              <a:endParaRPr lang="ar-SA"/>
            </a:p>
          </p:txBody>
        </p:sp>
        <p:sp>
          <p:nvSpPr>
            <p:cNvPr id="70253" name="Line 621"/>
            <p:cNvSpPr>
              <a:spLocks noChangeAspect="1" noChangeShapeType="1"/>
            </p:cNvSpPr>
            <p:nvPr/>
          </p:nvSpPr>
          <p:spPr bwMode="auto">
            <a:xfrm>
              <a:off x="3688" y="1571"/>
              <a:ext cx="1" cy="524"/>
            </a:xfrm>
            <a:prstGeom prst="line">
              <a:avLst/>
            </a:prstGeom>
            <a:noFill/>
            <a:ln w="9525">
              <a:solidFill>
                <a:srgbClr val="FFFFAF"/>
              </a:solidFill>
              <a:round/>
              <a:headEnd/>
              <a:tailEnd/>
            </a:ln>
          </p:spPr>
          <p:txBody>
            <a:bodyPr/>
            <a:lstStyle/>
            <a:p>
              <a:endParaRPr lang="ar-SA"/>
            </a:p>
          </p:txBody>
        </p:sp>
        <p:sp>
          <p:nvSpPr>
            <p:cNvPr id="70254" name="Line 622"/>
            <p:cNvSpPr>
              <a:spLocks noChangeAspect="1" noChangeShapeType="1"/>
            </p:cNvSpPr>
            <p:nvPr/>
          </p:nvSpPr>
          <p:spPr bwMode="auto">
            <a:xfrm>
              <a:off x="3688" y="1965"/>
              <a:ext cx="259" cy="130"/>
            </a:xfrm>
            <a:prstGeom prst="line">
              <a:avLst/>
            </a:prstGeom>
            <a:noFill/>
            <a:ln w="9525">
              <a:solidFill>
                <a:srgbClr val="FFFFAF"/>
              </a:solidFill>
              <a:round/>
              <a:headEnd/>
              <a:tailEnd/>
            </a:ln>
          </p:spPr>
          <p:txBody>
            <a:bodyPr/>
            <a:lstStyle/>
            <a:p>
              <a:endParaRPr lang="ar-SA"/>
            </a:p>
          </p:txBody>
        </p:sp>
        <p:sp>
          <p:nvSpPr>
            <p:cNvPr id="70255" name="Freeform 623"/>
            <p:cNvSpPr>
              <a:spLocks noChangeAspect="1"/>
            </p:cNvSpPr>
            <p:nvPr/>
          </p:nvSpPr>
          <p:spPr bwMode="auto">
            <a:xfrm>
              <a:off x="3721" y="1633"/>
              <a:ext cx="85" cy="68"/>
            </a:xfrm>
            <a:custGeom>
              <a:avLst/>
              <a:gdLst/>
              <a:ahLst/>
              <a:cxnLst>
                <a:cxn ang="0">
                  <a:pos x="0" y="68"/>
                </a:cxn>
                <a:cxn ang="0">
                  <a:pos x="57" y="0"/>
                </a:cxn>
                <a:cxn ang="0">
                  <a:pos x="57" y="39"/>
                </a:cxn>
                <a:cxn ang="0">
                  <a:pos x="85" y="62"/>
                </a:cxn>
                <a:cxn ang="0">
                  <a:pos x="0" y="68"/>
                </a:cxn>
              </a:cxnLst>
              <a:rect l="0" t="0" r="r" b="b"/>
              <a:pathLst>
                <a:path w="85" h="68">
                  <a:moveTo>
                    <a:pt x="0" y="68"/>
                  </a:moveTo>
                  <a:lnTo>
                    <a:pt x="57" y="0"/>
                  </a:lnTo>
                  <a:lnTo>
                    <a:pt x="57" y="39"/>
                  </a:lnTo>
                  <a:lnTo>
                    <a:pt x="85" y="62"/>
                  </a:lnTo>
                  <a:lnTo>
                    <a:pt x="0" y="68"/>
                  </a:lnTo>
                  <a:close/>
                </a:path>
              </a:pathLst>
            </a:custGeom>
            <a:solidFill>
              <a:srgbClr val="FFFFAF"/>
            </a:solidFill>
            <a:ln w="9525">
              <a:noFill/>
              <a:round/>
              <a:headEnd/>
              <a:tailEnd/>
            </a:ln>
          </p:spPr>
          <p:txBody>
            <a:bodyPr/>
            <a:lstStyle/>
            <a:p>
              <a:endParaRPr lang="ar-SA"/>
            </a:p>
          </p:txBody>
        </p:sp>
        <p:sp>
          <p:nvSpPr>
            <p:cNvPr id="70256" name="Line 624"/>
            <p:cNvSpPr>
              <a:spLocks noChangeAspect="1" noChangeShapeType="1"/>
            </p:cNvSpPr>
            <p:nvPr/>
          </p:nvSpPr>
          <p:spPr bwMode="auto">
            <a:xfrm flipH="1">
              <a:off x="3721" y="1571"/>
              <a:ext cx="260" cy="130"/>
            </a:xfrm>
            <a:prstGeom prst="line">
              <a:avLst/>
            </a:prstGeom>
            <a:noFill/>
            <a:ln w="9525">
              <a:solidFill>
                <a:srgbClr val="FFFFAF"/>
              </a:solidFill>
              <a:round/>
              <a:headEnd/>
              <a:tailEnd/>
            </a:ln>
          </p:spPr>
          <p:txBody>
            <a:bodyPr/>
            <a:lstStyle/>
            <a:p>
              <a:endParaRPr lang="ar-SA"/>
            </a:p>
          </p:txBody>
        </p:sp>
        <p:sp>
          <p:nvSpPr>
            <p:cNvPr id="70257" name="Freeform 625"/>
            <p:cNvSpPr>
              <a:spLocks noChangeAspect="1"/>
            </p:cNvSpPr>
            <p:nvPr/>
          </p:nvSpPr>
          <p:spPr bwMode="auto">
            <a:xfrm>
              <a:off x="5306" y="4022"/>
              <a:ext cx="79" cy="68"/>
            </a:xfrm>
            <a:custGeom>
              <a:avLst/>
              <a:gdLst/>
              <a:ahLst/>
              <a:cxnLst>
                <a:cxn ang="0">
                  <a:pos x="79" y="34"/>
                </a:cxn>
                <a:cxn ang="0">
                  <a:pos x="0" y="68"/>
                </a:cxn>
                <a:cxn ang="0">
                  <a:pos x="17" y="34"/>
                </a:cxn>
                <a:cxn ang="0">
                  <a:pos x="0" y="0"/>
                </a:cxn>
                <a:cxn ang="0">
                  <a:pos x="79" y="34"/>
                </a:cxn>
              </a:cxnLst>
              <a:rect l="0" t="0" r="r" b="b"/>
              <a:pathLst>
                <a:path w="79" h="68">
                  <a:moveTo>
                    <a:pt x="79" y="34"/>
                  </a:moveTo>
                  <a:lnTo>
                    <a:pt x="0" y="68"/>
                  </a:lnTo>
                  <a:lnTo>
                    <a:pt x="17" y="34"/>
                  </a:lnTo>
                  <a:lnTo>
                    <a:pt x="0" y="0"/>
                  </a:lnTo>
                  <a:lnTo>
                    <a:pt x="79" y="34"/>
                  </a:lnTo>
                  <a:close/>
                </a:path>
              </a:pathLst>
            </a:custGeom>
            <a:solidFill>
              <a:srgbClr val="FFFFAF"/>
            </a:solidFill>
            <a:ln w="9525">
              <a:noFill/>
              <a:round/>
              <a:headEnd/>
              <a:tailEnd/>
            </a:ln>
          </p:spPr>
          <p:txBody>
            <a:bodyPr/>
            <a:lstStyle/>
            <a:p>
              <a:endParaRPr lang="ar-SA"/>
            </a:p>
          </p:txBody>
        </p:sp>
        <p:sp>
          <p:nvSpPr>
            <p:cNvPr id="70258" name="Line 626"/>
            <p:cNvSpPr>
              <a:spLocks noChangeAspect="1" noChangeShapeType="1"/>
            </p:cNvSpPr>
            <p:nvPr/>
          </p:nvSpPr>
          <p:spPr bwMode="auto">
            <a:xfrm>
              <a:off x="1331" y="4056"/>
              <a:ext cx="4054" cy="1"/>
            </a:xfrm>
            <a:prstGeom prst="line">
              <a:avLst/>
            </a:prstGeom>
            <a:noFill/>
            <a:ln w="9525">
              <a:solidFill>
                <a:srgbClr val="FFFFAF"/>
              </a:solidFill>
              <a:round/>
              <a:headEnd/>
              <a:tailEnd/>
            </a:ln>
          </p:spPr>
          <p:txBody>
            <a:bodyPr/>
            <a:lstStyle/>
            <a:p>
              <a:endParaRPr lang="ar-SA"/>
            </a:p>
          </p:txBody>
        </p:sp>
        <p:sp>
          <p:nvSpPr>
            <p:cNvPr id="70259" name="Line 627"/>
            <p:cNvSpPr>
              <a:spLocks noChangeAspect="1" noChangeShapeType="1"/>
            </p:cNvSpPr>
            <p:nvPr/>
          </p:nvSpPr>
          <p:spPr bwMode="auto">
            <a:xfrm flipV="1">
              <a:off x="4731" y="1706"/>
              <a:ext cx="1" cy="135"/>
            </a:xfrm>
            <a:prstGeom prst="line">
              <a:avLst/>
            </a:prstGeom>
            <a:noFill/>
            <a:ln w="0">
              <a:solidFill>
                <a:srgbClr val="FFFFFF"/>
              </a:solidFill>
              <a:round/>
              <a:headEnd/>
              <a:tailEnd/>
            </a:ln>
          </p:spPr>
          <p:txBody>
            <a:bodyPr/>
            <a:lstStyle/>
            <a:p>
              <a:endParaRPr lang="ar-SA"/>
            </a:p>
          </p:txBody>
        </p:sp>
        <p:sp>
          <p:nvSpPr>
            <p:cNvPr id="70260" name="Line 628"/>
            <p:cNvSpPr>
              <a:spLocks noChangeAspect="1" noChangeShapeType="1"/>
            </p:cNvSpPr>
            <p:nvPr/>
          </p:nvSpPr>
          <p:spPr bwMode="auto">
            <a:xfrm flipH="1" flipV="1">
              <a:off x="4663" y="1678"/>
              <a:ext cx="68" cy="28"/>
            </a:xfrm>
            <a:prstGeom prst="line">
              <a:avLst/>
            </a:prstGeom>
            <a:noFill/>
            <a:ln w="0">
              <a:solidFill>
                <a:srgbClr val="FFFFFF"/>
              </a:solidFill>
              <a:round/>
              <a:headEnd/>
              <a:tailEnd/>
            </a:ln>
          </p:spPr>
          <p:txBody>
            <a:bodyPr/>
            <a:lstStyle/>
            <a:p>
              <a:endParaRPr lang="ar-SA"/>
            </a:p>
          </p:txBody>
        </p:sp>
        <p:sp>
          <p:nvSpPr>
            <p:cNvPr id="70261" name="Line 629"/>
            <p:cNvSpPr>
              <a:spLocks noChangeAspect="1" noChangeShapeType="1"/>
            </p:cNvSpPr>
            <p:nvPr/>
          </p:nvSpPr>
          <p:spPr bwMode="auto">
            <a:xfrm flipV="1">
              <a:off x="4663" y="1610"/>
              <a:ext cx="130" cy="68"/>
            </a:xfrm>
            <a:prstGeom prst="line">
              <a:avLst/>
            </a:prstGeom>
            <a:noFill/>
            <a:ln w="0">
              <a:solidFill>
                <a:srgbClr val="FFFFFF"/>
              </a:solidFill>
              <a:round/>
              <a:headEnd/>
              <a:tailEnd/>
            </a:ln>
          </p:spPr>
          <p:txBody>
            <a:bodyPr/>
            <a:lstStyle/>
            <a:p>
              <a:endParaRPr lang="ar-SA"/>
            </a:p>
          </p:txBody>
        </p:sp>
        <p:sp>
          <p:nvSpPr>
            <p:cNvPr id="70262" name="Line 630"/>
            <p:cNvSpPr>
              <a:spLocks noChangeAspect="1" noChangeShapeType="1"/>
            </p:cNvSpPr>
            <p:nvPr/>
          </p:nvSpPr>
          <p:spPr bwMode="auto">
            <a:xfrm flipH="1" flipV="1">
              <a:off x="4663" y="1543"/>
              <a:ext cx="130" cy="67"/>
            </a:xfrm>
            <a:prstGeom prst="line">
              <a:avLst/>
            </a:prstGeom>
            <a:noFill/>
            <a:ln w="0">
              <a:solidFill>
                <a:srgbClr val="FFFFFF"/>
              </a:solidFill>
              <a:round/>
              <a:headEnd/>
              <a:tailEnd/>
            </a:ln>
          </p:spPr>
          <p:txBody>
            <a:bodyPr/>
            <a:lstStyle/>
            <a:p>
              <a:endParaRPr lang="ar-SA"/>
            </a:p>
          </p:txBody>
        </p:sp>
        <p:sp>
          <p:nvSpPr>
            <p:cNvPr id="70263" name="Line 631"/>
            <p:cNvSpPr>
              <a:spLocks noChangeAspect="1" noChangeShapeType="1"/>
            </p:cNvSpPr>
            <p:nvPr/>
          </p:nvSpPr>
          <p:spPr bwMode="auto">
            <a:xfrm flipV="1">
              <a:off x="4663" y="1475"/>
              <a:ext cx="130" cy="68"/>
            </a:xfrm>
            <a:prstGeom prst="line">
              <a:avLst/>
            </a:prstGeom>
            <a:noFill/>
            <a:ln w="0">
              <a:solidFill>
                <a:srgbClr val="FFFFFF"/>
              </a:solidFill>
              <a:round/>
              <a:headEnd/>
              <a:tailEnd/>
            </a:ln>
          </p:spPr>
          <p:txBody>
            <a:bodyPr/>
            <a:lstStyle/>
            <a:p>
              <a:endParaRPr lang="ar-SA"/>
            </a:p>
          </p:txBody>
        </p:sp>
        <p:sp>
          <p:nvSpPr>
            <p:cNvPr id="70264" name="Line 632"/>
            <p:cNvSpPr>
              <a:spLocks noChangeAspect="1" noChangeShapeType="1"/>
            </p:cNvSpPr>
            <p:nvPr/>
          </p:nvSpPr>
          <p:spPr bwMode="auto">
            <a:xfrm flipH="1" flipV="1">
              <a:off x="4663" y="1413"/>
              <a:ext cx="130" cy="62"/>
            </a:xfrm>
            <a:prstGeom prst="line">
              <a:avLst/>
            </a:prstGeom>
            <a:noFill/>
            <a:ln w="0">
              <a:solidFill>
                <a:srgbClr val="FFFFFF"/>
              </a:solidFill>
              <a:round/>
              <a:headEnd/>
              <a:tailEnd/>
            </a:ln>
          </p:spPr>
          <p:txBody>
            <a:bodyPr/>
            <a:lstStyle/>
            <a:p>
              <a:endParaRPr lang="ar-SA"/>
            </a:p>
          </p:txBody>
        </p:sp>
        <p:sp>
          <p:nvSpPr>
            <p:cNvPr id="70265" name="Line 633"/>
            <p:cNvSpPr>
              <a:spLocks noChangeAspect="1" noChangeShapeType="1"/>
            </p:cNvSpPr>
            <p:nvPr/>
          </p:nvSpPr>
          <p:spPr bwMode="auto">
            <a:xfrm flipV="1">
              <a:off x="4663" y="1346"/>
              <a:ext cx="130" cy="67"/>
            </a:xfrm>
            <a:prstGeom prst="line">
              <a:avLst/>
            </a:prstGeom>
            <a:noFill/>
            <a:ln w="0">
              <a:solidFill>
                <a:srgbClr val="FFFFFF"/>
              </a:solidFill>
              <a:round/>
              <a:headEnd/>
              <a:tailEnd/>
            </a:ln>
          </p:spPr>
          <p:txBody>
            <a:bodyPr/>
            <a:lstStyle/>
            <a:p>
              <a:endParaRPr lang="ar-SA"/>
            </a:p>
          </p:txBody>
        </p:sp>
        <p:sp>
          <p:nvSpPr>
            <p:cNvPr id="70266" name="Line 634"/>
            <p:cNvSpPr>
              <a:spLocks noChangeAspect="1" noChangeShapeType="1"/>
            </p:cNvSpPr>
            <p:nvPr/>
          </p:nvSpPr>
          <p:spPr bwMode="auto">
            <a:xfrm flipH="1" flipV="1">
              <a:off x="4731" y="1312"/>
              <a:ext cx="62" cy="34"/>
            </a:xfrm>
            <a:prstGeom prst="line">
              <a:avLst/>
            </a:prstGeom>
            <a:noFill/>
            <a:ln w="0">
              <a:solidFill>
                <a:srgbClr val="FFFFFF"/>
              </a:solidFill>
              <a:round/>
              <a:headEnd/>
              <a:tailEnd/>
            </a:ln>
          </p:spPr>
          <p:txBody>
            <a:bodyPr/>
            <a:lstStyle/>
            <a:p>
              <a:endParaRPr lang="ar-SA"/>
            </a:p>
          </p:txBody>
        </p:sp>
        <p:sp>
          <p:nvSpPr>
            <p:cNvPr id="70267" name="Line 635"/>
            <p:cNvSpPr>
              <a:spLocks noChangeAspect="1" noChangeShapeType="1"/>
            </p:cNvSpPr>
            <p:nvPr/>
          </p:nvSpPr>
          <p:spPr bwMode="auto">
            <a:xfrm flipV="1">
              <a:off x="4731" y="1182"/>
              <a:ext cx="1" cy="130"/>
            </a:xfrm>
            <a:prstGeom prst="line">
              <a:avLst/>
            </a:prstGeom>
            <a:noFill/>
            <a:ln w="0">
              <a:solidFill>
                <a:srgbClr val="FFFFFF"/>
              </a:solidFill>
              <a:round/>
              <a:headEnd/>
              <a:tailEnd/>
            </a:ln>
          </p:spPr>
          <p:txBody>
            <a:bodyPr/>
            <a:lstStyle/>
            <a:p>
              <a:endParaRPr lang="ar-SA"/>
            </a:p>
          </p:txBody>
        </p:sp>
        <p:sp>
          <p:nvSpPr>
            <p:cNvPr id="70268" name="Freeform 636"/>
            <p:cNvSpPr>
              <a:spLocks noChangeAspect="1"/>
            </p:cNvSpPr>
            <p:nvPr/>
          </p:nvSpPr>
          <p:spPr bwMode="auto">
            <a:xfrm>
              <a:off x="5306" y="759"/>
              <a:ext cx="79" cy="68"/>
            </a:xfrm>
            <a:custGeom>
              <a:avLst/>
              <a:gdLst/>
              <a:ahLst/>
              <a:cxnLst>
                <a:cxn ang="0">
                  <a:pos x="79" y="34"/>
                </a:cxn>
                <a:cxn ang="0">
                  <a:pos x="0" y="68"/>
                </a:cxn>
                <a:cxn ang="0">
                  <a:pos x="17" y="34"/>
                </a:cxn>
                <a:cxn ang="0">
                  <a:pos x="0" y="0"/>
                </a:cxn>
                <a:cxn ang="0">
                  <a:pos x="79" y="34"/>
                </a:cxn>
              </a:cxnLst>
              <a:rect l="0" t="0" r="r" b="b"/>
              <a:pathLst>
                <a:path w="79" h="68">
                  <a:moveTo>
                    <a:pt x="79" y="34"/>
                  </a:moveTo>
                  <a:lnTo>
                    <a:pt x="0" y="68"/>
                  </a:lnTo>
                  <a:lnTo>
                    <a:pt x="17" y="34"/>
                  </a:lnTo>
                  <a:lnTo>
                    <a:pt x="0" y="0"/>
                  </a:lnTo>
                  <a:lnTo>
                    <a:pt x="79" y="34"/>
                  </a:lnTo>
                  <a:close/>
                </a:path>
              </a:pathLst>
            </a:custGeom>
            <a:solidFill>
              <a:srgbClr val="FFFFAF"/>
            </a:solidFill>
            <a:ln w="9525">
              <a:noFill/>
              <a:round/>
              <a:headEnd/>
              <a:tailEnd/>
            </a:ln>
          </p:spPr>
          <p:txBody>
            <a:bodyPr/>
            <a:lstStyle/>
            <a:p>
              <a:endParaRPr lang="ar-SA"/>
            </a:p>
          </p:txBody>
        </p:sp>
        <p:sp>
          <p:nvSpPr>
            <p:cNvPr id="70269" name="Freeform 637"/>
            <p:cNvSpPr>
              <a:spLocks noChangeAspect="1"/>
            </p:cNvSpPr>
            <p:nvPr/>
          </p:nvSpPr>
          <p:spPr bwMode="auto">
            <a:xfrm>
              <a:off x="1461" y="793"/>
              <a:ext cx="3924" cy="784"/>
            </a:xfrm>
            <a:custGeom>
              <a:avLst/>
              <a:gdLst/>
              <a:ahLst/>
              <a:cxnLst>
                <a:cxn ang="0">
                  <a:pos x="0" y="784"/>
                </a:cxn>
                <a:cxn ang="0">
                  <a:pos x="0" y="0"/>
                </a:cxn>
                <a:cxn ang="0">
                  <a:pos x="3924" y="0"/>
                </a:cxn>
              </a:cxnLst>
              <a:rect l="0" t="0" r="r" b="b"/>
              <a:pathLst>
                <a:path w="3924" h="784">
                  <a:moveTo>
                    <a:pt x="0" y="784"/>
                  </a:moveTo>
                  <a:lnTo>
                    <a:pt x="0" y="0"/>
                  </a:lnTo>
                  <a:lnTo>
                    <a:pt x="3924" y="0"/>
                  </a:lnTo>
                </a:path>
              </a:pathLst>
            </a:custGeom>
            <a:noFill/>
            <a:ln w="9525">
              <a:solidFill>
                <a:srgbClr val="FFFFAF"/>
              </a:solidFill>
              <a:prstDash val="solid"/>
              <a:round/>
              <a:headEnd/>
              <a:tailEnd/>
            </a:ln>
          </p:spPr>
          <p:txBody>
            <a:bodyPr/>
            <a:lstStyle/>
            <a:p>
              <a:endParaRPr lang="ar-SA"/>
            </a:p>
          </p:txBody>
        </p:sp>
        <p:sp>
          <p:nvSpPr>
            <p:cNvPr id="70270" name="Line 638"/>
            <p:cNvSpPr>
              <a:spLocks noChangeAspect="1" noChangeShapeType="1"/>
            </p:cNvSpPr>
            <p:nvPr/>
          </p:nvSpPr>
          <p:spPr bwMode="auto">
            <a:xfrm flipV="1">
              <a:off x="4731" y="793"/>
              <a:ext cx="1" cy="389"/>
            </a:xfrm>
            <a:prstGeom prst="line">
              <a:avLst/>
            </a:prstGeom>
            <a:noFill/>
            <a:ln w="9525">
              <a:solidFill>
                <a:srgbClr val="FFFFAF"/>
              </a:solidFill>
              <a:round/>
              <a:headEnd/>
              <a:tailEnd/>
            </a:ln>
          </p:spPr>
          <p:txBody>
            <a:bodyPr/>
            <a:lstStyle/>
            <a:p>
              <a:endParaRPr lang="ar-SA"/>
            </a:p>
          </p:txBody>
        </p:sp>
        <p:sp>
          <p:nvSpPr>
            <p:cNvPr id="70271" name="Line 639"/>
            <p:cNvSpPr>
              <a:spLocks noChangeAspect="1" noChangeShapeType="1"/>
            </p:cNvSpPr>
            <p:nvPr/>
          </p:nvSpPr>
          <p:spPr bwMode="auto">
            <a:xfrm flipV="1">
              <a:off x="4731" y="3927"/>
              <a:ext cx="1" cy="135"/>
            </a:xfrm>
            <a:prstGeom prst="line">
              <a:avLst/>
            </a:prstGeom>
            <a:noFill/>
            <a:ln w="0">
              <a:solidFill>
                <a:srgbClr val="FFFFFF"/>
              </a:solidFill>
              <a:round/>
              <a:headEnd/>
              <a:tailEnd/>
            </a:ln>
          </p:spPr>
          <p:txBody>
            <a:bodyPr/>
            <a:lstStyle/>
            <a:p>
              <a:endParaRPr lang="ar-SA"/>
            </a:p>
          </p:txBody>
        </p:sp>
        <p:sp>
          <p:nvSpPr>
            <p:cNvPr id="70272" name="Line 640"/>
            <p:cNvSpPr>
              <a:spLocks noChangeAspect="1" noChangeShapeType="1"/>
            </p:cNvSpPr>
            <p:nvPr/>
          </p:nvSpPr>
          <p:spPr bwMode="auto">
            <a:xfrm flipH="1" flipV="1">
              <a:off x="4663" y="3898"/>
              <a:ext cx="68" cy="29"/>
            </a:xfrm>
            <a:prstGeom prst="line">
              <a:avLst/>
            </a:prstGeom>
            <a:noFill/>
            <a:ln w="0">
              <a:solidFill>
                <a:srgbClr val="FFFFFF"/>
              </a:solidFill>
              <a:round/>
              <a:headEnd/>
              <a:tailEnd/>
            </a:ln>
          </p:spPr>
          <p:txBody>
            <a:bodyPr/>
            <a:lstStyle/>
            <a:p>
              <a:endParaRPr lang="ar-SA"/>
            </a:p>
          </p:txBody>
        </p:sp>
        <p:sp>
          <p:nvSpPr>
            <p:cNvPr id="70273" name="Line 641"/>
            <p:cNvSpPr>
              <a:spLocks noChangeAspect="1" noChangeShapeType="1"/>
            </p:cNvSpPr>
            <p:nvPr/>
          </p:nvSpPr>
          <p:spPr bwMode="auto">
            <a:xfrm flipV="1">
              <a:off x="4663" y="3831"/>
              <a:ext cx="130" cy="67"/>
            </a:xfrm>
            <a:prstGeom prst="line">
              <a:avLst/>
            </a:prstGeom>
            <a:noFill/>
            <a:ln w="0">
              <a:solidFill>
                <a:srgbClr val="FFFFFF"/>
              </a:solidFill>
              <a:round/>
              <a:headEnd/>
              <a:tailEnd/>
            </a:ln>
          </p:spPr>
          <p:txBody>
            <a:bodyPr/>
            <a:lstStyle/>
            <a:p>
              <a:endParaRPr lang="ar-SA"/>
            </a:p>
          </p:txBody>
        </p:sp>
        <p:sp>
          <p:nvSpPr>
            <p:cNvPr id="70274" name="Line 642"/>
            <p:cNvSpPr>
              <a:spLocks noChangeAspect="1" noChangeShapeType="1"/>
            </p:cNvSpPr>
            <p:nvPr/>
          </p:nvSpPr>
          <p:spPr bwMode="auto">
            <a:xfrm flipH="1" flipV="1">
              <a:off x="4663" y="3763"/>
              <a:ext cx="130" cy="68"/>
            </a:xfrm>
            <a:prstGeom prst="line">
              <a:avLst/>
            </a:prstGeom>
            <a:noFill/>
            <a:ln w="0">
              <a:solidFill>
                <a:srgbClr val="FFFFFF"/>
              </a:solidFill>
              <a:round/>
              <a:headEnd/>
              <a:tailEnd/>
            </a:ln>
          </p:spPr>
          <p:txBody>
            <a:bodyPr/>
            <a:lstStyle/>
            <a:p>
              <a:endParaRPr lang="ar-SA"/>
            </a:p>
          </p:txBody>
        </p:sp>
        <p:sp>
          <p:nvSpPr>
            <p:cNvPr id="70275" name="Line 643"/>
            <p:cNvSpPr>
              <a:spLocks noChangeAspect="1" noChangeShapeType="1"/>
            </p:cNvSpPr>
            <p:nvPr/>
          </p:nvSpPr>
          <p:spPr bwMode="auto">
            <a:xfrm flipV="1">
              <a:off x="4663" y="3696"/>
              <a:ext cx="130" cy="67"/>
            </a:xfrm>
            <a:prstGeom prst="line">
              <a:avLst/>
            </a:prstGeom>
            <a:noFill/>
            <a:ln w="0">
              <a:solidFill>
                <a:srgbClr val="FFFFFF"/>
              </a:solidFill>
              <a:round/>
              <a:headEnd/>
              <a:tailEnd/>
            </a:ln>
          </p:spPr>
          <p:txBody>
            <a:bodyPr/>
            <a:lstStyle/>
            <a:p>
              <a:endParaRPr lang="ar-SA"/>
            </a:p>
          </p:txBody>
        </p:sp>
        <p:sp>
          <p:nvSpPr>
            <p:cNvPr id="70276" name="Line 644"/>
            <p:cNvSpPr>
              <a:spLocks noChangeAspect="1" noChangeShapeType="1"/>
            </p:cNvSpPr>
            <p:nvPr/>
          </p:nvSpPr>
          <p:spPr bwMode="auto">
            <a:xfrm flipH="1" flipV="1">
              <a:off x="4663" y="3634"/>
              <a:ext cx="130" cy="62"/>
            </a:xfrm>
            <a:prstGeom prst="line">
              <a:avLst/>
            </a:prstGeom>
            <a:noFill/>
            <a:ln w="0">
              <a:solidFill>
                <a:srgbClr val="FFFFFF"/>
              </a:solidFill>
              <a:round/>
              <a:headEnd/>
              <a:tailEnd/>
            </a:ln>
          </p:spPr>
          <p:txBody>
            <a:bodyPr/>
            <a:lstStyle/>
            <a:p>
              <a:endParaRPr lang="ar-SA"/>
            </a:p>
          </p:txBody>
        </p:sp>
        <p:sp>
          <p:nvSpPr>
            <p:cNvPr id="70277" name="Line 645"/>
            <p:cNvSpPr>
              <a:spLocks noChangeAspect="1" noChangeShapeType="1"/>
            </p:cNvSpPr>
            <p:nvPr/>
          </p:nvSpPr>
          <p:spPr bwMode="auto">
            <a:xfrm flipV="1">
              <a:off x="4663" y="3566"/>
              <a:ext cx="130" cy="68"/>
            </a:xfrm>
            <a:prstGeom prst="line">
              <a:avLst/>
            </a:prstGeom>
            <a:noFill/>
            <a:ln w="0">
              <a:solidFill>
                <a:srgbClr val="FFFFFF"/>
              </a:solidFill>
              <a:round/>
              <a:headEnd/>
              <a:tailEnd/>
            </a:ln>
          </p:spPr>
          <p:txBody>
            <a:bodyPr/>
            <a:lstStyle/>
            <a:p>
              <a:endParaRPr lang="ar-SA"/>
            </a:p>
          </p:txBody>
        </p:sp>
        <p:sp>
          <p:nvSpPr>
            <p:cNvPr id="70278" name="Line 646"/>
            <p:cNvSpPr>
              <a:spLocks noChangeAspect="1" noChangeShapeType="1"/>
            </p:cNvSpPr>
            <p:nvPr/>
          </p:nvSpPr>
          <p:spPr bwMode="auto">
            <a:xfrm flipH="1" flipV="1">
              <a:off x="4731" y="3532"/>
              <a:ext cx="62" cy="34"/>
            </a:xfrm>
            <a:prstGeom prst="line">
              <a:avLst/>
            </a:prstGeom>
            <a:noFill/>
            <a:ln w="0">
              <a:solidFill>
                <a:srgbClr val="FFFFFF"/>
              </a:solidFill>
              <a:round/>
              <a:headEnd/>
              <a:tailEnd/>
            </a:ln>
          </p:spPr>
          <p:txBody>
            <a:bodyPr/>
            <a:lstStyle/>
            <a:p>
              <a:endParaRPr lang="ar-SA"/>
            </a:p>
          </p:txBody>
        </p:sp>
        <p:sp>
          <p:nvSpPr>
            <p:cNvPr id="70279" name="Line 647"/>
            <p:cNvSpPr>
              <a:spLocks noChangeAspect="1" noChangeShapeType="1"/>
            </p:cNvSpPr>
            <p:nvPr/>
          </p:nvSpPr>
          <p:spPr bwMode="auto">
            <a:xfrm flipV="1">
              <a:off x="4731" y="3403"/>
              <a:ext cx="1" cy="129"/>
            </a:xfrm>
            <a:prstGeom prst="line">
              <a:avLst/>
            </a:prstGeom>
            <a:noFill/>
            <a:ln w="0">
              <a:solidFill>
                <a:srgbClr val="FFFFFF"/>
              </a:solidFill>
              <a:round/>
              <a:headEnd/>
              <a:tailEnd/>
            </a:ln>
          </p:spPr>
          <p:txBody>
            <a:bodyPr/>
            <a:lstStyle/>
            <a:p>
              <a:endParaRPr lang="ar-SA"/>
            </a:p>
          </p:txBody>
        </p:sp>
        <p:sp>
          <p:nvSpPr>
            <p:cNvPr id="70280" name="Line 648"/>
            <p:cNvSpPr>
              <a:spLocks noChangeAspect="1" noChangeShapeType="1"/>
            </p:cNvSpPr>
            <p:nvPr/>
          </p:nvSpPr>
          <p:spPr bwMode="auto">
            <a:xfrm flipV="1">
              <a:off x="2244" y="3927"/>
              <a:ext cx="1" cy="135"/>
            </a:xfrm>
            <a:prstGeom prst="line">
              <a:avLst/>
            </a:prstGeom>
            <a:noFill/>
            <a:ln w="0">
              <a:solidFill>
                <a:srgbClr val="FFFFFF"/>
              </a:solidFill>
              <a:round/>
              <a:headEnd/>
              <a:tailEnd/>
            </a:ln>
          </p:spPr>
          <p:txBody>
            <a:bodyPr/>
            <a:lstStyle/>
            <a:p>
              <a:endParaRPr lang="ar-SA"/>
            </a:p>
          </p:txBody>
        </p:sp>
        <p:sp>
          <p:nvSpPr>
            <p:cNvPr id="70281" name="Line 649"/>
            <p:cNvSpPr>
              <a:spLocks noChangeAspect="1" noChangeShapeType="1"/>
            </p:cNvSpPr>
            <p:nvPr/>
          </p:nvSpPr>
          <p:spPr bwMode="auto">
            <a:xfrm flipH="1" flipV="1">
              <a:off x="2177" y="3898"/>
              <a:ext cx="67" cy="29"/>
            </a:xfrm>
            <a:prstGeom prst="line">
              <a:avLst/>
            </a:prstGeom>
            <a:noFill/>
            <a:ln w="0">
              <a:solidFill>
                <a:srgbClr val="FFFFFF"/>
              </a:solidFill>
              <a:round/>
              <a:headEnd/>
              <a:tailEnd/>
            </a:ln>
          </p:spPr>
          <p:txBody>
            <a:bodyPr/>
            <a:lstStyle/>
            <a:p>
              <a:endParaRPr lang="ar-SA"/>
            </a:p>
          </p:txBody>
        </p:sp>
        <p:sp>
          <p:nvSpPr>
            <p:cNvPr id="70282" name="Line 650"/>
            <p:cNvSpPr>
              <a:spLocks noChangeAspect="1" noChangeShapeType="1"/>
            </p:cNvSpPr>
            <p:nvPr/>
          </p:nvSpPr>
          <p:spPr bwMode="auto">
            <a:xfrm flipV="1">
              <a:off x="2177" y="3831"/>
              <a:ext cx="135" cy="67"/>
            </a:xfrm>
            <a:prstGeom prst="line">
              <a:avLst/>
            </a:prstGeom>
            <a:noFill/>
            <a:ln w="0">
              <a:solidFill>
                <a:srgbClr val="FFFFFF"/>
              </a:solidFill>
              <a:round/>
              <a:headEnd/>
              <a:tailEnd/>
            </a:ln>
          </p:spPr>
          <p:txBody>
            <a:bodyPr/>
            <a:lstStyle/>
            <a:p>
              <a:endParaRPr lang="ar-SA"/>
            </a:p>
          </p:txBody>
        </p:sp>
        <p:sp>
          <p:nvSpPr>
            <p:cNvPr id="70283" name="Line 651"/>
            <p:cNvSpPr>
              <a:spLocks noChangeAspect="1" noChangeShapeType="1"/>
            </p:cNvSpPr>
            <p:nvPr/>
          </p:nvSpPr>
          <p:spPr bwMode="auto">
            <a:xfrm flipH="1" flipV="1">
              <a:off x="2177" y="3763"/>
              <a:ext cx="135" cy="68"/>
            </a:xfrm>
            <a:prstGeom prst="line">
              <a:avLst/>
            </a:prstGeom>
            <a:noFill/>
            <a:ln w="0">
              <a:solidFill>
                <a:srgbClr val="FFFFFF"/>
              </a:solidFill>
              <a:round/>
              <a:headEnd/>
              <a:tailEnd/>
            </a:ln>
          </p:spPr>
          <p:txBody>
            <a:bodyPr/>
            <a:lstStyle/>
            <a:p>
              <a:endParaRPr lang="ar-SA"/>
            </a:p>
          </p:txBody>
        </p:sp>
        <p:sp>
          <p:nvSpPr>
            <p:cNvPr id="70284" name="Line 652"/>
            <p:cNvSpPr>
              <a:spLocks noChangeAspect="1" noChangeShapeType="1"/>
            </p:cNvSpPr>
            <p:nvPr/>
          </p:nvSpPr>
          <p:spPr bwMode="auto">
            <a:xfrm flipV="1">
              <a:off x="2177" y="3696"/>
              <a:ext cx="135" cy="67"/>
            </a:xfrm>
            <a:prstGeom prst="line">
              <a:avLst/>
            </a:prstGeom>
            <a:noFill/>
            <a:ln w="0">
              <a:solidFill>
                <a:srgbClr val="FFFFFF"/>
              </a:solidFill>
              <a:round/>
              <a:headEnd/>
              <a:tailEnd/>
            </a:ln>
          </p:spPr>
          <p:txBody>
            <a:bodyPr/>
            <a:lstStyle/>
            <a:p>
              <a:endParaRPr lang="ar-SA"/>
            </a:p>
          </p:txBody>
        </p:sp>
        <p:sp>
          <p:nvSpPr>
            <p:cNvPr id="70285" name="Line 653"/>
            <p:cNvSpPr>
              <a:spLocks noChangeAspect="1" noChangeShapeType="1"/>
            </p:cNvSpPr>
            <p:nvPr/>
          </p:nvSpPr>
          <p:spPr bwMode="auto">
            <a:xfrm flipH="1" flipV="1">
              <a:off x="2177" y="3634"/>
              <a:ext cx="135" cy="62"/>
            </a:xfrm>
            <a:prstGeom prst="line">
              <a:avLst/>
            </a:prstGeom>
            <a:noFill/>
            <a:ln w="0">
              <a:solidFill>
                <a:srgbClr val="FFFFFF"/>
              </a:solidFill>
              <a:round/>
              <a:headEnd/>
              <a:tailEnd/>
            </a:ln>
          </p:spPr>
          <p:txBody>
            <a:bodyPr/>
            <a:lstStyle/>
            <a:p>
              <a:endParaRPr lang="ar-SA"/>
            </a:p>
          </p:txBody>
        </p:sp>
        <p:sp>
          <p:nvSpPr>
            <p:cNvPr id="70286" name="Line 654"/>
            <p:cNvSpPr>
              <a:spLocks noChangeAspect="1" noChangeShapeType="1"/>
            </p:cNvSpPr>
            <p:nvPr/>
          </p:nvSpPr>
          <p:spPr bwMode="auto">
            <a:xfrm flipV="1">
              <a:off x="2177" y="3566"/>
              <a:ext cx="135" cy="68"/>
            </a:xfrm>
            <a:prstGeom prst="line">
              <a:avLst/>
            </a:prstGeom>
            <a:noFill/>
            <a:ln w="0">
              <a:solidFill>
                <a:srgbClr val="FFFFFF"/>
              </a:solidFill>
              <a:round/>
              <a:headEnd/>
              <a:tailEnd/>
            </a:ln>
          </p:spPr>
          <p:txBody>
            <a:bodyPr/>
            <a:lstStyle/>
            <a:p>
              <a:endParaRPr lang="ar-SA"/>
            </a:p>
          </p:txBody>
        </p:sp>
        <p:sp>
          <p:nvSpPr>
            <p:cNvPr id="70287" name="Line 655"/>
            <p:cNvSpPr>
              <a:spLocks noChangeAspect="1" noChangeShapeType="1"/>
            </p:cNvSpPr>
            <p:nvPr/>
          </p:nvSpPr>
          <p:spPr bwMode="auto">
            <a:xfrm flipH="1" flipV="1">
              <a:off x="2244" y="3532"/>
              <a:ext cx="68" cy="34"/>
            </a:xfrm>
            <a:prstGeom prst="line">
              <a:avLst/>
            </a:prstGeom>
            <a:noFill/>
            <a:ln w="0">
              <a:solidFill>
                <a:srgbClr val="FFFFFF"/>
              </a:solidFill>
              <a:round/>
              <a:headEnd/>
              <a:tailEnd/>
            </a:ln>
          </p:spPr>
          <p:txBody>
            <a:bodyPr/>
            <a:lstStyle/>
            <a:p>
              <a:endParaRPr lang="ar-SA"/>
            </a:p>
          </p:txBody>
        </p:sp>
        <p:sp>
          <p:nvSpPr>
            <p:cNvPr id="70288" name="Line 656"/>
            <p:cNvSpPr>
              <a:spLocks noChangeAspect="1" noChangeShapeType="1"/>
            </p:cNvSpPr>
            <p:nvPr/>
          </p:nvSpPr>
          <p:spPr bwMode="auto">
            <a:xfrm flipV="1">
              <a:off x="2244" y="3403"/>
              <a:ext cx="1" cy="129"/>
            </a:xfrm>
            <a:prstGeom prst="line">
              <a:avLst/>
            </a:prstGeom>
            <a:noFill/>
            <a:ln w="0">
              <a:solidFill>
                <a:srgbClr val="FFFFFF"/>
              </a:solidFill>
              <a:round/>
              <a:headEnd/>
              <a:tailEnd/>
            </a:ln>
          </p:spPr>
          <p:txBody>
            <a:bodyPr/>
            <a:lstStyle/>
            <a:p>
              <a:endParaRPr lang="ar-SA"/>
            </a:p>
          </p:txBody>
        </p:sp>
        <p:sp>
          <p:nvSpPr>
            <p:cNvPr id="70289" name="Line 657"/>
            <p:cNvSpPr>
              <a:spLocks noChangeAspect="1" noChangeShapeType="1"/>
            </p:cNvSpPr>
            <p:nvPr/>
          </p:nvSpPr>
          <p:spPr bwMode="auto">
            <a:xfrm flipV="1">
              <a:off x="1331" y="3927"/>
              <a:ext cx="1" cy="135"/>
            </a:xfrm>
            <a:prstGeom prst="line">
              <a:avLst/>
            </a:prstGeom>
            <a:noFill/>
            <a:ln w="0">
              <a:solidFill>
                <a:srgbClr val="FFFFFF"/>
              </a:solidFill>
              <a:round/>
              <a:headEnd/>
              <a:tailEnd/>
            </a:ln>
          </p:spPr>
          <p:txBody>
            <a:bodyPr/>
            <a:lstStyle/>
            <a:p>
              <a:endParaRPr lang="ar-SA"/>
            </a:p>
          </p:txBody>
        </p:sp>
        <p:sp>
          <p:nvSpPr>
            <p:cNvPr id="70290" name="Line 658"/>
            <p:cNvSpPr>
              <a:spLocks noChangeAspect="1" noChangeShapeType="1"/>
            </p:cNvSpPr>
            <p:nvPr/>
          </p:nvSpPr>
          <p:spPr bwMode="auto">
            <a:xfrm flipH="1" flipV="1">
              <a:off x="1263" y="3893"/>
              <a:ext cx="68" cy="34"/>
            </a:xfrm>
            <a:prstGeom prst="line">
              <a:avLst/>
            </a:prstGeom>
            <a:noFill/>
            <a:ln w="0">
              <a:solidFill>
                <a:srgbClr val="FFFFFF"/>
              </a:solidFill>
              <a:round/>
              <a:headEnd/>
              <a:tailEnd/>
            </a:ln>
          </p:spPr>
          <p:txBody>
            <a:bodyPr/>
            <a:lstStyle/>
            <a:p>
              <a:endParaRPr lang="ar-SA"/>
            </a:p>
          </p:txBody>
        </p:sp>
        <p:sp>
          <p:nvSpPr>
            <p:cNvPr id="70291" name="Line 659"/>
            <p:cNvSpPr>
              <a:spLocks noChangeAspect="1" noChangeShapeType="1"/>
            </p:cNvSpPr>
            <p:nvPr/>
          </p:nvSpPr>
          <p:spPr bwMode="auto">
            <a:xfrm flipV="1">
              <a:off x="1263" y="3831"/>
              <a:ext cx="136" cy="62"/>
            </a:xfrm>
            <a:prstGeom prst="line">
              <a:avLst/>
            </a:prstGeom>
            <a:noFill/>
            <a:ln w="0">
              <a:solidFill>
                <a:srgbClr val="FFFFFF"/>
              </a:solidFill>
              <a:round/>
              <a:headEnd/>
              <a:tailEnd/>
            </a:ln>
          </p:spPr>
          <p:txBody>
            <a:bodyPr/>
            <a:lstStyle/>
            <a:p>
              <a:endParaRPr lang="ar-SA"/>
            </a:p>
          </p:txBody>
        </p:sp>
        <p:sp>
          <p:nvSpPr>
            <p:cNvPr id="70292" name="Line 660"/>
            <p:cNvSpPr>
              <a:spLocks noChangeAspect="1" noChangeShapeType="1"/>
            </p:cNvSpPr>
            <p:nvPr/>
          </p:nvSpPr>
          <p:spPr bwMode="auto">
            <a:xfrm flipH="1" flipV="1">
              <a:off x="1263" y="3763"/>
              <a:ext cx="136" cy="68"/>
            </a:xfrm>
            <a:prstGeom prst="line">
              <a:avLst/>
            </a:prstGeom>
            <a:noFill/>
            <a:ln w="0">
              <a:solidFill>
                <a:srgbClr val="FFFFFF"/>
              </a:solidFill>
              <a:round/>
              <a:headEnd/>
              <a:tailEnd/>
            </a:ln>
          </p:spPr>
          <p:txBody>
            <a:bodyPr/>
            <a:lstStyle/>
            <a:p>
              <a:endParaRPr lang="ar-SA"/>
            </a:p>
          </p:txBody>
        </p:sp>
        <p:sp>
          <p:nvSpPr>
            <p:cNvPr id="70293" name="Line 661"/>
            <p:cNvSpPr>
              <a:spLocks noChangeAspect="1" noChangeShapeType="1"/>
            </p:cNvSpPr>
            <p:nvPr/>
          </p:nvSpPr>
          <p:spPr bwMode="auto">
            <a:xfrm flipV="1">
              <a:off x="1263" y="3696"/>
              <a:ext cx="136" cy="67"/>
            </a:xfrm>
            <a:prstGeom prst="line">
              <a:avLst/>
            </a:prstGeom>
            <a:noFill/>
            <a:ln w="0">
              <a:solidFill>
                <a:srgbClr val="FFFFFF"/>
              </a:solidFill>
              <a:round/>
              <a:headEnd/>
              <a:tailEnd/>
            </a:ln>
          </p:spPr>
          <p:txBody>
            <a:bodyPr/>
            <a:lstStyle/>
            <a:p>
              <a:endParaRPr lang="ar-SA"/>
            </a:p>
          </p:txBody>
        </p:sp>
        <p:sp>
          <p:nvSpPr>
            <p:cNvPr id="70294" name="Line 662"/>
            <p:cNvSpPr>
              <a:spLocks noChangeAspect="1" noChangeShapeType="1"/>
            </p:cNvSpPr>
            <p:nvPr/>
          </p:nvSpPr>
          <p:spPr bwMode="auto">
            <a:xfrm flipH="1" flipV="1">
              <a:off x="1263" y="3634"/>
              <a:ext cx="136" cy="62"/>
            </a:xfrm>
            <a:prstGeom prst="line">
              <a:avLst/>
            </a:prstGeom>
            <a:noFill/>
            <a:ln w="0">
              <a:solidFill>
                <a:srgbClr val="FFFFFF"/>
              </a:solidFill>
              <a:round/>
              <a:headEnd/>
              <a:tailEnd/>
            </a:ln>
          </p:spPr>
          <p:txBody>
            <a:bodyPr/>
            <a:lstStyle/>
            <a:p>
              <a:endParaRPr lang="ar-SA"/>
            </a:p>
          </p:txBody>
        </p:sp>
        <p:sp>
          <p:nvSpPr>
            <p:cNvPr id="70295" name="Line 663"/>
            <p:cNvSpPr>
              <a:spLocks noChangeAspect="1" noChangeShapeType="1"/>
            </p:cNvSpPr>
            <p:nvPr/>
          </p:nvSpPr>
          <p:spPr bwMode="auto">
            <a:xfrm flipV="1">
              <a:off x="1263" y="3566"/>
              <a:ext cx="136" cy="68"/>
            </a:xfrm>
            <a:prstGeom prst="line">
              <a:avLst/>
            </a:prstGeom>
            <a:noFill/>
            <a:ln w="0">
              <a:solidFill>
                <a:srgbClr val="FFFFFF"/>
              </a:solidFill>
              <a:round/>
              <a:headEnd/>
              <a:tailEnd/>
            </a:ln>
          </p:spPr>
          <p:txBody>
            <a:bodyPr/>
            <a:lstStyle/>
            <a:p>
              <a:endParaRPr lang="ar-SA"/>
            </a:p>
          </p:txBody>
        </p:sp>
        <p:sp>
          <p:nvSpPr>
            <p:cNvPr id="70296" name="Line 664"/>
            <p:cNvSpPr>
              <a:spLocks noChangeAspect="1" noChangeShapeType="1"/>
            </p:cNvSpPr>
            <p:nvPr/>
          </p:nvSpPr>
          <p:spPr bwMode="auto">
            <a:xfrm flipH="1" flipV="1">
              <a:off x="1331" y="3532"/>
              <a:ext cx="68" cy="34"/>
            </a:xfrm>
            <a:prstGeom prst="line">
              <a:avLst/>
            </a:prstGeom>
            <a:noFill/>
            <a:ln w="0">
              <a:solidFill>
                <a:srgbClr val="FFFFFF"/>
              </a:solidFill>
              <a:round/>
              <a:headEnd/>
              <a:tailEnd/>
            </a:ln>
          </p:spPr>
          <p:txBody>
            <a:bodyPr/>
            <a:lstStyle/>
            <a:p>
              <a:endParaRPr lang="ar-SA"/>
            </a:p>
          </p:txBody>
        </p:sp>
        <p:sp>
          <p:nvSpPr>
            <p:cNvPr id="70297" name="Line 665"/>
            <p:cNvSpPr>
              <a:spLocks noChangeAspect="1" noChangeShapeType="1"/>
            </p:cNvSpPr>
            <p:nvPr/>
          </p:nvSpPr>
          <p:spPr bwMode="auto">
            <a:xfrm flipV="1">
              <a:off x="1331" y="3403"/>
              <a:ext cx="1" cy="129"/>
            </a:xfrm>
            <a:prstGeom prst="line">
              <a:avLst/>
            </a:prstGeom>
            <a:noFill/>
            <a:ln w="0">
              <a:solidFill>
                <a:srgbClr val="FFFFFF"/>
              </a:solidFill>
              <a:round/>
              <a:headEnd/>
              <a:tailEnd/>
            </a:ln>
          </p:spPr>
          <p:txBody>
            <a:bodyPr/>
            <a:lstStyle/>
            <a:p>
              <a:endParaRPr lang="ar-SA"/>
            </a:p>
          </p:txBody>
        </p:sp>
        <p:sp>
          <p:nvSpPr>
            <p:cNvPr id="70298" name="Line 666"/>
            <p:cNvSpPr>
              <a:spLocks noChangeAspect="1" noChangeShapeType="1"/>
            </p:cNvSpPr>
            <p:nvPr/>
          </p:nvSpPr>
          <p:spPr bwMode="auto">
            <a:xfrm flipV="1">
              <a:off x="2380" y="1317"/>
              <a:ext cx="1" cy="130"/>
            </a:xfrm>
            <a:prstGeom prst="line">
              <a:avLst/>
            </a:prstGeom>
            <a:noFill/>
            <a:ln w="0">
              <a:solidFill>
                <a:srgbClr val="FFFFFF"/>
              </a:solidFill>
              <a:round/>
              <a:headEnd/>
              <a:tailEnd/>
            </a:ln>
          </p:spPr>
          <p:txBody>
            <a:bodyPr/>
            <a:lstStyle/>
            <a:p>
              <a:endParaRPr lang="ar-SA"/>
            </a:p>
          </p:txBody>
        </p:sp>
        <p:sp>
          <p:nvSpPr>
            <p:cNvPr id="70299" name="Line 667"/>
            <p:cNvSpPr>
              <a:spLocks noChangeAspect="1" noChangeShapeType="1"/>
            </p:cNvSpPr>
            <p:nvPr/>
          </p:nvSpPr>
          <p:spPr bwMode="auto">
            <a:xfrm flipH="1" flipV="1">
              <a:off x="2312" y="1284"/>
              <a:ext cx="68" cy="33"/>
            </a:xfrm>
            <a:prstGeom prst="line">
              <a:avLst/>
            </a:prstGeom>
            <a:noFill/>
            <a:ln w="0">
              <a:solidFill>
                <a:srgbClr val="FFFFFF"/>
              </a:solidFill>
              <a:round/>
              <a:headEnd/>
              <a:tailEnd/>
            </a:ln>
          </p:spPr>
          <p:txBody>
            <a:bodyPr/>
            <a:lstStyle/>
            <a:p>
              <a:endParaRPr lang="ar-SA"/>
            </a:p>
          </p:txBody>
        </p:sp>
        <p:sp>
          <p:nvSpPr>
            <p:cNvPr id="70300" name="Line 668"/>
            <p:cNvSpPr>
              <a:spLocks noChangeAspect="1" noChangeShapeType="1"/>
            </p:cNvSpPr>
            <p:nvPr/>
          </p:nvSpPr>
          <p:spPr bwMode="auto">
            <a:xfrm flipV="1">
              <a:off x="2312" y="1216"/>
              <a:ext cx="130" cy="68"/>
            </a:xfrm>
            <a:prstGeom prst="line">
              <a:avLst/>
            </a:prstGeom>
            <a:noFill/>
            <a:ln w="0">
              <a:solidFill>
                <a:srgbClr val="FFFFFF"/>
              </a:solidFill>
              <a:round/>
              <a:headEnd/>
              <a:tailEnd/>
            </a:ln>
          </p:spPr>
          <p:txBody>
            <a:bodyPr/>
            <a:lstStyle/>
            <a:p>
              <a:endParaRPr lang="ar-SA"/>
            </a:p>
          </p:txBody>
        </p:sp>
        <p:sp>
          <p:nvSpPr>
            <p:cNvPr id="70301" name="Line 669"/>
            <p:cNvSpPr>
              <a:spLocks noChangeAspect="1" noChangeShapeType="1"/>
            </p:cNvSpPr>
            <p:nvPr/>
          </p:nvSpPr>
          <p:spPr bwMode="auto">
            <a:xfrm flipH="1" flipV="1">
              <a:off x="2312" y="1148"/>
              <a:ext cx="130" cy="68"/>
            </a:xfrm>
            <a:prstGeom prst="line">
              <a:avLst/>
            </a:prstGeom>
            <a:noFill/>
            <a:ln w="0">
              <a:solidFill>
                <a:srgbClr val="FFFFFF"/>
              </a:solidFill>
              <a:round/>
              <a:headEnd/>
              <a:tailEnd/>
            </a:ln>
          </p:spPr>
          <p:txBody>
            <a:bodyPr/>
            <a:lstStyle/>
            <a:p>
              <a:endParaRPr lang="ar-SA"/>
            </a:p>
          </p:txBody>
        </p:sp>
        <p:sp>
          <p:nvSpPr>
            <p:cNvPr id="70302" name="Line 670"/>
            <p:cNvSpPr>
              <a:spLocks noChangeAspect="1" noChangeShapeType="1"/>
            </p:cNvSpPr>
            <p:nvPr/>
          </p:nvSpPr>
          <p:spPr bwMode="auto">
            <a:xfrm flipV="1">
              <a:off x="2312" y="1081"/>
              <a:ext cx="130" cy="67"/>
            </a:xfrm>
            <a:prstGeom prst="line">
              <a:avLst/>
            </a:prstGeom>
            <a:noFill/>
            <a:ln w="0">
              <a:solidFill>
                <a:srgbClr val="FFFFFF"/>
              </a:solidFill>
              <a:round/>
              <a:headEnd/>
              <a:tailEnd/>
            </a:ln>
          </p:spPr>
          <p:txBody>
            <a:bodyPr/>
            <a:lstStyle/>
            <a:p>
              <a:endParaRPr lang="ar-SA"/>
            </a:p>
          </p:txBody>
        </p:sp>
        <p:sp>
          <p:nvSpPr>
            <p:cNvPr id="70303" name="Line 671"/>
            <p:cNvSpPr>
              <a:spLocks noChangeAspect="1" noChangeShapeType="1"/>
            </p:cNvSpPr>
            <p:nvPr/>
          </p:nvSpPr>
          <p:spPr bwMode="auto">
            <a:xfrm flipH="1" flipV="1">
              <a:off x="2312" y="1019"/>
              <a:ext cx="130" cy="62"/>
            </a:xfrm>
            <a:prstGeom prst="line">
              <a:avLst/>
            </a:prstGeom>
            <a:noFill/>
            <a:ln w="0">
              <a:solidFill>
                <a:srgbClr val="FFFFFF"/>
              </a:solidFill>
              <a:round/>
              <a:headEnd/>
              <a:tailEnd/>
            </a:ln>
          </p:spPr>
          <p:txBody>
            <a:bodyPr/>
            <a:lstStyle/>
            <a:p>
              <a:endParaRPr lang="ar-SA"/>
            </a:p>
          </p:txBody>
        </p:sp>
        <p:sp>
          <p:nvSpPr>
            <p:cNvPr id="70304" name="Line 672"/>
            <p:cNvSpPr>
              <a:spLocks noChangeAspect="1" noChangeShapeType="1"/>
            </p:cNvSpPr>
            <p:nvPr/>
          </p:nvSpPr>
          <p:spPr bwMode="auto">
            <a:xfrm flipV="1">
              <a:off x="2312" y="951"/>
              <a:ext cx="130" cy="68"/>
            </a:xfrm>
            <a:prstGeom prst="line">
              <a:avLst/>
            </a:prstGeom>
            <a:noFill/>
            <a:ln w="0">
              <a:solidFill>
                <a:srgbClr val="FFFFFF"/>
              </a:solidFill>
              <a:round/>
              <a:headEnd/>
              <a:tailEnd/>
            </a:ln>
          </p:spPr>
          <p:txBody>
            <a:bodyPr/>
            <a:lstStyle/>
            <a:p>
              <a:endParaRPr lang="ar-SA"/>
            </a:p>
          </p:txBody>
        </p:sp>
        <p:sp>
          <p:nvSpPr>
            <p:cNvPr id="70305" name="Line 673"/>
            <p:cNvSpPr>
              <a:spLocks noChangeAspect="1" noChangeShapeType="1"/>
            </p:cNvSpPr>
            <p:nvPr/>
          </p:nvSpPr>
          <p:spPr bwMode="auto">
            <a:xfrm flipH="1" flipV="1">
              <a:off x="2380" y="917"/>
              <a:ext cx="62" cy="34"/>
            </a:xfrm>
            <a:prstGeom prst="line">
              <a:avLst/>
            </a:prstGeom>
            <a:noFill/>
            <a:ln w="0">
              <a:solidFill>
                <a:srgbClr val="FFFFFF"/>
              </a:solidFill>
              <a:round/>
              <a:headEnd/>
              <a:tailEnd/>
            </a:ln>
          </p:spPr>
          <p:txBody>
            <a:bodyPr/>
            <a:lstStyle/>
            <a:p>
              <a:endParaRPr lang="ar-SA"/>
            </a:p>
          </p:txBody>
        </p:sp>
        <p:sp>
          <p:nvSpPr>
            <p:cNvPr id="70306" name="Line 674"/>
            <p:cNvSpPr>
              <a:spLocks noChangeAspect="1" noChangeShapeType="1"/>
            </p:cNvSpPr>
            <p:nvPr/>
          </p:nvSpPr>
          <p:spPr bwMode="auto">
            <a:xfrm flipV="1">
              <a:off x="2380" y="788"/>
              <a:ext cx="1" cy="129"/>
            </a:xfrm>
            <a:prstGeom prst="line">
              <a:avLst/>
            </a:prstGeom>
            <a:noFill/>
            <a:ln w="0">
              <a:solidFill>
                <a:srgbClr val="FFFFFF"/>
              </a:solidFill>
              <a:round/>
              <a:headEnd/>
              <a:tailEnd/>
            </a:ln>
          </p:spPr>
          <p:txBody>
            <a:bodyPr/>
            <a:lstStyle/>
            <a:p>
              <a:endParaRPr lang="ar-SA"/>
            </a:p>
          </p:txBody>
        </p:sp>
        <p:sp>
          <p:nvSpPr>
            <p:cNvPr id="70307" name="Line 675"/>
            <p:cNvSpPr>
              <a:spLocks noChangeAspect="1" noChangeShapeType="1"/>
            </p:cNvSpPr>
            <p:nvPr/>
          </p:nvSpPr>
          <p:spPr bwMode="auto">
            <a:xfrm flipV="1">
              <a:off x="3947" y="1312"/>
              <a:ext cx="1" cy="135"/>
            </a:xfrm>
            <a:prstGeom prst="line">
              <a:avLst/>
            </a:prstGeom>
            <a:noFill/>
            <a:ln w="0">
              <a:solidFill>
                <a:srgbClr val="FFFFFF"/>
              </a:solidFill>
              <a:round/>
              <a:headEnd/>
              <a:tailEnd/>
            </a:ln>
          </p:spPr>
          <p:txBody>
            <a:bodyPr/>
            <a:lstStyle/>
            <a:p>
              <a:endParaRPr lang="ar-SA"/>
            </a:p>
          </p:txBody>
        </p:sp>
        <p:sp>
          <p:nvSpPr>
            <p:cNvPr id="70308" name="Line 676"/>
            <p:cNvSpPr>
              <a:spLocks noChangeAspect="1" noChangeShapeType="1"/>
            </p:cNvSpPr>
            <p:nvPr/>
          </p:nvSpPr>
          <p:spPr bwMode="auto">
            <a:xfrm flipH="1" flipV="1">
              <a:off x="3879" y="1284"/>
              <a:ext cx="68" cy="28"/>
            </a:xfrm>
            <a:prstGeom prst="line">
              <a:avLst/>
            </a:prstGeom>
            <a:noFill/>
            <a:ln w="0">
              <a:solidFill>
                <a:srgbClr val="FFFFFF"/>
              </a:solidFill>
              <a:round/>
              <a:headEnd/>
              <a:tailEnd/>
            </a:ln>
          </p:spPr>
          <p:txBody>
            <a:bodyPr/>
            <a:lstStyle/>
            <a:p>
              <a:endParaRPr lang="ar-SA"/>
            </a:p>
          </p:txBody>
        </p:sp>
        <p:sp>
          <p:nvSpPr>
            <p:cNvPr id="70309" name="Line 677"/>
            <p:cNvSpPr>
              <a:spLocks noChangeAspect="1" noChangeShapeType="1"/>
            </p:cNvSpPr>
            <p:nvPr/>
          </p:nvSpPr>
          <p:spPr bwMode="auto">
            <a:xfrm flipV="1">
              <a:off x="3879" y="1216"/>
              <a:ext cx="130" cy="68"/>
            </a:xfrm>
            <a:prstGeom prst="line">
              <a:avLst/>
            </a:prstGeom>
            <a:noFill/>
            <a:ln w="0">
              <a:solidFill>
                <a:srgbClr val="FFFFFF"/>
              </a:solidFill>
              <a:round/>
              <a:headEnd/>
              <a:tailEnd/>
            </a:ln>
          </p:spPr>
          <p:txBody>
            <a:bodyPr/>
            <a:lstStyle/>
            <a:p>
              <a:endParaRPr lang="ar-SA"/>
            </a:p>
          </p:txBody>
        </p:sp>
        <p:sp>
          <p:nvSpPr>
            <p:cNvPr id="70310" name="Line 678"/>
            <p:cNvSpPr>
              <a:spLocks noChangeAspect="1" noChangeShapeType="1"/>
            </p:cNvSpPr>
            <p:nvPr/>
          </p:nvSpPr>
          <p:spPr bwMode="auto">
            <a:xfrm flipH="1" flipV="1">
              <a:off x="3879" y="1148"/>
              <a:ext cx="130" cy="68"/>
            </a:xfrm>
            <a:prstGeom prst="line">
              <a:avLst/>
            </a:prstGeom>
            <a:noFill/>
            <a:ln w="0">
              <a:solidFill>
                <a:srgbClr val="FFFFFF"/>
              </a:solidFill>
              <a:round/>
              <a:headEnd/>
              <a:tailEnd/>
            </a:ln>
          </p:spPr>
          <p:txBody>
            <a:bodyPr/>
            <a:lstStyle/>
            <a:p>
              <a:endParaRPr lang="ar-SA"/>
            </a:p>
          </p:txBody>
        </p:sp>
        <p:sp>
          <p:nvSpPr>
            <p:cNvPr id="70311" name="Line 679"/>
            <p:cNvSpPr>
              <a:spLocks noChangeAspect="1" noChangeShapeType="1"/>
            </p:cNvSpPr>
            <p:nvPr/>
          </p:nvSpPr>
          <p:spPr bwMode="auto">
            <a:xfrm flipV="1">
              <a:off x="3879" y="1081"/>
              <a:ext cx="130" cy="67"/>
            </a:xfrm>
            <a:prstGeom prst="line">
              <a:avLst/>
            </a:prstGeom>
            <a:noFill/>
            <a:ln w="0">
              <a:solidFill>
                <a:srgbClr val="FFFFFF"/>
              </a:solidFill>
              <a:round/>
              <a:headEnd/>
              <a:tailEnd/>
            </a:ln>
          </p:spPr>
          <p:txBody>
            <a:bodyPr/>
            <a:lstStyle/>
            <a:p>
              <a:endParaRPr lang="ar-SA"/>
            </a:p>
          </p:txBody>
        </p:sp>
        <p:sp>
          <p:nvSpPr>
            <p:cNvPr id="70312" name="Line 680"/>
            <p:cNvSpPr>
              <a:spLocks noChangeAspect="1" noChangeShapeType="1"/>
            </p:cNvSpPr>
            <p:nvPr/>
          </p:nvSpPr>
          <p:spPr bwMode="auto">
            <a:xfrm flipH="1" flipV="1">
              <a:off x="3879" y="1019"/>
              <a:ext cx="130" cy="62"/>
            </a:xfrm>
            <a:prstGeom prst="line">
              <a:avLst/>
            </a:prstGeom>
            <a:noFill/>
            <a:ln w="0">
              <a:solidFill>
                <a:srgbClr val="FFFFFF"/>
              </a:solidFill>
              <a:round/>
              <a:headEnd/>
              <a:tailEnd/>
            </a:ln>
          </p:spPr>
          <p:txBody>
            <a:bodyPr/>
            <a:lstStyle/>
            <a:p>
              <a:endParaRPr lang="ar-SA"/>
            </a:p>
          </p:txBody>
        </p:sp>
        <p:sp>
          <p:nvSpPr>
            <p:cNvPr id="70313" name="Line 681"/>
            <p:cNvSpPr>
              <a:spLocks noChangeAspect="1" noChangeShapeType="1"/>
            </p:cNvSpPr>
            <p:nvPr/>
          </p:nvSpPr>
          <p:spPr bwMode="auto">
            <a:xfrm flipV="1">
              <a:off x="3879" y="951"/>
              <a:ext cx="130" cy="68"/>
            </a:xfrm>
            <a:prstGeom prst="line">
              <a:avLst/>
            </a:prstGeom>
            <a:noFill/>
            <a:ln w="0">
              <a:solidFill>
                <a:srgbClr val="FFFFFF"/>
              </a:solidFill>
              <a:round/>
              <a:headEnd/>
              <a:tailEnd/>
            </a:ln>
          </p:spPr>
          <p:txBody>
            <a:bodyPr/>
            <a:lstStyle/>
            <a:p>
              <a:endParaRPr lang="ar-SA"/>
            </a:p>
          </p:txBody>
        </p:sp>
        <p:sp>
          <p:nvSpPr>
            <p:cNvPr id="70314" name="Line 682"/>
            <p:cNvSpPr>
              <a:spLocks noChangeAspect="1" noChangeShapeType="1"/>
            </p:cNvSpPr>
            <p:nvPr/>
          </p:nvSpPr>
          <p:spPr bwMode="auto">
            <a:xfrm flipH="1" flipV="1">
              <a:off x="3947" y="917"/>
              <a:ext cx="62" cy="34"/>
            </a:xfrm>
            <a:prstGeom prst="line">
              <a:avLst/>
            </a:prstGeom>
            <a:noFill/>
            <a:ln w="0">
              <a:solidFill>
                <a:srgbClr val="FFFFFF"/>
              </a:solidFill>
              <a:round/>
              <a:headEnd/>
              <a:tailEnd/>
            </a:ln>
          </p:spPr>
          <p:txBody>
            <a:bodyPr/>
            <a:lstStyle/>
            <a:p>
              <a:endParaRPr lang="ar-SA"/>
            </a:p>
          </p:txBody>
        </p:sp>
        <p:sp>
          <p:nvSpPr>
            <p:cNvPr id="70315" name="Line 683"/>
            <p:cNvSpPr>
              <a:spLocks noChangeAspect="1" noChangeShapeType="1"/>
            </p:cNvSpPr>
            <p:nvPr/>
          </p:nvSpPr>
          <p:spPr bwMode="auto">
            <a:xfrm flipV="1">
              <a:off x="3947" y="788"/>
              <a:ext cx="1" cy="129"/>
            </a:xfrm>
            <a:prstGeom prst="line">
              <a:avLst/>
            </a:prstGeom>
            <a:noFill/>
            <a:ln w="0">
              <a:solidFill>
                <a:srgbClr val="FFFFFF"/>
              </a:solidFill>
              <a:round/>
              <a:headEnd/>
              <a:tailEnd/>
            </a:ln>
          </p:spPr>
          <p:txBody>
            <a:bodyPr/>
            <a:lstStyle/>
            <a:p>
              <a:endParaRPr lang="ar-SA"/>
            </a:p>
          </p:txBody>
        </p:sp>
        <p:sp>
          <p:nvSpPr>
            <p:cNvPr id="70316" name="Rectangle 684"/>
            <p:cNvSpPr>
              <a:spLocks noChangeAspect="1" noChangeArrowheads="1"/>
            </p:cNvSpPr>
            <p:nvPr/>
          </p:nvSpPr>
          <p:spPr bwMode="auto">
            <a:xfrm>
              <a:off x="1461" y="2095"/>
              <a:ext cx="919" cy="395"/>
            </a:xfrm>
            <a:prstGeom prst="rect">
              <a:avLst/>
            </a:prstGeom>
            <a:noFill/>
            <a:ln w="9525">
              <a:solidFill>
                <a:srgbClr val="FFFFAF"/>
              </a:solidFill>
              <a:miter lim="800000"/>
              <a:headEnd/>
              <a:tailEnd/>
            </a:ln>
          </p:spPr>
          <p:txBody>
            <a:bodyPr/>
            <a:lstStyle/>
            <a:p>
              <a:endParaRPr lang="ar-SA"/>
            </a:p>
          </p:txBody>
        </p:sp>
        <p:sp>
          <p:nvSpPr>
            <p:cNvPr id="70317" name="Line 685"/>
            <p:cNvSpPr>
              <a:spLocks noChangeAspect="1" noChangeShapeType="1"/>
            </p:cNvSpPr>
            <p:nvPr/>
          </p:nvSpPr>
          <p:spPr bwMode="auto">
            <a:xfrm>
              <a:off x="2244" y="2490"/>
              <a:ext cx="1" cy="259"/>
            </a:xfrm>
            <a:prstGeom prst="line">
              <a:avLst/>
            </a:prstGeom>
            <a:noFill/>
            <a:ln w="9525">
              <a:solidFill>
                <a:srgbClr val="FFFFAF"/>
              </a:solidFill>
              <a:round/>
              <a:headEnd/>
              <a:tailEnd/>
            </a:ln>
          </p:spPr>
          <p:txBody>
            <a:bodyPr/>
            <a:lstStyle/>
            <a:p>
              <a:endParaRPr lang="ar-SA"/>
            </a:p>
          </p:txBody>
        </p:sp>
        <p:sp>
          <p:nvSpPr>
            <p:cNvPr id="70318" name="Line 686"/>
            <p:cNvSpPr>
              <a:spLocks noChangeAspect="1" noChangeShapeType="1"/>
            </p:cNvSpPr>
            <p:nvPr/>
          </p:nvSpPr>
          <p:spPr bwMode="auto">
            <a:xfrm>
              <a:off x="2244" y="3273"/>
              <a:ext cx="1" cy="130"/>
            </a:xfrm>
            <a:prstGeom prst="line">
              <a:avLst/>
            </a:prstGeom>
            <a:noFill/>
            <a:ln w="9525">
              <a:solidFill>
                <a:srgbClr val="FFFFAF"/>
              </a:solidFill>
              <a:round/>
              <a:headEnd/>
              <a:tailEnd/>
            </a:ln>
          </p:spPr>
          <p:txBody>
            <a:bodyPr/>
            <a:lstStyle/>
            <a:p>
              <a:endParaRPr lang="ar-SA"/>
            </a:p>
          </p:txBody>
        </p:sp>
        <p:sp>
          <p:nvSpPr>
            <p:cNvPr id="70319" name="Freeform 687"/>
            <p:cNvSpPr>
              <a:spLocks noChangeAspect="1"/>
            </p:cNvSpPr>
            <p:nvPr/>
          </p:nvSpPr>
          <p:spPr bwMode="auto">
            <a:xfrm>
              <a:off x="1331" y="3014"/>
              <a:ext cx="654" cy="389"/>
            </a:xfrm>
            <a:custGeom>
              <a:avLst/>
              <a:gdLst/>
              <a:ahLst/>
              <a:cxnLst>
                <a:cxn ang="0">
                  <a:pos x="0" y="389"/>
                </a:cxn>
                <a:cxn ang="0">
                  <a:pos x="0" y="0"/>
                </a:cxn>
                <a:cxn ang="0">
                  <a:pos x="654" y="0"/>
                </a:cxn>
              </a:cxnLst>
              <a:rect l="0" t="0" r="r" b="b"/>
              <a:pathLst>
                <a:path w="654" h="389">
                  <a:moveTo>
                    <a:pt x="0" y="389"/>
                  </a:moveTo>
                  <a:lnTo>
                    <a:pt x="0" y="0"/>
                  </a:lnTo>
                  <a:lnTo>
                    <a:pt x="654" y="0"/>
                  </a:lnTo>
                </a:path>
              </a:pathLst>
            </a:custGeom>
            <a:noFill/>
            <a:ln w="9525">
              <a:solidFill>
                <a:srgbClr val="FFFFAF"/>
              </a:solidFill>
              <a:prstDash val="solid"/>
              <a:round/>
              <a:headEnd/>
              <a:tailEnd/>
            </a:ln>
          </p:spPr>
          <p:txBody>
            <a:bodyPr/>
            <a:lstStyle/>
            <a:p>
              <a:endParaRPr lang="ar-SA"/>
            </a:p>
          </p:txBody>
        </p:sp>
        <p:sp>
          <p:nvSpPr>
            <p:cNvPr id="70320" name="Freeform 688"/>
            <p:cNvSpPr>
              <a:spLocks noChangeAspect="1"/>
            </p:cNvSpPr>
            <p:nvPr/>
          </p:nvSpPr>
          <p:spPr bwMode="auto">
            <a:xfrm>
              <a:off x="418" y="2619"/>
              <a:ext cx="259" cy="395"/>
            </a:xfrm>
            <a:custGeom>
              <a:avLst/>
              <a:gdLst/>
              <a:ahLst/>
              <a:cxnLst>
                <a:cxn ang="0">
                  <a:pos x="0" y="0"/>
                </a:cxn>
                <a:cxn ang="0">
                  <a:pos x="0" y="395"/>
                </a:cxn>
                <a:cxn ang="0">
                  <a:pos x="259" y="395"/>
                </a:cxn>
              </a:cxnLst>
              <a:rect l="0" t="0" r="r" b="b"/>
              <a:pathLst>
                <a:path w="259" h="395">
                  <a:moveTo>
                    <a:pt x="0" y="0"/>
                  </a:moveTo>
                  <a:lnTo>
                    <a:pt x="0" y="395"/>
                  </a:lnTo>
                  <a:lnTo>
                    <a:pt x="259" y="395"/>
                  </a:lnTo>
                </a:path>
              </a:pathLst>
            </a:custGeom>
            <a:noFill/>
            <a:ln w="9525">
              <a:solidFill>
                <a:srgbClr val="FFFFAF"/>
              </a:solidFill>
              <a:prstDash val="solid"/>
              <a:round/>
              <a:headEnd/>
              <a:tailEnd/>
            </a:ln>
          </p:spPr>
          <p:txBody>
            <a:bodyPr/>
            <a:lstStyle/>
            <a:p>
              <a:endParaRPr lang="ar-SA"/>
            </a:p>
          </p:txBody>
        </p:sp>
        <p:sp>
          <p:nvSpPr>
            <p:cNvPr id="70321" name="Freeform 689"/>
            <p:cNvSpPr>
              <a:spLocks noChangeAspect="1"/>
            </p:cNvSpPr>
            <p:nvPr/>
          </p:nvSpPr>
          <p:spPr bwMode="auto">
            <a:xfrm>
              <a:off x="418" y="1836"/>
              <a:ext cx="783" cy="394"/>
            </a:xfrm>
            <a:custGeom>
              <a:avLst/>
              <a:gdLst/>
              <a:ahLst/>
              <a:cxnLst>
                <a:cxn ang="0">
                  <a:pos x="0" y="394"/>
                </a:cxn>
                <a:cxn ang="0">
                  <a:pos x="0" y="0"/>
                </a:cxn>
                <a:cxn ang="0">
                  <a:pos x="783" y="0"/>
                </a:cxn>
              </a:cxnLst>
              <a:rect l="0" t="0" r="r" b="b"/>
              <a:pathLst>
                <a:path w="783" h="394">
                  <a:moveTo>
                    <a:pt x="0" y="394"/>
                  </a:moveTo>
                  <a:lnTo>
                    <a:pt x="0" y="0"/>
                  </a:lnTo>
                  <a:lnTo>
                    <a:pt x="783" y="0"/>
                  </a:lnTo>
                </a:path>
              </a:pathLst>
            </a:custGeom>
            <a:noFill/>
            <a:ln w="9525">
              <a:solidFill>
                <a:srgbClr val="FFFFAF"/>
              </a:solidFill>
              <a:prstDash val="solid"/>
              <a:round/>
              <a:headEnd/>
              <a:tailEnd/>
            </a:ln>
          </p:spPr>
          <p:txBody>
            <a:bodyPr/>
            <a:lstStyle/>
            <a:p>
              <a:endParaRPr lang="ar-SA"/>
            </a:p>
          </p:txBody>
        </p:sp>
        <p:sp>
          <p:nvSpPr>
            <p:cNvPr id="70322" name="Line 690"/>
            <p:cNvSpPr>
              <a:spLocks noChangeAspect="1" noChangeShapeType="1"/>
            </p:cNvSpPr>
            <p:nvPr/>
          </p:nvSpPr>
          <p:spPr bwMode="auto">
            <a:xfrm>
              <a:off x="2380" y="1441"/>
              <a:ext cx="1" cy="136"/>
            </a:xfrm>
            <a:prstGeom prst="line">
              <a:avLst/>
            </a:prstGeom>
            <a:noFill/>
            <a:ln w="9525">
              <a:solidFill>
                <a:srgbClr val="FFFFAF"/>
              </a:solidFill>
              <a:round/>
              <a:headEnd/>
              <a:tailEnd/>
            </a:ln>
          </p:spPr>
          <p:txBody>
            <a:bodyPr/>
            <a:lstStyle/>
            <a:p>
              <a:endParaRPr lang="ar-SA"/>
            </a:p>
          </p:txBody>
        </p:sp>
        <p:sp>
          <p:nvSpPr>
            <p:cNvPr id="70323" name="Line 691"/>
            <p:cNvSpPr>
              <a:spLocks noChangeAspect="1" noChangeShapeType="1"/>
            </p:cNvSpPr>
            <p:nvPr/>
          </p:nvSpPr>
          <p:spPr bwMode="auto">
            <a:xfrm>
              <a:off x="4731" y="1836"/>
              <a:ext cx="1" cy="654"/>
            </a:xfrm>
            <a:prstGeom prst="line">
              <a:avLst/>
            </a:prstGeom>
            <a:noFill/>
            <a:ln w="9525">
              <a:solidFill>
                <a:srgbClr val="FFFFAF"/>
              </a:solidFill>
              <a:round/>
              <a:headEnd/>
              <a:tailEnd/>
            </a:ln>
          </p:spPr>
          <p:txBody>
            <a:bodyPr/>
            <a:lstStyle/>
            <a:p>
              <a:endParaRPr lang="ar-SA"/>
            </a:p>
          </p:txBody>
        </p:sp>
        <p:sp>
          <p:nvSpPr>
            <p:cNvPr id="70324" name="Line 692"/>
            <p:cNvSpPr>
              <a:spLocks noChangeAspect="1" noChangeShapeType="1"/>
            </p:cNvSpPr>
            <p:nvPr/>
          </p:nvSpPr>
          <p:spPr bwMode="auto">
            <a:xfrm>
              <a:off x="4731" y="3014"/>
              <a:ext cx="1" cy="389"/>
            </a:xfrm>
            <a:prstGeom prst="line">
              <a:avLst/>
            </a:prstGeom>
            <a:noFill/>
            <a:ln w="9525">
              <a:solidFill>
                <a:srgbClr val="FFFFAF"/>
              </a:solidFill>
              <a:round/>
              <a:headEnd/>
              <a:tailEnd/>
            </a:ln>
          </p:spPr>
          <p:txBody>
            <a:bodyPr/>
            <a:lstStyle/>
            <a:p>
              <a:endParaRPr lang="ar-SA"/>
            </a:p>
          </p:txBody>
        </p:sp>
        <p:sp>
          <p:nvSpPr>
            <p:cNvPr id="70325" name="Line 693"/>
            <p:cNvSpPr>
              <a:spLocks noChangeAspect="1" noChangeShapeType="1"/>
            </p:cNvSpPr>
            <p:nvPr/>
          </p:nvSpPr>
          <p:spPr bwMode="auto">
            <a:xfrm>
              <a:off x="4731" y="3143"/>
              <a:ext cx="524" cy="1"/>
            </a:xfrm>
            <a:prstGeom prst="line">
              <a:avLst/>
            </a:prstGeom>
            <a:noFill/>
            <a:ln w="9525">
              <a:solidFill>
                <a:srgbClr val="FFFFAF"/>
              </a:solidFill>
              <a:round/>
              <a:headEnd/>
              <a:tailEnd/>
            </a:ln>
          </p:spPr>
          <p:txBody>
            <a:bodyPr/>
            <a:lstStyle/>
            <a:p>
              <a:endParaRPr lang="ar-SA"/>
            </a:p>
          </p:txBody>
        </p:sp>
        <p:sp>
          <p:nvSpPr>
            <p:cNvPr id="70326" name="Line 694"/>
            <p:cNvSpPr>
              <a:spLocks noChangeAspect="1" noChangeShapeType="1"/>
            </p:cNvSpPr>
            <p:nvPr/>
          </p:nvSpPr>
          <p:spPr bwMode="auto">
            <a:xfrm flipV="1">
              <a:off x="3947" y="3927"/>
              <a:ext cx="1" cy="135"/>
            </a:xfrm>
            <a:prstGeom prst="line">
              <a:avLst/>
            </a:prstGeom>
            <a:noFill/>
            <a:ln w="0">
              <a:solidFill>
                <a:srgbClr val="FFFFFF"/>
              </a:solidFill>
              <a:round/>
              <a:headEnd/>
              <a:tailEnd/>
            </a:ln>
          </p:spPr>
          <p:txBody>
            <a:bodyPr/>
            <a:lstStyle/>
            <a:p>
              <a:endParaRPr lang="ar-SA"/>
            </a:p>
          </p:txBody>
        </p:sp>
        <p:sp>
          <p:nvSpPr>
            <p:cNvPr id="70327" name="Line 695"/>
            <p:cNvSpPr>
              <a:spLocks noChangeAspect="1" noChangeShapeType="1"/>
            </p:cNvSpPr>
            <p:nvPr/>
          </p:nvSpPr>
          <p:spPr bwMode="auto">
            <a:xfrm flipH="1" flipV="1">
              <a:off x="3879" y="3898"/>
              <a:ext cx="68" cy="29"/>
            </a:xfrm>
            <a:prstGeom prst="line">
              <a:avLst/>
            </a:prstGeom>
            <a:noFill/>
            <a:ln w="0">
              <a:solidFill>
                <a:srgbClr val="FFFFFF"/>
              </a:solidFill>
              <a:round/>
              <a:headEnd/>
              <a:tailEnd/>
            </a:ln>
          </p:spPr>
          <p:txBody>
            <a:bodyPr/>
            <a:lstStyle/>
            <a:p>
              <a:endParaRPr lang="ar-SA"/>
            </a:p>
          </p:txBody>
        </p:sp>
        <p:sp>
          <p:nvSpPr>
            <p:cNvPr id="70328" name="Line 696"/>
            <p:cNvSpPr>
              <a:spLocks noChangeAspect="1" noChangeShapeType="1"/>
            </p:cNvSpPr>
            <p:nvPr/>
          </p:nvSpPr>
          <p:spPr bwMode="auto">
            <a:xfrm flipV="1">
              <a:off x="3879" y="3831"/>
              <a:ext cx="130" cy="67"/>
            </a:xfrm>
            <a:prstGeom prst="line">
              <a:avLst/>
            </a:prstGeom>
            <a:noFill/>
            <a:ln w="0">
              <a:solidFill>
                <a:srgbClr val="FFFFFF"/>
              </a:solidFill>
              <a:round/>
              <a:headEnd/>
              <a:tailEnd/>
            </a:ln>
          </p:spPr>
          <p:txBody>
            <a:bodyPr/>
            <a:lstStyle/>
            <a:p>
              <a:endParaRPr lang="ar-SA"/>
            </a:p>
          </p:txBody>
        </p:sp>
        <p:sp>
          <p:nvSpPr>
            <p:cNvPr id="70329" name="Line 697"/>
            <p:cNvSpPr>
              <a:spLocks noChangeAspect="1" noChangeShapeType="1"/>
            </p:cNvSpPr>
            <p:nvPr/>
          </p:nvSpPr>
          <p:spPr bwMode="auto">
            <a:xfrm flipH="1" flipV="1">
              <a:off x="3879" y="3763"/>
              <a:ext cx="130" cy="68"/>
            </a:xfrm>
            <a:prstGeom prst="line">
              <a:avLst/>
            </a:prstGeom>
            <a:noFill/>
            <a:ln w="0">
              <a:solidFill>
                <a:srgbClr val="FFFFFF"/>
              </a:solidFill>
              <a:round/>
              <a:headEnd/>
              <a:tailEnd/>
            </a:ln>
          </p:spPr>
          <p:txBody>
            <a:bodyPr/>
            <a:lstStyle/>
            <a:p>
              <a:endParaRPr lang="ar-SA"/>
            </a:p>
          </p:txBody>
        </p:sp>
        <p:sp>
          <p:nvSpPr>
            <p:cNvPr id="70330" name="Line 698"/>
            <p:cNvSpPr>
              <a:spLocks noChangeAspect="1" noChangeShapeType="1"/>
            </p:cNvSpPr>
            <p:nvPr/>
          </p:nvSpPr>
          <p:spPr bwMode="auto">
            <a:xfrm flipV="1">
              <a:off x="3879" y="3696"/>
              <a:ext cx="130" cy="67"/>
            </a:xfrm>
            <a:prstGeom prst="line">
              <a:avLst/>
            </a:prstGeom>
            <a:noFill/>
            <a:ln w="0">
              <a:solidFill>
                <a:srgbClr val="FFFFFF"/>
              </a:solidFill>
              <a:round/>
              <a:headEnd/>
              <a:tailEnd/>
            </a:ln>
          </p:spPr>
          <p:txBody>
            <a:bodyPr/>
            <a:lstStyle/>
            <a:p>
              <a:endParaRPr lang="ar-SA"/>
            </a:p>
          </p:txBody>
        </p:sp>
        <p:sp>
          <p:nvSpPr>
            <p:cNvPr id="70331" name="Line 699"/>
            <p:cNvSpPr>
              <a:spLocks noChangeAspect="1" noChangeShapeType="1"/>
            </p:cNvSpPr>
            <p:nvPr/>
          </p:nvSpPr>
          <p:spPr bwMode="auto">
            <a:xfrm flipH="1" flipV="1">
              <a:off x="3879" y="3634"/>
              <a:ext cx="130" cy="62"/>
            </a:xfrm>
            <a:prstGeom prst="line">
              <a:avLst/>
            </a:prstGeom>
            <a:noFill/>
            <a:ln w="0">
              <a:solidFill>
                <a:srgbClr val="FFFFFF"/>
              </a:solidFill>
              <a:round/>
              <a:headEnd/>
              <a:tailEnd/>
            </a:ln>
          </p:spPr>
          <p:txBody>
            <a:bodyPr/>
            <a:lstStyle/>
            <a:p>
              <a:endParaRPr lang="ar-SA"/>
            </a:p>
          </p:txBody>
        </p:sp>
        <p:sp>
          <p:nvSpPr>
            <p:cNvPr id="70332" name="Line 700"/>
            <p:cNvSpPr>
              <a:spLocks noChangeAspect="1" noChangeShapeType="1"/>
            </p:cNvSpPr>
            <p:nvPr/>
          </p:nvSpPr>
          <p:spPr bwMode="auto">
            <a:xfrm flipV="1">
              <a:off x="3879" y="3566"/>
              <a:ext cx="130" cy="68"/>
            </a:xfrm>
            <a:prstGeom prst="line">
              <a:avLst/>
            </a:prstGeom>
            <a:noFill/>
            <a:ln w="0">
              <a:solidFill>
                <a:srgbClr val="FFFFFF"/>
              </a:solidFill>
              <a:round/>
              <a:headEnd/>
              <a:tailEnd/>
            </a:ln>
          </p:spPr>
          <p:txBody>
            <a:bodyPr/>
            <a:lstStyle/>
            <a:p>
              <a:endParaRPr lang="ar-SA"/>
            </a:p>
          </p:txBody>
        </p:sp>
        <p:sp>
          <p:nvSpPr>
            <p:cNvPr id="70333" name="Line 701"/>
            <p:cNvSpPr>
              <a:spLocks noChangeAspect="1" noChangeShapeType="1"/>
            </p:cNvSpPr>
            <p:nvPr/>
          </p:nvSpPr>
          <p:spPr bwMode="auto">
            <a:xfrm flipH="1" flipV="1">
              <a:off x="3947" y="3532"/>
              <a:ext cx="62" cy="34"/>
            </a:xfrm>
            <a:prstGeom prst="line">
              <a:avLst/>
            </a:prstGeom>
            <a:noFill/>
            <a:ln w="0">
              <a:solidFill>
                <a:srgbClr val="FFFFFF"/>
              </a:solidFill>
              <a:round/>
              <a:headEnd/>
              <a:tailEnd/>
            </a:ln>
          </p:spPr>
          <p:txBody>
            <a:bodyPr/>
            <a:lstStyle/>
            <a:p>
              <a:endParaRPr lang="ar-SA"/>
            </a:p>
          </p:txBody>
        </p:sp>
        <p:sp>
          <p:nvSpPr>
            <p:cNvPr id="70334" name="Line 702"/>
            <p:cNvSpPr>
              <a:spLocks noChangeAspect="1" noChangeShapeType="1"/>
            </p:cNvSpPr>
            <p:nvPr/>
          </p:nvSpPr>
          <p:spPr bwMode="auto">
            <a:xfrm flipV="1">
              <a:off x="3947" y="3403"/>
              <a:ext cx="1" cy="129"/>
            </a:xfrm>
            <a:prstGeom prst="line">
              <a:avLst/>
            </a:prstGeom>
            <a:noFill/>
            <a:ln w="0">
              <a:solidFill>
                <a:srgbClr val="FFFFFF"/>
              </a:solidFill>
              <a:round/>
              <a:headEnd/>
              <a:tailEnd/>
            </a:ln>
          </p:spPr>
          <p:txBody>
            <a:bodyPr/>
            <a:lstStyle/>
            <a:p>
              <a:endParaRPr lang="ar-SA"/>
            </a:p>
          </p:txBody>
        </p:sp>
        <p:sp>
          <p:nvSpPr>
            <p:cNvPr id="70335" name="Line 703"/>
            <p:cNvSpPr>
              <a:spLocks noChangeAspect="1" noChangeShapeType="1"/>
            </p:cNvSpPr>
            <p:nvPr/>
          </p:nvSpPr>
          <p:spPr bwMode="auto">
            <a:xfrm>
              <a:off x="3947" y="2095"/>
              <a:ext cx="1" cy="1308"/>
            </a:xfrm>
            <a:prstGeom prst="line">
              <a:avLst/>
            </a:prstGeom>
            <a:noFill/>
            <a:ln w="9525">
              <a:solidFill>
                <a:srgbClr val="FFFFAF"/>
              </a:solidFill>
              <a:round/>
              <a:headEnd/>
              <a:tailEnd/>
            </a:ln>
          </p:spPr>
          <p:txBody>
            <a:bodyPr/>
            <a:lstStyle/>
            <a:p>
              <a:endParaRPr lang="ar-SA"/>
            </a:p>
          </p:txBody>
        </p:sp>
        <p:sp>
          <p:nvSpPr>
            <p:cNvPr id="70336" name="Freeform 704"/>
            <p:cNvSpPr>
              <a:spLocks noChangeAspect="1"/>
            </p:cNvSpPr>
            <p:nvPr/>
          </p:nvSpPr>
          <p:spPr bwMode="auto">
            <a:xfrm>
              <a:off x="2639" y="1836"/>
              <a:ext cx="395" cy="654"/>
            </a:xfrm>
            <a:custGeom>
              <a:avLst/>
              <a:gdLst/>
              <a:ahLst/>
              <a:cxnLst>
                <a:cxn ang="0">
                  <a:pos x="0" y="0"/>
                </a:cxn>
                <a:cxn ang="0">
                  <a:pos x="395" y="0"/>
                </a:cxn>
                <a:cxn ang="0">
                  <a:pos x="395" y="654"/>
                </a:cxn>
              </a:cxnLst>
              <a:rect l="0" t="0" r="r" b="b"/>
              <a:pathLst>
                <a:path w="395" h="654">
                  <a:moveTo>
                    <a:pt x="0" y="0"/>
                  </a:moveTo>
                  <a:lnTo>
                    <a:pt x="395" y="0"/>
                  </a:lnTo>
                  <a:lnTo>
                    <a:pt x="395" y="654"/>
                  </a:lnTo>
                </a:path>
              </a:pathLst>
            </a:custGeom>
            <a:noFill/>
            <a:ln w="9525">
              <a:solidFill>
                <a:srgbClr val="FFFFAF"/>
              </a:solidFill>
              <a:prstDash val="solid"/>
              <a:round/>
              <a:headEnd/>
              <a:tailEnd/>
            </a:ln>
          </p:spPr>
          <p:txBody>
            <a:bodyPr/>
            <a:lstStyle/>
            <a:p>
              <a:endParaRPr lang="ar-SA"/>
            </a:p>
          </p:txBody>
        </p:sp>
        <p:sp>
          <p:nvSpPr>
            <p:cNvPr id="70337" name="Line 705"/>
            <p:cNvSpPr>
              <a:spLocks noChangeAspect="1" noChangeShapeType="1"/>
            </p:cNvSpPr>
            <p:nvPr/>
          </p:nvSpPr>
          <p:spPr bwMode="auto">
            <a:xfrm>
              <a:off x="463" y="3414"/>
              <a:ext cx="129" cy="1"/>
            </a:xfrm>
            <a:prstGeom prst="line">
              <a:avLst/>
            </a:prstGeom>
            <a:noFill/>
            <a:ln w="0">
              <a:solidFill>
                <a:srgbClr val="FFFFFF"/>
              </a:solidFill>
              <a:round/>
              <a:headEnd/>
              <a:tailEnd/>
            </a:ln>
          </p:spPr>
          <p:txBody>
            <a:bodyPr/>
            <a:lstStyle/>
            <a:p>
              <a:endParaRPr lang="ar-SA"/>
            </a:p>
          </p:txBody>
        </p:sp>
        <p:sp>
          <p:nvSpPr>
            <p:cNvPr id="70338" name="Line 706"/>
            <p:cNvSpPr>
              <a:spLocks noChangeAspect="1" noChangeShapeType="1"/>
            </p:cNvSpPr>
            <p:nvPr/>
          </p:nvSpPr>
          <p:spPr bwMode="auto">
            <a:xfrm>
              <a:off x="401" y="3346"/>
              <a:ext cx="259" cy="1"/>
            </a:xfrm>
            <a:prstGeom prst="line">
              <a:avLst/>
            </a:prstGeom>
            <a:noFill/>
            <a:ln w="0">
              <a:solidFill>
                <a:srgbClr val="FFFFFF"/>
              </a:solidFill>
              <a:round/>
              <a:headEnd/>
              <a:tailEnd/>
            </a:ln>
          </p:spPr>
          <p:txBody>
            <a:bodyPr/>
            <a:lstStyle/>
            <a:p>
              <a:endParaRPr lang="ar-SA"/>
            </a:p>
          </p:txBody>
        </p:sp>
        <p:sp>
          <p:nvSpPr>
            <p:cNvPr id="70339" name="Line 707"/>
            <p:cNvSpPr>
              <a:spLocks noChangeAspect="1" noChangeShapeType="1"/>
            </p:cNvSpPr>
            <p:nvPr/>
          </p:nvSpPr>
          <p:spPr bwMode="auto">
            <a:xfrm>
              <a:off x="333" y="3284"/>
              <a:ext cx="395" cy="1"/>
            </a:xfrm>
            <a:prstGeom prst="line">
              <a:avLst/>
            </a:prstGeom>
            <a:noFill/>
            <a:ln w="0">
              <a:solidFill>
                <a:srgbClr val="FFFFFF"/>
              </a:solidFill>
              <a:round/>
              <a:headEnd/>
              <a:tailEnd/>
            </a:ln>
          </p:spPr>
          <p:txBody>
            <a:bodyPr/>
            <a:lstStyle/>
            <a:p>
              <a:endParaRPr lang="ar-SA"/>
            </a:p>
          </p:txBody>
        </p:sp>
        <p:sp>
          <p:nvSpPr>
            <p:cNvPr id="70340" name="Line 708"/>
            <p:cNvSpPr>
              <a:spLocks noChangeAspect="1" noChangeShapeType="1"/>
            </p:cNvSpPr>
            <p:nvPr/>
          </p:nvSpPr>
          <p:spPr bwMode="auto">
            <a:xfrm>
              <a:off x="2949" y="3284"/>
              <a:ext cx="130" cy="1"/>
            </a:xfrm>
            <a:prstGeom prst="line">
              <a:avLst/>
            </a:prstGeom>
            <a:noFill/>
            <a:ln w="0">
              <a:solidFill>
                <a:srgbClr val="FFFFFF"/>
              </a:solidFill>
              <a:round/>
              <a:headEnd/>
              <a:tailEnd/>
            </a:ln>
          </p:spPr>
          <p:txBody>
            <a:bodyPr/>
            <a:lstStyle/>
            <a:p>
              <a:endParaRPr lang="ar-SA"/>
            </a:p>
          </p:txBody>
        </p:sp>
        <p:sp>
          <p:nvSpPr>
            <p:cNvPr id="70341" name="Line 709"/>
            <p:cNvSpPr>
              <a:spLocks noChangeAspect="1" noChangeShapeType="1"/>
            </p:cNvSpPr>
            <p:nvPr/>
          </p:nvSpPr>
          <p:spPr bwMode="auto">
            <a:xfrm>
              <a:off x="2881" y="3217"/>
              <a:ext cx="265" cy="1"/>
            </a:xfrm>
            <a:prstGeom prst="line">
              <a:avLst/>
            </a:prstGeom>
            <a:noFill/>
            <a:ln w="0">
              <a:solidFill>
                <a:srgbClr val="FFFFFF"/>
              </a:solidFill>
              <a:round/>
              <a:headEnd/>
              <a:tailEnd/>
            </a:ln>
          </p:spPr>
          <p:txBody>
            <a:bodyPr/>
            <a:lstStyle/>
            <a:p>
              <a:endParaRPr lang="ar-SA"/>
            </a:p>
          </p:txBody>
        </p:sp>
        <p:sp>
          <p:nvSpPr>
            <p:cNvPr id="70342" name="Line 710"/>
            <p:cNvSpPr>
              <a:spLocks noChangeAspect="1" noChangeShapeType="1"/>
            </p:cNvSpPr>
            <p:nvPr/>
          </p:nvSpPr>
          <p:spPr bwMode="auto">
            <a:xfrm>
              <a:off x="2819" y="3149"/>
              <a:ext cx="389" cy="1"/>
            </a:xfrm>
            <a:prstGeom prst="line">
              <a:avLst/>
            </a:prstGeom>
            <a:noFill/>
            <a:ln w="0">
              <a:solidFill>
                <a:srgbClr val="FFFFFF"/>
              </a:solidFill>
              <a:round/>
              <a:headEnd/>
              <a:tailEnd/>
            </a:ln>
          </p:spPr>
          <p:txBody>
            <a:bodyPr/>
            <a:lstStyle/>
            <a:p>
              <a:endParaRPr lang="ar-SA"/>
            </a:p>
          </p:txBody>
        </p:sp>
        <p:sp>
          <p:nvSpPr>
            <p:cNvPr id="70343" name="Line 711"/>
            <p:cNvSpPr>
              <a:spLocks noChangeAspect="1" noChangeShapeType="1"/>
            </p:cNvSpPr>
            <p:nvPr/>
          </p:nvSpPr>
          <p:spPr bwMode="auto">
            <a:xfrm>
              <a:off x="547" y="3014"/>
              <a:ext cx="1" cy="259"/>
            </a:xfrm>
            <a:prstGeom prst="line">
              <a:avLst/>
            </a:prstGeom>
            <a:noFill/>
            <a:ln w="9525">
              <a:solidFill>
                <a:srgbClr val="FFFFAF"/>
              </a:solidFill>
              <a:round/>
              <a:headEnd/>
              <a:tailEnd/>
            </a:ln>
          </p:spPr>
          <p:txBody>
            <a:bodyPr/>
            <a:lstStyle/>
            <a:p>
              <a:endParaRPr lang="ar-SA"/>
            </a:p>
          </p:txBody>
        </p:sp>
        <p:sp>
          <p:nvSpPr>
            <p:cNvPr id="70344" name="Line 712"/>
            <p:cNvSpPr>
              <a:spLocks noChangeAspect="1" noChangeShapeType="1"/>
            </p:cNvSpPr>
            <p:nvPr/>
          </p:nvSpPr>
          <p:spPr bwMode="auto">
            <a:xfrm flipV="1">
              <a:off x="3034" y="2884"/>
              <a:ext cx="1" cy="259"/>
            </a:xfrm>
            <a:prstGeom prst="line">
              <a:avLst/>
            </a:prstGeom>
            <a:noFill/>
            <a:ln w="9525">
              <a:solidFill>
                <a:srgbClr val="FFFFAF"/>
              </a:solidFill>
              <a:round/>
              <a:headEnd/>
              <a:tailEnd/>
            </a:ln>
          </p:spPr>
          <p:txBody>
            <a:bodyPr/>
            <a:lstStyle/>
            <a:p>
              <a:endParaRPr lang="ar-SA"/>
            </a:p>
          </p:txBody>
        </p:sp>
        <p:sp>
          <p:nvSpPr>
            <p:cNvPr id="70345" name="Freeform 713"/>
            <p:cNvSpPr>
              <a:spLocks noChangeAspect="1"/>
            </p:cNvSpPr>
            <p:nvPr/>
          </p:nvSpPr>
          <p:spPr bwMode="auto">
            <a:xfrm>
              <a:off x="480" y="2946"/>
              <a:ext cx="129" cy="130"/>
            </a:xfrm>
            <a:custGeom>
              <a:avLst/>
              <a:gdLst/>
              <a:ahLst/>
              <a:cxnLst>
                <a:cxn ang="0">
                  <a:pos x="0" y="62"/>
                </a:cxn>
                <a:cxn ang="0">
                  <a:pos x="5" y="39"/>
                </a:cxn>
                <a:cxn ang="0">
                  <a:pos x="17" y="17"/>
                </a:cxn>
                <a:cxn ang="0">
                  <a:pos x="39" y="6"/>
                </a:cxn>
                <a:cxn ang="0">
                  <a:pos x="62" y="0"/>
                </a:cxn>
                <a:cxn ang="0">
                  <a:pos x="90" y="6"/>
                </a:cxn>
                <a:cxn ang="0">
                  <a:pos x="112" y="17"/>
                </a:cxn>
                <a:cxn ang="0">
                  <a:pos x="124" y="39"/>
                </a:cxn>
                <a:cxn ang="0">
                  <a:pos x="129" y="62"/>
                </a:cxn>
                <a:cxn ang="0">
                  <a:pos x="124" y="90"/>
                </a:cxn>
                <a:cxn ang="0">
                  <a:pos x="112" y="113"/>
                </a:cxn>
                <a:cxn ang="0">
                  <a:pos x="90" y="124"/>
                </a:cxn>
                <a:cxn ang="0">
                  <a:pos x="62" y="130"/>
                </a:cxn>
                <a:cxn ang="0">
                  <a:pos x="39" y="124"/>
                </a:cxn>
                <a:cxn ang="0">
                  <a:pos x="17" y="113"/>
                </a:cxn>
                <a:cxn ang="0">
                  <a:pos x="5" y="90"/>
                </a:cxn>
                <a:cxn ang="0">
                  <a:pos x="0" y="62"/>
                </a:cxn>
              </a:cxnLst>
              <a:rect l="0" t="0" r="r" b="b"/>
              <a:pathLst>
                <a:path w="129" h="130">
                  <a:moveTo>
                    <a:pt x="0" y="62"/>
                  </a:moveTo>
                  <a:lnTo>
                    <a:pt x="5" y="39"/>
                  </a:lnTo>
                  <a:lnTo>
                    <a:pt x="17" y="17"/>
                  </a:lnTo>
                  <a:lnTo>
                    <a:pt x="39" y="6"/>
                  </a:lnTo>
                  <a:lnTo>
                    <a:pt x="62" y="0"/>
                  </a:lnTo>
                  <a:lnTo>
                    <a:pt x="90" y="6"/>
                  </a:lnTo>
                  <a:lnTo>
                    <a:pt x="112" y="17"/>
                  </a:lnTo>
                  <a:lnTo>
                    <a:pt x="124" y="39"/>
                  </a:lnTo>
                  <a:lnTo>
                    <a:pt x="129" y="62"/>
                  </a:lnTo>
                  <a:lnTo>
                    <a:pt x="124" y="90"/>
                  </a:lnTo>
                  <a:lnTo>
                    <a:pt x="112" y="113"/>
                  </a:lnTo>
                  <a:lnTo>
                    <a:pt x="90" y="124"/>
                  </a:lnTo>
                  <a:lnTo>
                    <a:pt x="62" y="130"/>
                  </a:lnTo>
                  <a:lnTo>
                    <a:pt x="39" y="124"/>
                  </a:lnTo>
                  <a:lnTo>
                    <a:pt x="17" y="113"/>
                  </a:lnTo>
                  <a:lnTo>
                    <a:pt x="5"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70346" name="Freeform 714"/>
            <p:cNvSpPr>
              <a:spLocks noChangeAspect="1"/>
            </p:cNvSpPr>
            <p:nvPr/>
          </p:nvSpPr>
          <p:spPr bwMode="auto">
            <a:xfrm>
              <a:off x="1263" y="2946"/>
              <a:ext cx="130" cy="130"/>
            </a:xfrm>
            <a:custGeom>
              <a:avLst/>
              <a:gdLst/>
              <a:ahLst/>
              <a:cxnLst>
                <a:cxn ang="0">
                  <a:pos x="0" y="62"/>
                </a:cxn>
                <a:cxn ang="0">
                  <a:pos x="6" y="39"/>
                </a:cxn>
                <a:cxn ang="0">
                  <a:pos x="17" y="17"/>
                </a:cxn>
                <a:cxn ang="0">
                  <a:pos x="40" y="6"/>
                </a:cxn>
                <a:cxn ang="0">
                  <a:pos x="62" y="0"/>
                </a:cxn>
                <a:cxn ang="0">
                  <a:pos x="91" y="6"/>
                </a:cxn>
                <a:cxn ang="0">
                  <a:pos x="113" y="17"/>
                </a:cxn>
                <a:cxn ang="0">
                  <a:pos x="124" y="39"/>
                </a:cxn>
                <a:cxn ang="0">
                  <a:pos x="130" y="62"/>
                </a:cxn>
                <a:cxn ang="0">
                  <a:pos x="124" y="90"/>
                </a:cxn>
                <a:cxn ang="0">
                  <a:pos x="113" y="113"/>
                </a:cxn>
                <a:cxn ang="0">
                  <a:pos x="91" y="124"/>
                </a:cxn>
                <a:cxn ang="0">
                  <a:pos x="62" y="130"/>
                </a:cxn>
                <a:cxn ang="0">
                  <a:pos x="40" y="124"/>
                </a:cxn>
                <a:cxn ang="0">
                  <a:pos x="17" y="113"/>
                </a:cxn>
                <a:cxn ang="0">
                  <a:pos x="6" y="90"/>
                </a:cxn>
                <a:cxn ang="0">
                  <a:pos x="0" y="62"/>
                </a:cxn>
              </a:cxnLst>
              <a:rect l="0" t="0" r="r" b="b"/>
              <a:pathLst>
                <a:path w="130" h="130">
                  <a:moveTo>
                    <a:pt x="0" y="62"/>
                  </a:moveTo>
                  <a:lnTo>
                    <a:pt x="6" y="39"/>
                  </a:lnTo>
                  <a:lnTo>
                    <a:pt x="17" y="17"/>
                  </a:lnTo>
                  <a:lnTo>
                    <a:pt x="40" y="6"/>
                  </a:lnTo>
                  <a:lnTo>
                    <a:pt x="62" y="0"/>
                  </a:lnTo>
                  <a:lnTo>
                    <a:pt x="91" y="6"/>
                  </a:lnTo>
                  <a:lnTo>
                    <a:pt x="113" y="17"/>
                  </a:lnTo>
                  <a:lnTo>
                    <a:pt x="124" y="39"/>
                  </a:lnTo>
                  <a:lnTo>
                    <a:pt x="130" y="62"/>
                  </a:lnTo>
                  <a:lnTo>
                    <a:pt x="124" y="90"/>
                  </a:lnTo>
                  <a:lnTo>
                    <a:pt x="113" y="113"/>
                  </a:lnTo>
                  <a:lnTo>
                    <a:pt x="91" y="124"/>
                  </a:lnTo>
                  <a:lnTo>
                    <a:pt x="62" y="130"/>
                  </a:lnTo>
                  <a:lnTo>
                    <a:pt x="40"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70347" name="Freeform 715"/>
            <p:cNvSpPr>
              <a:spLocks noChangeAspect="1"/>
            </p:cNvSpPr>
            <p:nvPr/>
          </p:nvSpPr>
          <p:spPr bwMode="auto">
            <a:xfrm>
              <a:off x="2177" y="2422"/>
              <a:ext cx="129" cy="130"/>
            </a:xfrm>
            <a:custGeom>
              <a:avLst/>
              <a:gdLst/>
              <a:ahLst/>
              <a:cxnLst>
                <a:cxn ang="0">
                  <a:pos x="0" y="62"/>
                </a:cxn>
                <a:cxn ang="0">
                  <a:pos x="5" y="39"/>
                </a:cxn>
                <a:cxn ang="0">
                  <a:pos x="17" y="17"/>
                </a:cxn>
                <a:cxn ang="0">
                  <a:pos x="39" y="6"/>
                </a:cxn>
                <a:cxn ang="0">
                  <a:pos x="67" y="0"/>
                </a:cxn>
                <a:cxn ang="0">
                  <a:pos x="90" y="6"/>
                </a:cxn>
                <a:cxn ang="0">
                  <a:pos x="112" y="17"/>
                </a:cxn>
                <a:cxn ang="0">
                  <a:pos x="124" y="39"/>
                </a:cxn>
                <a:cxn ang="0">
                  <a:pos x="129" y="62"/>
                </a:cxn>
                <a:cxn ang="0">
                  <a:pos x="124" y="90"/>
                </a:cxn>
                <a:cxn ang="0">
                  <a:pos x="112" y="113"/>
                </a:cxn>
                <a:cxn ang="0">
                  <a:pos x="90" y="124"/>
                </a:cxn>
                <a:cxn ang="0">
                  <a:pos x="67" y="130"/>
                </a:cxn>
                <a:cxn ang="0">
                  <a:pos x="39" y="124"/>
                </a:cxn>
                <a:cxn ang="0">
                  <a:pos x="17" y="113"/>
                </a:cxn>
                <a:cxn ang="0">
                  <a:pos x="5" y="90"/>
                </a:cxn>
                <a:cxn ang="0">
                  <a:pos x="0" y="62"/>
                </a:cxn>
              </a:cxnLst>
              <a:rect l="0" t="0" r="r" b="b"/>
              <a:pathLst>
                <a:path w="129" h="130">
                  <a:moveTo>
                    <a:pt x="0" y="62"/>
                  </a:moveTo>
                  <a:lnTo>
                    <a:pt x="5" y="39"/>
                  </a:lnTo>
                  <a:lnTo>
                    <a:pt x="17" y="17"/>
                  </a:lnTo>
                  <a:lnTo>
                    <a:pt x="39" y="6"/>
                  </a:lnTo>
                  <a:lnTo>
                    <a:pt x="67" y="0"/>
                  </a:lnTo>
                  <a:lnTo>
                    <a:pt x="90" y="6"/>
                  </a:lnTo>
                  <a:lnTo>
                    <a:pt x="112" y="17"/>
                  </a:lnTo>
                  <a:lnTo>
                    <a:pt x="124" y="39"/>
                  </a:lnTo>
                  <a:lnTo>
                    <a:pt x="129" y="62"/>
                  </a:lnTo>
                  <a:lnTo>
                    <a:pt x="124" y="90"/>
                  </a:lnTo>
                  <a:lnTo>
                    <a:pt x="112" y="113"/>
                  </a:lnTo>
                  <a:lnTo>
                    <a:pt x="90" y="124"/>
                  </a:lnTo>
                  <a:lnTo>
                    <a:pt x="67" y="130"/>
                  </a:lnTo>
                  <a:lnTo>
                    <a:pt x="39" y="124"/>
                  </a:lnTo>
                  <a:lnTo>
                    <a:pt x="17" y="113"/>
                  </a:lnTo>
                  <a:lnTo>
                    <a:pt x="5"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70348" name="Freeform 716"/>
            <p:cNvSpPr>
              <a:spLocks noChangeAspect="1"/>
            </p:cNvSpPr>
            <p:nvPr/>
          </p:nvSpPr>
          <p:spPr bwMode="auto">
            <a:xfrm>
              <a:off x="2306" y="720"/>
              <a:ext cx="136" cy="130"/>
            </a:xfrm>
            <a:custGeom>
              <a:avLst/>
              <a:gdLst/>
              <a:ahLst/>
              <a:cxnLst>
                <a:cxn ang="0">
                  <a:pos x="0" y="68"/>
                </a:cxn>
                <a:cxn ang="0">
                  <a:pos x="6" y="39"/>
                </a:cxn>
                <a:cxn ang="0">
                  <a:pos x="23" y="17"/>
                </a:cxn>
                <a:cxn ang="0">
                  <a:pos x="45" y="6"/>
                </a:cxn>
                <a:cxn ang="0">
                  <a:pos x="68" y="0"/>
                </a:cxn>
                <a:cxn ang="0">
                  <a:pos x="91" y="6"/>
                </a:cxn>
                <a:cxn ang="0">
                  <a:pos x="113" y="17"/>
                </a:cxn>
                <a:cxn ang="0">
                  <a:pos x="130" y="39"/>
                </a:cxn>
                <a:cxn ang="0">
                  <a:pos x="136" y="68"/>
                </a:cxn>
                <a:cxn ang="0">
                  <a:pos x="130" y="90"/>
                </a:cxn>
                <a:cxn ang="0">
                  <a:pos x="113" y="113"/>
                </a:cxn>
                <a:cxn ang="0">
                  <a:pos x="91" y="124"/>
                </a:cxn>
                <a:cxn ang="0">
                  <a:pos x="68" y="130"/>
                </a:cxn>
                <a:cxn ang="0">
                  <a:pos x="45" y="124"/>
                </a:cxn>
                <a:cxn ang="0">
                  <a:pos x="23" y="113"/>
                </a:cxn>
                <a:cxn ang="0">
                  <a:pos x="6" y="90"/>
                </a:cxn>
                <a:cxn ang="0">
                  <a:pos x="0" y="68"/>
                </a:cxn>
              </a:cxnLst>
              <a:rect l="0" t="0" r="r" b="b"/>
              <a:pathLst>
                <a:path w="136" h="130">
                  <a:moveTo>
                    <a:pt x="0" y="68"/>
                  </a:moveTo>
                  <a:lnTo>
                    <a:pt x="6" y="39"/>
                  </a:lnTo>
                  <a:lnTo>
                    <a:pt x="23" y="17"/>
                  </a:lnTo>
                  <a:lnTo>
                    <a:pt x="45" y="6"/>
                  </a:lnTo>
                  <a:lnTo>
                    <a:pt x="68" y="0"/>
                  </a:lnTo>
                  <a:lnTo>
                    <a:pt x="91" y="6"/>
                  </a:lnTo>
                  <a:lnTo>
                    <a:pt x="113" y="17"/>
                  </a:lnTo>
                  <a:lnTo>
                    <a:pt x="130" y="39"/>
                  </a:lnTo>
                  <a:lnTo>
                    <a:pt x="136" y="68"/>
                  </a:lnTo>
                  <a:lnTo>
                    <a:pt x="130" y="90"/>
                  </a:lnTo>
                  <a:lnTo>
                    <a:pt x="113" y="113"/>
                  </a:lnTo>
                  <a:lnTo>
                    <a:pt x="91" y="124"/>
                  </a:lnTo>
                  <a:lnTo>
                    <a:pt x="68" y="130"/>
                  </a:lnTo>
                  <a:lnTo>
                    <a:pt x="45" y="124"/>
                  </a:lnTo>
                  <a:lnTo>
                    <a:pt x="23"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70349" name="Freeform 717"/>
            <p:cNvSpPr>
              <a:spLocks noChangeAspect="1"/>
            </p:cNvSpPr>
            <p:nvPr/>
          </p:nvSpPr>
          <p:spPr bwMode="auto">
            <a:xfrm>
              <a:off x="2306" y="1374"/>
              <a:ext cx="136" cy="129"/>
            </a:xfrm>
            <a:custGeom>
              <a:avLst/>
              <a:gdLst/>
              <a:ahLst/>
              <a:cxnLst>
                <a:cxn ang="0">
                  <a:pos x="0" y="67"/>
                </a:cxn>
                <a:cxn ang="0">
                  <a:pos x="6" y="39"/>
                </a:cxn>
                <a:cxn ang="0">
                  <a:pos x="23" y="17"/>
                </a:cxn>
                <a:cxn ang="0">
                  <a:pos x="45" y="5"/>
                </a:cxn>
                <a:cxn ang="0">
                  <a:pos x="68" y="0"/>
                </a:cxn>
                <a:cxn ang="0">
                  <a:pos x="91" y="5"/>
                </a:cxn>
                <a:cxn ang="0">
                  <a:pos x="113" y="17"/>
                </a:cxn>
                <a:cxn ang="0">
                  <a:pos x="130" y="39"/>
                </a:cxn>
                <a:cxn ang="0">
                  <a:pos x="136" y="67"/>
                </a:cxn>
                <a:cxn ang="0">
                  <a:pos x="130" y="90"/>
                </a:cxn>
                <a:cxn ang="0">
                  <a:pos x="113" y="112"/>
                </a:cxn>
                <a:cxn ang="0">
                  <a:pos x="91" y="124"/>
                </a:cxn>
                <a:cxn ang="0">
                  <a:pos x="68" y="129"/>
                </a:cxn>
                <a:cxn ang="0">
                  <a:pos x="45" y="124"/>
                </a:cxn>
                <a:cxn ang="0">
                  <a:pos x="23" y="112"/>
                </a:cxn>
                <a:cxn ang="0">
                  <a:pos x="6" y="90"/>
                </a:cxn>
                <a:cxn ang="0">
                  <a:pos x="0" y="67"/>
                </a:cxn>
              </a:cxnLst>
              <a:rect l="0" t="0" r="r" b="b"/>
              <a:pathLst>
                <a:path w="136" h="129">
                  <a:moveTo>
                    <a:pt x="0" y="67"/>
                  </a:moveTo>
                  <a:lnTo>
                    <a:pt x="6" y="39"/>
                  </a:lnTo>
                  <a:lnTo>
                    <a:pt x="23" y="17"/>
                  </a:lnTo>
                  <a:lnTo>
                    <a:pt x="45" y="5"/>
                  </a:lnTo>
                  <a:lnTo>
                    <a:pt x="68" y="0"/>
                  </a:lnTo>
                  <a:lnTo>
                    <a:pt x="91" y="5"/>
                  </a:lnTo>
                  <a:lnTo>
                    <a:pt x="113" y="17"/>
                  </a:lnTo>
                  <a:lnTo>
                    <a:pt x="130" y="39"/>
                  </a:lnTo>
                  <a:lnTo>
                    <a:pt x="136" y="67"/>
                  </a:lnTo>
                  <a:lnTo>
                    <a:pt x="130" y="90"/>
                  </a:lnTo>
                  <a:lnTo>
                    <a:pt x="113" y="112"/>
                  </a:lnTo>
                  <a:lnTo>
                    <a:pt x="91" y="124"/>
                  </a:lnTo>
                  <a:lnTo>
                    <a:pt x="68" y="129"/>
                  </a:lnTo>
                  <a:lnTo>
                    <a:pt x="45" y="124"/>
                  </a:lnTo>
                  <a:lnTo>
                    <a:pt x="23"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70350" name="Freeform 718"/>
            <p:cNvSpPr>
              <a:spLocks noChangeAspect="1"/>
            </p:cNvSpPr>
            <p:nvPr/>
          </p:nvSpPr>
          <p:spPr bwMode="auto">
            <a:xfrm>
              <a:off x="3879" y="720"/>
              <a:ext cx="130" cy="130"/>
            </a:xfrm>
            <a:custGeom>
              <a:avLst/>
              <a:gdLst/>
              <a:ahLst/>
              <a:cxnLst>
                <a:cxn ang="0">
                  <a:pos x="0" y="68"/>
                </a:cxn>
                <a:cxn ang="0">
                  <a:pos x="6" y="39"/>
                </a:cxn>
                <a:cxn ang="0">
                  <a:pos x="17" y="17"/>
                </a:cxn>
                <a:cxn ang="0">
                  <a:pos x="40" y="6"/>
                </a:cxn>
                <a:cxn ang="0">
                  <a:pos x="62" y="0"/>
                </a:cxn>
                <a:cxn ang="0">
                  <a:pos x="90" y="6"/>
                </a:cxn>
                <a:cxn ang="0">
                  <a:pos x="113" y="17"/>
                </a:cxn>
                <a:cxn ang="0">
                  <a:pos x="124" y="39"/>
                </a:cxn>
                <a:cxn ang="0">
                  <a:pos x="130" y="68"/>
                </a:cxn>
                <a:cxn ang="0">
                  <a:pos x="124" y="90"/>
                </a:cxn>
                <a:cxn ang="0">
                  <a:pos x="113" y="113"/>
                </a:cxn>
                <a:cxn ang="0">
                  <a:pos x="90" y="124"/>
                </a:cxn>
                <a:cxn ang="0">
                  <a:pos x="62" y="130"/>
                </a:cxn>
                <a:cxn ang="0">
                  <a:pos x="40" y="124"/>
                </a:cxn>
                <a:cxn ang="0">
                  <a:pos x="17" y="113"/>
                </a:cxn>
                <a:cxn ang="0">
                  <a:pos x="6" y="90"/>
                </a:cxn>
                <a:cxn ang="0">
                  <a:pos x="0" y="68"/>
                </a:cxn>
              </a:cxnLst>
              <a:rect l="0" t="0" r="r" b="b"/>
              <a:pathLst>
                <a:path w="130" h="130">
                  <a:moveTo>
                    <a:pt x="0" y="68"/>
                  </a:moveTo>
                  <a:lnTo>
                    <a:pt x="6" y="39"/>
                  </a:lnTo>
                  <a:lnTo>
                    <a:pt x="17" y="17"/>
                  </a:lnTo>
                  <a:lnTo>
                    <a:pt x="40" y="6"/>
                  </a:lnTo>
                  <a:lnTo>
                    <a:pt x="62" y="0"/>
                  </a:lnTo>
                  <a:lnTo>
                    <a:pt x="90" y="6"/>
                  </a:lnTo>
                  <a:lnTo>
                    <a:pt x="113" y="17"/>
                  </a:lnTo>
                  <a:lnTo>
                    <a:pt x="124" y="39"/>
                  </a:lnTo>
                  <a:lnTo>
                    <a:pt x="130" y="68"/>
                  </a:lnTo>
                  <a:lnTo>
                    <a:pt x="124" y="90"/>
                  </a:lnTo>
                  <a:lnTo>
                    <a:pt x="113" y="113"/>
                  </a:lnTo>
                  <a:lnTo>
                    <a:pt x="90" y="124"/>
                  </a:lnTo>
                  <a:lnTo>
                    <a:pt x="62" y="130"/>
                  </a:lnTo>
                  <a:lnTo>
                    <a:pt x="40" y="124"/>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70351" name="Freeform 719"/>
            <p:cNvSpPr>
              <a:spLocks noChangeAspect="1"/>
            </p:cNvSpPr>
            <p:nvPr/>
          </p:nvSpPr>
          <p:spPr bwMode="auto">
            <a:xfrm>
              <a:off x="4663" y="720"/>
              <a:ext cx="130" cy="130"/>
            </a:xfrm>
            <a:custGeom>
              <a:avLst/>
              <a:gdLst/>
              <a:ahLst/>
              <a:cxnLst>
                <a:cxn ang="0">
                  <a:pos x="0" y="68"/>
                </a:cxn>
                <a:cxn ang="0">
                  <a:pos x="6" y="39"/>
                </a:cxn>
                <a:cxn ang="0">
                  <a:pos x="17" y="17"/>
                </a:cxn>
                <a:cxn ang="0">
                  <a:pos x="39" y="6"/>
                </a:cxn>
                <a:cxn ang="0">
                  <a:pos x="62" y="0"/>
                </a:cxn>
                <a:cxn ang="0">
                  <a:pos x="90" y="6"/>
                </a:cxn>
                <a:cxn ang="0">
                  <a:pos x="113" y="17"/>
                </a:cxn>
                <a:cxn ang="0">
                  <a:pos x="124" y="39"/>
                </a:cxn>
                <a:cxn ang="0">
                  <a:pos x="130" y="68"/>
                </a:cxn>
                <a:cxn ang="0">
                  <a:pos x="124" y="90"/>
                </a:cxn>
                <a:cxn ang="0">
                  <a:pos x="113" y="113"/>
                </a:cxn>
                <a:cxn ang="0">
                  <a:pos x="90" y="124"/>
                </a:cxn>
                <a:cxn ang="0">
                  <a:pos x="62" y="130"/>
                </a:cxn>
                <a:cxn ang="0">
                  <a:pos x="39" y="124"/>
                </a:cxn>
                <a:cxn ang="0">
                  <a:pos x="17" y="113"/>
                </a:cxn>
                <a:cxn ang="0">
                  <a:pos x="6" y="90"/>
                </a:cxn>
                <a:cxn ang="0">
                  <a:pos x="0" y="68"/>
                </a:cxn>
              </a:cxnLst>
              <a:rect l="0" t="0" r="r" b="b"/>
              <a:pathLst>
                <a:path w="130" h="130">
                  <a:moveTo>
                    <a:pt x="0" y="68"/>
                  </a:moveTo>
                  <a:lnTo>
                    <a:pt x="6" y="39"/>
                  </a:lnTo>
                  <a:lnTo>
                    <a:pt x="17" y="17"/>
                  </a:lnTo>
                  <a:lnTo>
                    <a:pt x="39" y="6"/>
                  </a:lnTo>
                  <a:lnTo>
                    <a:pt x="62" y="0"/>
                  </a:lnTo>
                  <a:lnTo>
                    <a:pt x="90" y="6"/>
                  </a:lnTo>
                  <a:lnTo>
                    <a:pt x="113" y="17"/>
                  </a:lnTo>
                  <a:lnTo>
                    <a:pt x="124" y="39"/>
                  </a:lnTo>
                  <a:lnTo>
                    <a:pt x="130" y="68"/>
                  </a:lnTo>
                  <a:lnTo>
                    <a:pt x="124" y="90"/>
                  </a:lnTo>
                  <a:lnTo>
                    <a:pt x="113" y="113"/>
                  </a:lnTo>
                  <a:lnTo>
                    <a:pt x="90" y="124"/>
                  </a:lnTo>
                  <a:lnTo>
                    <a:pt x="62" y="130"/>
                  </a:lnTo>
                  <a:lnTo>
                    <a:pt x="39" y="124"/>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70352" name="Line 720"/>
            <p:cNvSpPr>
              <a:spLocks noChangeAspect="1" noChangeShapeType="1"/>
            </p:cNvSpPr>
            <p:nvPr/>
          </p:nvSpPr>
          <p:spPr bwMode="auto">
            <a:xfrm>
              <a:off x="3947" y="1447"/>
              <a:ext cx="1" cy="130"/>
            </a:xfrm>
            <a:prstGeom prst="line">
              <a:avLst/>
            </a:prstGeom>
            <a:noFill/>
            <a:ln w="9525">
              <a:solidFill>
                <a:srgbClr val="FFFFAF"/>
              </a:solidFill>
              <a:round/>
              <a:headEnd/>
              <a:tailEnd/>
            </a:ln>
          </p:spPr>
          <p:txBody>
            <a:bodyPr/>
            <a:lstStyle/>
            <a:p>
              <a:endParaRPr lang="ar-SA"/>
            </a:p>
          </p:txBody>
        </p:sp>
        <p:sp>
          <p:nvSpPr>
            <p:cNvPr id="70353" name="Freeform 721"/>
            <p:cNvSpPr>
              <a:spLocks noChangeAspect="1"/>
            </p:cNvSpPr>
            <p:nvPr/>
          </p:nvSpPr>
          <p:spPr bwMode="auto">
            <a:xfrm>
              <a:off x="2380" y="1447"/>
              <a:ext cx="1302" cy="389"/>
            </a:xfrm>
            <a:custGeom>
              <a:avLst/>
              <a:gdLst/>
              <a:ahLst/>
              <a:cxnLst>
                <a:cxn ang="0">
                  <a:pos x="0" y="0"/>
                </a:cxn>
                <a:cxn ang="0">
                  <a:pos x="913" y="0"/>
                </a:cxn>
                <a:cxn ang="0">
                  <a:pos x="913" y="389"/>
                </a:cxn>
                <a:cxn ang="0">
                  <a:pos x="1302" y="389"/>
                </a:cxn>
              </a:cxnLst>
              <a:rect l="0" t="0" r="r" b="b"/>
              <a:pathLst>
                <a:path w="1302" h="389">
                  <a:moveTo>
                    <a:pt x="0" y="0"/>
                  </a:moveTo>
                  <a:lnTo>
                    <a:pt x="913" y="0"/>
                  </a:lnTo>
                  <a:lnTo>
                    <a:pt x="913" y="389"/>
                  </a:lnTo>
                  <a:lnTo>
                    <a:pt x="1302" y="389"/>
                  </a:lnTo>
                </a:path>
              </a:pathLst>
            </a:custGeom>
            <a:noFill/>
            <a:ln w="9525">
              <a:solidFill>
                <a:srgbClr val="FFFFAF"/>
              </a:solidFill>
              <a:prstDash val="solid"/>
              <a:round/>
              <a:headEnd/>
              <a:tailEnd/>
            </a:ln>
          </p:spPr>
          <p:txBody>
            <a:bodyPr/>
            <a:lstStyle/>
            <a:p>
              <a:endParaRPr lang="ar-SA"/>
            </a:p>
          </p:txBody>
        </p:sp>
        <p:sp>
          <p:nvSpPr>
            <p:cNvPr id="70354" name="Line 722"/>
            <p:cNvSpPr>
              <a:spLocks noChangeAspect="1" noChangeShapeType="1"/>
            </p:cNvSpPr>
            <p:nvPr/>
          </p:nvSpPr>
          <p:spPr bwMode="auto">
            <a:xfrm>
              <a:off x="3947" y="2749"/>
              <a:ext cx="524" cy="1"/>
            </a:xfrm>
            <a:prstGeom prst="line">
              <a:avLst/>
            </a:prstGeom>
            <a:noFill/>
            <a:ln w="9525">
              <a:solidFill>
                <a:srgbClr val="FFFFAF"/>
              </a:solidFill>
              <a:round/>
              <a:headEnd/>
              <a:tailEnd/>
            </a:ln>
          </p:spPr>
          <p:txBody>
            <a:bodyPr/>
            <a:lstStyle/>
            <a:p>
              <a:endParaRPr lang="ar-SA"/>
            </a:p>
          </p:txBody>
        </p:sp>
        <p:sp>
          <p:nvSpPr>
            <p:cNvPr id="70355" name="Freeform 723"/>
            <p:cNvSpPr>
              <a:spLocks noChangeAspect="1"/>
            </p:cNvSpPr>
            <p:nvPr/>
          </p:nvSpPr>
          <p:spPr bwMode="auto">
            <a:xfrm>
              <a:off x="350" y="1768"/>
              <a:ext cx="130" cy="130"/>
            </a:xfrm>
            <a:custGeom>
              <a:avLst/>
              <a:gdLst/>
              <a:ahLst/>
              <a:cxnLst>
                <a:cxn ang="0">
                  <a:pos x="0" y="62"/>
                </a:cxn>
                <a:cxn ang="0">
                  <a:pos x="6" y="40"/>
                </a:cxn>
                <a:cxn ang="0">
                  <a:pos x="17" y="17"/>
                </a:cxn>
                <a:cxn ang="0">
                  <a:pos x="39" y="6"/>
                </a:cxn>
                <a:cxn ang="0">
                  <a:pos x="62" y="0"/>
                </a:cxn>
                <a:cxn ang="0">
                  <a:pos x="90" y="6"/>
                </a:cxn>
                <a:cxn ang="0">
                  <a:pos x="113" y="17"/>
                </a:cxn>
                <a:cxn ang="0">
                  <a:pos x="124" y="40"/>
                </a:cxn>
                <a:cxn ang="0">
                  <a:pos x="130" y="62"/>
                </a:cxn>
                <a:cxn ang="0">
                  <a:pos x="124" y="90"/>
                </a:cxn>
                <a:cxn ang="0">
                  <a:pos x="113" y="113"/>
                </a:cxn>
                <a:cxn ang="0">
                  <a:pos x="90" y="124"/>
                </a:cxn>
                <a:cxn ang="0">
                  <a:pos x="62" y="130"/>
                </a:cxn>
                <a:cxn ang="0">
                  <a:pos x="39" y="124"/>
                </a:cxn>
                <a:cxn ang="0">
                  <a:pos x="17" y="113"/>
                </a:cxn>
                <a:cxn ang="0">
                  <a:pos x="6" y="90"/>
                </a:cxn>
                <a:cxn ang="0">
                  <a:pos x="0" y="62"/>
                </a:cxn>
              </a:cxnLst>
              <a:rect l="0" t="0" r="r" b="b"/>
              <a:pathLst>
                <a:path w="130" h="130">
                  <a:moveTo>
                    <a:pt x="0" y="62"/>
                  </a:moveTo>
                  <a:lnTo>
                    <a:pt x="6" y="40"/>
                  </a:lnTo>
                  <a:lnTo>
                    <a:pt x="17" y="17"/>
                  </a:lnTo>
                  <a:lnTo>
                    <a:pt x="39" y="6"/>
                  </a:lnTo>
                  <a:lnTo>
                    <a:pt x="62" y="0"/>
                  </a:lnTo>
                  <a:lnTo>
                    <a:pt x="90" y="6"/>
                  </a:lnTo>
                  <a:lnTo>
                    <a:pt x="113" y="17"/>
                  </a:lnTo>
                  <a:lnTo>
                    <a:pt x="124" y="40"/>
                  </a:lnTo>
                  <a:lnTo>
                    <a:pt x="130" y="62"/>
                  </a:lnTo>
                  <a:lnTo>
                    <a:pt x="124" y="90"/>
                  </a:lnTo>
                  <a:lnTo>
                    <a:pt x="113" y="113"/>
                  </a:lnTo>
                  <a:lnTo>
                    <a:pt x="90" y="124"/>
                  </a:lnTo>
                  <a:lnTo>
                    <a:pt x="62" y="130"/>
                  </a:lnTo>
                  <a:lnTo>
                    <a:pt x="39"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70356" name="Freeform 724"/>
            <p:cNvSpPr>
              <a:spLocks noChangeAspect="1"/>
            </p:cNvSpPr>
            <p:nvPr/>
          </p:nvSpPr>
          <p:spPr bwMode="auto">
            <a:xfrm>
              <a:off x="2960" y="1763"/>
              <a:ext cx="136" cy="135"/>
            </a:xfrm>
            <a:custGeom>
              <a:avLst/>
              <a:gdLst/>
              <a:ahLst/>
              <a:cxnLst>
                <a:cxn ang="0">
                  <a:pos x="0" y="67"/>
                </a:cxn>
                <a:cxn ang="0">
                  <a:pos x="6" y="45"/>
                </a:cxn>
                <a:cxn ang="0">
                  <a:pos x="23" y="22"/>
                </a:cxn>
                <a:cxn ang="0">
                  <a:pos x="45" y="5"/>
                </a:cxn>
                <a:cxn ang="0">
                  <a:pos x="68" y="0"/>
                </a:cxn>
                <a:cxn ang="0">
                  <a:pos x="96" y="5"/>
                </a:cxn>
                <a:cxn ang="0">
                  <a:pos x="119" y="22"/>
                </a:cxn>
                <a:cxn ang="0">
                  <a:pos x="130" y="45"/>
                </a:cxn>
                <a:cxn ang="0">
                  <a:pos x="136" y="67"/>
                </a:cxn>
                <a:cxn ang="0">
                  <a:pos x="130" y="95"/>
                </a:cxn>
                <a:cxn ang="0">
                  <a:pos x="119" y="118"/>
                </a:cxn>
                <a:cxn ang="0">
                  <a:pos x="96" y="129"/>
                </a:cxn>
                <a:cxn ang="0">
                  <a:pos x="68" y="135"/>
                </a:cxn>
                <a:cxn ang="0">
                  <a:pos x="45" y="129"/>
                </a:cxn>
                <a:cxn ang="0">
                  <a:pos x="23" y="118"/>
                </a:cxn>
                <a:cxn ang="0">
                  <a:pos x="6" y="95"/>
                </a:cxn>
                <a:cxn ang="0">
                  <a:pos x="0" y="67"/>
                </a:cxn>
              </a:cxnLst>
              <a:rect l="0" t="0" r="r" b="b"/>
              <a:pathLst>
                <a:path w="136" h="135">
                  <a:moveTo>
                    <a:pt x="0" y="67"/>
                  </a:moveTo>
                  <a:lnTo>
                    <a:pt x="6" y="45"/>
                  </a:lnTo>
                  <a:lnTo>
                    <a:pt x="23" y="22"/>
                  </a:lnTo>
                  <a:lnTo>
                    <a:pt x="45" y="5"/>
                  </a:lnTo>
                  <a:lnTo>
                    <a:pt x="68" y="0"/>
                  </a:lnTo>
                  <a:lnTo>
                    <a:pt x="96" y="5"/>
                  </a:lnTo>
                  <a:lnTo>
                    <a:pt x="119" y="22"/>
                  </a:lnTo>
                  <a:lnTo>
                    <a:pt x="130" y="45"/>
                  </a:lnTo>
                  <a:lnTo>
                    <a:pt x="136" y="67"/>
                  </a:lnTo>
                  <a:lnTo>
                    <a:pt x="130" y="95"/>
                  </a:lnTo>
                  <a:lnTo>
                    <a:pt x="119" y="118"/>
                  </a:lnTo>
                  <a:lnTo>
                    <a:pt x="96" y="129"/>
                  </a:lnTo>
                  <a:lnTo>
                    <a:pt x="68" y="135"/>
                  </a:lnTo>
                  <a:lnTo>
                    <a:pt x="45" y="129"/>
                  </a:lnTo>
                  <a:lnTo>
                    <a:pt x="23" y="118"/>
                  </a:lnTo>
                  <a:lnTo>
                    <a:pt x="6" y="95"/>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70357" name="Freeform 725"/>
            <p:cNvSpPr>
              <a:spLocks noChangeAspect="1"/>
            </p:cNvSpPr>
            <p:nvPr/>
          </p:nvSpPr>
          <p:spPr bwMode="auto">
            <a:xfrm>
              <a:off x="3879" y="2681"/>
              <a:ext cx="130" cy="130"/>
            </a:xfrm>
            <a:custGeom>
              <a:avLst/>
              <a:gdLst/>
              <a:ahLst/>
              <a:cxnLst>
                <a:cxn ang="0">
                  <a:pos x="0" y="62"/>
                </a:cxn>
                <a:cxn ang="0">
                  <a:pos x="6" y="40"/>
                </a:cxn>
                <a:cxn ang="0">
                  <a:pos x="17" y="17"/>
                </a:cxn>
                <a:cxn ang="0">
                  <a:pos x="40" y="6"/>
                </a:cxn>
                <a:cxn ang="0">
                  <a:pos x="62" y="0"/>
                </a:cxn>
                <a:cxn ang="0">
                  <a:pos x="90" y="6"/>
                </a:cxn>
                <a:cxn ang="0">
                  <a:pos x="113" y="17"/>
                </a:cxn>
                <a:cxn ang="0">
                  <a:pos x="124" y="40"/>
                </a:cxn>
                <a:cxn ang="0">
                  <a:pos x="130" y="62"/>
                </a:cxn>
                <a:cxn ang="0">
                  <a:pos x="124" y="90"/>
                </a:cxn>
                <a:cxn ang="0">
                  <a:pos x="113" y="113"/>
                </a:cxn>
                <a:cxn ang="0">
                  <a:pos x="90" y="124"/>
                </a:cxn>
                <a:cxn ang="0">
                  <a:pos x="62" y="130"/>
                </a:cxn>
                <a:cxn ang="0">
                  <a:pos x="40" y="124"/>
                </a:cxn>
                <a:cxn ang="0">
                  <a:pos x="17" y="113"/>
                </a:cxn>
                <a:cxn ang="0">
                  <a:pos x="6" y="90"/>
                </a:cxn>
                <a:cxn ang="0">
                  <a:pos x="0" y="62"/>
                </a:cxn>
              </a:cxnLst>
              <a:rect l="0" t="0" r="r" b="b"/>
              <a:pathLst>
                <a:path w="130" h="130">
                  <a:moveTo>
                    <a:pt x="0" y="62"/>
                  </a:moveTo>
                  <a:lnTo>
                    <a:pt x="6" y="40"/>
                  </a:lnTo>
                  <a:lnTo>
                    <a:pt x="17" y="17"/>
                  </a:lnTo>
                  <a:lnTo>
                    <a:pt x="40" y="6"/>
                  </a:lnTo>
                  <a:lnTo>
                    <a:pt x="62" y="0"/>
                  </a:lnTo>
                  <a:lnTo>
                    <a:pt x="90" y="6"/>
                  </a:lnTo>
                  <a:lnTo>
                    <a:pt x="113" y="17"/>
                  </a:lnTo>
                  <a:lnTo>
                    <a:pt x="124" y="40"/>
                  </a:lnTo>
                  <a:lnTo>
                    <a:pt x="130" y="62"/>
                  </a:lnTo>
                  <a:lnTo>
                    <a:pt x="124" y="90"/>
                  </a:lnTo>
                  <a:lnTo>
                    <a:pt x="113" y="113"/>
                  </a:lnTo>
                  <a:lnTo>
                    <a:pt x="90" y="124"/>
                  </a:lnTo>
                  <a:lnTo>
                    <a:pt x="62" y="130"/>
                  </a:lnTo>
                  <a:lnTo>
                    <a:pt x="40" y="124"/>
                  </a:lnTo>
                  <a:lnTo>
                    <a:pt x="17" y="113"/>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sp>
          <p:nvSpPr>
            <p:cNvPr id="70358" name="Freeform 726"/>
            <p:cNvSpPr>
              <a:spLocks noChangeAspect="1"/>
            </p:cNvSpPr>
            <p:nvPr/>
          </p:nvSpPr>
          <p:spPr bwMode="auto">
            <a:xfrm>
              <a:off x="2182" y="3983"/>
              <a:ext cx="130" cy="135"/>
            </a:xfrm>
            <a:custGeom>
              <a:avLst/>
              <a:gdLst/>
              <a:ahLst/>
              <a:cxnLst>
                <a:cxn ang="0">
                  <a:pos x="0" y="68"/>
                </a:cxn>
                <a:cxn ang="0">
                  <a:pos x="6" y="45"/>
                </a:cxn>
                <a:cxn ang="0">
                  <a:pos x="17" y="23"/>
                </a:cxn>
                <a:cxn ang="0">
                  <a:pos x="40" y="6"/>
                </a:cxn>
                <a:cxn ang="0">
                  <a:pos x="62" y="0"/>
                </a:cxn>
                <a:cxn ang="0">
                  <a:pos x="90" y="6"/>
                </a:cxn>
                <a:cxn ang="0">
                  <a:pos x="113" y="23"/>
                </a:cxn>
                <a:cxn ang="0">
                  <a:pos x="124" y="45"/>
                </a:cxn>
                <a:cxn ang="0">
                  <a:pos x="130" y="68"/>
                </a:cxn>
                <a:cxn ang="0">
                  <a:pos x="124" y="90"/>
                </a:cxn>
                <a:cxn ang="0">
                  <a:pos x="113" y="113"/>
                </a:cxn>
                <a:cxn ang="0">
                  <a:pos x="90" y="130"/>
                </a:cxn>
                <a:cxn ang="0">
                  <a:pos x="62" y="135"/>
                </a:cxn>
                <a:cxn ang="0">
                  <a:pos x="40" y="130"/>
                </a:cxn>
                <a:cxn ang="0">
                  <a:pos x="17" y="113"/>
                </a:cxn>
                <a:cxn ang="0">
                  <a:pos x="6" y="90"/>
                </a:cxn>
                <a:cxn ang="0">
                  <a:pos x="0" y="68"/>
                </a:cxn>
              </a:cxnLst>
              <a:rect l="0" t="0" r="r" b="b"/>
              <a:pathLst>
                <a:path w="130" h="135">
                  <a:moveTo>
                    <a:pt x="0" y="68"/>
                  </a:moveTo>
                  <a:lnTo>
                    <a:pt x="6" y="45"/>
                  </a:lnTo>
                  <a:lnTo>
                    <a:pt x="17" y="23"/>
                  </a:lnTo>
                  <a:lnTo>
                    <a:pt x="40" y="6"/>
                  </a:lnTo>
                  <a:lnTo>
                    <a:pt x="62" y="0"/>
                  </a:lnTo>
                  <a:lnTo>
                    <a:pt x="90" y="6"/>
                  </a:lnTo>
                  <a:lnTo>
                    <a:pt x="113" y="23"/>
                  </a:lnTo>
                  <a:lnTo>
                    <a:pt x="124" y="45"/>
                  </a:lnTo>
                  <a:lnTo>
                    <a:pt x="130" y="68"/>
                  </a:lnTo>
                  <a:lnTo>
                    <a:pt x="124" y="90"/>
                  </a:lnTo>
                  <a:lnTo>
                    <a:pt x="113" y="113"/>
                  </a:lnTo>
                  <a:lnTo>
                    <a:pt x="90" y="130"/>
                  </a:lnTo>
                  <a:lnTo>
                    <a:pt x="62" y="135"/>
                  </a:lnTo>
                  <a:lnTo>
                    <a:pt x="40" y="130"/>
                  </a:lnTo>
                  <a:lnTo>
                    <a:pt x="17" y="113"/>
                  </a:lnTo>
                  <a:lnTo>
                    <a:pt x="6" y="90"/>
                  </a:lnTo>
                  <a:lnTo>
                    <a:pt x="0" y="68"/>
                  </a:lnTo>
                  <a:close/>
                </a:path>
              </a:pathLst>
            </a:custGeom>
            <a:solidFill>
              <a:srgbClr val="FFFFFF"/>
            </a:solidFill>
            <a:ln w="0">
              <a:solidFill>
                <a:srgbClr val="FFFFFF"/>
              </a:solidFill>
              <a:prstDash val="solid"/>
              <a:round/>
              <a:headEnd/>
              <a:tailEnd/>
            </a:ln>
          </p:spPr>
          <p:txBody>
            <a:bodyPr/>
            <a:lstStyle/>
            <a:p>
              <a:endParaRPr lang="ar-SA"/>
            </a:p>
          </p:txBody>
        </p:sp>
        <p:sp>
          <p:nvSpPr>
            <p:cNvPr id="70359" name="Freeform 727"/>
            <p:cNvSpPr>
              <a:spLocks noChangeAspect="1"/>
            </p:cNvSpPr>
            <p:nvPr/>
          </p:nvSpPr>
          <p:spPr bwMode="auto">
            <a:xfrm>
              <a:off x="4657" y="3989"/>
              <a:ext cx="136" cy="129"/>
            </a:xfrm>
            <a:custGeom>
              <a:avLst/>
              <a:gdLst/>
              <a:ahLst/>
              <a:cxnLst>
                <a:cxn ang="0">
                  <a:pos x="0" y="67"/>
                </a:cxn>
                <a:cxn ang="0">
                  <a:pos x="6" y="39"/>
                </a:cxn>
                <a:cxn ang="0">
                  <a:pos x="23" y="17"/>
                </a:cxn>
                <a:cxn ang="0">
                  <a:pos x="45" y="5"/>
                </a:cxn>
                <a:cxn ang="0">
                  <a:pos x="68" y="0"/>
                </a:cxn>
                <a:cxn ang="0">
                  <a:pos x="96" y="5"/>
                </a:cxn>
                <a:cxn ang="0">
                  <a:pos x="119" y="17"/>
                </a:cxn>
                <a:cxn ang="0">
                  <a:pos x="130" y="39"/>
                </a:cxn>
                <a:cxn ang="0">
                  <a:pos x="136" y="67"/>
                </a:cxn>
                <a:cxn ang="0">
                  <a:pos x="130" y="90"/>
                </a:cxn>
                <a:cxn ang="0">
                  <a:pos x="119" y="112"/>
                </a:cxn>
                <a:cxn ang="0">
                  <a:pos x="96" y="124"/>
                </a:cxn>
                <a:cxn ang="0">
                  <a:pos x="68" y="129"/>
                </a:cxn>
                <a:cxn ang="0">
                  <a:pos x="45" y="124"/>
                </a:cxn>
                <a:cxn ang="0">
                  <a:pos x="23" y="112"/>
                </a:cxn>
                <a:cxn ang="0">
                  <a:pos x="6" y="90"/>
                </a:cxn>
                <a:cxn ang="0">
                  <a:pos x="0" y="67"/>
                </a:cxn>
              </a:cxnLst>
              <a:rect l="0" t="0" r="r" b="b"/>
              <a:pathLst>
                <a:path w="136" h="129">
                  <a:moveTo>
                    <a:pt x="0" y="67"/>
                  </a:moveTo>
                  <a:lnTo>
                    <a:pt x="6" y="39"/>
                  </a:lnTo>
                  <a:lnTo>
                    <a:pt x="23" y="17"/>
                  </a:lnTo>
                  <a:lnTo>
                    <a:pt x="45" y="5"/>
                  </a:lnTo>
                  <a:lnTo>
                    <a:pt x="68" y="0"/>
                  </a:lnTo>
                  <a:lnTo>
                    <a:pt x="96" y="5"/>
                  </a:lnTo>
                  <a:lnTo>
                    <a:pt x="119" y="17"/>
                  </a:lnTo>
                  <a:lnTo>
                    <a:pt x="130" y="39"/>
                  </a:lnTo>
                  <a:lnTo>
                    <a:pt x="136" y="67"/>
                  </a:lnTo>
                  <a:lnTo>
                    <a:pt x="130" y="90"/>
                  </a:lnTo>
                  <a:lnTo>
                    <a:pt x="119" y="112"/>
                  </a:lnTo>
                  <a:lnTo>
                    <a:pt x="96" y="124"/>
                  </a:lnTo>
                  <a:lnTo>
                    <a:pt x="68" y="129"/>
                  </a:lnTo>
                  <a:lnTo>
                    <a:pt x="45" y="124"/>
                  </a:lnTo>
                  <a:lnTo>
                    <a:pt x="23"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70360" name="Freeform 728"/>
            <p:cNvSpPr>
              <a:spLocks noChangeAspect="1"/>
            </p:cNvSpPr>
            <p:nvPr/>
          </p:nvSpPr>
          <p:spPr bwMode="auto">
            <a:xfrm>
              <a:off x="5182" y="3076"/>
              <a:ext cx="135" cy="129"/>
            </a:xfrm>
            <a:custGeom>
              <a:avLst/>
              <a:gdLst/>
              <a:ahLst/>
              <a:cxnLst>
                <a:cxn ang="0">
                  <a:pos x="0" y="62"/>
                </a:cxn>
                <a:cxn ang="0">
                  <a:pos x="5" y="39"/>
                </a:cxn>
                <a:cxn ang="0">
                  <a:pos x="16" y="17"/>
                </a:cxn>
                <a:cxn ang="0">
                  <a:pos x="39" y="5"/>
                </a:cxn>
                <a:cxn ang="0">
                  <a:pos x="67" y="0"/>
                </a:cxn>
                <a:cxn ang="0">
                  <a:pos x="90" y="5"/>
                </a:cxn>
                <a:cxn ang="0">
                  <a:pos x="112" y="17"/>
                </a:cxn>
                <a:cxn ang="0">
                  <a:pos x="129" y="39"/>
                </a:cxn>
                <a:cxn ang="0">
                  <a:pos x="135" y="62"/>
                </a:cxn>
                <a:cxn ang="0">
                  <a:pos x="129" y="90"/>
                </a:cxn>
                <a:cxn ang="0">
                  <a:pos x="112" y="112"/>
                </a:cxn>
                <a:cxn ang="0">
                  <a:pos x="90" y="124"/>
                </a:cxn>
                <a:cxn ang="0">
                  <a:pos x="67" y="129"/>
                </a:cxn>
                <a:cxn ang="0">
                  <a:pos x="39" y="124"/>
                </a:cxn>
                <a:cxn ang="0">
                  <a:pos x="16" y="112"/>
                </a:cxn>
                <a:cxn ang="0">
                  <a:pos x="5" y="90"/>
                </a:cxn>
                <a:cxn ang="0">
                  <a:pos x="0" y="62"/>
                </a:cxn>
              </a:cxnLst>
              <a:rect l="0" t="0" r="r" b="b"/>
              <a:pathLst>
                <a:path w="135" h="129">
                  <a:moveTo>
                    <a:pt x="0" y="62"/>
                  </a:moveTo>
                  <a:lnTo>
                    <a:pt x="5" y="39"/>
                  </a:lnTo>
                  <a:lnTo>
                    <a:pt x="16" y="17"/>
                  </a:lnTo>
                  <a:lnTo>
                    <a:pt x="39" y="5"/>
                  </a:lnTo>
                  <a:lnTo>
                    <a:pt x="67" y="0"/>
                  </a:lnTo>
                  <a:lnTo>
                    <a:pt x="90" y="5"/>
                  </a:lnTo>
                  <a:lnTo>
                    <a:pt x="112" y="17"/>
                  </a:lnTo>
                  <a:lnTo>
                    <a:pt x="129" y="39"/>
                  </a:lnTo>
                  <a:lnTo>
                    <a:pt x="135" y="62"/>
                  </a:lnTo>
                  <a:lnTo>
                    <a:pt x="129" y="90"/>
                  </a:lnTo>
                  <a:lnTo>
                    <a:pt x="112" y="112"/>
                  </a:lnTo>
                  <a:lnTo>
                    <a:pt x="90" y="124"/>
                  </a:lnTo>
                  <a:lnTo>
                    <a:pt x="67" y="129"/>
                  </a:lnTo>
                  <a:lnTo>
                    <a:pt x="39" y="124"/>
                  </a:lnTo>
                  <a:lnTo>
                    <a:pt x="16" y="112"/>
                  </a:lnTo>
                  <a:lnTo>
                    <a:pt x="5" y="90"/>
                  </a:lnTo>
                  <a:lnTo>
                    <a:pt x="0" y="62"/>
                  </a:lnTo>
                </a:path>
              </a:pathLst>
            </a:custGeom>
            <a:noFill/>
            <a:ln w="0">
              <a:solidFill>
                <a:srgbClr val="FFFFFF"/>
              </a:solidFill>
              <a:prstDash val="solid"/>
              <a:round/>
              <a:headEnd/>
              <a:tailEnd/>
            </a:ln>
          </p:spPr>
          <p:txBody>
            <a:bodyPr/>
            <a:lstStyle/>
            <a:p>
              <a:endParaRPr lang="ar-SA"/>
            </a:p>
          </p:txBody>
        </p:sp>
        <p:sp>
          <p:nvSpPr>
            <p:cNvPr id="70361" name="Line 729"/>
            <p:cNvSpPr>
              <a:spLocks noChangeAspect="1" noChangeShapeType="1"/>
            </p:cNvSpPr>
            <p:nvPr/>
          </p:nvSpPr>
          <p:spPr bwMode="auto">
            <a:xfrm flipV="1">
              <a:off x="4336" y="1965"/>
              <a:ext cx="1" cy="136"/>
            </a:xfrm>
            <a:prstGeom prst="line">
              <a:avLst/>
            </a:prstGeom>
            <a:noFill/>
            <a:ln w="0">
              <a:solidFill>
                <a:srgbClr val="FFFFFF"/>
              </a:solidFill>
              <a:round/>
              <a:headEnd/>
              <a:tailEnd/>
            </a:ln>
          </p:spPr>
          <p:txBody>
            <a:bodyPr/>
            <a:lstStyle/>
            <a:p>
              <a:endParaRPr lang="ar-SA"/>
            </a:p>
          </p:txBody>
        </p:sp>
        <p:sp>
          <p:nvSpPr>
            <p:cNvPr id="70362" name="Line 730"/>
            <p:cNvSpPr>
              <a:spLocks noChangeAspect="1" noChangeShapeType="1"/>
            </p:cNvSpPr>
            <p:nvPr/>
          </p:nvSpPr>
          <p:spPr bwMode="auto">
            <a:xfrm flipH="1" flipV="1">
              <a:off x="4274" y="1932"/>
              <a:ext cx="62" cy="33"/>
            </a:xfrm>
            <a:prstGeom prst="line">
              <a:avLst/>
            </a:prstGeom>
            <a:noFill/>
            <a:ln w="0">
              <a:solidFill>
                <a:srgbClr val="FFFFFF"/>
              </a:solidFill>
              <a:round/>
              <a:headEnd/>
              <a:tailEnd/>
            </a:ln>
          </p:spPr>
          <p:txBody>
            <a:bodyPr/>
            <a:lstStyle/>
            <a:p>
              <a:endParaRPr lang="ar-SA"/>
            </a:p>
          </p:txBody>
        </p:sp>
        <p:sp>
          <p:nvSpPr>
            <p:cNvPr id="70363" name="Line 731"/>
            <p:cNvSpPr>
              <a:spLocks noChangeAspect="1" noChangeShapeType="1"/>
            </p:cNvSpPr>
            <p:nvPr/>
          </p:nvSpPr>
          <p:spPr bwMode="auto">
            <a:xfrm flipV="1">
              <a:off x="4274" y="1870"/>
              <a:ext cx="130" cy="62"/>
            </a:xfrm>
            <a:prstGeom prst="line">
              <a:avLst/>
            </a:prstGeom>
            <a:noFill/>
            <a:ln w="0">
              <a:solidFill>
                <a:srgbClr val="FFFFFF"/>
              </a:solidFill>
              <a:round/>
              <a:headEnd/>
              <a:tailEnd/>
            </a:ln>
          </p:spPr>
          <p:txBody>
            <a:bodyPr/>
            <a:lstStyle/>
            <a:p>
              <a:endParaRPr lang="ar-SA"/>
            </a:p>
          </p:txBody>
        </p:sp>
        <p:sp>
          <p:nvSpPr>
            <p:cNvPr id="70364" name="Line 732"/>
            <p:cNvSpPr>
              <a:spLocks noChangeAspect="1" noChangeShapeType="1"/>
            </p:cNvSpPr>
            <p:nvPr/>
          </p:nvSpPr>
          <p:spPr bwMode="auto">
            <a:xfrm flipH="1" flipV="1">
              <a:off x="4274" y="1802"/>
              <a:ext cx="130" cy="68"/>
            </a:xfrm>
            <a:prstGeom prst="line">
              <a:avLst/>
            </a:prstGeom>
            <a:noFill/>
            <a:ln w="0">
              <a:solidFill>
                <a:srgbClr val="FFFFFF"/>
              </a:solidFill>
              <a:round/>
              <a:headEnd/>
              <a:tailEnd/>
            </a:ln>
          </p:spPr>
          <p:txBody>
            <a:bodyPr/>
            <a:lstStyle/>
            <a:p>
              <a:endParaRPr lang="ar-SA"/>
            </a:p>
          </p:txBody>
        </p:sp>
        <p:sp>
          <p:nvSpPr>
            <p:cNvPr id="70365" name="Line 733"/>
            <p:cNvSpPr>
              <a:spLocks noChangeAspect="1" noChangeShapeType="1"/>
            </p:cNvSpPr>
            <p:nvPr/>
          </p:nvSpPr>
          <p:spPr bwMode="auto">
            <a:xfrm flipV="1">
              <a:off x="4274" y="1734"/>
              <a:ext cx="130" cy="68"/>
            </a:xfrm>
            <a:prstGeom prst="line">
              <a:avLst/>
            </a:prstGeom>
            <a:noFill/>
            <a:ln w="0">
              <a:solidFill>
                <a:srgbClr val="FFFFFF"/>
              </a:solidFill>
              <a:round/>
              <a:headEnd/>
              <a:tailEnd/>
            </a:ln>
          </p:spPr>
          <p:txBody>
            <a:bodyPr/>
            <a:lstStyle/>
            <a:p>
              <a:endParaRPr lang="ar-SA"/>
            </a:p>
          </p:txBody>
        </p:sp>
        <p:sp>
          <p:nvSpPr>
            <p:cNvPr id="70366" name="Line 734"/>
            <p:cNvSpPr>
              <a:spLocks noChangeAspect="1" noChangeShapeType="1"/>
            </p:cNvSpPr>
            <p:nvPr/>
          </p:nvSpPr>
          <p:spPr bwMode="auto">
            <a:xfrm flipH="1" flipV="1">
              <a:off x="4274" y="1672"/>
              <a:ext cx="130" cy="62"/>
            </a:xfrm>
            <a:prstGeom prst="line">
              <a:avLst/>
            </a:prstGeom>
            <a:noFill/>
            <a:ln w="0">
              <a:solidFill>
                <a:srgbClr val="FFFFFF"/>
              </a:solidFill>
              <a:round/>
              <a:headEnd/>
              <a:tailEnd/>
            </a:ln>
          </p:spPr>
          <p:txBody>
            <a:bodyPr/>
            <a:lstStyle/>
            <a:p>
              <a:endParaRPr lang="ar-SA"/>
            </a:p>
          </p:txBody>
        </p:sp>
        <p:sp>
          <p:nvSpPr>
            <p:cNvPr id="70367" name="Line 735"/>
            <p:cNvSpPr>
              <a:spLocks noChangeAspect="1" noChangeShapeType="1"/>
            </p:cNvSpPr>
            <p:nvPr/>
          </p:nvSpPr>
          <p:spPr bwMode="auto">
            <a:xfrm flipV="1">
              <a:off x="4274" y="1605"/>
              <a:ext cx="130" cy="67"/>
            </a:xfrm>
            <a:prstGeom prst="line">
              <a:avLst/>
            </a:prstGeom>
            <a:noFill/>
            <a:ln w="0">
              <a:solidFill>
                <a:srgbClr val="FFFFFF"/>
              </a:solidFill>
              <a:round/>
              <a:headEnd/>
              <a:tailEnd/>
            </a:ln>
          </p:spPr>
          <p:txBody>
            <a:bodyPr/>
            <a:lstStyle/>
            <a:p>
              <a:endParaRPr lang="ar-SA"/>
            </a:p>
          </p:txBody>
        </p:sp>
        <p:sp>
          <p:nvSpPr>
            <p:cNvPr id="70368" name="Line 736"/>
            <p:cNvSpPr>
              <a:spLocks noChangeAspect="1" noChangeShapeType="1"/>
            </p:cNvSpPr>
            <p:nvPr/>
          </p:nvSpPr>
          <p:spPr bwMode="auto">
            <a:xfrm flipH="1" flipV="1">
              <a:off x="4336" y="1571"/>
              <a:ext cx="68" cy="34"/>
            </a:xfrm>
            <a:prstGeom prst="line">
              <a:avLst/>
            </a:prstGeom>
            <a:noFill/>
            <a:ln w="0">
              <a:solidFill>
                <a:srgbClr val="FFFFFF"/>
              </a:solidFill>
              <a:round/>
              <a:headEnd/>
              <a:tailEnd/>
            </a:ln>
          </p:spPr>
          <p:txBody>
            <a:bodyPr/>
            <a:lstStyle/>
            <a:p>
              <a:endParaRPr lang="ar-SA"/>
            </a:p>
          </p:txBody>
        </p:sp>
        <p:sp>
          <p:nvSpPr>
            <p:cNvPr id="70369" name="Line 737"/>
            <p:cNvSpPr>
              <a:spLocks noChangeAspect="1" noChangeShapeType="1"/>
            </p:cNvSpPr>
            <p:nvPr/>
          </p:nvSpPr>
          <p:spPr bwMode="auto">
            <a:xfrm flipV="1">
              <a:off x="4336" y="1441"/>
              <a:ext cx="1" cy="130"/>
            </a:xfrm>
            <a:prstGeom prst="line">
              <a:avLst/>
            </a:prstGeom>
            <a:noFill/>
            <a:ln w="0">
              <a:solidFill>
                <a:srgbClr val="FFFFFF"/>
              </a:solidFill>
              <a:round/>
              <a:headEnd/>
              <a:tailEnd/>
            </a:ln>
          </p:spPr>
          <p:txBody>
            <a:bodyPr/>
            <a:lstStyle/>
            <a:p>
              <a:endParaRPr lang="ar-SA"/>
            </a:p>
          </p:txBody>
        </p:sp>
        <p:sp>
          <p:nvSpPr>
            <p:cNvPr id="70370" name="Line 738"/>
            <p:cNvSpPr>
              <a:spLocks noChangeAspect="1" noChangeShapeType="1"/>
            </p:cNvSpPr>
            <p:nvPr/>
          </p:nvSpPr>
          <p:spPr bwMode="auto">
            <a:xfrm>
              <a:off x="4257" y="2236"/>
              <a:ext cx="130" cy="1"/>
            </a:xfrm>
            <a:prstGeom prst="line">
              <a:avLst/>
            </a:prstGeom>
            <a:noFill/>
            <a:ln w="0">
              <a:solidFill>
                <a:srgbClr val="FFFFFF"/>
              </a:solidFill>
              <a:round/>
              <a:headEnd/>
              <a:tailEnd/>
            </a:ln>
          </p:spPr>
          <p:txBody>
            <a:bodyPr/>
            <a:lstStyle/>
            <a:p>
              <a:endParaRPr lang="ar-SA"/>
            </a:p>
          </p:txBody>
        </p:sp>
        <p:sp>
          <p:nvSpPr>
            <p:cNvPr id="70371" name="Line 739"/>
            <p:cNvSpPr>
              <a:spLocks noChangeAspect="1" noChangeShapeType="1"/>
            </p:cNvSpPr>
            <p:nvPr/>
          </p:nvSpPr>
          <p:spPr bwMode="auto">
            <a:xfrm>
              <a:off x="4189" y="2168"/>
              <a:ext cx="260" cy="1"/>
            </a:xfrm>
            <a:prstGeom prst="line">
              <a:avLst/>
            </a:prstGeom>
            <a:noFill/>
            <a:ln w="0">
              <a:solidFill>
                <a:srgbClr val="FFFFFF"/>
              </a:solidFill>
              <a:round/>
              <a:headEnd/>
              <a:tailEnd/>
            </a:ln>
          </p:spPr>
          <p:txBody>
            <a:bodyPr/>
            <a:lstStyle/>
            <a:p>
              <a:endParaRPr lang="ar-SA"/>
            </a:p>
          </p:txBody>
        </p:sp>
        <p:sp>
          <p:nvSpPr>
            <p:cNvPr id="70372" name="Line 740"/>
            <p:cNvSpPr>
              <a:spLocks noChangeAspect="1" noChangeShapeType="1"/>
            </p:cNvSpPr>
            <p:nvPr/>
          </p:nvSpPr>
          <p:spPr bwMode="auto">
            <a:xfrm>
              <a:off x="4127" y="2106"/>
              <a:ext cx="389" cy="1"/>
            </a:xfrm>
            <a:prstGeom prst="line">
              <a:avLst/>
            </a:prstGeom>
            <a:noFill/>
            <a:ln w="0">
              <a:solidFill>
                <a:srgbClr val="FFFFFF"/>
              </a:solidFill>
              <a:round/>
              <a:headEnd/>
              <a:tailEnd/>
            </a:ln>
          </p:spPr>
          <p:txBody>
            <a:bodyPr/>
            <a:lstStyle/>
            <a:p>
              <a:endParaRPr lang="ar-SA"/>
            </a:p>
          </p:txBody>
        </p:sp>
        <p:sp>
          <p:nvSpPr>
            <p:cNvPr id="70373" name="Line 741"/>
            <p:cNvSpPr>
              <a:spLocks noChangeAspect="1" noChangeShapeType="1"/>
            </p:cNvSpPr>
            <p:nvPr/>
          </p:nvSpPr>
          <p:spPr bwMode="auto">
            <a:xfrm>
              <a:off x="3947" y="1447"/>
              <a:ext cx="389" cy="1"/>
            </a:xfrm>
            <a:prstGeom prst="line">
              <a:avLst/>
            </a:prstGeom>
            <a:noFill/>
            <a:ln w="9525">
              <a:solidFill>
                <a:srgbClr val="FFFFAF"/>
              </a:solidFill>
              <a:round/>
              <a:headEnd/>
              <a:tailEnd/>
            </a:ln>
          </p:spPr>
          <p:txBody>
            <a:bodyPr/>
            <a:lstStyle/>
            <a:p>
              <a:endParaRPr lang="ar-SA"/>
            </a:p>
          </p:txBody>
        </p:sp>
        <p:sp>
          <p:nvSpPr>
            <p:cNvPr id="70374" name="Freeform 742"/>
            <p:cNvSpPr>
              <a:spLocks noChangeAspect="1"/>
            </p:cNvSpPr>
            <p:nvPr/>
          </p:nvSpPr>
          <p:spPr bwMode="auto">
            <a:xfrm>
              <a:off x="3879" y="1374"/>
              <a:ext cx="130" cy="129"/>
            </a:xfrm>
            <a:custGeom>
              <a:avLst/>
              <a:gdLst/>
              <a:ahLst/>
              <a:cxnLst>
                <a:cxn ang="0">
                  <a:pos x="0" y="67"/>
                </a:cxn>
                <a:cxn ang="0">
                  <a:pos x="6" y="39"/>
                </a:cxn>
                <a:cxn ang="0">
                  <a:pos x="17" y="17"/>
                </a:cxn>
                <a:cxn ang="0">
                  <a:pos x="40" y="5"/>
                </a:cxn>
                <a:cxn ang="0">
                  <a:pos x="62" y="0"/>
                </a:cxn>
                <a:cxn ang="0">
                  <a:pos x="90" y="5"/>
                </a:cxn>
                <a:cxn ang="0">
                  <a:pos x="113" y="17"/>
                </a:cxn>
                <a:cxn ang="0">
                  <a:pos x="124" y="39"/>
                </a:cxn>
                <a:cxn ang="0">
                  <a:pos x="130" y="67"/>
                </a:cxn>
                <a:cxn ang="0">
                  <a:pos x="124" y="90"/>
                </a:cxn>
                <a:cxn ang="0">
                  <a:pos x="113" y="112"/>
                </a:cxn>
                <a:cxn ang="0">
                  <a:pos x="90" y="124"/>
                </a:cxn>
                <a:cxn ang="0">
                  <a:pos x="62" y="129"/>
                </a:cxn>
                <a:cxn ang="0">
                  <a:pos x="40" y="124"/>
                </a:cxn>
                <a:cxn ang="0">
                  <a:pos x="17" y="112"/>
                </a:cxn>
                <a:cxn ang="0">
                  <a:pos x="6" y="90"/>
                </a:cxn>
                <a:cxn ang="0">
                  <a:pos x="0" y="67"/>
                </a:cxn>
              </a:cxnLst>
              <a:rect l="0" t="0" r="r" b="b"/>
              <a:pathLst>
                <a:path w="130" h="129">
                  <a:moveTo>
                    <a:pt x="0" y="67"/>
                  </a:moveTo>
                  <a:lnTo>
                    <a:pt x="6" y="39"/>
                  </a:lnTo>
                  <a:lnTo>
                    <a:pt x="17" y="17"/>
                  </a:lnTo>
                  <a:lnTo>
                    <a:pt x="40" y="5"/>
                  </a:lnTo>
                  <a:lnTo>
                    <a:pt x="62" y="0"/>
                  </a:lnTo>
                  <a:lnTo>
                    <a:pt x="90" y="5"/>
                  </a:lnTo>
                  <a:lnTo>
                    <a:pt x="113" y="17"/>
                  </a:lnTo>
                  <a:lnTo>
                    <a:pt x="124" y="39"/>
                  </a:lnTo>
                  <a:lnTo>
                    <a:pt x="130" y="67"/>
                  </a:lnTo>
                  <a:lnTo>
                    <a:pt x="124" y="90"/>
                  </a:lnTo>
                  <a:lnTo>
                    <a:pt x="113" y="112"/>
                  </a:lnTo>
                  <a:lnTo>
                    <a:pt x="90" y="124"/>
                  </a:lnTo>
                  <a:lnTo>
                    <a:pt x="62" y="129"/>
                  </a:lnTo>
                  <a:lnTo>
                    <a:pt x="40" y="124"/>
                  </a:lnTo>
                  <a:lnTo>
                    <a:pt x="17" y="112"/>
                  </a:lnTo>
                  <a:lnTo>
                    <a:pt x="6" y="90"/>
                  </a:lnTo>
                  <a:lnTo>
                    <a:pt x="0" y="67"/>
                  </a:lnTo>
                  <a:close/>
                </a:path>
              </a:pathLst>
            </a:custGeom>
            <a:solidFill>
              <a:srgbClr val="FFFFFF"/>
            </a:solidFill>
            <a:ln w="0">
              <a:solidFill>
                <a:srgbClr val="FFFFFF"/>
              </a:solidFill>
              <a:prstDash val="solid"/>
              <a:round/>
              <a:headEnd/>
              <a:tailEnd/>
            </a:ln>
          </p:spPr>
          <p:txBody>
            <a:bodyPr/>
            <a:lstStyle/>
            <a:p>
              <a:endParaRPr lang="ar-SA"/>
            </a:p>
          </p:txBody>
        </p:sp>
        <p:sp>
          <p:nvSpPr>
            <p:cNvPr id="70375" name="Rectangle 743"/>
            <p:cNvSpPr>
              <a:spLocks noChangeAspect="1" noChangeArrowheads="1"/>
            </p:cNvSpPr>
            <p:nvPr/>
          </p:nvSpPr>
          <p:spPr bwMode="auto">
            <a:xfrm>
              <a:off x="362" y="1504"/>
              <a:ext cx="472" cy="267"/>
            </a:xfrm>
            <a:prstGeom prst="rect">
              <a:avLst/>
            </a:prstGeom>
            <a:noFill/>
            <a:ln w="9525">
              <a:noFill/>
              <a:miter lim="800000"/>
              <a:headEnd/>
              <a:tailEnd/>
            </a:ln>
          </p:spPr>
          <p:txBody>
            <a:bodyPr wrap="none" lIns="0" tIns="0" rIns="0" bIns="0">
              <a:spAutoFit/>
            </a:bodyPr>
            <a:lstStyle/>
            <a:p>
              <a:r>
                <a:rPr lang="en-US" sz="1400">
                  <a:solidFill>
                    <a:srgbClr val="FFFFAF"/>
                  </a:solidFill>
                </a:rPr>
                <a:t>Input</a:t>
              </a:r>
              <a:endParaRPr lang="en-US" sz="1400"/>
            </a:p>
          </p:txBody>
        </p:sp>
        <p:sp>
          <p:nvSpPr>
            <p:cNvPr id="70376" name="Rectangle 744"/>
            <p:cNvSpPr>
              <a:spLocks noChangeAspect="1" noChangeArrowheads="1"/>
            </p:cNvSpPr>
            <p:nvPr/>
          </p:nvSpPr>
          <p:spPr bwMode="auto">
            <a:xfrm>
              <a:off x="2719" y="1504"/>
              <a:ext cx="471" cy="267"/>
            </a:xfrm>
            <a:prstGeom prst="rect">
              <a:avLst/>
            </a:prstGeom>
            <a:noFill/>
            <a:ln w="9525">
              <a:noFill/>
              <a:miter lim="800000"/>
              <a:headEnd/>
              <a:tailEnd/>
            </a:ln>
          </p:spPr>
          <p:txBody>
            <a:bodyPr wrap="none" lIns="0" tIns="0" rIns="0" bIns="0">
              <a:spAutoFit/>
            </a:bodyPr>
            <a:lstStyle/>
            <a:p>
              <a:r>
                <a:rPr lang="en-US" sz="1400">
                  <a:solidFill>
                    <a:srgbClr val="FFFFAF"/>
                  </a:solidFill>
                </a:rPr>
                <a:t>Input</a:t>
              </a:r>
              <a:endParaRPr lang="en-US" sz="1400"/>
            </a:p>
          </p:txBody>
        </p:sp>
        <p:sp>
          <p:nvSpPr>
            <p:cNvPr id="70377" name="Rectangle 745"/>
            <p:cNvSpPr>
              <a:spLocks noChangeAspect="1" noChangeArrowheads="1"/>
            </p:cNvSpPr>
            <p:nvPr/>
          </p:nvSpPr>
          <p:spPr bwMode="auto">
            <a:xfrm>
              <a:off x="4809" y="3199"/>
              <a:ext cx="622" cy="267"/>
            </a:xfrm>
            <a:prstGeom prst="rect">
              <a:avLst/>
            </a:prstGeom>
            <a:noFill/>
            <a:ln w="9525">
              <a:noFill/>
              <a:miter lim="800000"/>
              <a:headEnd/>
              <a:tailEnd/>
            </a:ln>
          </p:spPr>
          <p:txBody>
            <a:bodyPr wrap="none" lIns="0" tIns="0" rIns="0" bIns="0">
              <a:spAutoFit/>
            </a:bodyPr>
            <a:lstStyle/>
            <a:p>
              <a:r>
                <a:rPr lang="en-US" sz="1400">
                  <a:solidFill>
                    <a:srgbClr val="FFFFAF"/>
                  </a:solidFill>
                </a:rPr>
                <a:t>Output</a:t>
              </a:r>
              <a:endParaRPr lang="en-US" sz="1400"/>
            </a:p>
          </p:txBody>
        </p:sp>
        <p:sp>
          <p:nvSpPr>
            <p:cNvPr id="70378" name="Rectangle 746"/>
            <p:cNvSpPr>
              <a:spLocks noChangeAspect="1" noChangeArrowheads="1"/>
            </p:cNvSpPr>
            <p:nvPr/>
          </p:nvSpPr>
          <p:spPr bwMode="auto">
            <a:xfrm>
              <a:off x="5029" y="3734"/>
              <a:ext cx="324" cy="268"/>
            </a:xfrm>
            <a:prstGeom prst="rect">
              <a:avLst/>
            </a:prstGeom>
            <a:noFill/>
            <a:ln w="9525">
              <a:noFill/>
              <a:miter lim="800000"/>
              <a:headEnd/>
              <a:tailEnd/>
            </a:ln>
          </p:spPr>
          <p:txBody>
            <a:bodyPr wrap="none" lIns="0" tIns="0" rIns="0" bIns="0">
              <a:spAutoFit/>
            </a:bodyPr>
            <a:lstStyle/>
            <a:p>
              <a:r>
                <a:rPr lang="en-US" sz="1400">
                  <a:solidFill>
                    <a:srgbClr val="DFFFAF"/>
                  </a:solidFill>
                </a:rPr>
                <a:t>-Vs</a:t>
              </a:r>
              <a:endParaRPr lang="en-US" sz="1400"/>
            </a:p>
          </p:txBody>
        </p:sp>
        <p:sp>
          <p:nvSpPr>
            <p:cNvPr id="70379" name="Rectangle 747"/>
            <p:cNvSpPr>
              <a:spLocks noChangeAspect="1" noChangeArrowheads="1"/>
            </p:cNvSpPr>
            <p:nvPr/>
          </p:nvSpPr>
          <p:spPr bwMode="auto">
            <a:xfrm>
              <a:off x="4899" y="860"/>
              <a:ext cx="376" cy="268"/>
            </a:xfrm>
            <a:prstGeom prst="rect">
              <a:avLst/>
            </a:prstGeom>
            <a:noFill/>
            <a:ln w="9525">
              <a:noFill/>
              <a:miter lim="800000"/>
              <a:headEnd/>
              <a:tailEnd/>
            </a:ln>
          </p:spPr>
          <p:txBody>
            <a:bodyPr wrap="none" lIns="0" tIns="0" rIns="0" bIns="0">
              <a:spAutoFit/>
            </a:bodyPr>
            <a:lstStyle/>
            <a:p>
              <a:r>
                <a:rPr lang="en-US" sz="1400">
                  <a:solidFill>
                    <a:srgbClr val="DFFFAF"/>
                  </a:solidFill>
                </a:rPr>
                <a:t>+Vs</a:t>
              </a:r>
              <a:endParaRPr lang="en-US" sz="1400"/>
            </a:p>
          </p:txBody>
        </p:sp>
        <p:sp>
          <p:nvSpPr>
            <p:cNvPr id="70380" name="Rectangle 748"/>
            <p:cNvSpPr>
              <a:spLocks noChangeAspect="1" noChangeArrowheads="1"/>
            </p:cNvSpPr>
            <p:nvPr/>
          </p:nvSpPr>
          <p:spPr bwMode="auto">
            <a:xfrm>
              <a:off x="982" y="1250"/>
              <a:ext cx="273" cy="268"/>
            </a:xfrm>
            <a:prstGeom prst="rect">
              <a:avLst/>
            </a:prstGeom>
            <a:noFill/>
            <a:ln w="9525">
              <a:noFill/>
              <a:miter lim="800000"/>
              <a:headEnd/>
              <a:tailEnd/>
            </a:ln>
          </p:spPr>
          <p:txBody>
            <a:bodyPr wrap="none" lIns="0" tIns="0" rIns="0" bIns="0">
              <a:spAutoFit/>
            </a:bodyPr>
            <a:lstStyle/>
            <a:p>
              <a:r>
                <a:rPr lang="en-US" sz="1400">
                  <a:solidFill>
                    <a:srgbClr val="DFFFAF"/>
                  </a:solidFill>
                </a:rPr>
                <a:t>Q1</a:t>
              </a:r>
              <a:endParaRPr lang="en-US" sz="1400"/>
            </a:p>
          </p:txBody>
        </p:sp>
        <p:sp>
          <p:nvSpPr>
            <p:cNvPr id="70381" name="Rectangle 749"/>
            <p:cNvSpPr>
              <a:spLocks noChangeAspect="1" noChangeArrowheads="1"/>
            </p:cNvSpPr>
            <p:nvPr/>
          </p:nvSpPr>
          <p:spPr bwMode="auto">
            <a:xfrm>
              <a:off x="1895" y="1510"/>
              <a:ext cx="274" cy="267"/>
            </a:xfrm>
            <a:prstGeom prst="rect">
              <a:avLst/>
            </a:prstGeom>
            <a:noFill/>
            <a:ln w="9525">
              <a:noFill/>
              <a:miter lim="800000"/>
              <a:headEnd/>
              <a:tailEnd/>
            </a:ln>
          </p:spPr>
          <p:txBody>
            <a:bodyPr wrap="none" lIns="0" tIns="0" rIns="0" bIns="0">
              <a:spAutoFit/>
            </a:bodyPr>
            <a:lstStyle/>
            <a:p>
              <a:r>
                <a:rPr lang="en-US" sz="1400">
                  <a:solidFill>
                    <a:srgbClr val="DFFFAF"/>
                  </a:solidFill>
                </a:rPr>
                <a:t>Q2</a:t>
              </a:r>
              <a:endParaRPr lang="en-US" sz="1400"/>
            </a:p>
          </p:txBody>
        </p:sp>
        <p:sp>
          <p:nvSpPr>
            <p:cNvPr id="70382" name="Rectangle 750"/>
            <p:cNvSpPr>
              <a:spLocks noChangeAspect="1" noChangeArrowheads="1"/>
            </p:cNvSpPr>
            <p:nvPr/>
          </p:nvSpPr>
          <p:spPr bwMode="auto">
            <a:xfrm>
              <a:off x="1505" y="2687"/>
              <a:ext cx="274" cy="268"/>
            </a:xfrm>
            <a:prstGeom prst="rect">
              <a:avLst/>
            </a:prstGeom>
            <a:noFill/>
            <a:ln w="9525">
              <a:noFill/>
              <a:miter lim="800000"/>
              <a:headEnd/>
              <a:tailEnd/>
            </a:ln>
          </p:spPr>
          <p:txBody>
            <a:bodyPr wrap="none" lIns="0" tIns="0" rIns="0" bIns="0">
              <a:spAutoFit/>
            </a:bodyPr>
            <a:lstStyle/>
            <a:p>
              <a:r>
                <a:rPr lang="en-US" sz="1400">
                  <a:solidFill>
                    <a:srgbClr val="DFFFAF"/>
                  </a:solidFill>
                </a:rPr>
                <a:t>Q3</a:t>
              </a:r>
              <a:endParaRPr lang="en-US" sz="1400"/>
            </a:p>
          </p:txBody>
        </p:sp>
        <p:sp>
          <p:nvSpPr>
            <p:cNvPr id="70383" name="Rectangle 751"/>
            <p:cNvSpPr>
              <a:spLocks noChangeAspect="1" noChangeArrowheads="1"/>
            </p:cNvSpPr>
            <p:nvPr/>
          </p:nvSpPr>
          <p:spPr bwMode="auto">
            <a:xfrm>
              <a:off x="3468" y="2161"/>
              <a:ext cx="274" cy="268"/>
            </a:xfrm>
            <a:prstGeom prst="rect">
              <a:avLst/>
            </a:prstGeom>
            <a:noFill/>
            <a:ln w="9525">
              <a:noFill/>
              <a:miter lim="800000"/>
              <a:headEnd/>
              <a:tailEnd/>
            </a:ln>
          </p:spPr>
          <p:txBody>
            <a:bodyPr wrap="none" lIns="0" tIns="0" rIns="0" bIns="0">
              <a:spAutoFit/>
            </a:bodyPr>
            <a:lstStyle/>
            <a:p>
              <a:r>
                <a:rPr lang="en-US" sz="1400">
                  <a:solidFill>
                    <a:srgbClr val="DFFFAF"/>
                  </a:solidFill>
                </a:rPr>
                <a:t>Q4</a:t>
              </a:r>
              <a:endParaRPr lang="en-US" sz="1400"/>
            </a:p>
          </p:txBody>
        </p:sp>
        <p:sp>
          <p:nvSpPr>
            <p:cNvPr id="70384" name="Rectangle 752"/>
            <p:cNvSpPr>
              <a:spLocks noChangeAspect="1" noChangeArrowheads="1"/>
            </p:cNvSpPr>
            <p:nvPr/>
          </p:nvSpPr>
          <p:spPr bwMode="auto">
            <a:xfrm>
              <a:off x="4252" y="3075"/>
              <a:ext cx="274" cy="267"/>
            </a:xfrm>
            <a:prstGeom prst="rect">
              <a:avLst/>
            </a:prstGeom>
            <a:noFill/>
            <a:ln w="9525">
              <a:noFill/>
              <a:miter lim="800000"/>
              <a:headEnd/>
              <a:tailEnd/>
            </a:ln>
          </p:spPr>
          <p:txBody>
            <a:bodyPr wrap="none" lIns="0" tIns="0" rIns="0" bIns="0">
              <a:spAutoFit/>
            </a:bodyPr>
            <a:lstStyle/>
            <a:p>
              <a:r>
                <a:rPr lang="en-US" sz="1400">
                  <a:solidFill>
                    <a:srgbClr val="DFFFAF"/>
                  </a:solidFill>
                </a:rPr>
                <a:t>Q5</a:t>
              </a:r>
              <a:endParaRPr lang="en-US" sz="1400"/>
            </a:p>
          </p:txBody>
        </p:sp>
        <p:sp>
          <p:nvSpPr>
            <p:cNvPr id="70385" name="Freeform 753"/>
            <p:cNvSpPr>
              <a:spLocks noChangeAspect="1"/>
            </p:cNvSpPr>
            <p:nvPr/>
          </p:nvSpPr>
          <p:spPr bwMode="auto">
            <a:xfrm>
              <a:off x="2357" y="2738"/>
              <a:ext cx="68" cy="78"/>
            </a:xfrm>
            <a:custGeom>
              <a:avLst/>
              <a:gdLst/>
              <a:ahLst/>
              <a:cxnLst>
                <a:cxn ang="0">
                  <a:pos x="34" y="78"/>
                </a:cxn>
                <a:cxn ang="0">
                  <a:pos x="0" y="0"/>
                </a:cxn>
                <a:cxn ang="0">
                  <a:pos x="34" y="16"/>
                </a:cxn>
                <a:cxn ang="0">
                  <a:pos x="68" y="0"/>
                </a:cxn>
                <a:cxn ang="0">
                  <a:pos x="34" y="78"/>
                </a:cxn>
              </a:cxnLst>
              <a:rect l="0" t="0" r="r" b="b"/>
              <a:pathLst>
                <a:path w="68" h="78">
                  <a:moveTo>
                    <a:pt x="34" y="78"/>
                  </a:moveTo>
                  <a:lnTo>
                    <a:pt x="0" y="0"/>
                  </a:lnTo>
                  <a:lnTo>
                    <a:pt x="34" y="16"/>
                  </a:lnTo>
                  <a:lnTo>
                    <a:pt x="68" y="0"/>
                  </a:lnTo>
                  <a:lnTo>
                    <a:pt x="34" y="78"/>
                  </a:lnTo>
                  <a:close/>
                </a:path>
              </a:pathLst>
            </a:custGeom>
            <a:solidFill>
              <a:srgbClr val="FFFFAF"/>
            </a:solidFill>
            <a:ln w="9525">
              <a:noFill/>
              <a:round/>
              <a:headEnd/>
              <a:tailEnd/>
            </a:ln>
          </p:spPr>
          <p:txBody>
            <a:bodyPr/>
            <a:lstStyle/>
            <a:p>
              <a:endParaRPr lang="ar-SA"/>
            </a:p>
          </p:txBody>
        </p:sp>
        <p:sp>
          <p:nvSpPr>
            <p:cNvPr id="70386" name="Line 754"/>
            <p:cNvSpPr>
              <a:spLocks noChangeAspect="1" noChangeShapeType="1"/>
            </p:cNvSpPr>
            <p:nvPr/>
          </p:nvSpPr>
          <p:spPr bwMode="auto">
            <a:xfrm>
              <a:off x="2391" y="2557"/>
              <a:ext cx="1" cy="259"/>
            </a:xfrm>
            <a:prstGeom prst="line">
              <a:avLst/>
            </a:prstGeom>
            <a:noFill/>
            <a:ln w="9525">
              <a:solidFill>
                <a:srgbClr val="FFFFAF"/>
              </a:solidFill>
              <a:round/>
              <a:headEnd/>
              <a:tailEnd/>
            </a:ln>
          </p:spPr>
          <p:txBody>
            <a:bodyPr/>
            <a:lstStyle/>
            <a:p>
              <a:endParaRPr lang="ar-SA"/>
            </a:p>
          </p:txBody>
        </p:sp>
        <p:sp>
          <p:nvSpPr>
            <p:cNvPr id="70387" name="Freeform 755"/>
            <p:cNvSpPr>
              <a:spLocks noChangeAspect="1"/>
            </p:cNvSpPr>
            <p:nvPr/>
          </p:nvSpPr>
          <p:spPr bwMode="auto">
            <a:xfrm>
              <a:off x="4398" y="1577"/>
              <a:ext cx="73" cy="84"/>
            </a:xfrm>
            <a:custGeom>
              <a:avLst/>
              <a:gdLst/>
              <a:ahLst/>
              <a:cxnLst>
                <a:cxn ang="0">
                  <a:pos x="73" y="0"/>
                </a:cxn>
                <a:cxn ang="0">
                  <a:pos x="56" y="84"/>
                </a:cxn>
                <a:cxn ang="0">
                  <a:pos x="39" y="50"/>
                </a:cxn>
                <a:cxn ang="0">
                  <a:pos x="0" y="45"/>
                </a:cxn>
                <a:cxn ang="0">
                  <a:pos x="73" y="0"/>
                </a:cxn>
              </a:cxnLst>
              <a:rect l="0" t="0" r="r" b="b"/>
              <a:pathLst>
                <a:path w="73" h="84">
                  <a:moveTo>
                    <a:pt x="73" y="0"/>
                  </a:moveTo>
                  <a:lnTo>
                    <a:pt x="56" y="84"/>
                  </a:lnTo>
                  <a:lnTo>
                    <a:pt x="39" y="50"/>
                  </a:lnTo>
                  <a:lnTo>
                    <a:pt x="0" y="45"/>
                  </a:lnTo>
                  <a:lnTo>
                    <a:pt x="73" y="0"/>
                  </a:lnTo>
                  <a:close/>
                </a:path>
              </a:pathLst>
            </a:custGeom>
            <a:solidFill>
              <a:srgbClr val="FFFFAF"/>
            </a:solidFill>
            <a:ln w="9525">
              <a:noFill/>
              <a:round/>
              <a:headEnd/>
              <a:tailEnd/>
            </a:ln>
          </p:spPr>
          <p:txBody>
            <a:bodyPr/>
            <a:lstStyle/>
            <a:p>
              <a:endParaRPr lang="ar-SA"/>
            </a:p>
          </p:txBody>
        </p:sp>
        <p:sp>
          <p:nvSpPr>
            <p:cNvPr id="70388" name="Line 756"/>
            <p:cNvSpPr>
              <a:spLocks noChangeAspect="1" noChangeShapeType="1"/>
            </p:cNvSpPr>
            <p:nvPr/>
          </p:nvSpPr>
          <p:spPr bwMode="auto">
            <a:xfrm flipV="1">
              <a:off x="4206" y="1577"/>
              <a:ext cx="265" cy="388"/>
            </a:xfrm>
            <a:prstGeom prst="line">
              <a:avLst/>
            </a:prstGeom>
            <a:noFill/>
            <a:ln w="9525">
              <a:solidFill>
                <a:srgbClr val="FFFFAF"/>
              </a:solidFill>
              <a:round/>
              <a:headEnd/>
              <a:tailEnd/>
            </a:ln>
          </p:spPr>
          <p:txBody>
            <a:bodyPr/>
            <a:lstStyle/>
            <a:p>
              <a:endParaRPr lang="ar-SA"/>
            </a:p>
          </p:txBody>
        </p:sp>
        <p:sp>
          <p:nvSpPr>
            <p:cNvPr id="70389" name="Rectangle 757"/>
            <p:cNvSpPr>
              <a:spLocks noChangeAspect="1" noChangeArrowheads="1"/>
            </p:cNvSpPr>
            <p:nvPr/>
          </p:nvSpPr>
          <p:spPr bwMode="auto">
            <a:xfrm>
              <a:off x="778" y="2727"/>
              <a:ext cx="391" cy="268"/>
            </a:xfrm>
            <a:prstGeom prst="rect">
              <a:avLst/>
            </a:prstGeom>
            <a:noFill/>
            <a:ln w="9525">
              <a:noFill/>
              <a:miter lim="800000"/>
              <a:headEnd/>
              <a:tailEnd/>
            </a:ln>
          </p:spPr>
          <p:txBody>
            <a:bodyPr wrap="none" lIns="0" tIns="0" rIns="0" bIns="0">
              <a:spAutoFit/>
            </a:bodyPr>
            <a:lstStyle/>
            <a:p>
              <a:r>
                <a:rPr lang="en-US" sz="1400">
                  <a:solidFill>
                    <a:srgbClr val="FFFFAF"/>
                  </a:solidFill>
                </a:rPr>
                <a:t>10 k</a:t>
              </a:r>
              <a:endParaRPr lang="en-US" sz="1400"/>
            </a:p>
          </p:txBody>
        </p:sp>
        <p:sp>
          <p:nvSpPr>
            <p:cNvPr id="70390" name="Rectangle 758"/>
            <p:cNvSpPr>
              <a:spLocks noChangeAspect="1" noChangeArrowheads="1"/>
            </p:cNvSpPr>
            <p:nvPr/>
          </p:nvSpPr>
          <p:spPr bwMode="auto">
            <a:xfrm>
              <a:off x="1455" y="3576"/>
              <a:ext cx="392" cy="268"/>
            </a:xfrm>
            <a:prstGeom prst="rect">
              <a:avLst/>
            </a:prstGeom>
            <a:noFill/>
            <a:ln w="9525">
              <a:noFill/>
              <a:miter lim="800000"/>
              <a:headEnd/>
              <a:tailEnd/>
            </a:ln>
          </p:spPr>
          <p:txBody>
            <a:bodyPr wrap="none" lIns="0" tIns="0" rIns="0" bIns="0">
              <a:spAutoFit/>
            </a:bodyPr>
            <a:lstStyle/>
            <a:p>
              <a:r>
                <a:rPr lang="en-US" sz="1400">
                  <a:solidFill>
                    <a:srgbClr val="FFFFAF"/>
                  </a:solidFill>
                </a:rPr>
                <a:t>10 k</a:t>
              </a:r>
              <a:endParaRPr lang="en-US" sz="1400"/>
            </a:p>
          </p:txBody>
        </p:sp>
        <p:sp>
          <p:nvSpPr>
            <p:cNvPr id="70391" name="Rectangle 759"/>
            <p:cNvSpPr>
              <a:spLocks noChangeAspect="1" noChangeArrowheads="1"/>
            </p:cNvSpPr>
            <p:nvPr/>
          </p:nvSpPr>
          <p:spPr bwMode="auto">
            <a:xfrm>
              <a:off x="2351" y="3672"/>
              <a:ext cx="280" cy="268"/>
            </a:xfrm>
            <a:prstGeom prst="rect">
              <a:avLst/>
            </a:prstGeom>
            <a:noFill/>
            <a:ln w="9525">
              <a:noFill/>
              <a:miter lim="800000"/>
              <a:headEnd/>
              <a:tailEnd/>
            </a:ln>
          </p:spPr>
          <p:txBody>
            <a:bodyPr wrap="none" lIns="0" tIns="0" rIns="0" bIns="0">
              <a:spAutoFit/>
            </a:bodyPr>
            <a:lstStyle/>
            <a:p>
              <a:r>
                <a:rPr lang="en-US" sz="1400">
                  <a:solidFill>
                    <a:srgbClr val="FFFFAF"/>
                  </a:solidFill>
                </a:rPr>
                <a:t>3 k</a:t>
              </a:r>
              <a:endParaRPr lang="en-US" sz="1400"/>
            </a:p>
          </p:txBody>
        </p:sp>
        <p:sp>
          <p:nvSpPr>
            <p:cNvPr id="70392" name="Rectangle 760"/>
            <p:cNvSpPr>
              <a:spLocks noChangeAspect="1" noChangeArrowheads="1"/>
            </p:cNvSpPr>
            <p:nvPr/>
          </p:nvSpPr>
          <p:spPr bwMode="auto">
            <a:xfrm>
              <a:off x="2481" y="1014"/>
              <a:ext cx="280" cy="268"/>
            </a:xfrm>
            <a:prstGeom prst="rect">
              <a:avLst/>
            </a:prstGeom>
            <a:noFill/>
            <a:ln w="9525">
              <a:noFill/>
              <a:miter lim="800000"/>
              <a:headEnd/>
              <a:tailEnd/>
            </a:ln>
          </p:spPr>
          <p:txBody>
            <a:bodyPr wrap="none" lIns="0" tIns="0" rIns="0" bIns="0">
              <a:spAutoFit/>
            </a:bodyPr>
            <a:lstStyle/>
            <a:p>
              <a:r>
                <a:rPr lang="en-US" sz="1400">
                  <a:solidFill>
                    <a:srgbClr val="FFFFAF"/>
                  </a:solidFill>
                </a:rPr>
                <a:t>1 k</a:t>
              </a:r>
              <a:endParaRPr lang="en-US" sz="1400"/>
            </a:p>
          </p:txBody>
        </p:sp>
        <p:sp>
          <p:nvSpPr>
            <p:cNvPr id="70393" name="Rectangle 761"/>
            <p:cNvSpPr>
              <a:spLocks noChangeAspect="1" noChangeArrowheads="1"/>
            </p:cNvSpPr>
            <p:nvPr/>
          </p:nvSpPr>
          <p:spPr bwMode="auto">
            <a:xfrm>
              <a:off x="4038" y="1008"/>
              <a:ext cx="336" cy="268"/>
            </a:xfrm>
            <a:prstGeom prst="rect">
              <a:avLst/>
            </a:prstGeom>
            <a:noFill/>
            <a:ln w="9525">
              <a:noFill/>
              <a:miter lim="800000"/>
              <a:headEnd/>
              <a:tailEnd/>
            </a:ln>
          </p:spPr>
          <p:txBody>
            <a:bodyPr wrap="none" lIns="0" tIns="0" rIns="0" bIns="0">
              <a:spAutoFit/>
            </a:bodyPr>
            <a:lstStyle/>
            <a:p>
              <a:r>
                <a:rPr lang="en-US" sz="1400">
                  <a:solidFill>
                    <a:srgbClr val="FFFFAF"/>
                  </a:solidFill>
                </a:rPr>
                <a:t>200</a:t>
              </a:r>
              <a:endParaRPr lang="en-US" sz="1400"/>
            </a:p>
          </p:txBody>
        </p:sp>
        <p:sp>
          <p:nvSpPr>
            <p:cNvPr id="70394" name="Rectangle 762"/>
            <p:cNvSpPr>
              <a:spLocks noChangeAspect="1" noChangeArrowheads="1"/>
            </p:cNvSpPr>
            <p:nvPr/>
          </p:nvSpPr>
          <p:spPr bwMode="auto">
            <a:xfrm>
              <a:off x="4432" y="1773"/>
              <a:ext cx="397" cy="268"/>
            </a:xfrm>
            <a:prstGeom prst="rect">
              <a:avLst/>
            </a:prstGeom>
            <a:noFill/>
            <a:ln w="9525">
              <a:noFill/>
              <a:miter lim="800000"/>
              <a:headEnd/>
              <a:tailEnd/>
            </a:ln>
          </p:spPr>
          <p:txBody>
            <a:bodyPr wrap="none" lIns="0" tIns="0" rIns="0" bIns="0">
              <a:spAutoFit/>
            </a:bodyPr>
            <a:lstStyle/>
            <a:p>
              <a:r>
                <a:rPr lang="en-US" sz="1400">
                  <a:solidFill>
                    <a:srgbClr val="FFFFAF"/>
                  </a:solidFill>
                </a:rPr>
                <a:t>Null</a:t>
              </a:r>
              <a:endParaRPr lang="en-US" sz="1400"/>
            </a:p>
          </p:txBody>
        </p:sp>
        <p:sp>
          <p:nvSpPr>
            <p:cNvPr id="70395" name="Rectangle 763"/>
            <p:cNvSpPr>
              <a:spLocks noChangeAspect="1" noChangeArrowheads="1"/>
            </p:cNvSpPr>
            <p:nvPr/>
          </p:nvSpPr>
          <p:spPr bwMode="auto">
            <a:xfrm>
              <a:off x="4815" y="1442"/>
              <a:ext cx="336" cy="267"/>
            </a:xfrm>
            <a:prstGeom prst="rect">
              <a:avLst/>
            </a:prstGeom>
            <a:noFill/>
            <a:ln w="9525">
              <a:noFill/>
              <a:miter lim="800000"/>
              <a:headEnd/>
              <a:tailEnd/>
            </a:ln>
          </p:spPr>
          <p:txBody>
            <a:bodyPr wrap="none" lIns="0" tIns="0" rIns="0" bIns="0">
              <a:spAutoFit/>
            </a:bodyPr>
            <a:lstStyle/>
            <a:p>
              <a:r>
                <a:rPr lang="en-US" sz="1400">
                  <a:solidFill>
                    <a:srgbClr val="FFFFAF"/>
                  </a:solidFill>
                </a:rPr>
                <a:t>100</a:t>
              </a:r>
              <a:endParaRPr lang="en-US" sz="1400"/>
            </a:p>
          </p:txBody>
        </p:sp>
        <p:sp>
          <p:nvSpPr>
            <p:cNvPr id="70396" name="Rectangle 764"/>
            <p:cNvSpPr>
              <a:spLocks noChangeAspect="1" noChangeArrowheads="1"/>
            </p:cNvSpPr>
            <p:nvPr/>
          </p:nvSpPr>
          <p:spPr bwMode="auto">
            <a:xfrm>
              <a:off x="4825" y="3536"/>
              <a:ext cx="280" cy="268"/>
            </a:xfrm>
            <a:prstGeom prst="rect">
              <a:avLst/>
            </a:prstGeom>
            <a:noFill/>
            <a:ln w="9525">
              <a:noFill/>
              <a:miter lim="800000"/>
              <a:headEnd/>
              <a:tailEnd/>
            </a:ln>
          </p:spPr>
          <p:txBody>
            <a:bodyPr wrap="none" lIns="0" tIns="0" rIns="0" bIns="0">
              <a:spAutoFit/>
            </a:bodyPr>
            <a:lstStyle/>
            <a:p>
              <a:r>
                <a:rPr lang="en-US" sz="1400">
                  <a:solidFill>
                    <a:srgbClr val="FFFFAF"/>
                  </a:solidFill>
                </a:rPr>
                <a:t>3 k</a:t>
              </a:r>
              <a:endParaRPr lang="en-US" sz="1400"/>
            </a:p>
          </p:txBody>
        </p:sp>
        <p:sp>
          <p:nvSpPr>
            <p:cNvPr id="70397" name="Rectangle 765"/>
            <p:cNvSpPr>
              <a:spLocks noChangeAspect="1" noChangeArrowheads="1"/>
            </p:cNvSpPr>
            <p:nvPr/>
          </p:nvSpPr>
          <p:spPr bwMode="auto">
            <a:xfrm>
              <a:off x="4044" y="3508"/>
              <a:ext cx="392" cy="268"/>
            </a:xfrm>
            <a:prstGeom prst="rect">
              <a:avLst/>
            </a:prstGeom>
            <a:noFill/>
            <a:ln w="9525">
              <a:noFill/>
              <a:miter lim="800000"/>
              <a:headEnd/>
              <a:tailEnd/>
            </a:ln>
          </p:spPr>
          <p:txBody>
            <a:bodyPr wrap="none" lIns="0" tIns="0" rIns="0" bIns="0">
              <a:spAutoFit/>
            </a:bodyPr>
            <a:lstStyle/>
            <a:p>
              <a:r>
                <a:rPr lang="en-US" sz="1400">
                  <a:solidFill>
                    <a:srgbClr val="FFFFAF"/>
                  </a:solidFill>
                </a:rPr>
                <a:t>10 k</a:t>
              </a:r>
              <a:endParaRPr lang="en-US" sz="1400"/>
            </a:p>
          </p:txBody>
        </p:sp>
        <p:sp>
          <p:nvSpPr>
            <p:cNvPr id="70398" name="Rectangle 766"/>
            <p:cNvSpPr>
              <a:spLocks noChangeAspect="1" noChangeArrowheads="1"/>
            </p:cNvSpPr>
            <p:nvPr/>
          </p:nvSpPr>
          <p:spPr bwMode="auto">
            <a:xfrm>
              <a:off x="2019" y="1018"/>
              <a:ext cx="262" cy="268"/>
            </a:xfrm>
            <a:prstGeom prst="rect">
              <a:avLst/>
            </a:prstGeom>
            <a:noFill/>
            <a:ln w="9525">
              <a:noFill/>
              <a:miter lim="800000"/>
              <a:headEnd/>
              <a:tailEnd/>
            </a:ln>
          </p:spPr>
          <p:txBody>
            <a:bodyPr wrap="none" lIns="0" tIns="0" rIns="0" bIns="0">
              <a:spAutoFit/>
            </a:bodyPr>
            <a:lstStyle/>
            <a:p>
              <a:r>
                <a:rPr lang="en-US" sz="1400">
                  <a:solidFill>
                    <a:srgbClr val="DFFFAF"/>
                  </a:solidFill>
                </a:rPr>
                <a:t>R2</a:t>
              </a:r>
              <a:endParaRPr lang="en-US" sz="1400"/>
            </a:p>
          </p:txBody>
        </p:sp>
        <p:sp>
          <p:nvSpPr>
            <p:cNvPr id="70399" name="Rectangle 767"/>
            <p:cNvSpPr>
              <a:spLocks noChangeAspect="1" noChangeArrowheads="1"/>
            </p:cNvSpPr>
            <p:nvPr/>
          </p:nvSpPr>
          <p:spPr bwMode="auto">
            <a:xfrm>
              <a:off x="4054" y="1464"/>
              <a:ext cx="262" cy="267"/>
            </a:xfrm>
            <a:prstGeom prst="rect">
              <a:avLst/>
            </a:prstGeom>
            <a:noFill/>
            <a:ln w="9525">
              <a:noFill/>
              <a:miter lim="800000"/>
              <a:headEnd/>
              <a:tailEnd/>
            </a:ln>
          </p:spPr>
          <p:txBody>
            <a:bodyPr wrap="none" lIns="0" tIns="0" rIns="0" bIns="0">
              <a:spAutoFit/>
            </a:bodyPr>
            <a:lstStyle/>
            <a:p>
              <a:r>
                <a:rPr lang="en-US" sz="1400">
                  <a:solidFill>
                    <a:srgbClr val="DFFFAF"/>
                  </a:solidFill>
                </a:rPr>
                <a:t>R4</a:t>
              </a:r>
              <a:endParaRPr lang="en-US" sz="1400"/>
            </a:p>
          </p:txBody>
        </p:sp>
        <p:sp>
          <p:nvSpPr>
            <p:cNvPr id="70400" name="Rectangle 768"/>
            <p:cNvSpPr>
              <a:spLocks noChangeAspect="1" noChangeArrowheads="1"/>
            </p:cNvSpPr>
            <p:nvPr/>
          </p:nvSpPr>
          <p:spPr bwMode="auto">
            <a:xfrm>
              <a:off x="2413" y="2529"/>
              <a:ext cx="186" cy="268"/>
            </a:xfrm>
            <a:prstGeom prst="rect">
              <a:avLst/>
            </a:prstGeom>
            <a:noFill/>
            <a:ln w="9525">
              <a:noFill/>
              <a:miter lim="800000"/>
              <a:headEnd/>
              <a:tailEnd/>
            </a:ln>
          </p:spPr>
          <p:txBody>
            <a:bodyPr wrap="none" lIns="0" tIns="0" rIns="0" bIns="0">
              <a:spAutoFit/>
            </a:bodyPr>
            <a:lstStyle/>
            <a:p>
              <a:r>
                <a:rPr lang="en-US" sz="1400">
                  <a:solidFill>
                    <a:srgbClr val="DFFFAF"/>
                  </a:solidFill>
                </a:rPr>
                <a:t>Io</a:t>
              </a:r>
              <a:endParaRPr lang="en-US" sz="1400"/>
            </a:p>
          </p:txBody>
        </p:sp>
        <p:sp>
          <p:nvSpPr>
            <p:cNvPr id="70401" name="Freeform 769"/>
            <p:cNvSpPr>
              <a:spLocks noChangeAspect="1"/>
            </p:cNvSpPr>
            <p:nvPr/>
          </p:nvSpPr>
          <p:spPr bwMode="auto">
            <a:xfrm>
              <a:off x="4663" y="3076"/>
              <a:ext cx="130" cy="129"/>
            </a:xfrm>
            <a:custGeom>
              <a:avLst/>
              <a:gdLst/>
              <a:ahLst/>
              <a:cxnLst>
                <a:cxn ang="0">
                  <a:pos x="0" y="62"/>
                </a:cxn>
                <a:cxn ang="0">
                  <a:pos x="6" y="39"/>
                </a:cxn>
                <a:cxn ang="0">
                  <a:pos x="17" y="17"/>
                </a:cxn>
                <a:cxn ang="0">
                  <a:pos x="39" y="5"/>
                </a:cxn>
                <a:cxn ang="0">
                  <a:pos x="62" y="0"/>
                </a:cxn>
                <a:cxn ang="0">
                  <a:pos x="90" y="5"/>
                </a:cxn>
                <a:cxn ang="0">
                  <a:pos x="113" y="17"/>
                </a:cxn>
                <a:cxn ang="0">
                  <a:pos x="124" y="39"/>
                </a:cxn>
                <a:cxn ang="0">
                  <a:pos x="130" y="62"/>
                </a:cxn>
                <a:cxn ang="0">
                  <a:pos x="124" y="90"/>
                </a:cxn>
                <a:cxn ang="0">
                  <a:pos x="113" y="112"/>
                </a:cxn>
                <a:cxn ang="0">
                  <a:pos x="90" y="124"/>
                </a:cxn>
                <a:cxn ang="0">
                  <a:pos x="62" y="129"/>
                </a:cxn>
                <a:cxn ang="0">
                  <a:pos x="39" y="124"/>
                </a:cxn>
                <a:cxn ang="0">
                  <a:pos x="17" y="112"/>
                </a:cxn>
                <a:cxn ang="0">
                  <a:pos x="6" y="90"/>
                </a:cxn>
                <a:cxn ang="0">
                  <a:pos x="0" y="62"/>
                </a:cxn>
              </a:cxnLst>
              <a:rect l="0" t="0" r="r" b="b"/>
              <a:pathLst>
                <a:path w="130" h="129">
                  <a:moveTo>
                    <a:pt x="0" y="62"/>
                  </a:moveTo>
                  <a:lnTo>
                    <a:pt x="6" y="39"/>
                  </a:lnTo>
                  <a:lnTo>
                    <a:pt x="17" y="17"/>
                  </a:lnTo>
                  <a:lnTo>
                    <a:pt x="39" y="5"/>
                  </a:lnTo>
                  <a:lnTo>
                    <a:pt x="62" y="0"/>
                  </a:lnTo>
                  <a:lnTo>
                    <a:pt x="90" y="5"/>
                  </a:lnTo>
                  <a:lnTo>
                    <a:pt x="113" y="17"/>
                  </a:lnTo>
                  <a:lnTo>
                    <a:pt x="124" y="39"/>
                  </a:lnTo>
                  <a:lnTo>
                    <a:pt x="130" y="62"/>
                  </a:lnTo>
                  <a:lnTo>
                    <a:pt x="124" y="90"/>
                  </a:lnTo>
                  <a:lnTo>
                    <a:pt x="113" y="112"/>
                  </a:lnTo>
                  <a:lnTo>
                    <a:pt x="90" y="124"/>
                  </a:lnTo>
                  <a:lnTo>
                    <a:pt x="62" y="129"/>
                  </a:lnTo>
                  <a:lnTo>
                    <a:pt x="39" y="124"/>
                  </a:lnTo>
                  <a:lnTo>
                    <a:pt x="17" y="112"/>
                  </a:lnTo>
                  <a:lnTo>
                    <a:pt x="6" y="90"/>
                  </a:lnTo>
                  <a:lnTo>
                    <a:pt x="0" y="62"/>
                  </a:lnTo>
                  <a:close/>
                </a:path>
              </a:pathLst>
            </a:custGeom>
            <a:solidFill>
              <a:srgbClr val="FFFFFF"/>
            </a:solidFill>
            <a:ln w="0">
              <a:solidFill>
                <a:srgbClr val="FFFFFF"/>
              </a:solidFill>
              <a:prstDash val="solid"/>
              <a:round/>
              <a:headEnd/>
              <a:tailEnd/>
            </a:ln>
          </p:spPr>
          <p:txBody>
            <a:bodyPr/>
            <a:lstStyle/>
            <a:p>
              <a:endParaRPr lang="ar-SA"/>
            </a:p>
          </p:txBody>
        </p:sp>
      </p:grpSp>
    </p:spTree>
    <p:extLst>
      <p:ext uri="{BB962C8B-B14F-4D97-AF65-F5344CB8AC3E}">
        <p14:creationId xmlns:p14="http://schemas.microsoft.com/office/powerpoint/2010/main" val="90666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out)">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9656">
                                            <p:txEl>
                                              <p:pRg st="0" end="0"/>
                                            </p:txEl>
                                          </p:spTgt>
                                        </p:tgtEl>
                                        <p:attrNameLst>
                                          <p:attrName>style.visibility</p:attrName>
                                        </p:attrNameLst>
                                      </p:cBhvr>
                                      <p:to>
                                        <p:strVal val="visible"/>
                                      </p:to>
                                    </p:set>
                                    <p:anim calcmode="lin" valueType="num">
                                      <p:cBhvr additive="base">
                                        <p:cTn id="18" dur="500" fill="hold"/>
                                        <p:tgtEl>
                                          <p:spTgt spid="69656">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6965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9655">
                                            <p:txEl>
                                              <p:pRg st="0" end="0"/>
                                            </p:txEl>
                                          </p:spTgt>
                                        </p:tgtEl>
                                        <p:attrNameLst>
                                          <p:attrName>style.visibility</p:attrName>
                                        </p:attrNameLst>
                                      </p:cBhvr>
                                      <p:to>
                                        <p:strVal val="visible"/>
                                      </p:to>
                                    </p:set>
                                    <p:anim calcmode="lin" valueType="num">
                                      <p:cBhvr additive="base">
                                        <p:cTn id="24" dur="500" fill="hold"/>
                                        <p:tgtEl>
                                          <p:spTgt spid="69655">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965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ox(out)">
                                      <p:cBhvr>
                                        <p:cTn id="30" dur="500"/>
                                        <p:tgtEl>
                                          <p:spTgt spid="2"/>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9651">
                                            <p:txEl>
                                              <p:pRg st="0" end="0"/>
                                            </p:txEl>
                                          </p:spTgt>
                                        </p:tgtEl>
                                        <p:attrNameLst>
                                          <p:attrName>style.visibility</p:attrName>
                                        </p:attrNameLst>
                                      </p:cBhvr>
                                      <p:to>
                                        <p:strVal val="visible"/>
                                      </p:to>
                                    </p:set>
                                    <p:anim calcmode="lin" valueType="num">
                                      <p:cBhvr additive="base">
                                        <p:cTn id="35" dur="500" fill="hold"/>
                                        <p:tgtEl>
                                          <p:spTgt spid="69651">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696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69652">
                                            <p:txEl>
                                              <p:pRg st="0" end="0"/>
                                            </p:txEl>
                                          </p:spTgt>
                                        </p:tgtEl>
                                        <p:attrNameLst>
                                          <p:attrName>style.visibility</p:attrName>
                                        </p:attrNameLst>
                                      </p:cBhvr>
                                      <p:to>
                                        <p:strVal val="visible"/>
                                      </p:to>
                                    </p:set>
                                    <p:anim calcmode="lin" valueType="num">
                                      <p:cBhvr additive="base">
                                        <p:cTn id="41" dur="500" fill="hold"/>
                                        <p:tgtEl>
                                          <p:spTgt spid="69652">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6965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wav"/>
                                        </p:tgtEl>
                                      </p:cMediaNode>
                                    </p:audio>
                                  </p:sub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0-#ppt_w/2"/>
                                          </p:val>
                                        </p:tav>
                                        <p:tav tm="100000">
                                          <p:val>
                                            <p:strVal val="#ppt_x"/>
                                          </p:val>
                                        </p:tav>
                                      </p:tavLst>
                                    </p:anim>
                                    <p:anim calcmode="lin" valueType="num">
                                      <p:cBhvr additive="base">
                                        <p:cTn id="4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69653">
                                            <p:txEl>
                                              <p:pRg st="0" end="0"/>
                                            </p:txEl>
                                          </p:spTgt>
                                        </p:tgtEl>
                                        <p:attrNameLst>
                                          <p:attrName>style.visibility</p:attrName>
                                        </p:attrNameLst>
                                      </p:cBhvr>
                                      <p:to>
                                        <p:strVal val="visible"/>
                                      </p:to>
                                    </p:set>
                                    <p:anim calcmode="lin" valueType="num">
                                      <p:cBhvr additive="base">
                                        <p:cTn id="53" dur="500" fill="hold"/>
                                        <p:tgtEl>
                                          <p:spTgt spid="69653">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6965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whoosh.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0-#ppt_w/2"/>
                                          </p:val>
                                        </p:tav>
                                        <p:tav tm="100000">
                                          <p:val>
                                            <p:strVal val="#ppt_x"/>
                                          </p:val>
                                        </p:tav>
                                      </p:tavLst>
                                    </p:anim>
                                    <p:anim calcmode="lin" valueType="num">
                                      <p:cBhvr additive="base">
                                        <p:cTn id="6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p:bldP spid="69651" grpId="0" build="p" autoUpdateAnimBg="0"/>
      <p:bldP spid="69652" grpId="0" build="p" autoUpdateAnimBg="0"/>
      <p:bldP spid="69653" grpId="0" build="p" autoUpdateAnimBg="0"/>
      <p:bldP spid="69655" grpId="0" build="p" autoUpdateAnimBg="0"/>
      <p:bldP spid="69656"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Slayt Numarası Yer Tutucusu 14"/>
          <p:cNvSpPr>
            <a:spLocks noGrp="1"/>
          </p:cNvSpPr>
          <p:nvPr>
            <p:ph type="sldNum" sz="quarter" idx="12"/>
          </p:nvPr>
        </p:nvSpPr>
        <p:spPr/>
        <p:txBody>
          <a:bodyPr/>
          <a:lstStyle/>
          <a:p>
            <a:fld id="{94F95399-64A8-43B0-A5C5-2D48ACAF8409}" type="slidenum">
              <a:rPr lang="tr-TR" smtClean="0"/>
              <a:t>81</a:t>
            </a:fld>
            <a:endParaRPr lang="tr-TR"/>
          </a:p>
        </p:txBody>
      </p:sp>
      <p:sp>
        <p:nvSpPr>
          <p:cNvPr id="63490" name="Rectangle 2"/>
          <p:cNvSpPr>
            <a:spLocks noGrp="1" noChangeArrowheads="1"/>
          </p:cNvSpPr>
          <p:nvPr>
            <p:ph type="title"/>
          </p:nvPr>
        </p:nvSpPr>
        <p:spPr/>
        <p:txBody>
          <a:bodyPr/>
          <a:lstStyle/>
          <a:p>
            <a:r>
              <a:rPr lang="en-US" dirty="0">
                <a:solidFill>
                  <a:schemeClr val="tx1"/>
                </a:solidFill>
              </a:rPr>
              <a:t>Bias currents &amp; voltages</a:t>
            </a:r>
          </a:p>
        </p:txBody>
      </p:sp>
      <p:grpSp>
        <p:nvGrpSpPr>
          <p:cNvPr id="2" name="Group 95"/>
          <p:cNvGrpSpPr>
            <a:grpSpLocks/>
          </p:cNvGrpSpPr>
          <p:nvPr/>
        </p:nvGrpSpPr>
        <p:grpSpPr bwMode="auto">
          <a:xfrm>
            <a:off x="457200" y="1066800"/>
            <a:ext cx="8305800" cy="4114800"/>
            <a:chOff x="288" y="672"/>
            <a:chExt cx="5232" cy="2592"/>
          </a:xfrm>
        </p:grpSpPr>
        <p:sp>
          <p:nvSpPr>
            <p:cNvPr id="63528" name="Line 40"/>
            <p:cNvSpPr>
              <a:spLocks noChangeShapeType="1"/>
            </p:cNvSpPr>
            <p:nvPr/>
          </p:nvSpPr>
          <p:spPr bwMode="auto">
            <a:xfrm>
              <a:off x="4800" y="1968"/>
              <a:ext cx="672" cy="0"/>
            </a:xfrm>
            <a:prstGeom prst="line">
              <a:avLst/>
            </a:prstGeom>
            <a:noFill/>
            <a:ln w="9525">
              <a:solidFill>
                <a:schemeClr val="tx1"/>
              </a:solidFill>
              <a:round/>
              <a:headEnd/>
              <a:tailEnd/>
            </a:ln>
            <a:effectLst/>
          </p:spPr>
          <p:txBody>
            <a:bodyPr/>
            <a:lstStyle/>
            <a:p>
              <a:endParaRPr lang="ar-SA"/>
            </a:p>
          </p:txBody>
        </p:sp>
        <p:sp>
          <p:nvSpPr>
            <p:cNvPr id="63543" name="Text Box 55"/>
            <p:cNvSpPr txBox="1">
              <a:spLocks noChangeArrowheads="1"/>
            </p:cNvSpPr>
            <p:nvPr/>
          </p:nvSpPr>
          <p:spPr bwMode="auto">
            <a:xfrm>
              <a:off x="5136" y="2064"/>
              <a:ext cx="384" cy="288"/>
            </a:xfrm>
            <a:prstGeom prst="rect">
              <a:avLst/>
            </a:prstGeom>
            <a:noFill/>
            <a:ln w="9525">
              <a:noFill/>
              <a:miter lim="800000"/>
              <a:headEnd/>
              <a:tailEnd/>
            </a:ln>
            <a:effectLst/>
          </p:spPr>
          <p:txBody>
            <a:bodyPr>
              <a:spAutoFit/>
            </a:bodyPr>
            <a:lstStyle/>
            <a:p>
              <a:r>
                <a:rPr lang="en-US"/>
                <a:t>V</a:t>
              </a:r>
              <a:r>
                <a:rPr lang="en-US" baseline="-25000"/>
                <a:t>0</a:t>
              </a:r>
              <a:endParaRPr lang="en-US"/>
            </a:p>
          </p:txBody>
        </p:sp>
        <p:sp>
          <p:nvSpPr>
            <p:cNvPr id="63491" name="AutoShape 3"/>
            <p:cNvSpPr>
              <a:spLocks noChangeArrowheads="1"/>
            </p:cNvSpPr>
            <p:nvPr/>
          </p:nvSpPr>
          <p:spPr bwMode="auto">
            <a:xfrm rot="5400000">
              <a:off x="3651" y="1149"/>
              <a:ext cx="1344" cy="1637"/>
            </a:xfrm>
            <a:prstGeom prst="triangle">
              <a:avLst>
                <a:gd name="adj" fmla="val 50000"/>
              </a:avLst>
            </a:prstGeom>
            <a:solidFill>
              <a:schemeClr val="tx2">
                <a:lumMod val="20000"/>
                <a:lumOff val="80000"/>
              </a:schemeClr>
            </a:solidFill>
            <a:ln w="9525">
              <a:solidFill>
                <a:schemeClr val="tx1"/>
              </a:solidFill>
              <a:miter lim="800000"/>
              <a:headEnd/>
              <a:tailEnd/>
            </a:ln>
            <a:effectLst/>
          </p:spPr>
          <p:txBody>
            <a:bodyPr rot="10800000" vert="eaVert" wrap="none" anchor="ctr"/>
            <a:lstStyle/>
            <a:p>
              <a:pPr algn="ctr"/>
              <a:endParaRPr lang="ar-SA"/>
            </a:p>
          </p:txBody>
        </p:sp>
        <p:sp>
          <p:nvSpPr>
            <p:cNvPr id="63493" name="Text Box 5"/>
            <p:cNvSpPr txBox="1">
              <a:spLocks noChangeArrowheads="1"/>
            </p:cNvSpPr>
            <p:nvPr/>
          </p:nvSpPr>
          <p:spPr bwMode="auto">
            <a:xfrm>
              <a:off x="3696" y="1680"/>
              <a:ext cx="745" cy="518"/>
            </a:xfrm>
            <a:prstGeom prst="rect">
              <a:avLst/>
            </a:prstGeom>
            <a:noFill/>
            <a:ln w="9525">
              <a:noFill/>
              <a:miter lim="800000"/>
              <a:headEnd/>
              <a:tailEnd/>
            </a:ln>
            <a:effectLst/>
          </p:spPr>
          <p:txBody>
            <a:bodyPr wrap="none">
              <a:spAutoFit/>
            </a:bodyPr>
            <a:lstStyle/>
            <a:p>
              <a:r>
                <a:rPr lang="en-US"/>
                <a:t>Ideal</a:t>
              </a:r>
            </a:p>
            <a:p>
              <a:r>
                <a:rPr lang="en-US"/>
                <a:t>Op-amp</a:t>
              </a:r>
            </a:p>
          </p:txBody>
        </p:sp>
        <p:grpSp>
          <p:nvGrpSpPr>
            <p:cNvPr id="3" name="Group 8"/>
            <p:cNvGrpSpPr>
              <a:grpSpLocks/>
            </p:cNvGrpSpPr>
            <p:nvPr/>
          </p:nvGrpSpPr>
          <p:grpSpPr bwMode="auto">
            <a:xfrm>
              <a:off x="3552" y="1440"/>
              <a:ext cx="224" cy="982"/>
              <a:chOff x="864" y="2090"/>
              <a:chExt cx="224" cy="982"/>
            </a:xfrm>
          </p:grpSpPr>
          <p:sp>
            <p:nvSpPr>
              <p:cNvPr id="63494" name="Text Box 6"/>
              <p:cNvSpPr txBox="1">
                <a:spLocks noChangeArrowheads="1"/>
              </p:cNvSpPr>
              <p:nvPr/>
            </p:nvSpPr>
            <p:spPr bwMode="auto">
              <a:xfrm>
                <a:off x="902" y="2090"/>
                <a:ext cx="180" cy="288"/>
              </a:xfrm>
              <a:prstGeom prst="rect">
                <a:avLst/>
              </a:prstGeom>
              <a:noFill/>
              <a:ln w="9525">
                <a:noFill/>
                <a:miter lim="800000"/>
                <a:headEnd/>
                <a:tailEnd/>
              </a:ln>
              <a:effectLst/>
            </p:spPr>
            <p:txBody>
              <a:bodyPr wrap="none">
                <a:spAutoFit/>
              </a:bodyPr>
              <a:lstStyle/>
              <a:p>
                <a:r>
                  <a:rPr lang="en-US"/>
                  <a:t>-</a:t>
                </a:r>
              </a:p>
            </p:txBody>
          </p:sp>
          <p:sp>
            <p:nvSpPr>
              <p:cNvPr id="63495" name="Text Box 7"/>
              <p:cNvSpPr txBox="1">
                <a:spLocks noChangeArrowheads="1"/>
              </p:cNvSpPr>
              <p:nvPr/>
            </p:nvSpPr>
            <p:spPr bwMode="auto">
              <a:xfrm>
                <a:off x="864" y="2784"/>
                <a:ext cx="224" cy="288"/>
              </a:xfrm>
              <a:prstGeom prst="rect">
                <a:avLst/>
              </a:prstGeom>
              <a:noFill/>
              <a:ln w="9525">
                <a:noFill/>
                <a:miter lim="800000"/>
                <a:headEnd/>
                <a:tailEnd/>
              </a:ln>
              <a:effectLst/>
            </p:spPr>
            <p:txBody>
              <a:bodyPr wrap="none">
                <a:spAutoFit/>
              </a:bodyPr>
              <a:lstStyle/>
              <a:p>
                <a:r>
                  <a:rPr lang="en-US"/>
                  <a:t>+</a:t>
                </a:r>
              </a:p>
            </p:txBody>
          </p:sp>
        </p:grpSp>
        <p:grpSp>
          <p:nvGrpSpPr>
            <p:cNvPr id="4" name="Group 14"/>
            <p:cNvGrpSpPr>
              <a:grpSpLocks/>
            </p:cNvGrpSpPr>
            <p:nvPr/>
          </p:nvGrpSpPr>
          <p:grpSpPr bwMode="auto">
            <a:xfrm>
              <a:off x="1776" y="1200"/>
              <a:ext cx="768" cy="336"/>
              <a:chOff x="720" y="2256"/>
              <a:chExt cx="768" cy="336"/>
            </a:xfrm>
          </p:grpSpPr>
          <p:sp>
            <p:nvSpPr>
              <p:cNvPr id="63497" name="Line 9"/>
              <p:cNvSpPr>
                <a:spLocks noChangeShapeType="1"/>
              </p:cNvSpPr>
              <p:nvPr/>
            </p:nvSpPr>
            <p:spPr bwMode="auto">
              <a:xfrm>
                <a:off x="1056" y="2256"/>
                <a:ext cx="0" cy="336"/>
              </a:xfrm>
              <a:prstGeom prst="line">
                <a:avLst/>
              </a:prstGeom>
              <a:noFill/>
              <a:ln w="9525">
                <a:solidFill>
                  <a:schemeClr val="tx1"/>
                </a:solidFill>
                <a:round/>
                <a:headEnd/>
                <a:tailEnd/>
              </a:ln>
              <a:effectLst/>
            </p:spPr>
            <p:txBody>
              <a:bodyPr/>
              <a:lstStyle/>
              <a:p>
                <a:endParaRPr lang="ar-SA"/>
              </a:p>
            </p:txBody>
          </p:sp>
          <p:sp>
            <p:nvSpPr>
              <p:cNvPr id="63499" name="Line 11"/>
              <p:cNvSpPr>
                <a:spLocks noChangeShapeType="1"/>
              </p:cNvSpPr>
              <p:nvPr/>
            </p:nvSpPr>
            <p:spPr bwMode="auto">
              <a:xfrm flipH="1">
                <a:off x="720" y="2400"/>
                <a:ext cx="336" cy="0"/>
              </a:xfrm>
              <a:prstGeom prst="line">
                <a:avLst/>
              </a:prstGeom>
              <a:noFill/>
              <a:ln w="9525">
                <a:solidFill>
                  <a:schemeClr val="tx1"/>
                </a:solidFill>
                <a:round/>
                <a:headEnd/>
                <a:tailEnd/>
              </a:ln>
              <a:effectLst/>
            </p:spPr>
            <p:txBody>
              <a:bodyPr/>
              <a:lstStyle/>
              <a:p>
                <a:endParaRPr lang="ar-SA"/>
              </a:p>
            </p:txBody>
          </p:sp>
          <p:sp>
            <p:nvSpPr>
              <p:cNvPr id="63500" name="Line 12"/>
              <p:cNvSpPr>
                <a:spLocks noChangeShapeType="1"/>
              </p:cNvSpPr>
              <p:nvPr/>
            </p:nvSpPr>
            <p:spPr bwMode="auto">
              <a:xfrm>
                <a:off x="1152" y="2304"/>
                <a:ext cx="0" cy="192"/>
              </a:xfrm>
              <a:prstGeom prst="line">
                <a:avLst/>
              </a:prstGeom>
              <a:noFill/>
              <a:ln w="9525">
                <a:solidFill>
                  <a:schemeClr val="tx1"/>
                </a:solidFill>
                <a:round/>
                <a:headEnd/>
                <a:tailEnd/>
              </a:ln>
              <a:effectLst/>
            </p:spPr>
            <p:txBody>
              <a:bodyPr/>
              <a:lstStyle/>
              <a:p>
                <a:endParaRPr lang="ar-SA"/>
              </a:p>
            </p:txBody>
          </p:sp>
          <p:sp>
            <p:nvSpPr>
              <p:cNvPr id="63501" name="Line 13"/>
              <p:cNvSpPr>
                <a:spLocks noChangeShapeType="1"/>
              </p:cNvSpPr>
              <p:nvPr/>
            </p:nvSpPr>
            <p:spPr bwMode="auto">
              <a:xfrm flipH="1">
                <a:off x="1152" y="2400"/>
                <a:ext cx="336" cy="0"/>
              </a:xfrm>
              <a:prstGeom prst="line">
                <a:avLst/>
              </a:prstGeom>
              <a:noFill/>
              <a:ln w="9525">
                <a:solidFill>
                  <a:schemeClr val="tx1"/>
                </a:solidFill>
                <a:round/>
                <a:headEnd/>
                <a:tailEnd/>
              </a:ln>
              <a:effectLst/>
            </p:spPr>
            <p:txBody>
              <a:bodyPr/>
              <a:lstStyle/>
              <a:p>
                <a:endParaRPr lang="ar-SA"/>
              </a:p>
            </p:txBody>
          </p:sp>
        </p:grpSp>
        <p:grpSp>
          <p:nvGrpSpPr>
            <p:cNvPr id="5" name="Group 15"/>
            <p:cNvGrpSpPr>
              <a:grpSpLocks/>
            </p:cNvGrpSpPr>
            <p:nvPr/>
          </p:nvGrpSpPr>
          <p:grpSpPr bwMode="auto">
            <a:xfrm>
              <a:off x="1824" y="2592"/>
              <a:ext cx="768" cy="336"/>
              <a:chOff x="720" y="2256"/>
              <a:chExt cx="768" cy="336"/>
            </a:xfrm>
          </p:grpSpPr>
          <p:sp>
            <p:nvSpPr>
              <p:cNvPr id="63504" name="Line 16"/>
              <p:cNvSpPr>
                <a:spLocks noChangeShapeType="1"/>
              </p:cNvSpPr>
              <p:nvPr/>
            </p:nvSpPr>
            <p:spPr bwMode="auto">
              <a:xfrm>
                <a:off x="1056" y="2256"/>
                <a:ext cx="0" cy="336"/>
              </a:xfrm>
              <a:prstGeom prst="line">
                <a:avLst/>
              </a:prstGeom>
              <a:noFill/>
              <a:ln w="9525">
                <a:solidFill>
                  <a:schemeClr val="tx1"/>
                </a:solidFill>
                <a:round/>
                <a:headEnd/>
                <a:tailEnd/>
              </a:ln>
              <a:effectLst/>
            </p:spPr>
            <p:txBody>
              <a:bodyPr/>
              <a:lstStyle/>
              <a:p>
                <a:endParaRPr lang="ar-SA"/>
              </a:p>
            </p:txBody>
          </p:sp>
          <p:sp>
            <p:nvSpPr>
              <p:cNvPr id="63505" name="Line 17"/>
              <p:cNvSpPr>
                <a:spLocks noChangeShapeType="1"/>
              </p:cNvSpPr>
              <p:nvPr/>
            </p:nvSpPr>
            <p:spPr bwMode="auto">
              <a:xfrm flipH="1">
                <a:off x="720" y="2400"/>
                <a:ext cx="336" cy="0"/>
              </a:xfrm>
              <a:prstGeom prst="line">
                <a:avLst/>
              </a:prstGeom>
              <a:noFill/>
              <a:ln w="9525">
                <a:solidFill>
                  <a:schemeClr val="tx1"/>
                </a:solidFill>
                <a:round/>
                <a:headEnd/>
                <a:tailEnd/>
              </a:ln>
              <a:effectLst/>
            </p:spPr>
            <p:txBody>
              <a:bodyPr/>
              <a:lstStyle/>
              <a:p>
                <a:endParaRPr lang="ar-SA"/>
              </a:p>
            </p:txBody>
          </p:sp>
          <p:sp>
            <p:nvSpPr>
              <p:cNvPr id="63506" name="Line 18"/>
              <p:cNvSpPr>
                <a:spLocks noChangeShapeType="1"/>
              </p:cNvSpPr>
              <p:nvPr/>
            </p:nvSpPr>
            <p:spPr bwMode="auto">
              <a:xfrm>
                <a:off x="1152" y="2304"/>
                <a:ext cx="0" cy="192"/>
              </a:xfrm>
              <a:prstGeom prst="line">
                <a:avLst/>
              </a:prstGeom>
              <a:noFill/>
              <a:ln w="9525">
                <a:solidFill>
                  <a:schemeClr val="tx1"/>
                </a:solidFill>
                <a:round/>
                <a:headEnd/>
                <a:tailEnd/>
              </a:ln>
              <a:effectLst/>
            </p:spPr>
            <p:txBody>
              <a:bodyPr/>
              <a:lstStyle/>
              <a:p>
                <a:endParaRPr lang="ar-SA"/>
              </a:p>
            </p:txBody>
          </p:sp>
          <p:sp>
            <p:nvSpPr>
              <p:cNvPr id="63507" name="Line 19"/>
              <p:cNvSpPr>
                <a:spLocks noChangeShapeType="1"/>
              </p:cNvSpPr>
              <p:nvPr/>
            </p:nvSpPr>
            <p:spPr bwMode="auto">
              <a:xfrm flipH="1">
                <a:off x="1152" y="2400"/>
                <a:ext cx="336" cy="0"/>
              </a:xfrm>
              <a:prstGeom prst="line">
                <a:avLst/>
              </a:prstGeom>
              <a:noFill/>
              <a:ln w="9525">
                <a:solidFill>
                  <a:schemeClr val="tx1"/>
                </a:solidFill>
                <a:round/>
                <a:headEnd/>
                <a:tailEnd/>
              </a:ln>
              <a:effectLst/>
            </p:spPr>
            <p:txBody>
              <a:bodyPr/>
              <a:lstStyle/>
              <a:p>
                <a:endParaRPr lang="ar-SA"/>
              </a:p>
            </p:txBody>
          </p:sp>
        </p:grpSp>
        <p:sp>
          <p:nvSpPr>
            <p:cNvPr id="63524" name="Line 36"/>
            <p:cNvSpPr>
              <a:spLocks noChangeShapeType="1"/>
            </p:cNvSpPr>
            <p:nvPr/>
          </p:nvSpPr>
          <p:spPr bwMode="auto">
            <a:xfrm flipH="1">
              <a:off x="2496" y="2736"/>
              <a:ext cx="624" cy="0"/>
            </a:xfrm>
            <a:prstGeom prst="line">
              <a:avLst/>
            </a:prstGeom>
            <a:noFill/>
            <a:ln w="9525">
              <a:solidFill>
                <a:schemeClr val="tx1"/>
              </a:solidFill>
              <a:round/>
              <a:headEnd/>
              <a:tailEnd/>
            </a:ln>
            <a:effectLst/>
          </p:spPr>
          <p:txBody>
            <a:bodyPr/>
            <a:lstStyle/>
            <a:p>
              <a:endParaRPr lang="ar-SA"/>
            </a:p>
          </p:txBody>
        </p:sp>
        <p:sp>
          <p:nvSpPr>
            <p:cNvPr id="63525" name="Line 37"/>
            <p:cNvSpPr>
              <a:spLocks noChangeShapeType="1"/>
            </p:cNvSpPr>
            <p:nvPr/>
          </p:nvSpPr>
          <p:spPr bwMode="auto">
            <a:xfrm flipH="1">
              <a:off x="2448" y="1344"/>
              <a:ext cx="672" cy="0"/>
            </a:xfrm>
            <a:prstGeom prst="line">
              <a:avLst/>
            </a:prstGeom>
            <a:noFill/>
            <a:ln w="9525">
              <a:solidFill>
                <a:schemeClr val="tx1"/>
              </a:solidFill>
              <a:round/>
              <a:headEnd/>
              <a:tailEnd/>
            </a:ln>
            <a:effectLst/>
          </p:spPr>
          <p:txBody>
            <a:bodyPr/>
            <a:lstStyle/>
            <a:p>
              <a:endParaRPr lang="ar-SA"/>
            </a:p>
          </p:txBody>
        </p:sp>
        <p:sp>
          <p:nvSpPr>
            <p:cNvPr id="63529" name="AutoShape 41"/>
            <p:cNvSpPr>
              <a:spLocks noChangeArrowheads="1"/>
            </p:cNvSpPr>
            <p:nvPr/>
          </p:nvSpPr>
          <p:spPr bwMode="auto">
            <a:xfrm rot="5400000">
              <a:off x="2280" y="360"/>
              <a:ext cx="2592" cy="3216"/>
            </a:xfrm>
            <a:prstGeom prst="triangle">
              <a:avLst>
                <a:gd name="adj" fmla="val 50000"/>
              </a:avLst>
            </a:prstGeom>
            <a:noFill/>
            <a:ln w="9525">
              <a:solidFill>
                <a:schemeClr val="tx1"/>
              </a:solidFill>
              <a:miter lim="800000"/>
              <a:headEnd/>
              <a:tailEnd/>
            </a:ln>
            <a:effectLst/>
          </p:spPr>
          <p:txBody>
            <a:bodyPr wrap="none" anchor="ctr"/>
            <a:lstStyle/>
            <a:p>
              <a:endParaRPr lang="ar-SA"/>
            </a:p>
          </p:txBody>
        </p:sp>
        <p:grpSp>
          <p:nvGrpSpPr>
            <p:cNvPr id="6" name="Group 42"/>
            <p:cNvGrpSpPr>
              <a:grpSpLocks/>
            </p:cNvGrpSpPr>
            <p:nvPr/>
          </p:nvGrpSpPr>
          <p:grpSpPr bwMode="auto">
            <a:xfrm>
              <a:off x="1968" y="816"/>
              <a:ext cx="226" cy="2382"/>
              <a:chOff x="864" y="2090"/>
              <a:chExt cx="187" cy="790"/>
            </a:xfrm>
          </p:grpSpPr>
          <p:sp>
            <p:nvSpPr>
              <p:cNvPr id="63531" name="Text Box 43"/>
              <p:cNvSpPr txBox="1">
                <a:spLocks noChangeArrowheads="1"/>
              </p:cNvSpPr>
              <p:nvPr/>
            </p:nvSpPr>
            <p:spPr bwMode="auto">
              <a:xfrm>
                <a:off x="902" y="2090"/>
                <a:ext cx="149" cy="96"/>
              </a:xfrm>
              <a:prstGeom prst="rect">
                <a:avLst/>
              </a:prstGeom>
              <a:noFill/>
              <a:ln w="9525">
                <a:noFill/>
                <a:miter lim="800000"/>
                <a:headEnd/>
                <a:tailEnd/>
              </a:ln>
              <a:effectLst/>
            </p:spPr>
            <p:txBody>
              <a:bodyPr wrap="none">
                <a:spAutoFit/>
              </a:bodyPr>
              <a:lstStyle/>
              <a:p>
                <a:r>
                  <a:rPr lang="en-US"/>
                  <a:t>-</a:t>
                </a:r>
              </a:p>
            </p:txBody>
          </p:sp>
          <p:sp>
            <p:nvSpPr>
              <p:cNvPr id="63532" name="Text Box 44"/>
              <p:cNvSpPr txBox="1">
                <a:spLocks noChangeArrowheads="1"/>
              </p:cNvSpPr>
              <p:nvPr/>
            </p:nvSpPr>
            <p:spPr bwMode="auto">
              <a:xfrm>
                <a:off x="864" y="2784"/>
                <a:ext cx="185" cy="96"/>
              </a:xfrm>
              <a:prstGeom prst="rect">
                <a:avLst/>
              </a:prstGeom>
              <a:noFill/>
              <a:ln w="9525">
                <a:noFill/>
                <a:miter lim="800000"/>
                <a:headEnd/>
                <a:tailEnd/>
              </a:ln>
              <a:effectLst/>
            </p:spPr>
            <p:txBody>
              <a:bodyPr wrap="none">
                <a:spAutoFit/>
              </a:bodyPr>
              <a:lstStyle/>
              <a:p>
                <a:r>
                  <a:rPr lang="en-US"/>
                  <a:t>+</a:t>
                </a:r>
              </a:p>
            </p:txBody>
          </p:sp>
        </p:grpSp>
        <p:grpSp>
          <p:nvGrpSpPr>
            <p:cNvPr id="7" name="Group 22"/>
            <p:cNvGrpSpPr>
              <a:grpSpLocks/>
            </p:cNvGrpSpPr>
            <p:nvPr/>
          </p:nvGrpSpPr>
          <p:grpSpPr bwMode="auto">
            <a:xfrm>
              <a:off x="2496" y="2208"/>
              <a:ext cx="384" cy="384"/>
              <a:chOff x="1056" y="3120"/>
              <a:chExt cx="384" cy="384"/>
            </a:xfrm>
          </p:grpSpPr>
          <p:sp>
            <p:nvSpPr>
              <p:cNvPr id="63508" name="Oval 20"/>
              <p:cNvSpPr>
                <a:spLocks noChangeArrowheads="1"/>
              </p:cNvSpPr>
              <p:nvPr/>
            </p:nvSpPr>
            <p:spPr bwMode="auto">
              <a:xfrm>
                <a:off x="1056" y="3120"/>
                <a:ext cx="384" cy="384"/>
              </a:xfrm>
              <a:prstGeom prst="ellipse">
                <a:avLst/>
              </a:prstGeom>
              <a:solidFill>
                <a:schemeClr val="tx2">
                  <a:lumMod val="20000"/>
                  <a:lumOff val="80000"/>
                </a:schemeClr>
              </a:solidFill>
              <a:ln w="9525">
                <a:solidFill>
                  <a:schemeClr val="tx1"/>
                </a:solidFill>
                <a:round/>
                <a:headEnd/>
                <a:tailEnd/>
              </a:ln>
              <a:effectLst/>
            </p:spPr>
            <p:txBody>
              <a:bodyPr wrap="none" anchor="ctr"/>
              <a:lstStyle/>
              <a:p>
                <a:endParaRPr lang="ar-SA"/>
              </a:p>
            </p:txBody>
          </p:sp>
          <p:sp>
            <p:nvSpPr>
              <p:cNvPr id="63509" name="Line 21"/>
              <p:cNvSpPr>
                <a:spLocks noChangeShapeType="1"/>
              </p:cNvSpPr>
              <p:nvPr/>
            </p:nvSpPr>
            <p:spPr bwMode="auto">
              <a:xfrm flipV="1">
                <a:off x="1248" y="3168"/>
                <a:ext cx="0" cy="240"/>
              </a:xfrm>
              <a:prstGeom prst="line">
                <a:avLst/>
              </a:prstGeom>
              <a:noFill/>
              <a:ln w="9525">
                <a:solidFill>
                  <a:schemeClr val="tx1"/>
                </a:solidFill>
                <a:round/>
                <a:headEnd/>
                <a:tailEnd type="triangle" w="med" len="med"/>
              </a:ln>
              <a:effectLst/>
            </p:spPr>
            <p:txBody>
              <a:bodyPr/>
              <a:lstStyle/>
              <a:p>
                <a:endParaRPr lang="ar-SA"/>
              </a:p>
            </p:txBody>
          </p:sp>
        </p:grpSp>
        <p:grpSp>
          <p:nvGrpSpPr>
            <p:cNvPr id="8" name="Group 23"/>
            <p:cNvGrpSpPr>
              <a:grpSpLocks/>
            </p:cNvGrpSpPr>
            <p:nvPr/>
          </p:nvGrpSpPr>
          <p:grpSpPr bwMode="auto">
            <a:xfrm flipV="1">
              <a:off x="2496" y="1584"/>
              <a:ext cx="384" cy="384"/>
              <a:chOff x="1056" y="3120"/>
              <a:chExt cx="384" cy="384"/>
            </a:xfrm>
          </p:grpSpPr>
          <p:sp>
            <p:nvSpPr>
              <p:cNvPr id="63512" name="Oval 24"/>
              <p:cNvSpPr>
                <a:spLocks noChangeArrowheads="1"/>
              </p:cNvSpPr>
              <p:nvPr/>
            </p:nvSpPr>
            <p:spPr bwMode="auto">
              <a:xfrm>
                <a:off x="1056" y="3120"/>
                <a:ext cx="384" cy="384"/>
              </a:xfrm>
              <a:prstGeom prst="ellipse">
                <a:avLst/>
              </a:prstGeom>
              <a:solidFill>
                <a:schemeClr val="tx2">
                  <a:lumMod val="20000"/>
                  <a:lumOff val="80000"/>
                </a:schemeClr>
              </a:solidFill>
              <a:ln w="9525">
                <a:solidFill>
                  <a:schemeClr val="tx1"/>
                </a:solidFill>
                <a:round/>
                <a:headEnd/>
                <a:tailEnd/>
              </a:ln>
              <a:effectLst/>
            </p:spPr>
            <p:txBody>
              <a:bodyPr wrap="none" anchor="ctr"/>
              <a:lstStyle/>
              <a:p>
                <a:endParaRPr lang="ar-SA"/>
              </a:p>
            </p:txBody>
          </p:sp>
          <p:sp>
            <p:nvSpPr>
              <p:cNvPr id="63513" name="Line 25"/>
              <p:cNvSpPr>
                <a:spLocks noChangeShapeType="1"/>
              </p:cNvSpPr>
              <p:nvPr/>
            </p:nvSpPr>
            <p:spPr bwMode="auto">
              <a:xfrm flipV="1">
                <a:off x="1248" y="3168"/>
                <a:ext cx="0" cy="240"/>
              </a:xfrm>
              <a:prstGeom prst="line">
                <a:avLst/>
              </a:prstGeom>
              <a:noFill/>
              <a:ln w="9525">
                <a:solidFill>
                  <a:schemeClr val="tx1"/>
                </a:solidFill>
                <a:round/>
                <a:headEnd/>
                <a:tailEnd type="triangle" w="med" len="med"/>
              </a:ln>
              <a:effectLst/>
            </p:spPr>
            <p:txBody>
              <a:bodyPr/>
              <a:lstStyle/>
              <a:p>
                <a:endParaRPr lang="ar-SA"/>
              </a:p>
            </p:txBody>
          </p:sp>
        </p:grpSp>
        <p:sp>
          <p:nvSpPr>
            <p:cNvPr id="63514" name="Line 26"/>
            <p:cNvSpPr>
              <a:spLocks noChangeShapeType="1"/>
            </p:cNvSpPr>
            <p:nvPr/>
          </p:nvSpPr>
          <p:spPr bwMode="auto">
            <a:xfrm>
              <a:off x="2688" y="1968"/>
              <a:ext cx="0" cy="240"/>
            </a:xfrm>
            <a:prstGeom prst="line">
              <a:avLst/>
            </a:prstGeom>
            <a:noFill/>
            <a:ln w="9525">
              <a:solidFill>
                <a:schemeClr val="tx1"/>
              </a:solidFill>
              <a:round/>
              <a:headEnd/>
              <a:tailEnd/>
            </a:ln>
            <a:effectLst/>
          </p:spPr>
          <p:txBody>
            <a:bodyPr/>
            <a:lstStyle/>
            <a:p>
              <a:endParaRPr lang="ar-SA"/>
            </a:p>
          </p:txBody>
        </p:sp>
        <p:grpSp>
          <p:nvGrpSpPr>
            <p:cNvPr id="9" name="Group 33"/>
            <p:cNvGrpSpPr>
              <a:grpSpLocks/>
            </p:cNvGrpSpPr>
            <p:nvPr/>
          </p:nvGrpSpPr>
          <p:grpSpPr bwMode="auto">
            <a:xfrm>
              <a:off x="2688" y="1920"/>
              <a:ext cx="336" cy="288"/>
              <a:chOff x="1728" y="3216"/>
              <a:chExt cx="336" cy="288"/>
            </a:xfrm>
          </p:grpSpPr>
          <p:sp>
            <p:nvSpPr>
              <p:cNvPr id="63515" name="Line 27"/>
              <p:cNvSpPr>
                <a:spLocks noChangeShapeType="1"/>
              </p:cNvSpPr>
              <p:nvPr/>
            </p:nvSpPr>
            <p:spPr bwMode="auto">
              <a:xfrm>
                <a:off x="1968" y="3216"/>
                <a:ext cx="0" cy="288"/>
              </a:xfrm>
              <a:prstGeom prst="line">
                <a:avLst/>
              </a:prstGeom>
              <a:noFill/>
              <a:ln w="9525">
                <a:solidFill>
                  <a:schemeClr val="tx1"/>
                </a:solidFill>
                <a:round/>
                <a:headEnd/>
                <a:tailEnd/>
              </a:ln>
              <a:effectLst/>
            </p:spPr>
            <p:txBody>
              <a:bodyPr/>
              <a:lstStyle/>
              <a:p>
                <a:endParaRPr lang="ar-SA"/>
              </a:p>
            </p:txBody>
          </p:sp>
          <p:sp>
            <p:nvSpPr>
              <p:cNvPr id="63518" name="Line 30"/>
              <p:cNvSpPr>
                <a:spLocks noChangeShapeType="1"/>
              </p:cNvSpPr>
              <p:nvPr/>
            </p:nvSpPr>
            <p:spPr bwMode="auto">
              <a:xfrm>
                <a:off x="2016" y="3264"/>
                <a:ext cx="0" cy="192"/>
              </a:xfrm>
              <a:prstGeom prst="line">
                <a:avLst/>
              </a:prstGeom>
              <a:noFill/>
              <a:ln w="9525">
                <a:solidFill>
                  <a:schemeClr val="tx1"/>
                </a:solidFill>
                <a:round/>
                <a:headEnd/>
                <a:tailEnd/>
              </a:ln>
              <a:effectLst/>
            </p:spPr>
            <p:txBody>
              <a:bodyPr/>
              <a:lstStyle/>
              <a:p>
                <a:endParaRPr lang="ar-SA"/>
              </a:p>
            </p:txBody>
          </p:sp>
          <p:sp>
            <p:nvSpPr>
              <p:cNvPr id="63519" name="Line 31"/>
              <p:cNvSpPr>
                <a:spLocks noChangeShapeType="1"/>
              </p:cNvSpPr>
              <p:nvPr/>
            </p:nvSpPr>
            <p:spPr bwMode="auto">
              <a:xfrm>
                <a:off x="2064" y="3312"/>
                <a:ext cx="0" cy="96"/>
              </a:xfrm>
              <a:prstGeom prst="line">
                <a:avLst/>
              </a:prstGeom>
              <a:noFill/>
              <a:ln w="9525">
                <a:solidFill>
                  <a:schemeClr val="tx1"/>
                </a:solidFill>
                <a:round/>
                <a:headEnd/>
                <a:tailEnd/>
              </a:ln>
              <a:effectLst/>
            </p:spPr>
            <p:txBody>
              <a:bodyPr/>
              <a:lstStyle/>
              <a:p>
                <a:endParaRPr lang="ar-SA"/>
              </a:p>
            </p:txBody>
          </p:sp>
          <p:sp>
            <p:nvSpPr>
              <p:cNvPr id="63520" name="Line 32"/>
              <p:cNvSpPr>
                <a:spLocks noChangeShapeType="1"/>
              </p:cNvSpPr>
              <p:nvPr/>
            </p:nvSpPr>
            <p:spPr bwMode="auto">
              <a:xfrm flipH="1">
                <a:off x="1728" y="3360"/>
                <a:ext cx="240" cy="0"/>
              </a:xfrm>
              <a:prstGeom prst="line">
                <a:avLst/>
              </a:prstGeom>
              <a:noFill/>
              <a:ln w="9525">
                <a:solidFill>
                  <a:schemeClr val="tx1"/>
                </a:solidFill>
                <a:round/>
                <a:headEnd/>
                <a:tailEnd/>
              </a:ln>
              <a:effectLst/>
            </p:spPr>
            <p:txBody>
              <a:bodyPr/>
              <a:lstStyle/>
              <a:p>
                <a:endParaRPr lang="ar-SA"/>
              </a:p>
            </p:txBody>
          </p:sp>
        </p:grpSp>
        <p:sp>
          <p:nvSpPr>
            <p:cNvPr id="63522" name="Line 34"/>
            <p:cNvSpPr>
              <a:spLocks noChangeShapeType="1"/>
            </p:cNvSpPr>
            <p:nvPr/>
          </p:nvSpPr>
          <p:spPr bwMode="auto">
            <a:xfrm>
              <a:off x="3120" y="2352"/>
              <a:ext cx="0" cy="384"/>
            </a:xfrm>
            <a:prstGeom prst="line">
              <a:avLst/>
            </a:prstGeom>
            <a:noFill/>
            <a:ln w="9525">
              <a:solidFill>
                <a:schemeClr val="tx1"/>
              </a:solidFill>
              <a:round/>
              <a:headEnd/>
              <a:tailEnd/>
            </a:ln>
            <a:effectLst/>
          </p:spPr>
          <p:txBody>
            <a:bodyPr/>
            <a:lstStyle/>
            <a:p>
              <a:endParaRPr lang="ar-SA"/>
            </a:p>
          </p:txBody>
        </p:sp>
        <p:sp>
          <p:nvSpPr>
            <p:cNvPr id="63523" name="Line 35"/>
            <p:cNvSpPr>
              <a:spLocks noChangeShapeType="1"/>
            </p:cNvSpPr>
            <p:nvPr/>
          </p:nvSpPr>
          <p:spPr bwMode="auto">
            <a:xfrm>
              <a:off x="3120" y="1344"/>
              <a:ext cx="0" cy="288"/>
            </a:xfrm>
            <a:prstGeom prst="line">
              <a:avLst/>
            </a:prstGeom>
            <a:noFill/>
            <a:ln w="9525">
              <a:solidFill>
                <a:schemeClr val="tx1"/>
              </a:solidFill>
              <a:round/>
              <a:headEnd/>
              <a:tailEnd/>
            </a:ln>
            <a:effectLst/>
          </p:spPr>
          <p:txBody>
            <a:bodyPr/>
            <a:lstStyle/>
            <a:p>
              <a:endParaRPr lang="ar-SA"/>
            </a:p>
          </p:txBody>
        </p:sp>
        <p:sp>
          <p:nvSpPr>
            <p:cNvPr id="63526" name="Line 38"/>
            <p:cNvSpPr>
              <a:spLocks noChangeShapeType="1"/>
            </p:cNvSpPr>
            <p:nvPr/>
          </p:nvSpPr>
          <p:spPr bwMode="auto">
            <a:xfrm>
              <a:off x="2688" y="2592"/>
              <a:ext cx="0" cy="144"/>
            </a:xfrm>
            <a:prstGeom prst="line">
              <a:avLst/>
            </a:prstGeom>
            <a:noFill/>
            <a:ln w="9525">
              <a:solidFill>
                <a:schemeClr val="tx1"/>
              </a:solidFill>
              <a:round/>
              <a:headEnd/>
              <a:tailEnd/>
            </a:ln>
            <a:effectLst/>
          </p:spPr>
          <p:txBody>
            <a:bodyPr/>
            <a:lstStyle/>
            <a:p>
              <a:endParaRPr lang="ar-SA"/>
            </a:p>
          </p:txBody>
        </p:sp>
        <p:sp>
          <p:nvSpPr>
            <p:cNvPr id="63527" name="Line 39"/>
            <p:cNvSpPr>
              <a:spLocks noChangeShapeType="1"/>
            </p:cNvSpPr>
            <p:nvPr/>
          </p:nvSpPr>
          <p:spPr bwMode="auto">
            <a:xfrm flipV="1">
              <a:off x="2688" y="1344"/>
              <a:ext cx="0" cy="240"/>
            </a:xfrm>
            <a:prstGeom prst="line">
              <a:avLst/>
            </a:prstGeom>
            <a:noFill/>
            <a:ln w="9525">
              <a:solidFill>
                <a:schemeClr val="tx1"/>
              </a:solidFill>
              <a:round/>
              <a:headEnd/>
              <a:tailEnd/>
            </a:ln>
            <a:effectLst/>
          </p:spPr>
          <p:txBody>
            <a:bodyPr/>
            <a:lstStyle/>
            <a:p>
              <a:endParaRPr lang="ar-SA"/>
            </a:p>
          </p:txBody>
        </p:sp>
        <p:sp>
          <p:nvSpPr>
            <p:cNvPr id="63533" name="Text Box 45"/>
            <p:cNvSpPr txBox="1">
              <a:spLocks noChangeArrowheads="1"/>
            </p:cNvSpPr>
            <p:nvPr/>
          </p:nvSpPr>
          <p:spPr bwMode="auto">
            <a:xfrm>
              <a:off x="2832" y="1584"/>
              <a:ext cx="308" cy="288"/>
            </a:xfrm>
            <a:prstGeom prst="rect">
              <a:avLst/>
            </a:prstGeom>
            <a:noFill/>
            <a:ln w="9525">
              <a:noFill/>
              <a:miter lim="800000"/>
              <a:headEnd/>
              <a:tailEnd/>
            </a:ln>
            <a:effectLst/>
          </p:spPr>
          <p:txBody>
            <a:bodyPr wrap="none">
              <a:spAutoFit/>
            </a:bodyPr>
            <a:lstStyle/>
            <a:p>
              <a:r>
                <a:rPr lang="en-US"/>
                <a:t>I</a:t>
              </a:r>
              <a:r>
                <a:rPr lang="en-US" baseline="-25000"/>
                <a:t>b1</a:t>
              </a:r>
              <a:endParaRPr lang="en-US"/>
            </a:p>
          </p:txBody>
        </p:sp>
        <p:sp>
          <p:nvSpPr>
            <p:cNvPr id="63534" name="Text Box 46"/>
            <p:cNvSpPr txBox="1">
              <a:spLocks noChangeArrowheads="1"/>
            </p:cNvSpPr>
            <p:nvPr/>
          </p:nvSpPr>
          <p:spPr bwMode="auto">
            <a:xfrm>
              <a:off x="2832" y="2256"/>
              <a:ext cx="308" cy="288"/>
            </a:xfrm>
            <a:prstGeom prst="rect">
              <a:avLst/>
            </a:prstGeom>
            <a:noFill/>
            <a:ln w="9525">
              <a:noFill/>
              <a:miter lim="800000"/>
              <a:headEnd/>
              <a:tailEnd/>
            </a:ln>
            <a:effectLst/>
          </p:spPr>
          <p:txBody>
            <a:bodyPr>
              <a:spAutoFit/>
            </a:bodyPr>
            <a:lstStyle/>
            <a:p>
              <a:r>
                <a:rPr lang="en-US"/>
                <a:t>I</a:t>
              </a:r>
              <a:r>
                <a:rPr lang="en-US" baseline="-25000"/>
                <a:t>b2</a:t>
              </a:r>
              <a:endParaRPr lang="en-US"/>
            </a:p>
          </p:txBody>
        </p:sp>
        <p:sp>
          <p:nvSpPr>
            <p:cNvPr id="63535" name="Text Box 47"/>
            <p:cNvSpPr txBox="1">
              <a:spLocks noChangeArrowheads="1"/>
            </p:cNvSpPr>
            <p:nvPr/>
          </p:nvSpPr>
          <p:spPr bwMode="auto">
            <a:xfrm>
              <a:off x="2064" y="1536"/>
              <a:ext cx="383" cy="288"/>
            </a:xfrm>
            <a:prstGeom prst="rect">
              <a:avLst/>
            </a:prstGeom>
            <a:noFill/>
            <a:ln w="9525">
              <a:noFill/>
              <a:miter lim="800000"/>
              <a:headEnd/>
              <a:tailEnd/>
            </a:ln>
            <a:effectLst/>
          </p:spPr>
          <p:txBody>
            <a:bodyPr wrap="none">
              <a:spAutoFit/>
            </a:bodyPr>
            <a:lstStyle/>
            <a:p>
              <a:r>
                <a:rPr lang="en-US"/>
                <a:t>V</a:t>
              </a:r>
              <a:r>
                <a:rPr lang="en-US" baseline="-25000"/>
                <a:t>b1</a:t>
              </a:r>
              <a:endParaRPr lang="en-US"/>
            </a:p>
          </p:txBody>
        </p:sp>
        <p:sp>
          <p:nvSpPr>
            <p:cNvPr id="63536" name="Text Box 48"/>
            <p:cNvSpPr txBox="1">
              <a:spLocks noChangeArrowheads="1"/>
            </p:cNvSpPr>
            <p:nvPr/>
          </p:nvSpPr>
          <p:spPr bwMode="auto">
            <a:xfrm>
              <a:off x="2016" y="2256"/>
              <a:ext cx="384" cy="288"/>
            </a:xfrm>
            <a:prstGeom prst="rect">
              <a:avLst/>
            </a:prstGeom>
            <a:noFill/>
            <a:ln w="9525">
              <a:noFill/>
              <a:miter lim="800000"/>
              <a:headEnd/>
              <a:tailEnd/>
            </a:ln>
            <a:effectLst/>
          </p:spPr>
          <p:txBody>
            <a:bodyPr>
              <a:spAutoFit/>
            </a:bodyPr>
            <a:lstStyle/>
            <a:p>
              <a:r>
                <a:rPr lang="en-US"/>
                <a:t>V</a:t>
              </a:r>
              <a:r>
                <a:rPr lang="en-US" baseline="-25000"/>
                <a:t>b2</a:t>
              </a:r>
              <a:endParaRPr lang="en-US"/>
            </a:p>
          </p:txBody>
        </p:sp>
        <p:sp>
          <p:nvSpPr>
            <p:cNvPr id="63538" name="Oval 50"/>
            <p:cNvSpPr>
              <a:spLocks noChangeArrowheads="1"/>
            </p:cNvSpPr>
            <p:nvPr/>
          </p:nvSpPr>
          <p:spPr bwMode="auto">
            <a:xfrm>
              <a:off x="1680" y="2688"/>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3539" name="Oval 51"/>
            <p:cNvSpPr>
              <a:spLocks noChangeArrowheads="1"/>
            </p:cNvSpPr>
            <p:nvPr/>
          </p:nvSpPr>
          <p:spPr bwMode="auto">
            <a:xfrm>
              <a:off x="1632" y="1248"/>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3540" name="Oval 52"/>
            <p:cNvSpPr>
              <a:spLocks noChangeArrowheads="1"/>
            </p:cNvSpPr>
            <p:nvPr/>
          </p:nvSpPr>
          <p:spPr bwMode="auto">
            <a:xfrm>
              <a:off x="5376" y="1872"/>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3541" name="Text Box 53"/>
            <p:cNvSpPr txBox="1">
              <a:spLocks noChangeArrowheads="1"/>
            </p:cNvSpPr>
            <p:nvPr/>
          </p:nvSpPr>
          <p:spPr bwMode="auto">
            <a:xfrm>
              <a:off x="1584" y="960"/>
              <a:ext cx="319" cy="288"/>
            </a:xfrm>
            <a:prstGeom prst="rect">
              <a:avLst/>
            </a:prstGeom>
            <a:noFill/>
            <a:ln w="9525">
              <a:noFill/>
              <a:miter lim="800000"/>
              <a:headEnd/>
              <a:tailEnd/>
            </a:ln>
            <a:effectLst/>
          </p:spPr>
          <p:txBody>
            <a:bodyPr wrap="none">
              <a:spAutoFit/>
            </a:bodyPr>
            <a:lstStyle/>
            <a:p>
              <a:r>
                <a:rPr lang="en-US"/>
                <a:t>V</a:t>
              </a:r>
              <a:r>
                <a:rPr lang="en-US" baseline="-25000"/>
                <a:t>1</a:t>
              </a:r>
              <a:endParaRPr lang="en-US"/>
            </a:p>
          </p:txBody>
        </p:sp>
        <p:sp>
          <p:nvSpPr>
            <p:cNvPr id="63542" name="Text Box 54"/>
            <p:cNvSpPr txBox="1">
              <a:spLocks noChangeArrowheads="1"/>
            </p:cNvSpPr>
            <p:nvPr/>
          </p:nvSpPr>
          <p:spPr bwMode="auto">
            <a:xfrm>
              <a:off x="1584" y="2832"/>
              <a:ext cx="384" cy="288"/>
            </a:xfrm>
            <a:prstGeom prst="rect">
              <a:avLst/>
            </a:prstGeom>
            <a:noFill/>
            <a:ln w="9525">
              <a:noFill/>
              <a:miter lim="800000"/>
              <a:headEnd/>
              <a:tailEnd/>
            </a:ln>
            <a:effectLst/>
          </p:spPr>
          <p:txBody>
            <a:bodyPr>
              <a:spAutoFit/>
            </a:bodyPr>
            <a:lstStyle/>
            <a:p>
              <a:r>
                <a:rPr lang="en-US"/>
                <a:t>V</a:t>
              </a:r>
              <a:r>
                <a:rPr lang="en-US" baseline="-25000"/>
                <a:t>2</a:t>
              </a:r>
              <a:endParaRPr lang="en-US"/>
            </a:p>
          </p:txBody>
        </p:sp>
        <p:sp>
          <p:nvSpPr>
            <p:cNvPr id="63545" name="Line 57"/>
            <p:cNvSpPr>
              <a:spLocks noChangeShapeType="1"/>
            </p:cNvSpPr>
            <p:nvPr/>
          </p:nvSpPr>
          <p:spPr bwMode="auto">
            <a:xfrm>
              <a:off x="3120" y="1632"/>
              <a:ext cx="384" cy="0"/>
            </a:xfrm>
            <a:prstGeom prst="line">
              <a:avLst/>
            </a:prstGeom>
            <a:noFill/>
            <a:ln w="9525">
              <a:solidFill>
                <a:schemeClr val="tx1"/>
              </a:solidFill>
              <a:round/>
              <a:headEnd/>
              <a:tailEnd/>
            </a:ln>
            <a:effectLst/>
          </p:spPr>
          <p:txBody>
            <a:bodyPr/>
            <a:lstStyle/>
            <a:p>
              <a:endParaRPr lang="ar-SA"/>
            </a:p>
          </p:txBody>
        </p:sp>
        <p:sp>
          <p:nvSpPr>
            <p:cNvPr id="63546" name="Line 58"/>
            <p:cNvSpPr>
              <a:spLocks noChangeShapeType="1"/>
            </p:cNvSpPr>
            <p:nvPr/>
          </p:nvSpPr>
          <p:spPr bwMode="auto">
            <a:xfrm>
              <a:off x="3120" y="2352"/>
              <a:ext cx="384" cy="0"/>
            </a:xfrm>
            <a:prstGeom prst="line">
              <a:avLst/>
            </a:prstGeom>
            <a:noFill/>
            <a:ln w="9525">
              <a:solidFill>
                <a:schemeClr val="tx1"/>
              </a:solidFill>
              <a:round/>
              <a:headEnd/>
              <a:tailEnd/>
            </a:ln>
            <a:effectLst/>
          </p:spPr>
          <p:txBody>
            <a:bodyPr/>
            <a:lstStyle/>
            <a:p>
              <a:endParaRPr lang="ar-SA"/>
            </a:p>
          </p:txBody>
        </p:sp>
        <p:grpSp>
          <p:nvGrpSpPr>
            <p:cNvPr id="10" name="Group 70"/>
            <p:cNvGrpSpPr>
              <a:grpSpLocks/>
            </p:cNvGrpSpPr>
            <p:nvPr/>
          </p:nvGrpSpPr>
          <p:grpSpPr bwMode="auto">
            <a:xfrm flipH="1">
              <a:off x="288" y="1824"/>
              <a:ext cx="336" cy="288"/>
              <a:chOff x="1728" y="3216"/>
              <a:chExt cx="336" cy="288"/>
            </a:xfrm>
          </p:grpSpPr>
          <p:sp>
            <p:nvSpPr>
              <p:cNvPr id="63559" name="Line 71"/>
              <p:cNvSpPr>
                <a:spLocks noChangeShapeType="1"/>
              </p:cNvSpPr>
              <p:nvPr/>
            </p:nvSpPr>
            <p:spPr bwMode="auto">
              <a:xfrm>
                <a:off x="1968" y="3216"/>
                <a:ext cx="0" cy="288"/>
              </a:xfrm>
              <a:prstGeom prst="line">
                <a:avLst/>
              </a:prstGeom>
              <a:noFill/>
              <a:ln w="9525">
                <a:solidFill>
                  <a:schemeClr val="tx1"/>
                </a:solidFill>
                <a:round/>
                <a:headEnd/>
                <a:tailEnd/>
              </a:ln>
              <a:effectLst/>
            </p:spPr>
            <p:txBody>
              <a:bodyPr/>
              <a:lstStyle/>
              <a:p>
                <a:endParaRPr lang="ar-SA"/>
              </a:p>
            </p:txBody>
          </p:sp>
          <p:sp>
            <p:nvSpPr>
              <p:cNvPr id="63560" name="Line 72"/>
              <p:cNvSpPr>
                <a:spLocks noChangeShapeType="1"/>
              </p:cNvSpPr>
              <p:nvPr/>
            </p:nvSpPr>
            <p:spPr bwMode="auto">
              <a:xfrm>
                <a:off x="2016" y="3264"/>
                <a:ext cx="0" cy="192"/>
              </a:xfrm>
              <a:prstGeom prst="line">
                <a:avLst/>
              </a:prstGeom>
              <a:noFill/>
              <a:ln w="9525">
                <a:solidFill>
                  <a:schemeClr val="tx1"/>
                </a:solidFill>
                <a:round/>
                <a:headEnd/>
                <a:tailEnd/>
              </a:ln>
              <a:effectLst/>
            </p:spPr>
            <p:txBody>
              <a:bodyPr/>
              <a:lstStyle/>
              <a:p>
                <a:endParaRPr lang="ar-SA"/>
              </a:p>
            </p:txBody>
          </p:sp>
          <p:sp>
            <p:nvSpPr>
              <p:cNvPr id="63561" name="Line 73"/>
              <p:cNvSpPr>
                <a:spLocks noChangeShapeType="1"/>
              </p:cNvSpPr>
              <p:nvPr/>
            </p:nvSpPr>
            <p:spPr bwMode="auto">
              <a:xfrm>
                <a:off x="2064" y="3312"/>
                <a:ext cx="0" cy="96"/>
              </a:xfrm>
              <a:prstGeom prst="line">
                <a:avLst/>
              </a:prstGeom>
              <a:noFill/>
              <a:ln w="9525">
                <a:solidFill>
                  <a:schemeClr val="tx1"/>
                </a:solidFill>
                <a:round/>
                <a:headEnd/>
                <a:tailEnd/>
              </a:ln>
              <a:effectLst/>
            </p:spPr>
            <p:txBody>
              <a:bodyPr/>
              <a:lstStyle/>
              <a:p>
                <a:endParaRPr lang="ar-SA"/>
              </a:p>
            </p:txBody>
          </p:sp>
          <p:sp>
            <p:nvSpPr>
              <p:cNvPr id="63562" name="Line 74"/>
              <p:cNvSpPr>
                <a:spLocks noChangeShapeType="1"/>
              </p:cNvSpPr>
              <p:nvPr/>
            </p:nvSpPr>
            <p:spPr bwMode="auto">
              <a:xfrm flipH="1">
                <a:off x="1728" y="3360"/>
                <a:ext cx="240" cy="0"/>
              </a:xfrm>
              <a:prstGeom prst="line">
                <a:avLst/>
              </a:prstGeom>
              <a:noFill/>
              <a:ln w="9525">
                <a:solidFill>
                  <a:schemeClr val="tx1"/>
                </a:solidFill>
                <a:round/>
                <a:headEnd/>
                <a:tailEnd/>
              </a:ln>
              <a:effectLst/>
            </p:spPr>
            <p:txBody>
              <a:bodyPr/>
              <a:lstStyle/>
              <a:p>
                <a:endParaRPr lang="ar-SA"/>
              </a:p>
            </p:txBody>
          </p:sp>
        </p:grpSp>
        <p:grpSp>
          <p:nvGrpSpPr>
            <p:cNvPr id="11" name="Group 77"/>
            <p:cNvGrpSpPr>
              <a:grpSpLocks/>
            </p:cNvGrpSpPr>
            <p:nvPr/>
          </p:nvGrpSpPr>
          <p:grpSpPr bwMode="auto">
            <a:xfrm>
              <a:off x="624" y="1248"/>
              <a:ext cx="1056" cy="144"/>
              <a:chOff x="720" y="1872"/>
              <a:chExt cx="1104" cy="192"/>
            </a:xfrm>
          </p:grpSpPr>
          <p:grpSp>
            <p:nvGrpSpPr>
              <p:cNvPr id="12" name="Group 69"/>
              <p:cNvGrpSpPr>
                <a:grpSpLocks/>
              </p:cNvGrpSpPr>
              <p:nvPr/>
            </p:nvGrpSpPr>
            <p:grpSpPr bwMode="auto">
              <a:xfrm>
                <a:off x="1008" y="1872"/>
                <a:ext cx="528" cy="192"/>
                <a:chOff x="480" y="2304"/>
                <a:chExt cx="912" cy="432"/>
              </a:xfrm>
            </p:grpSpPr>
            <p:sp>
              <p:nvSpPr>
                <p:cNvPr id="63550" name="Line 62"/>
                <p:cNvSpPr>
                  <a:spLocks noChangeShapeType="1"/>
                </p:cNvSpPr>
                <p:nvPr/>
              </p:nvSpPr>
              <p:spPr bwMode="auto">
                <a:xfrm>
                  <a:off x="576" y="2304"/>
                  <a:ext cx="144" cy="432"/>
                </a:xfrm>
                <a:prstGeom prst="line">
                  <a:avLst/>
                </a:prstGeom>
                <a:noFill/>
                <a:ln w="9525">
                  <a:solidFill>
                    <a:schemeClr val="tx1"/>
                  </a:solidFill>
                  <a:round/>
                  <a:headEnd/>
                  <a:tailEnd/>
                </a:ln>
                <a:effectLst/>
              </p:spPr>
              <p:txBody>
                <a:bodyPr/>
                <a:lstStyle/>
                <a:p>
                  <a:endParaRPr lang="ar-SA"/>
                </a:p>
              </p:txBody>
            </p:sp>
            <p:sp>
              <p:nvSpPr>
                <p:cNvPr id="63551" name="Line 63"/>
                <p:cNvSpPr>
                  <a:spLocks noChangeShapeType="1"/>
                </p:cNvSpPr>
                <p:nvPr/>
              </p:nvSpPr>
              <p:spPr bwMode="auto">
                <a:xfrm flipH="1">
                  <a:off x="720" y="2304"/>
                  <a:ext cx="144" cy="432"/>
                </a:xfrm>
                <a:prstGeom prst="line">
                  <a:avLst/>
                </a:prstGeom>
                <a:noFill/>
                <a:ln w="9525">
                  <a:solidFill>
                    <a:schemeClr val="tx1"/>
                  </a:solidFill>
                  <a:round/>
                  <a:headEnd/>
                  <a:tailEnd/>
                </a:ln>
                <a:effectLst/>
              </p:spPr>
              <p:txBody>
                <a:bodyPr/>
                <a:lstStyle/>
                <a:p>
                  <a:endParaRPr lang="ar-SA"/>
                </a:p>
              </p:txBody>
            </p:sp>
            <p:sp>
              <p:nvSpPr>
                <p:cNvPr id="63552" name="Line 64"/>
                <p:cNvSpPr>
                  <a:spLocks noChangeShapeType="1"/>
                </p:cNvSpPr>
                <p:nvPr/>
              </p:nvSpPr>
              <p:spPr bwMode="auto">
                <a:xfrm>
                  <a:off x="864" y="2304"/>
                  <a:ext cx="144" cy="432"/>
                </a:xfrm>
                <a:prstGeom prst="line">
                  <a:avLst/>
                </a:prstGeom>
                <a:noFill/>
                <a:ln w="9525">
                  <a:solidFill>
                    <a:schemeClr val="tx1"/>
                  </a:solidFill>
                  <a:round/>
                  <a:headEnd/>
                  <a:tailEnd/>
                </a:ln>
                <a:effectLst/>
              </p:spPr>
              <p:txBody>
                <a:bodyPr/>
                <a:lstStyle/>
                <a:p>
                  <a:endParaRPr lang="ar-SA"/>
                </a:p>
              </p:txBody>
            </p:sp>
            <p:sp>
              <p:nvSpPr>
                <p:cNvPr id="63553" name="Line 65"/>
                <p:cNvSpPr>
                  <a:spLocks noChangeShapeType="1"/>
                </p:cNvSpPr>
                <p:nvPr/>
              </p:nvSpPr>
              <p:spPr bwMode="auto">
                <a:xfrm flipH="1">
                  <a:off x="1008" y="2304"/>
                  <a:ext cx="144" cy="432"/>
                </a:xfrm>
                <a:prstGeom prst="line">
                  <a:avLst/>
                </a:prstGeom>
                <a:noFill/>
                <a:ln w="9525">
                  <a:solidFill>
                    <a:schemeClr val="tx1"/>
                  </a:solidFill>
                  <a:round/>
                  <a:headEnd/>
                  <a:tailEnd/>
                </a:ln>
                <a:effectLst/>
              </p:spPr>
              <p:txBody>
                <a:bodyPr/>
                <a:lstStyle/>
                <a:p>
                  <a:endParaRPr lang="ar-SA"/>
                </a:p>
              </p:txBody>
            </p:sp>
            <p:sp>
              <p:nvSpPr>
                <p:cNvPr id="63554" name="Line 66"/>
                <p:cNvSpPr>
                  <a:spLocks noChangeShapeType="1"/>
                </p:cNvSpPr>
                <p:nvPr/>
              </p:nvSpPr>
              <p:spPr bwMode="auto">
                <a:xfrm>
                  <a:off x="1152" y="2304"/>
                  <a:ext cx="144" cy="432"/>
                </a:xfrm>
                <a:prstGeom prst="line">
                  <a:avLst/>
                </a:prstGeom>
                <a:noFill/>
                <a:ln w="9525">
                  <a:solidFill>
                    <a:schemeClr val="tx1"/>
                  </a:solidFill>
                  <a:round/>
                  <a:headEnd/>
                  <a:tailEnd/>
                </a:ln>
                <a:effectLst/>
              </p:spPr>
              <p:txBody>
                <a:bodyPr/>
                <a:lstStyle/>
                <a:p>
                  <a:endParaRPr lang="ar-SA"/>
                </a:p>
              </p:txBody>
            </p:sp>
            <p:sp>
              <p:nvSpPr>
                <p:cNvPr id="63555" name="Line 67"/>
                <p:cNvSpPr>
                  <a:spLocks noChangeShapeType="1"/>
                </p:cNvSpPr>
                <p:nvPr/>
              </p:nvSpPr>
              <p:spPr bwMode="auto">
                <a:xfrm flipV="1">
                  <a:off x="1296" y="2544"/>
                  <a:ext cx="96" cy="192"/>
                </a:xfrm>
                <a:prstGeom prst="line">
                  <a:avLst/>
                </a:prstGeom>
                <a:noFill/>
                <a:ln w="9525">
                  <a:solidFill>
                    <a:schemeClr val="tx1"/>
                  </a:solidFill>
                  <a:round/>
                  <a:headEnd/>
                  <a:tailEnd/>
                </a:ln>
                <a:effectLst/>
              </p:spPr>
              <p:txBody>
                <a:bodyPr/>
                <a:lstStyle/>
                <a:p>
                  <a:endParaRPr lang="ar-SA"/>
                </a:p>
              </p:txBody>
            </p:sp>
            <p:sp>
              <p:nvSpPr>
                <p:cNvPr id="63556" name="Line 68"/>
                <p:cNvSpPr>
                  <a:spLocks noChangeShapeType="1"/>
                </p:cNvSpPr>
                <p:nvPr/>
              </p:nvSpPr>
              <p:spPr bwMode="auto">
                <a:xfrm flipH="1">
                  <a:off x="480" y="2304"/>
                  <a:ext cx="96" cy="240"/>
                </a:xfrm>
                <a:prstGeom prst="line">
                  <a:avLst/>
                </a:prstGeom>
                <a:noFill/>
                <a:ln w="9525">
                  <a:solidFill>
                    <a:schemeClr val="tx1"/>
                  </a:solidFill>
                  <a:round/>
                  <a:headEnd/>
                  <a:tailEnd/>
                </a:ln>
                <a:effectLst/>
              </p:spPr>
              <p:txBody>
                <a:bodyPr/>
                <a:lstStyle/>
                <a:p>
                  <a:endParaRPr lang="ar-SA"/>
                </a:p>
              </p:txBody>
            </p:sp>
          </p:grpSp>
          <p:sp>
            <p:nvSpPr>
              <p:cNvPr id="63563" name="Line 75"/>
              <p:cNvSpPr>
                <a:spLocks noChangeShapeType="1"/>
              </p:cNvSpPr>
              <p:nvPr/>
            </p:nvSpPr>
            <p:spPr bwMode="auto">
              <a:xfrm>
                <a:off x="1536" y="1968"/>
                <a:ext cx="288" cy="0"/>
              </a:xfrm>
              <a:prstGeom prst="line">
                <a:avLst/>
              </a:prstGeom>
              <a:noFill/>
              <a:ln w="9525">
                <a:solidFill>
                  <a:schemeClr val="tx1"/>
                </a:solidFill>
                <a:round/>
                <a:headEnd/>
                <a:tailEnd/>
              </a:ln>
              <a:effectLst/>
            </p:spPr>
            <p:txBody>
              <a:bodyPr/>
              <a:lstStyle/>
              <a:p>
                <a:endParaRPr lang="ar-SA"/>
              </a:p>
            </p:txBody>
          </p:sp>
          <p:sp>
            <p:nvSpPr>
              <p:cNvPr id="63564" name="Line 76"/>
              <p:cNvSpPr>
                <a:spLocks noChangeShapeType="1"/>
              </p:cNvSpPr>
              <p:nvPr/>
            </p:nvSpPr>
            <p:spPr bwMode="auto">
              <a:xfrm flipH="1">
                <a:off x="720" y="1968"/>
                <a:ext cx="288" cy="0"/>
              </a:xfrm>
              <a:prstGeom prst="line">
                <a:avLst/>
              </a:prstGeom>
              <a:noFill/>
              <a:ln w="9525">
                <a:solidFill>
                  <a:schemeClr val="tx1"/>
                </a:solidFill>
                <a:round/>
                <a:headEnd/>
                <a:tailEnd/>
              </a:ln>
              <a:effectLst/>
            </p:spPr>
            <p:txBody>
              <a:bodyPr/>
              <a:lstStyle/>
              <a:p>
                <a:endParaRPr lang="ar-SA"/>
              </a:p>
            </p:txBody>
          </p:sp>
        </p:grpSp>
        <p:grpSp>
          <p:nvGrpSpPr>
            <p:cNvPr id="13" name="Group 78"/>
            <p:cNvGrpSpPr>
              <a:grpSpLocks/>
            </p:cNvGrpSpPr>
            <p:nvPr/>
          </p:nvGrpSpPr>
          <p:grpSpPr bwMode="auto">
            <a:xfrm>
              <a:off x="624" y="2688"/>
              <a:ext cx="1104" cy="192"/>
              <a:chOff x="720" y="1872"/>
              <a:chExt cx="1104" cy="192"/>
            </a:xfrm>
          </p:grpSpPr>
          <p:grpSp>
            <p:nvGrpSpPr>
              <p:cNvPr id="14" name="Group 79"/>
              <p:cNvGrpSpPr>
                <a:grpSpLocks/>
              </p:cNvGrpSpPr>
              <p:nvPr/>
            </p:nvGrpSpPr>
            <p:grpSpPr bwMode="auto">
              <a:xfrm>
                <a:off x="1008" y="1872"/>
                <a:ext cx="528" cy="192"/>
                <a:chOff x="480" y="2304"/>
                <a:chExt cx="912" cy="432"/>
              </a:xfrm>
            </p:grpSpPr>
            <p:sp>
              <p:nvSpPr>
                <p:cNvPr id="63568" name="Line 80"/>
                <p:cNvSpPr>
                  <a:spLocks noChangeShapeType="1"/>
                </p:cNvSpPr>
                <p:nvPr/>
              </p:nvSpPr>
              <p:spPr bwMode="auto">
                <a:xfrm>
                  <a:off x="576" y="2304"/>
                  <a:ext cx="144" cy="432"/>
                </a:xfrm>
                <a:prstGeom prst="line">
                  <a:avLst/>
                </a:prstGeom>
                <a:noFill/>
                <a:ln w="9525">
                  <a:solidFill>
                    <a:schemeClr val="tx1"/>
                  </a:solidFill>
                  <a:round/>
                  <a:headEnd/>
                  <a:tailEnd/>
                </a:ln>
                <a:effectLst/>
              </p:spPr>
              <p:txBody>
                <a:bodyPr/>
                <a:lstStyle/>
                <a:p>
                  <a:endParaRPr lang="ar-SA"/>
                </a:p>
              </p:txBody>
            </p:sp>
            <p:sp>
              <p:nvSpPr>
                <p:cNvPr id="63569" name="Line 81"/>
                <p:cNvSpPr>
                  <a:spLocks noChangeShapeType="1"/>
                </p:cNvSpPr>
                <p:nvPr/>
              </p:nvSpPr>
              <p:spPr bwMode="auto">
                <a:xfrm flipH="1">
                  <a:off x="720" y="2304"/>
                  <a:ext cx="144" cy="432"/>
                </a:xfrm>
                <a:prstGeom prst="line">
                  <a:avLst/>
                </a:prstGeom>
                <a:noFill/>
                <a:ln w="9525">
                  <a:solidFill>
                    <a:schemeClr val="tx1"/>
                  </a:solidFill>
                  <a:round/>
                  <a:headEnd/>
                  <a:tailEnd/>
                </a:ln>
                <a:effectLst/>
              </p:spPr>
              <p:txBody>
                <a:bodyPr/>
                <a:lstStyle/>
                <a:p>
                  <a:endParaRPr lang="ar-SA"/>
                </a:p>
              </p:txBody>
            </p:sp>
            <p:sp>
              <p:nvSpPr>
                <p:cNvPr id="63570" name="Line 82"/>
                <p:cNvSpPr>
                  <a:spLocks noChangeShapeType="1"/>
                </p:cNvSpPr>
                <p:nvPr/>
              </p:nvSpPr>
              <p:spPr bwMode="auto">
                <a:xfrm>
                  <a:off x="864" y="2304"/>
                  <a:ext cx="144" cy="432"/>
                </a:xfrm>
                <a:prstGeom prst="line">
                  <a:avLst/>
                </a:prstGeom>
                <a:noFill/>
                <a:ln w="9525">
                  <a:solidFill>
                    <a:schemeClr val="tx1"/>
                  </a:solidFill>
                  <a:round/>
                  <a:headEnd/>
                  <a:tailEnd/>
                </a:ln>
                <a:effectLst/>
              </p:spPr>
              <p:txBody>
                <a:bodyPr/>
                <a:lstStyle/>
                <a:p>
                  <a:endParaRPr lang="ar-SA"/>
                </a:p>
              </p:txBody>
            </p:sp>
            <p:sp>
              <p:nvSpPr>
                <p:cNvPr id="63571" name="Line 83"/>
                <p:cNvSpPr>
                  <a:spLocks noChangeShapeType="1"/>
                </p:cNvSpPr>
                <p:nvPr/>
              </p:nvSpPr>
              <p:spPr bwMode="auto">
                <a:xfrm flipH="1">
                  <a:off x="1008" y="2304"/>
                  <a:ext cx="144" cy="432"/>
                </a:xfrm>
                <a:prstGeom prst="line">
                  <a:avLst/>
                </a:prstGeom>
                <a:noFill/>
                <a:ln w="9525">
                  <a:solidFill>
                    <a:schemeClr val="tx1"/>
                  </a:solidFill>
                  <a:round/>
                  <a:headEnd/>
                  <a:tailEnd/>
                </a:ln>
                <a:effectLst/>
              </p:spPr>
              <p:txBody>
                <a:bodyPr/>
                <a:lstStyle/>
                <a:p>
                  <a:endParaRPr lang="ar-SA"/>
                </a:p>
              </p:txBody>
            </p:sp>
            <p:sp>
              <p:nvSpPr>
                <p:cNvPr id="63572" name="Line 84"/>
                <p:cNvSpPr>
                  <a:spLocks noChangeShapeType="1"/>
                </p:cNvSpPr>
                <p:nvPr/>
              </p:nvSpPr>
              <p:spPr bwMode="auto">
                <a:xfrm>
                  <a:off x="1152" y="2304"/>
                  <a:ext cx="144" cy="432"/>
                </a:xfrm>
                <a:prstGeom prst="line">
                  <a:avLst/>
                </a:prstGeom>
                <a:noFill/>
                <a:ln w="9525">
                  <a:solidFill>
                    <a:schemeClr val="tx1"/>
                  </a:solidFill>
                  <a:round/>
                  <a:headEnd/>
                  <a:tailEnd/>
                </a:ln>
                <a:effectLst/>
              </p:spPr>
              <p:txBody>
                <a:bodyPr/>
                <a:lstStyle/>
                <a:p>
                  <a:endParaRPr lang="ar-SA"/>
                </a:p>
              </p:txBody>
            </p:sp>
            <p:sp>
              <p:nvSpPr>
                <p:cNvPr id="63573" name="Line 85"/>
                <p:cNvSpPr>
                  <a:spLocks noChangeShapeType="1"/>
                </p:cNvSpPr>
                <p:nvPr/>
              </p:nvSpPr>
              <p:spPr bwMode="auto">
                <a:xfrm flipV="1">
                  <a:off x="1296" y="2544"/>
                  <a:ext cx="96" cy="192"/>
                </a:xfrm>
                <a:prstGeom prst="line">
                  <a:avLst/>
                </a:prstGeom>
                <a:noFill/>
                <a:ln w="9525">
                  <a:solidFill>
                    <a:schemeClr val="tx1"/>
                  </a:solidFill>
                  <a:round/>
                  <a:headEnd/>
                  <a:tailEnd/>
                </a:ln>
                <a:effectLst/>
              </p:spPr>
              <p:txBody>
                <a:bodyPr/>
                <a:lstStyle/>
                <a:p>
                  <a:endParaRPr lang="ar-SA"/>
                </a:p>
              </p:txBody>
            </p:sp>
            <p:sp>
              <p:nvSpPr>
                <p:cNvPr id="63574" name="Line 86"/>
                <p:cNvSpPr>
                  <a:spLocks noChangeShapeType="1"/>
                </p:cNvSpPr>
                <p:nvPr/>
              </p:nvSpPr>
              <p:spPr bwMode="auto">
                <a:xfrm flipH="1">
                  <a:off x="480" y="2304"/>
                  <a:ext cx="96" cy="240"/>
                </a:xfrm>
                <a:prstGeom prst="line">
                  <a:avLst/>
                </a:prstGeom>
                <a:noFill/>
                <a:ln w="9525">
                  <a:solidFill>
                    <a:schemeClr val="tx1"/>
                  </a:solidFill>
                  <a:round/>
                  <a:headEnd/>
                  <a:tailEnd/>
                </a:ln>
                <a:effectLst/>
              </p:spPr>
              <p:txBody>
                <a:bodyPr/>
                <a:lstStyle/>
                <a:p>
                  <a:endParaRPr lang="ar-SA"/>
                </a:p>
              </p:txBody>
            </p:sp>
          </p:grpSp>
          <p:sp>
            <p:nvSpPr>
              <p:cNvPr id="63575" name="Line 87"/>
              <p:cNvSpPr>
                <a:spLocks noChangeShapeType="1"/>
              </p:cNvSpPr>
              <p:nvPr/>
            </p:nvSpPr>
            <p:spPr bwMode="auto">
              <a:xfrm>
                <a:off x="1536" y="1968"/>
                <a:ext cx="288" cy="0"/>
              </a:xfrm>
              <a:prstGeom prst="line">
                <a:avLst/>
              </a:prstGeom>
              <a:noFill/>
              <a:ln w="9525">
                <a:solidFill>
                  <a:schemeClr val="tx1"/>
                </a:solidFill>
                <a:round/>
                <a:headEnd/>
                <a:tailEnd/>
              </a:ln>
              <a:effectLst/>
            </p:spPr>
            <p:txBody>
              <a:bodyPr/>
              <a:lstStyle/>
              <a:p>
                <a:endParaRPr lang="ar-SA"/>
              </a:p>
            </p:txBody>
          </p:sp>
          <p:sp>
            <p:nvSpPr>
              <p:cNvPr id="63576" name="Line 88"/>
              <p:cNvSpPr>
                <a:spLocks noChangeShapeType="1"/>
              </p:cNvSpPr>
              <p:nvPr/>
            </p:nvSpPr>
            <p:spPr bwMode="auto">
              <a:xfrm flipH="1">
                <a:off x="720" y="1968"/>
                <a:ext cx="288" cy="0"/>
              </a:xfrm>
              <a:prstGeom prst="line">
                <a:avLst/>
              </a:prstGeom>
              <a:noFill/>
              <a:ln w="9525">
                <a:solidFill>
                  <a:schemeClr val="tx1"/>
                </a:solidFill>
                <a:round/>
                <a:headEnd/>
                <a:tailEnd/>
              </a:ln>
              <a:effectLst/>
            </p:spPr>
            <p:txBody>
              <a:bodyPr/>
              <a:lstStyle/>
              <a:p>
                <a:endParaRPr lang="ar-SA"/>
              </a:p>
            </p:txBody>
          </p:sp>
        </p:grpSp>
        <p:sp>
          <p:nvSpPr>
            <p:cNvPr id="63577" name="Line 89"/>
            <p:cNvSpPr>
              <a:spLocks noChangeShapeType="1"/>
            </p:cNvSpPr>
            <p:nvPr/>
          </p:nvSpPr>
          <p:spPr bwMode="auto">
            <a:xfrm flipV="1">
              <a:off x="624" y="1296"/>
              <a:ext cx="0" cy="1488"/>
            </a:xfrm>
            <a:prstGeom prst="line">
              <a:avLst/>
            </a:prstGeom>
            <a:noFill/>
            <a:ln w="9525">
              <a:solidFill>
                <a:schemeClr val="tx1"/>
              </a:solidFill>
              <a:round/>
              <a:headEnd/>
              <a:tailEnd/>
            </a:ln>
            <a:effectLst/>
          </p:spPr>
          <p:txBody>
            <a:bodyPr/>
            <a:lstStyle/>
            <a:p>
              <a:endParaRPr lang="ar-SA"/>
            </a:p>
          </p:txBody>
        </p:sp>
        <p:sp>
          <p:nvSpPr>
            <p:cNvPr id="63578" name="Text Box 90"/>
            <p:cNvSpPr txBox="1">
              <a:spLocks noChangeArrowheads="1"/>
            </p:cNvSpPr>
            <p:nvPr/>
          </p:nvSpPr>
          <p:spPr bwMode="auto">
            <a:xfrm>
              <a:off x="912" y="864"/>
              <a:ext cx="429" cy="288"/>
            </a:xfrm>
            <a:prstGeom prst="rect">
              <a:avLst/>
            </a:prstGeom>
            <a:noFill/>
            <a:ln w="9525">
              <a:noFill/>
              <a:miter lim="800000"/>
              <a:headEnd/>
              <a:tailEnd/>
            </a:ln>
            <a:effectLst/>
          </p:spPr>
          <p:txBody>
            <a:bodyPr>
              <a:spAutoFit/>
            </a:bodyPr>
            <a:lstStyle/>
            <a:p>
              <a:r>
                <a:rPr lang="en-US"/>
                <a:t>R</a:t>
              </a:r>
              <a:r>
                <a:rPr lang="en-US" baseline="-25000"/>
                <a:t>1eq</a:t>
              </a:r>
              <a:endParaRPr lang="en-US"/>
            </a:p>
          </p:txBody>
        </p:sp>
        <p:sp>
          <p:nvSpPr>
            <p:cNvPr id="63579" name="Text Box 91"/>
            <p:cNvSpPr txBox="1">
              <a:spLocks noChangeArrowheads="1"/>
            </p:cNvSpPr>
            <p:nvPr/>
          </p:nvSpPr>
          <p:spPr bwMode="auto">
            <a:xfrm>
              <a:off x="912" y="2352"/>
              <a:ext cx="429" cy="288"/>
            </a:xfrm>
            <a:prstGeom prst="rect">
              <a:avLst/>
            </a:prstGeom>
            <a:noFill/>
            <a:ln w="9525">
              <a:noFill/>
              <a:miter lim="800000"/>
              <a:headEnd/>
              <a:tailEnd/>
            </a:ln>
            <a:effectLst/>
          </p:spPr>
          <p:txBody>
            <a:bodyPr>
              <a:spAutoFit/>
            </a:bodyPr>
            <a:lstStyle/>
            <a:p>
              <a:r>
                <a:rPr lang="en-US"/>
                <a:t>R</a:t>
              </a:r>
              <a:r>
                <a:rPr lang="en-US" baseline="-25000"/>
                <a:t>2eq</a:t>
              </a:r>
              <a:endParaRPr lang="en-US"/>
            </a:p>
          </p:txBody>
        </p:sp>
      </p:grpSp>
      <p:sp>
        <p:nvSpPr>
          <p:cNvPr id="63581" name="Text Box 93"/>
          <p:cNvSpPr txBox="1">
            <a:spLocks noChangeArrowheads="1"/>
          </p:cNvSpPr>
          <p:nvPr/>
        </p:nvSpPr>
        <p:spPr bwMode="auto">
          <a:xfrm>
            <a:off x="457200" y="5410200"/>
            <a:ext cx="8101013" cy="457200"/>
          </a:xfrm>
          <a:prstGeom prst="rect">
            <a:avLst/>
          </a:prstGeom>
          <a:noFill/>
          <a:ln w="9525">
            <a:noFill/>
            <a:miter lim="800000"/>
            <a:headEnd/>
            <a:tailEnd/>
          </a:ln>
          <a:effectLst/>
        </p:spPr>
        <p:txBody>
          <a:bodyPr wrap="none">
            <a:spAutoFit/>
          </a:bodyPr>
          <a:lstStyle/>
          <a:p>
            <a:r>
              <a:rPr lang="en-US"/>
              <a:t>I</a:t>
            </a:r>
            <a:r>
              <a:rPr lang="en-US" baseline="-25000"/>
              <a:t>b1</a:t>
            </a:r>
            <a:r>
              <a:rPr lang="en-US"/>
              <a:t> and I</a:t>
            </a:r>
            <a:r>
              <a:rPr lang="en-US" baseline="-25000"/>
              <a:t>b2</a:t>
            </a:r>
            <a:r>
              <a:rPr lang="en-US"/>
              <a:t> are input bias currents; input offset current I</a:t>
            </a:r>
            <a:r>
              <a:rPr lang="en-US" baseline="-25000"/>
              <a:t>io</a:t>
            </a:r>
            <a:r>
              <a:rPr lang="en-US"/>
              <a:t> = I</a:t>
            </a:r>
            <a:r>
              <a:rPr lang="en-US" baseline="-25000"/>
              <a:t>b1</a:t>
            </a:r>
            <a:r>
              <a:rPr lang="en-US"/>
              <a:t>- I</a:t>
            </a:r>
            <a:r>
              <a:rPr lang="en-US" baseline="-25000"/>
              <a:t>b2</a:t>
            </a:r>
            <a:endParaRPr lang="en-US"/>
          </a:p>
        </p:txBody>
      </p:sp>
      <p:sp>
        <p:nvSpPr>
          <p:cNvPr id="63582" name="Text Box 94"/>
          <p:cNvSpPr txBox="1">
            <a:spLocks noChangeArrowheads="1"/>
          </p:cNvSpPr>
          <p:nvPr/>
        </p:nvSpPr>
        <p:spPr bwMode="auto">
          <a:xfrm>
            <a:off x="381000" y="6172200"/>
            <a:ext cx="8763000" cy="457200"/>
          </a:xfrm>
          <a:prstGeom prst="rect">
            <a:avLst/>
          </a:prstGeom>
          <a:noFill/>
          <a:ln w="9525">
            <a:noFill/>
            <a:miter lim="800000"/>
            <a:headEnd/>
            <a:tailEnd/>
          </a:ln>
          <a:effectLst/>
        </p:spPr>
        <p:txBody>
          <a:bodyPr wrap="none">
            <a:spAutoFit/>
          </a:bodyPr>
          <a:lstStyle/>
          <a:p>
            <a:r>
              <a:rPr lang="en-US"/>
              <a:t>V</a:t>
            </a:r>
            <a:r>
              <a:rPr lang="en-US" baseline="-25000"/>
              <a:t>b1</a:t>
            </a:r>
            <a:r>
              <a:rPr lang="en-US"/>
              <a:t> and V</a:t>
            </a:r>
            <a:r>
              <a:rPr lang="en-US" baseline="-25000"/>
              <a:t>b2</a:t>
            </a:r>
            <a:r>
              <a:rPr lang="en-US"/>
              <a:t> are input bias voltages; input offset voltage V</a:t>
            </a:r>
            <a:r>
              <a:rPr lang="en-US" baseline="-25000"/>
              <a:t>io</a:t>
            </a:r>
            <a:r>
              <a:rPr lang="en-US"/>
              <a:t> = V</a:t>
            </a:r>
            <a:r>
              <a:rPr lang="en-US" baseline="-25000"/>
              <a:t>b1</a:t>
            </a:r>
            <a:r>
              <a:rPr lang="en-US"/>
              <a:t>- V</a:t>
            </a:r>
            <a:r>
              <a:rPr lang="en-US" baseline="-25000"/>
              <a:t>b2</a:t>
            </a:r>
            <a:endParaRPr lang="en-US"/>
          </a:p>
        </p:txBody>
      </p:sp>
    </p:spTree>
    <p:extLst>
      <p:ext uri="{BB962C8B-B14F-4D97-AF65-F5344CB8AC3E}">
        <p14:creationId xmlns:p14="http://schemas.microsoft.com/office/powerpoint/2010/main" val="376258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3581">
                                            <p:txEl>
                                              <p:pRg st="0" end="0"/>
                                            </p:txEl>
                                          </p:spTgt>
                                        </p:tgtEl>
                                        <p:attrNameLst>
                                          <p:attrName>style.visibility</p:attrName>
                                        </p:attrNameLst>
                                      </p:cBhvr>
                                      <p:to>
                                        <p:strVal val="visible"/>
                                      </p:to>
                                    </p:set>
                                    <p:anim calcmode="lin" valueType="num">
                                      <p:cBhvr additive="base">
                                        <p:cTn id="18" dur="500" fill="hold"/>
                                        <p:tgtEl>
                                          <p:spTgt spid="6358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6358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3582">
                                            <p:txEl>
                                              <p:pRg st="0" end="0"/>
                                            </p:txEl>
                                          </p:spTgt>
                                        </p:tgtEl>
                                        <p:attrNameLst>
                                          <p:attrName>style.visibility</p:attrName>
                                        </p:attrNameLst>
                                      </p:cBhvr>
                                      <p:to>
                                        <p:strVal val="visible"/>
                                      </p:to>
                                    </p:set>
                                    <p:anim calcmode="lin" valueType="num">
                                      <p:cBhvr additive="base">
                                        <p:cTn id="24" dur="500" fill="hold"/>
                                        <p:tgtEl>
                                          <p:spTgt spid="63582">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358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581" grpId="0" build="p" autoUpdateAnimBg="0"/>
      <p:bldP spid="63582"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r>
              <a:rPr lang="en-US">
                <a:solidFill>
                  <a:schemeClr val="tx1"/>
                </a:solidFill>
              </a:rPr>
              <a:t>Problems with bias currents &amp; voltages</a:t>
            </a:r>
          </a:p>
        </p:txBody>
      </p:sp>
      <p:sp>
        <p:nvSpPr>
          <p:cNvPr id="66563" name="Rectangle 3"/>
          <p:cNvSpPr>
            <a:spLocks noGrp="1" noChangeArrowheads="1"/>
          </p:cNvSpPr>
          <p:nvPr>
            <p:ph idx="1"/>
          </p:nvPr>
        </p:nvSpPr>
        <p:spPr/>
        <p:txBody>
          <a:bodyPr/>
          <a:lstStyle/>
          <a:p>
            <a:pPr>
              <a:lnSpc>
                <a:spcPct val="90000"/>
              </a:lnSpc>
            </a:pPr>
            <a:r>
              <a:rPr lang="en-US" sz="2800"/>
              <a:t>Offset voltage</a:t>
            </a:r>
          </a:p>
          <a:p>
            <a:pPr lvl="1">
              <a:lnSpc>
                <a:spcPct val="90000"/>
              </a:lnSpc>
            </a:pPr>
            <a:r>
              <a:rPr lang="en-US" sz="2400"/>
              <a:t>Problem in amplifying low-level signals</a:t>
            </a:r>
          </a:p>
          <a:p>
            <a:pPr lvl="1">
              <a:lnSpc>
                <a:spcPct val="90000"/>
              </a:lnSpc>
            </a:pPr>
            <a:r>
              <a:rPr lang="en-US" sz="2400"/>
              <a:t>Can be nulled using a potentiometer</a:t>
            </a:r>
          </a:p>
          <a:p>
            <a:pPr lvl="1">
              <a:lnSpc>
                <a:spcPct val="90000"/>
              </a:lnSpc>
            </a:pPr>
            <a:r>
              <a:rPr lang="en-US" sz="2400"/>
              <a:t>Drift in time and with temperature</a:t>
            </a:r>
          </a:p>
          <a:p>
            <a:pPr lvl="1">
              <a:lnSpc>
                <a:spcPct val="90000"/>
              </a:lnSpc>
            </a:pPr>
            <a:r>
              <a:rPr lang="en-US" sz="2400"/>
              <a:t>Noise </a:t>
            </a:r>
          </a:p>
          <a:p>
            <a:pPr>
              <a:lnSpc>
                <a:spcPct val="90000"/>
              </a:lnSpc>
            </a:pPr>
            <a:r>
              <a:rPr lang="en-US" sz="2800"/>
              <a:t>Bias current</a:t>
            </a:r>
          </a:p>
          <a:p>
            <a:pPr lvl="1">
              <a:lnSpc>
                <a:spcPct val="90000"/>
              </a:lnSpc>
            </a:pPr>
            <a:r>
              <a:rPr lang="en-US" sz="2400"/>
              <a:t>Flows through feedback R; use small R (around 10 K, if R is too small then load current + f.b. current may exceed o/p current limit)</a:t>
            </a:r>
          </a:p>
          <a:p>
            <a:pPr lvl="1">
              <a:lnSpc>
                <a:spcPct val="90000"/>
              </a:lnSpc>
            </a:pPr>
            <a:r>
              <a:rPr lang="en-US" sz="2400"/>
              <a:t>Differential bias current (offset current)</a:t>
            </a:r>
          </a:p>
          <a:p>
            <a:pPr lvl="1">
              <a:lnSpc>
                <a:spcPct val="90000"/>
              </a:lnSpc>
            </a:pPr>
            <a:r>
              <a:rPr lang="en-US" sz="2400"/>
              <a:t>Drift</a:t>
            </a:r>
          </a:p>
          <a:p>
            <a:pPr lvl="1">
              <a:lnSpc>
                <a:spcPct val="90000"/>
              </a:lnSpc>
            </a:pPr>
            <a:r>
              <a:rPr lang="en-US" sz="2400"/>
              <a:t>Noise </a:t>
            </a:r>
          </a:p>
          <a:p>
            <a:pPr lvl="1">
              <a:lnSpc>
                <a:spcPct val="90000"/>
              </a:lnSpc>
            </a:pPr>
            <a:endParaRPr lang="en-US" sz="2400"/>
          </a:p>
        </p:txBody>
      </p:sp>
      <p:sp>
        <p:nvSpPr>
          <p:cNvPr id="2" name="Slayt Numarası Yer Tutucusu 1"/>
          <p:cNvSpPr>
            <a:spLocks noGrp="1"/>
          </p:cNvSpPr>
          <p:nvPr>
            <p:ph type="sldNum" sz="quarter" idx="12"/>
          </p:nvPr>
        </p:nvSpPr>
        <p:spPr/>
        <p:txBody>
          <a:bodyPr/>
          <a:lstStyle/>
          <a:p>
            <a:fld id="{94F95399-64A8-43B0-A5C5-2D48ACAF8409}" type="slidenum">
              <a:rPr lang="tr-TR" smtClean="0"/>
              <a:t>82</a:t>
            </a:fld>
            <a:endParaRPr lang="tr-TR"/>
          </a:p>
        </p:txBody>
      </p:sp>
      <p:sp>
        <p:nvSpPr>
          <p:cNvPr id="5" name="Rectangle 4"/>
          <p:cNvSpPr>
            <a:spLocks noChangeArrowheads="1"/>
          </p:cNvSpPr>
          <p:nvPr/>
        </p:nvSpPr>
        <p:spPr bwMode="auto">
          <a:xfrm>
            <a:off x="468313" y="1376263"/>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19901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 fill="hold"/>
                                        <p:tgtEl>
                                          <p:spTgt spid="66562"/>
                                        </p:tgtEl>
                                        <p:attrNameLst>
                                          <p:attrName>ppt_x</p:attrName>
                                        </p:attrNameLst>
                                      </p:cBhvr>
                                      <p:tavLst>
                                        <p:tav tm="0">
                                          <p:val>
                                            <p:strVal val="#ppt_x"/>
                                          </p:val>
                                        </p:tav>
                                        <p:tav tm="100000">
                                          <p:val>
                                            <p:strVal val="#ppt_x"/>
                                          </p:val>
                                        </p:tav>
                                      </p:tavLst>
                                    </p:anim>
                                    <p:anim calcmode="lin" valueType="num">
                                      <p:cBhvr additive="base">
                                        <p:cTn id="8" dur="500" fill="hold"/>
                                        <p:tgtEl>
                                          <p:spTgt spid="6656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6563">
                                            <p:txEl>
                                              <p:pRg st="0" end="0"/>
                                            </p:txEl>
                                          </p:spTgt>
                                        </p:tgtEl>
                                        <p:attrNameLst>
                                          <p:attrName>style.visibility</p:attrName>
                                        </p:attrNameLst>
                                      </p:cBhvr>
                                      <p:to>
                                        <p:strVal val="visible"/>
                                      </p:to>
                                    </p:set>
                                    <p:anim calcmode="lin" valueType="num">
                                      <p:cBhvr additive="base">
                                        <p:cTn id="13" dur="500" fill="hold"/>
                                        <p:tgtEl>
                                          <p:spTgt spid="6656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65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par>
                                <p:cTn id="15" presetID="2" presetClass="entr" presetSubtype="8" fill="hold" grpId="0" nodeType="withEffect">
                                  <p:stCondLst>
                                    <p:cond delay="0"/>
                                  </p:stCondLst>
                                  <p:childTnLst>
                                    <p:set>
                                      <p:cBhvr>
                                        <p:cTn id="16" dur="1" fill="hold">
                                          <p:stCondLst>
                                            <p:cond delay="0"/>
                                          </p:stCondLst>
                                        </p:cTn>
                                        <p:tgtEl>
                                          <p:spTgt spid="66563">
                                            <p:txEl>
                                              <p:pRg st="1" end="1"/>
                                            </p:txEl>
                                          </p:spTgt>
                                        </p:tgtEl>
                                        <p:attrNameLst>
                                          <p:attrName>style.visibility</p:attrName>
                                        </p:attrNameLst>
                                      </p:cBhvr>
                                      <p:to>
                                        <p:strVal val="visible"/>
                                      </p:to>
                                    </p:set>
                                    <p:anim calcmode="lin" valueType="num">
                                      <p:cBhvr additive="base">
                                        <p:cTn id="17" dur="500" fill="hold"/>
                                        <p:tgtEl>
                                          <p:spTgt spid="6656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65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whoosh.wav"/>
                                        </p:tgtEl>
                                      </p:cMediaNode>
                                    </p:audio>
                                  </p:subTnLst>
                                </p:cTn>
                              </p:par>
                              <p:par>
                                <p:cTn id="19" presetID="2" presetClass="entr" presetSubtype="8" fill="hold" grpId="0" nodeType="withEffect">
                                  <p:stCondLst>
                                    <p:cond delay="0"/>
                                  </p:stCondLst>
                                  <p:childTnLst>
                                    <p:set>
                                      <p:cBhvr>
                                        <p:cTn id="20" dur="1" fill="hold">
                                          <p:stCondLst>
                                            <p:cond delay="0"/>
                                          </p:stCondLst>
                                        </p:cTn>
                                        <p:tgtEl>
                                          <p:spTgt spid="66563">
                                            <p:txEl>
                                              <p:pRg st="2" end="2"/>
                                            </p:txEl>
                                          </p:spTgt>
                                        </p:tgtEl>
                                        <p:attrNameLst>
                                          <p:attrName>style.visibility</p:attrName>
                                        </p:attrNameLst>
                                      </p:cBhvr>
                                      <p:to>
                                        <p:strVal val="visible"/>
                                      </p:to>
                                    </p:set>
                                    <p:anim calcmode="lin" valueType="num">
                                      <p:cBhvr additive="base">
                                        <p:cTn id="21" dur="500" fill="hold"/>
                                        <p:tgtEl>
                                          <p:spTgt spid="66563">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656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whoosh.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wav"/>
                                        </p:tgtEl>
                                      </p:cMediaNode>
                                    </p:audio>
                                  </p:subTnLst>
                                </p:cTn>
                              </p:par>
                              <p:par>
                                <p:cTn id="27" presetID="2" presetClass="entr" presetSubtype="8" fill="hold" grpId="0" nodeType="withEffect">
                                  <p:stCondLst>
                                    <p:cond delay="0"/>
                                  </p:stCondLst>
                                  <p:childTnLst>
                                    <p:set>
                                      <p:cBhvr>
                                        <p:cTn id="28" dur="1" fill="hold">
                                          <p:stCondLst>
                                            <p:cond delay="0"/>
                                          </p:stCondLst>
                                        </p:cTn>
                                        <p:tgtEl>
                                          <p:spTgt spid="66563">
                                            <p:txEl>
                                              <p:pRg st="4" end="4"/>
                                            </p:txEl>
                                          </p:spTgt>
                                        </p:tgtEl>
                                        <p:attrNameLst>
                                          <p:attrName>style.visibility</p:attrName>
                                        </p:attrNameLst>
                                      </p:cBhvr>
                                      <p:to>
                                        <p:strVal val="visible"/>
                                      </p:to>
                                    </p:set>
                                    <p:anim calcmode="lin" valueType="num">
                                      <p:cBhvr additive="base">
                                        <p:cTn id="29" dur="500" fill="hold"/>
                                        <p:tgtEl>
                                          <p:spTgt spid="6656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6656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whoosh.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6563">
                                            <p:txEl>
                                              <p:pRg st="5" end="5"/>
                                            </p:txEl>
                                          </p:spTgt>
                                        </p:tgtEl>
                                        <p:attrNameLst>
                                          <p:attrName>style.visibility</p:attrName>
                                        </p:attrNameLst>
                                      </p:cBhvr>
                                      <p:to>
                                        <p:strVal val="visible"/>
                                      </p:to>
                                    </p:set>
                                    <p:anim calcmode="lin" valueType="num">
                                      <p:cBhvr additive="base">
                                        <p:cTn id="35" dur="500" fill="hold"/>
                                        <p:tgtEl>
                                          <p:spTgt spid="66563">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6656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whoosh.wav"/>
                                        </p:tgtEl>
                                      </p:cMediaNode>
                                    </p:audio>
                                  </p:subTnLst>
                                </p:cTn>
                              </p:par>
                              <p:par>
                                <p:cTn id="37" presetID="2" presetClass="entr" presetSubtype="8" fill="hold" grpId="0" nodeType="withEffect">
                                  <p:stCondLst>
                                    <p:cond delay="0"/>
                                  </p:stCondLst>
                                  <p:childTnLst>
                                    <p:set>
                                      <p:cBhvr>
                                        <p:cTn id="38" dur="1" fill="hold">
                                          <p:stCondLst>
                                            <p:cond delay="0"/>
                                          </p:stCondLst>
                                        </p:cTn>
                                        <p:tgtEl>
                                          <p:spTgt spid="66563">
                                            <p:txEl>
                                              <p:pRg st="6" end="6"/>
                                            </p:txEl>
                                          </p:spTgt>
                                        </p:tgtEl>
                                        <p:attrNameLst>
                                          <p:attrName>style.visibility</p:attrName>
                                        </p:attrNameLst>
                                      </p:cBhvr>
                                      <p:to>
                                        <p:strVal val="visible"/>
                                      </p:to>
                                    </p:set>
                                    <p:anim calcmode="lin" valueType="num">
                                      <p:cBhvr additive="base">
                                        <p:cTn id="39" dur="500" fill="hold"/>
                                        <p:tgtEl>
                                          <p:spTgt spid="66563">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6656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par>
                                <p:cTn id="41" presetID="2" presetClass="entr" presetSubtype="8" fill="hold" grpId="0" nodeType="withEffect">
                                  <p:stCondLst>
                                    <p:cond delay="0"/>
                                  </p:stCondLst>
                                  <p:childTnLst>
                                    <p:set>
                                      <p:cBhvr>
                                        <p:cTn id="42" dur="1" fill="hold">
                                          <p:stCondLst>
                                            <p:cond delay="0"/>
                                          </p:stCondLst>
                                        </p:cTn>
                                        <p:tgtEl>
                                          <p:spTgt spid="66563">
                                            <p:txEl>
                                              <p:pRg st="7" end="7"/>
                                            </p:txEl>
                                          </p:spTgt>
                                        </p:tgtEl>
                                        <p:attrNameLst>
                                          <p:attrName>style.visibility</p:attrName>
                                        </p:attrNameLst>
                                      </p:cBhvr>
                                      <p:to>
                                        <p:strVal val="visible"/>
                                      </p:to>
                                    </p:set>
                                    <p:anim calcmode="lin" valueType="num">
                                      <p:cBhvr additive="base">
                                        <p:cTn id="43" dur="500" fill="hold"/>
                                        <p:tgtEl>
                                          <p:spTgt spid="66563">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656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wav"/>
                                        </p:tgtEl>
                                      </p:cMediaNode>
                                    </p:audio>
                                  </p:subTnLst>
                                </p:cTn>
                              </p:par>
                              <p:par>
                                <p:cTn id="45" presetID="2" presetClass="entr" presetSubtype="8" fill="hold" grpId="0" nodeType="withEffect">
                                  <p:stCondLst>
                                    <p:cond delay="0"/>
                                  </p:stCondLst>
                                  <p:childTnLst>
                                    <p:set>
                                      <p:cBhvr>
                                        <p:cTn id="46" dur="1" fill="hold">
                                          <p:stCondLst>
                                            <p:cond delay="0"/>
                                          </p:stCondLst>
                                        </p:cTn>
                                        <p:tgtEl>
                                          <p:spTgt spid="66563">
                                            <p:txEl>
                                              <p:pRg st="8" end="8"/>
                                            </p:txEl>
                                          </p:spTgt>
                                        </p:tgtEl>
                                        <p:attrNameLst>
                                          <p:attrName>style.visibility</p:attrName>
                                        </p:attrNameLst>
                                      </p:cBhvr>
                                      <p:to>
                                        <p:strVal val="visible"/>
                                      </p:to>
                                    </p:set>
                                    <p:anim calcmode="lin" valueType="num">
                                      <p:cBhvr additive="base">
                                        <p:cTn id="47" dur="500" fill="hold"/>
                                        <p:tgtEl>
                                          <p:spTgt spid="66563">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66563">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2" name="whoosh.wav"/>
                                        </p:tgtEl>
                                      </p:cMediaNode>
                                    </p:audio>
                                  </p:subTnLst>
                                </p:cTn>
                              </p:par>
                              <p:par>
                                <p:cTn id="49" presetID="2" presetClass="entr" presetSubtype="8" fill="hold" grpId="0" nodeType="withEffect">
                                  <p:stCondLst>
                                    <p:cond delay="0"/>
                                  </p:stCondLst>
                                  <p:childTnLst>
                                    <p:set>
                                      <p:cBhvr>
                                        <p:cTn id="50" dur="1" fill="hold">
                                          <p:stCondLst>
                                            <p:cond delay="0"/>
                                          </p:stCondLst>
                                        </p:cTn>
                                        <p:tgtEl>
                                          <p:spTgt spid="66563">
                                            <p:txEl>
                                              <p:pRg st="9" end="9"/>
                                            </p:txEl>
                                          </p:spTgt>
                                        </p:tgtEl>
                                        <p:attrNameLst>
                                          <p:attrName>style.visibility</p:attrName>
                                        </p:attrNameLst>
                                      </p:cBhvr>
                                      <p:to>
                                        <p:strVal val="visible"/>
                                      </p:to>
                                    </p:set>
                                    <p:anim calcmode="lin" valueType="num">
                                      <p:cBhvr additive="base">
                                        <p:cTn id="51" dur="500" fill="hold"/>
                                        <p:tgtEl>
                                          <p:spTgt spid="66563">
                                            <p:txEl>
                                              <p:pRg st="9" end="9"/>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66563">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utoUpdateAnimBg="0"/>
      <p:bldP spid="66563"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0243" name="Object 3"/>
          <p:cNvGraphicFramePr>
            <a:graphicFrameLocks noChangeAspect="1"/>
          </p:cNvGraphicFramePr>
          <p:nvPr>
            <p:extLst>
              <p:ext uri="{D42A27DB-BD31-4B8C-83A1-F6EECF244321}">
                <p14:modId xmlns:p14="http://schemas.microsoft.com/office/powerpoint/2010/main" val="3855370894"/>
              </p:ext>
            </p:extLst>
          </p:nvPr>
        </p:nvGraphicFramePr>
        <p:xfrm>
          <a:off x="1295400" y="2057400"/>
          <a:ext cx="6477000" cy="4008438"/>
        </p:xfrm>
        <a:graphic>
          <a:graphicData uri="http://schemas.openxmlformats.org/presentationml/2006/ole">
            <mc:AlternateContent xmlns:mc="http://schemas.openxmlformats.org/markup-compatibility/2006">
              <mc:Choice xmlns:v="urn:schemas-microsoft-com:vml" Requires="v">
                <p:oleObj spid="_x0000_s57362" name="Drawing" r:id="rId4" imgW="8420040" imgH="5210280" progId="">
                  <p:embed/>
                </p:oleObj>
              </mc:Choice>
              <mc:Fallback>
                <p:oleObj name="Drawing" r:id="rId4" imgW="8420040" imgH="52102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057400"/>
                        <a:ext cx="6477000" cy="4008438"/>
                      </a:xfrm>
                      <a:prstGeom prst="rect">
                        <a:avLst/>
                      </a:prstGeom>
                      <a:solidFill>
                        <a:srgbClr val="002060"/>
                      </a:solidFill>
                      <a:ln>
                        <a:noFill/>
                      </a:ln>
                      <a:effectLst/>
                    </p:spPr>
                  </p:pic>
                </p:oleObj>
              </mc:Fallback>
            </mc:AlternateContent>
          </a:graphicData>
        </a:graphic>
      </p:graphicFrame>
      <p:sp>
        <p:nvSpPr>
          <p:cNvPr id="2" name="Slayt Numarası Yer Tutucusu 1"/>
          <p:cNvSpPr>
            <a:spLocks noGrp="1"/>
          </p:cNvSpPr>
          <p:nvPr>
            <p:ph type="sldNum" sz="quarter" idx="12"/>
          </p:nvPr>
        </p:nvSpPr>
        <p:spPr/>
        <p:txBody>
          <a:bodyPr/>
          <a:lstStyle/>
          <a:p>
            <a:fld id="{94F95399-64A8-43B0-A5C5-2D48ACAF8409}" type="slidenum">
              <a:rPr lang="tr-TR" smtClean="0"/>
              <a:t>83</a:t>
            </a:fld>
            <a:endParaRPr lang="tr-TR"/>
          </a:p>
        </p:txBody>
      </p:sp>
      <p:sp>
        <p:nvSpPr>
          <p:cNvPr id="10244" name="Rectangle 4"/>
          <p:cNvSpPr>
            <a:spLocks noGrp="1" noChangeArrowheads="1"/>
          </p:cNvSpPr>
          <p:nvPr>
            <p:ph type="title"/>
          </p:nvPr>
        </p:nvSpPr>
        <p:spPr/>
        <p:txBody>
          <a:bodyPr>
            <a:normAutofit fontScale="90000"/>
          </a:bodyPr>
          <a:lstStyle/>
          <a:p>
            <a:r>
              <a:rPr lang="en-US">
                <a:solidFill>
                  <a:schemeClr val="tx1"/>
                </a:solidFill>
              </a:rPr>
              <a:t>Invert amp with bias compensation</a:t>
            </a:r>
          </a:p>
        </p:txBody>
      </p:sp>
      <p:sp>
        <p:nvSpPr>
          <p:cNvPr id="5"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83828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244"/>
                                        </p:tgtEl>
                                        <p:attrNameLst>
                                          <p:attrName>style.visibility</p:attrName>
                                        </p:attrNameLst>
                                      </p:cBhvr>
                                      <p:to>
                                        <p:strVal val="visible"/>
                                      </p:to>
                                    </p:set>
                                    <p:anim calcmode="lin" valueType="num">
                                      <p:cBhvr additive="base">
                                        <p:cTn id="7" dur="500" fill="hold"/>
                                        <p:tgtEl>
                                          <p:spTgt spid="10244"/>
                                        </p:tgtEl>
                                        <p:attrNameLst>
                                          <p:attrName>ppt_x</p:attrName>
                                        </p:attrNameLst>
                                      </p:cBhvr>
                                      <p:tavLst>
                                        <p:tav tm="0">
                                          <p:val>
                                            <p:strVal val="#ppt_x"/>
                                          </p:val>
                                        </p:tav>
                                        <p:tav tm="100000">
                                          <p:val>
                                            <p:strVal val="#ppt_x"/>
                                          </p:val>
                                        </p:tav>
                                      </p:tavLst>
                                    </p:anim>
                                    <p:anim calcmode="lin" valueType="num">
                                      <p:cBhvr additive="base">
                                        <p:cTn id="8" dur="500" fill="hold"/>
                                        <p:tgtEl>
                                          <p:spTgt spid="1024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0243"/>
                                        </p:tgtEl>
                                        <p:attrNameLst>
                                          <p:attrName>style.visibility</p:attrName>
                                        </p:attrNameLst>
                                      </p:cBhvr>
                                      <p:to>
                                        <p:strVal val="visible"/>
                                      </p:to>
                                    </p:set>
                                    <p:animEffect transition="in" filter="box(out)">
                                      <p:cBhvr>
                                        <p:cTn id="13" dur="500"/>
                                        <p:tgtEl>
                                          <p:spTgt spid="10243"/>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normAutofit/>
          </a:bodyPr>
          <a:lstStyle/>
          <a:p>
            <a:r>
              <a:rPr lang="tr-TR" dirty="0" smtClean="0">
                <a:cs typeface="Times New Roman" pitchFamily="18" charset="0"/>
              </a:rPr>
              <a:t>Giriş Empedansı</a:t>
            </a:r>
            <a:endParaRPr lang="en-US" dirty="0">
              <a:cs typeface="Times New Roman" pitchFamily="18" charset="0"/>
            </a:endParaRPr>
          </a:p>
        </p:txBody>
      </p:sp>
      <p:sp>
        <p:nvSpPr>
          <p:cNvPr id="144419" name="Line 35"/>
          <p:cNvSpPr>
            <a:spLocks noChangeShapeType="1"/>
          </p:cNvSpPr>
          <p:nvPr/>
        </p:nvSpPr>
        <p:spPr bwMode="auto">
          <a:xfrm>
            <a:off x="5740400" y="2537123"/>
            <a:ext cx="1588"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422" name="Line 38"/>
          <p:cNvSpPr>
            <a:spLocks noChangeShapeType="1"/>
          </p:cNvSpPr>
          <p:nvPr/>
        </p:nvSpPr>
        <p:spPr bwMode="auto">
          <a:xfrm>
            <a:off x="5524500" y="2537123"/>
            <a:ext cx="1588"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425" name="Line 41"/>
          <p:cNvSpPr>
            <a:spLocks noChangeShapeType="1"/>
          </p:cNvSpPr>
          <p:nvPr/>
        </p:nvSpPr>
        <p:spPr bwMode="auto">
          <a:xfrm>
            <a:off x="5337175" y="2537123"/>
            <a:ext cx="1588"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428" name="Line 44"/>
          <p:cNvSpPr>
            <a:spLocks noChangeShapeType="1"/>
          </p:cNvSpPr>
          <p:nvPr/>
        </p:nvSpPr>
        <p:spPr bwMode="auto">
          <a:xfrm>
            <a:off x="2990850" y="2784773"/>
            <a:ext cx="1588"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389" name="Freeform 5"/>
          <p:cNvSpPr>
            <a:spLocks noChangeAspect="1"/>
          </p:cNvSpPr>
          <p:nvPr/>
        </p:nvSpPr>
        <p:spPr bwMode="auto">
          <a:xfrm>
            <a:off x="2389188" y="1576685"/>
            <a:ext cx="3433762" cy="3292475"/>
          </a:xfrm>
          <a:custGeom>
            <a:avLst/>
            <a:gdLst>
              <a:gd name="T0" fmla="*/ 972 w 972"/>
              <a:gd name="T1" fmla="*/ 466 h 932"/>
              <a:gd name="T2" fmla="*/ 972 w 972"/>
              <a:gd name="T3" fmla="*/ 466 h 932"/>
              <a:gd name="T4" fmla="*/ 0 w 972"/>
              <a:gd name="T5" fmla="*/ 0 h 932"/>
              <a:gd name="T6" fmla="*/ 0 w 972"/>
              <a:gd name="T7" fmla="*/ 932 h 932"/>
              <a:gd name="T8" fmla="*/ 972 w 972"/>
              <a:gd name="T9" fmla="*/ 466 h 932"/>
            </a:gdLst>
            <a:ahLst/>
            <a:cxnLst>
              <a:cxn ang="0">
                <a:pos x="T0" y="T1"/>
              </a:cxn>
              <a:cxn ang="0">
                <a:pos x="T2" y="T3"/>
              </a:cxn>
              <a:cxn ang="0">
                <a:pos x="T4" y="T5"/>
              </a:cxn>
              <a:cxn ang="0">
                <a:pos x="T6" y="T7"/>
              </a:cxn>
              <a:cxn ang="0">
                <a:pos x="T8" y="T9"/>
              </a:cxn>
            </a:cxnLst>
            <a:rect l="0" t="0" r="r" b="b"/>
            <a:pathLst>
              <a:path w="972" h="932">
                <a:moveTo>
                  <a:pt x="972" y="466"/>
                </a:moveTo>
                <a:lnTo>
                  <a:pt x="972" y="466"/>
                </a:lnTo>
                <a:lnTo>
                  <a:pt x="0" y="0"/>
                </a:lnTo>
                <a:lnTo>
                  <a:pt x="0" y="932"/>
                </a:lnTo>
                <a:lnTo>
                  <a:pt x="972" y="466"/>
                </a:lnTo>
                <a:close/>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390" name="Line 6"/>
          <p:cNvSpPr>
            <a:spLocks noChangeAspect="1" noChangeShapeType="1"/>
          </p:cNvSpPr>
          <p:nvPr/>
        </p:nvSpPr>
        <p:spPr bwMode="auto">
          <a:xfrm flipV="1">
            <a:off x="3836988" y="3710285"/>
            <a:ext cx="3175" cy="19050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1" name="Rectangle 7"/>
          <p:cNvSpPr>
            <a:spLocks noChangeAspect="1" noChangeArrowheads="1"/>
          </p:cNvSpPr>
          <p:nvPr/>
        </p:nvSpPr>
        <p:spPr bwMode="auto">
          <a:xfrm>
            <a:off x="2692400" y="3773785"/>
            <a:ext cx="857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44392" name="Rectangle 8"/>
          <p:cNvSpPr>
            <a:spLocks noChangeAspect="1" noChangeArrowheads="1"/>
          </p:cNvSpPr>
          <p:nvPr/>
        </p:nvSpPr>
        <p:spPr bwMode="auto">
          <a:xfrm>
            <a:off x="2700338" y="2438698"/>
            <a:ext cx="111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smtClean="0">
                <a:solidFill>
                  <a:srgbClr val="000000"/>
                </a:solidFill>
                <a:latin typeface="Symbol" pitchFamily="18" charset="2"/>
                <a:cs typeface="+mn-cs"/>
              </a:rPr>
              <a:t>-</a:t>
            </a:r>
          </a:p>
        </p:txBody>
      </p:sp>
      <p:sp>
        <p:nvSpPr>
          <p:cNvPr id="144393" name="Freeform 9"/>
          <p:cNvSpPr>
            <a:spLocks noChangeAspect="1"/>
          </p:cNvSpPr>
          <p:nvPr/>
        </p:nvSpPr>
        <p:spPr bwMode="auto">
          <a:xfrm>
            <a:off x="3328988" y="2776835"/>
            <a:ext cx="106362" cy="898525"/>
          </a:xfrm>
          <a:custGeom>
            <a:avLst/>
            <a:gdLst>
              <a:gd name="T0" fmla="*/ 0 w 30"/>
              <a:gd name="T1" fmla="*/ 254 h 254"/>
              <a:gd name="T2" fmla="*/ 0 w 30"/>
              <a:gd name="T3" fmla="*/ 254 h 254"/>
              <a:gd name="T4" fmla="*/ 12 w 30"/>
              <a:gd name="T5" fmla="*/ 224 h 254"/>
              <a:gd name="T6" fmla="*/ 22 w 30"/>
              <a:gd name="T7" fmla="*/ 194 h 254"/>
              <a:gd name="T8" fmla="*/ 28 w 30"/>
              <a:gd name="T9" fmla="*/ 160 h 254"/>
              <a:gd name="T10" fmla="*/ 30 w 30"/>
              <a:gd name="T11" fmla="*/ 126 h 254"/>
              <a:gd name="T12" fmla="*/ 30 w 30"/>
              <a:gd name="T13" fmla="*/ 126 h 254"/>
              <a:gd name="T14" fmla="*/ 28 w 30"/>
              <a:gd name="T15" fmla="*/ 94 h 254"/>
              <a:gd name="T16" fmla="*/ 22 w 30"/>
              <a:gd name="T17" fmla="*/ 60 h 254"/>
              <a:gd name="T18" fmla="*/ 12 w 30"/>
              <a:gd name="T19" fmla="*/ 28 h 254"/>
              <a:gd name="T20" fmla="*/ 0 w 30"/>
              <a:gd name="T21"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254">
                <a:moveTo>
                  <a:pt x="0" y="254"/>
                </a:moveTo>
                <a:lnTo>
                  <a:pt x="0" y="254"/>
                </a:lnTo>
                <a:lnTo>
                  <a:pt x="12" y="224"/>
                </a:lnTo>
                <a:lnTo>
                  <a:pt x="22" y="194"/>
                </a:lnTo>
                <a:lnTo>
                  <a:pt x="28" y="160"/>
                </a:lnTo>
                <a:lnTo>
                  <a:pt x="30" y="126"/>
                </a:lnTo>
                <a:lnTo>
                  <a:pt x="30" y="126"/>
                </a:lnTo>
                <a:lnTo>
                  <a:pt x="28" y="94"/>
                </a:lnTo>
                <a:lnTo>
                  <a:pt x="22" y="60"/>
                </a:lnTo>
                <a:lnTo>
                  <a:pt x="12" y="28"/>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394" name="Line 10"/>
          <p:cNvSpPr>
            <a:spLocks noChangeAspect="1" noChangeShapeType="1"/>
          </p:cNvSpPr>
          <p:nvPr/>
        </p:nvSpPr>
        <p:spPr bwMode="auto">
          <a:xfrm flipH="1">
            <a:off x="3667125" y="3900785"/>
            <a:ext cx="3397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5" name="Line 11"/>
          <p:cNvSpPr>
            <a:spLocks noChangeAspect="1" noChangeShapeType="1"/>
          </p:cNvSpPr>
          <p:nvPr/>
        </p:nvSpPr>
        <p:spPr bwMode="auto">
          <a:xfrm flipH="1">
            <a:off x="3730625" y="3986510"/>
            <a:ext cx="2127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6" name="Line 12"/>
          <p:cNvSpPr>
            <a:spLocks noChangeAspect="1" noChangeShapeType="1"/>
          </p:cNvSpPr>
          <p:nvPr/>
        </p:nvSpPr>
        <p:spPr bwMode="auto">
          <a:xfrm flipH="1">
            <a:off x="3773488" y="4070648"/>
            <a:ext cx="1270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7" name="Line 13"/>
          <p:cNvSpPr>
            <a:spLocks noChangeAspect="1" noChangeShapeType="1"/>
          </p:cNvSpPr>
          <p:nvPr/>
        </p:nvSpPr>
        <p:spPr bwMode="auto">
          <a:xfrm flipH="1">
            <a:off x="6832600" y="4592935"/>
            <a:ext cx="339725" cy="476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8" name="Line 14"/>
          <p:cNvSpPr>
            <a:spLocks noChangeAspect="1" noChangeShapeType="1"/>
          </p:cNvSpPr>
          <p:nvPr/>
        </p:nvSpPr>
        <p:spPr bwMode="auto">
          <a:xfrm flipH="1">
            <a:off x="6896100" y="4678660"/>
            <a:ext cx="2127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399" name="Line 15"/>
          <p:cNvSpPr>
            <a:spLocks noChangeAspect="1" noChangeShapeType="1"/>
          </p:cNvSpPr>
          <p:nvPr/>
        </p:nvSpPr>
        <p:spPr bwMode="auto">
          <a:xfrm flipH="1">
            <a:off x="6938963" y="4762798"/>
            <a:ext cx="1270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0" name="Line 16"/>
          <p:cNvSpPr>
            <a:spLocks noChangeAspect="1" noChangeShapeType="1"/>
          </p:cNvSpPr>
          <p:nvPr/>
        </p:nvSpPr>
        <p:spPr bwMode="auto">
          <a:xfrm flipH="1">
            <a:off x="7715250" y="4592935"/>
            <a:ext cx="339725" cy="4763"/>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1" name="Freeform 17"/>
          <p:cNvSpPr>
            <a:spLocks noChangeAspect="1"/>
          </p:cNvSpPr>
          <p:nvPr/>
        </p:nvSpPr>
        <p:spPr bwMode="auto">
          <a:xfrm>
            <a:off x="7504113" y="3222923"/>
            <a:ext cx="381000" cy="706437"/>
          </a:xfrm>
          <a:custGeom>
            <a:avLst/>
            <a:gdLst>
              <a:gd name="T0" fmla="*/ 108 w 108"/>
              <a:gd name="T1" fmla="*/ 200 h 200"/>
              <a:gd name="T2" fmla="*/ 108 w 108"/>
              <a:gd name="T3" fmla="*/ 0 h 200"/>
              <a:gd name="T4" fmla="*/ 0 w 108"/>
              <a:gd name="T5" fmla="*/ 0 h 200"/>
            </a:gdLst>
            <a:ahLst/>
            <a:cxnLst>
              <a:cxn ang="0">
                <a:pos x="T0" y="T1"/>
              </a:cxn>
              <a:cxn ang="0">
                <a:pos x="T2" y="T3"/>
              </a:cxn>
              <a:cxn ang="0">
                <a:pos x="T4" y="T5"/>
              </a:cxn>
            </a:cxnLst>
            <a:rect l="0" t="0" r="r" b="b"/>
            <a:pathLst>
              <a:path w="108" h="200">
                <a:moveTo>
                  <a:pt x="108" y="200"/>
                </a:moveTo>
                <a:lnTo>
                  <a:pt x="108" y="0"/>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402" name="Line 18"/>
          <p:cNvSpPr>
            <a:spLocks noChangeAspect="1" noChangeShapeType="1"/>
          </p:cNvSpPr>
          <p:nvPr/>
        </p:nvSpPr>
        <p:spPr bwMode="auto">
          <a:xfrm flipV="1">
            <a:off x="7885113" y="4013498"/>
            <a:ext cx="3175" cy="57943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3" name="Line 19"/>
          <p:cNvSpPr>
            <a:spLocks noChangeAspect="1" noChangeShapeType="1"/>
          </p:cNvSpPr>
          <p:nvPr/>
        </p:nvSpPr>
        <p:spPr bwMode="auto">
          <a:xfrm flipH="1">
            <a:off x="7778750" y="4678660"/>
            <a:ext cx="212725"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4" name="Line 20"/>
          <p:cNvSpPr>
            <a:spLocks noChangeAspect="1" noChangeShapeType="1"/>
          </p:cNvSpPr>
          <p:nvPr/>
        </p:nvSpPr>
        <p:spPr bwMode="auto">
          <a:xfrm flipH="1">
            <a:off x="7821613" y="4762798"/>
            <a:ext cx="127000"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5" name="Freeform 21"/>
          <p:cNvSpPr>
            <a:spLocks noChangeAspect="1"/>
          </p:cNvSpPr>
          <p:nvPr/>
        </p:nvSpPr>
        <p:spPr bwMode="auto">
          <a:xfrm>
            <a:off x="1209675" y="3419773"/>
            <a:ext cx="565150" cy="4762"/>
          </a:xfrm>
          <a:custGeom>
            <a:avLst/>
            <a:gdLst>
              <a:gd name="T0" fmla="*/ 0 w 160"/>
              <a:gd name="T1" fmla="*/ 160 w 160"/>
              <a:gd name="T2" fmla="*/ 0 w 160"/>
            </a:gdLst>
            <a:ahLst/>
            <a:cxnLst>
              <a:cxn ang="0">
                <a:pos x="T0" y="0"/>
              </a:cxn>
              <a:cxn ang="0">
                <a:pos x="T1" y="0"/>
              </a:cxn>
              <a:cxn ang="0">
                <a:pos x="T2" y="0"/>
              </a:cxn>
            </a:cxnLst>
            <a:rect l="0" t="0" r="r" b="b"/>
            <a:pathLst>
              <a:path w="160">
                <a:moveTo>
                  <a:pt x="0" y="0"/>
                </a:moveTo>
                <a:lnTo>
                  <a:pt x="16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406" name="Line 22"/>
          <p:cNvSpPr>
            <a:spLocks noChangeAspect="1" noChangeShapeType="1"/>
          </p:cNvSpPr>
          <p:nvPr/>
        </p:nvSpPr>
        <p:spPr bwMode="auto">
          <a:xfrm>
            <a:off x="1209675" y="3419773"/>
            <a:ext cx="565150" cy="476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7" name="Freeform 23"/>
          <p:cNvSpPr>
            <a:spLocks noChangeAspect="1"/>
          </p:cNvSpPr>
          <p:nvPr/>
        </p:nvSpPr>
        <p:spPr bwMode="auto">
          <a:xfrm>
            <a:off x="5978525" y="3419773"/>
            <a:ext cx="366713" cy="4762"/>
          </a:xfrm>
          <a:custGeom>
            <a:avLst/>
            <a:gdLst>
              <a:gd name="T0" fmla="*/ 0 w 104"/>
              <a:gd name="T1" fmla="*/ 104 w 104"/>
              <a:gd name="T2" fmla="*/ 0 w 104"/>
            </a:gdLst>
            <a:ahLst/>
            <a:cxnLst>
              <a:cxn ang="0">
                <a:pos x="T0" y="0"/>
              </a:cxn>
              <a:cxn ang="0">
                <a:pos x="T1" y="0"/>
              </a:cxn>
              <a:cxn ang="0">
                <a:pos x="T2" y="0"/>
              </a:cxn>
            </a:cxnLst>
            <a:rect l="0" t="0" r="r" b="b"/>
            <a:pathLst>
              <a:path w="104">
                <a:moveTo>
                  <a:pt x="0" y="0"/>
                </a:moveTo>
                <a:lnTo>
                  <a:pt x="10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srgbClr val="000000"/>
              </a:solidFill>
              <a:cs typeface="+mn-cs"/>
            </a:endParaRPr>
          </a:p>
        </p:txBody>
      </p:sp>
      <p:sp>
        <p:nvSpPr>
          <p:cNvPr id="144408" name="Line 24"/>
          <p:cNvSpPr>
            <a:spLocks noChangeAspect="1" noChangeShapeType="1"/>
          </p:cNvSpPr>
          <p:nvPr/>
        </p:nvSpPr>
        <p:spPr bwMode="auto">
          <a:xfrm>
            <a:off x="5978525" y="3419773"/>
            <a:ext cx="366713" cy="476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09" name="Freeform 25"/>
          <p:cNvSpPr>
            <a:spLocks noChangeAspect="1"/>
          </p:cNvSpPr>
          <p:nvPr/>
        </p:nvSpPr>
        <p:spPr bwMode="auto">
          <a:xfrm>
            <a:off x="6931025" y="3251498"/>
            <a:ext cx="149225" cy="1341437"/>
          </a:xfrm>
          <a:custGeom>
            <a:avLst/>
            <a:gdLst>
              <a:gd name="T0" fmla="*/ 20 w 42"/>
              <a:gd name="T1" fmla="*/ 380 h 380"/>
              <a:gd name="T2" fmla="*/ 20 w 42"/>
              <a:gd name="T3" fmla="*/ 246 h 380"/>
              <a:gd name="T4" fmla="*/ 42 w 42"/>
              <a:gd name="T5" fmla="*/ 234 h 380"/>
              <a:gd name="T6" fmla="*/ 0 w 42"/>
              <a:gd name="T7" fmla="*/ 214 h 380"/>
              <a:gd name="T8" fmla="*/ 42 w 42"/>
              <a:gd name="T9" fmla="*/ 192 h 380"/>
              <a:gd name="T10" fmla="*/ 0 w 42"/>
              <a:gd name="T11" fmla="*/ 172 h 380"/>
              <a:gd name="T12" fmla="*/ 42 w 42"/>
              <a:gd name="T13" fmla="*/ 150 h 380"/>
              <a:gd name="T14" fmla="*/ 0 w 42"/>
              <a:gd name="T15" fmla="*/ 130 h 380"/>
              <a:gd name="T16" fmla="*/ 20 w 42"/>
              <a:gd name="T17" fmla="*/ 120 h 380"/>
              <a:gd name="T18" fmla="*/ 20 w 42"/>
              <a:gd name="T19"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380">
                <a:moveTo>
                  <a:pt x="20" y="380"/>
                </a:moveTo>
                <a:lnTo>
                  <a:pt x="20" y="246"/>
                </a:lnTo>
                <a:lnTo>
                  <a:pt x="42" y="234"/>
                </a:lnTo>
                <a:lnTo>
                  <a:pt x="0" y="214"/>
                </a:lnTo>
                <a:lnTo>
                  <a:pt x="42" y="192"/>
                </a:lnTo>
                <a:lnTo>
                  <a:pt x="0" y="172"/>
                </a:lnTo>
                <a:lnTo>
                  <a:pt x="42" y="150"/>
                </a:lnTo>
                <a:lnTo>
                  <a:pt x="0" y="130"/>
                </a:lnTo>
                <a:lnTo>
                  <a:pt x="20" y="120"/>
                </a:lnTo>
                <a:lnTo>
                  <a:pt x="2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410" name="Freeform 26"/>
          <p:cNvSpPr>
            <a:spLocks noChangeAspect="1"/>
          </p:cNvSpPr>
          <p:nvPr/>
        </p:nvSpPr>
        <p:spPr bwMode="auto">
          <a:xfrm>
            <a:off x="3836988" y="3151485"/>
            <a:ext cx="2747962" cy="261938"/>
          </a:xfrm>
          <a:custGeom>
            <a:avLst/>
            <a:gdLst>
              <a:gd name="T0" fmla="*/ 778 w 778"/>
              <a:gd name="T1" fmla="*/ 20 h 74"/>
              <a:gd name="T2" fmla="*/ 314 w 778"/>
              <a:gd name="T3" fmla="*/ 20 h 74"/>
              <a:gd name="T4" fmla="*/ 304 w 778"/>
              <a:gd name="T5" fmla="*/ 0 h 74"/>
              <a:gd name="T6" fmla="*/ 284 w 778"/>
              <a:gd name="T7" fmla="*/ 42 h 74"/>
              <a:gd name="T8" fmla="*/ 262 w 778"/>
              <a:gd name="T9" fmla="*/ 0 h 74"/>
              <a:gd name="T10" fmla="*/ 242 w 778"/>
              <a:gd name="T11" fmla="*/ 42 h 74"/>
              <a:gd name="T12" fmla="*/ 220 w 778"/>
              <a:gd name="T13" fmla="*/ 0 h 74"/>
              <a:gd name="T14" fmla="*/ 200 w 778"/>
              <a:gd name="T15" fmla="*/ 42 h 74"/>
              <a:gd name="T16" fmla="*/ 188 w 778"/>
              <a:gd name="T17" fmla="*/ 20 h 74"/>
              <a:gd name="T18" fmla="*/ 0 w 778"/>
              <a:gd name="T19" fmla="*/ 20 h 74"/>
              <a:gd name="T20" fmla="*/ 0 w 778"/>
              <a:gd name="T21"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8" h="74">
                <a:moveTo>
                  <a:pt x="778" y="20"/>
                </a:moveTo>
                <a:lnTo>
                  <a:pt x="314" y="20"/>
                </a:lnTo>
                <a:lnTo>
                  <a:pt x="304" y="0"/>
                </a:lnTo>
                <a:lnTo>
                  <a:pt x="284" y="42"/>
                </a:lnTo>
                <a:lnTo>
                  <a:pt x="262" y="0"/>
                </a:lnTo>
                <a:lnTo>
                  <a:pt x="242" y="42"/>
                </a:lnTo>
                <a:lnTo>
                  <a:pt x="220" y="0"/>
                </a:lnTo>
                <a:lnTo>
                  <a:pt x="200" y="42"/>
                </a:lnTo>
                <a:lnTo>
                  <a:pt x="188" y="20"/>
                </a:lnTo>
                <a:lnTo>
                  <a:pt x="0" y="20"/>
                </a:lnTo>
                <a:lnTo>
                  <a:pt x="0" y="74"/>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411" name="Freeform 27"/>
          <p:cNvSpPr>
            <a:spLocks noChangeAspect="1"/>
          </p:cNvSpPr>
          <p:nvPr/>
        </p:nvSpPr>
        <p:spPr bwMode="auto">
          <a:xfrm>
            <a:off x="1357313" y="1236960"/>
            <a:ext cx="4852987" cy="2543175"/>
          </a:xfrm>
          <a:custGeom>
            <a:avLst/>
            <a:gdLst>
              <a:gd name="T0" fmla="*/ 1374 w 1374"/>
              <a:gd name="T1" fmla="*/ 562 h 720"/>
              <a:gd name="T2" fmla="*/ 1374 w 1374"/>
              <a:gd name="T3" fmla="*/ 0 h 720"/>
              <a:gd name="T4" fmla="*/ 188 w 1374"/>
              <a:gd name="T5" fmla="*/ 0 h 720"/>
              <a:gd name="T6" fmla="*/ 188 w 1374"/>
              <a:gd name="T7" fmla="*/ 408 h 720"/>
              <a:gd name="T8" fmla="*/ 398 w 1374"/>
              <a:gd name="T9" fmla="*/ 408 h 720"/>
              <a:gd name="T10" fmla="*/ 398 w 1374"/>
              <a:gd name="T11" fmla="*/ 504 h 720"/>
              <a:gd name="T12" fmla="*/ 376 w 1374"/>
              <a:gd name="T13" fmla="*/ 514 h 720"/>
              <a:gd name="T14" fmla="*/ 418 w 1374"/>
              <a:gd name="T15" fmla="*/ 534 h 720"/>
              <a:gd name="T16" fmla="*/ 376 w 1374"/>
              <a:gd name="T17" fmla="*/ 556 h 720"/>
              <a:gd name="T18" fmla="*/ 418 w 1374"/>
              <a:gd name="T19" fmla="*/ 576 h 720"/>
              <a:gd name="T20" fmla="*/ 376 w 1374"/>
              <a:gd name="T21" fmla="*/ 598 h 720"/>
              <a:gd name="T22" fmla="*/ 418 w 1374"/>
              <a:gd name="T23" fmla="*/ 618 h 720"/>
              <a:gd name="T24" fmla="*/ 398 w 1374"/>
              <a:gd name="T25" fmla="*/ 630 h 720"/>
              <a:gd name="T26" fmla="*/ 398 w 1374"/>
              <a:gd name="T27" fmla="*/ 720 h 720"/>
              <a:gd name="T28" fmla="*/ 0 w 1374"/>
              <a:gd name="T29"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4" h="720">
                <a:moveTo>
                  <a:pt x="1374" y="562"/>
                </a:moveTo>
                <a:lnTo>
                  <a:pt x="1374" y="0"/>
                </a:lnTo>
                <a:lnTo>
                  <a:pt x="188" y="0"/>
                </a:lnTo>
                <a:lnTo>
                  <a:pt x="188" y="408"/>
                </a:lnTo>
                <a:lnTo>
                  <a:pt x="398" y="408"/>
                </a:lnTo>
                <a:lnTo>
                  <a:pt x="398" y="504"/>
                </a:lnTo>
                <a:lnTo>
                  <a:pt x="376" y="514"/>
                </a:lnTo>
                <a:lnTo>
                  <a:pt x="418" y="534"/>
                </a:lnTo>
                <a:lnTo>
                  <a:pt x="376" y="556"/>
                </a:lnTo>
                <a:lnTo>
                  <a:pt x="418" y="576"/>
                </a:lnTo>
                <a:lnTo>
                  <a:pt x="376" y="598"/>
                </a:lnTo>
                <a:lnTo>
                  <a:pt x="418" y="618"/>
                </a:lnTo>
                <a:lnTo>
                  <a:pt x="398" y="630"/>
                </a:lnTo>
                <a:lnTo>
                  <a:pt x="398" y="720"/>
                </a:lnTo>
                <a:lnTo>
                  <a:pt x="0" y="72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412" name="Freeform 28"/>
          <p:cNvSpPr>
            <a:spLocks noChangeAspect="1"/>
          </p:cNvSpPr>
          <p:nvPr/>
        </p:nvSpPr>
        <p:spPr bwMode="auto">
          <a:xfrm>
            <a:off x="7737475" y="4021435"/>
            <a:ext cx="303213" cy="28575"/>
          </a:xfrm>
          <a:custGeom>
            <a:avLst/>
            <a:gdLst>
              <a:gd name="T0" fmla="*/ 86 w 86"/>
              <a:gd name="T1" fmla="*/ 8 h 8"/>
              <a:gd name="T2" fmla="*/ 86 w 86"/>
              <a:gd name="T3" fmla="*/ 8 h 8"/>
              <a:gd name="T4" fmla="*/ 76 w 86"/>
              <a:gd name="T5" fmla="*/ 4 h 8"/>
              <a:gd name="T6" fmla="*/ 66 w 86"/>
              <a:gd name="T7" fmla="*/ 2 h 8"/>
              <a:gd name="T8" fmla="*/ 54 w 86"/>
              <a:gd name="T9" fmla="*/ 0 h 8"/>
              <a:gd name="T10" fmla="*/ 42 w 86"/>
              <a:gd name="T11" fmla="*/ 0 h 8"/>
              <a:gd name="T12" fmla="*/ 42 w 86"/>
              <a:gd name="T13" fmla="*/ 0 h 8"/>
              <a:gd name="T14" fmla="*/ 30 w 86"/>
              <a:gd name="T15" fmla="*/ 0 h 8"/>
              <a:gd name="T16" fmla="*/ 20 w 86"/>
              <a:gd name="T17" fmla="*/ 2 h 8"/>
              <a:gd name="T18" fmla="*/ 8 w 86"/>
              <a:gd name="T19" fmla="*/ 4 h 8"/>
              <a:gd name="T20" fmla="*/ 0 w 86"/>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8">
                <a:moveTo>
                  <a:pt x="86" y="8"/>
                </a:moveTo>
                <a:lnTo>
                  <a:pt x="86" y="8"/>
                </a:lnTo>
                <a:lnTo>
                  <a:pt x="76" y="4"/>
                </a:lnTo>
                <a:lnTo>
                  <a:pt x="66" y="2"/>
                </a:lnTo>
                <a:lnTo>
                  <a:pt x="54" y="0"/>
                </a:lnTo>
                <a:lnTo>
                  <a:pt x="42" y="0"/>
                </a:lnTo>
                <a:lnTo>
                  <a:pt x="42" y="0"/>
                </a:lnTo>
                <a:lnTo>
                  <a:pt x="30" y="0"/>
                </a:lnTo>
                <a:lnTo>
                  <a:pt x="20" y="2"/>
                </a:lnTo>
                <a:lnTo>
                  <a:pt x="8" y="4"/>
                </a:lnTo>
                <a:lnTo>
                  <a:pt x="0" y="8"/>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mtClean="0">
              <a:solidFill>
                <a:srgbClr val="000000"/>
              </a:solidFill>
              <a:cs typeface="+mn-cs"/>
            </a:endParaRPr>
          </a:p>
        </p:txBody>
      </p:sp>
      <p:sp>
        <p:nvSpPr>
          <p:cNvPr id="144413" name="Line 29"/>
          <p:cNvSpPr>
            <a:spLocks noChangeAspect="1" noChangeShapeType="1"/>
          </p:cNvSpPr>
          <p:nvPr/>
        </p:nvSpPr>
        <p:spPr bwMode="auto">
          <a:xfrm>
            <a:off x="7737475" y="3929360"/>
            <a:ext cx="303213" cy="317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14" name="Freeform 30"/>
          <p:cNvSpPr>
            <a:spLocks noChangeAspect="1"/>
          </p:cNvSpPr>
          <p:nvPr/>
        </p:nvSpPr>
        <p:spPr bwMode="auto">
          <a:xfrm>
            <a:off x="5878513" y="3384848"/>
            <a:ext cx="120650" cy="71437"/>
          </a:xfrm>
          <a:custGeom>
            <a:avLst/>
            <a:gdLst>
              <a:gd name="T0" fmla="*/ 32 w 34"/>
              <a:gd name="T1" fmla="*/ 10 h 20"/>
              <a:gd name="T2" fmla="*/ 32 w 34"/>
              <a:gd name="T3" fmla="*/ 10 h 20"/>
              <a:gd name="T4" fmla="*/ 32 w 34"/>
              <a:gd name="T5" fmla="*/ 16 h 20"/>
              <a:gd name="T6" fmla="*/ 34 w 34"/>
              <a:gd name="T7" fmla="*/ 20 h 20"/>
              <a:gd name="T8" fmla="*/ 34 w 34"/>
              <a:gd name="T9" fmla="*/ 20 h 20"/>
              <a:gd name="T10" fmla="*/ 18 w 34"/>
              <a:gd name="T11" fmla="*/ 14 h 20"/>
              <a:gd name="T12" fmla="*/ 0 w 34"/>
              <a:gd name="T13" fmla="*/ 10 h 20"/>
              <a:gd name="T14" fmla="*/ 0 w 34"/>
              <a:gd name="T15" fmla="*/ 10 h 20"/>
              <a:gd name="T16" fmla="*/ 18 w 34"/>
              <a:gd name="T17" fmla="*/ 6 h 20"/>
              <a:gd name="T18" fmla="*/ 34 w 34"/>
              <a:gd name="T19" fmla="*/ 0 h 20"/>
              <a:gd name="T20" fmla="*/ 34 w 34"/>
              <a:gd name="T21" fmla="*/ 0 h 20"/>
              <a:gd name="T22" fmla="*/ 32 w 34"/>
              <a:gd name="T23" fmla="*/ 6 h 20"/>
              <a:gd name="T24" fmla="*/ 32 w 34"/>
              <a:gd name="T25" fmla="*/ 10 h 20"/>
              <a:gd name="T26" fmla="*/ 32 w 34"/>
              <a:gd name="T2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0">
                <a:moveTo>
                  <a:pt x="32" y="10"/>
                </a:moveTo>
                <a:lnTo>
                  <a:pt x="32" y="10"/>
                </a:lnTo>
                <a:lnTo>
                  <a:pt x="32" y="16"/>
                </a:lnTo>
                <a:lnTo>
                  <a:pt x="34" y="20"/>
                </a:lnTo>
                <a:lnTo>
                  <a:pt x="34" y="20"/>
                </a:lnTo>
                <a:lnTo>
                  <a:pt x="18" y="14"/>
                </a:lnTo>
                <a:lnTo>
                  <a:pt x="0" y="10"/>
                </a:lnTo>
                <a:lnTo>
                  <a:pt x="0" y="10"/>
                </a:lnTo>
                <a:lnTo>
                  <a:pt x="18" y="6"/>
                </a:lnTo>
                <a:lnTo>
                  <a:pt x="34" y="0"/>
                </a:lnTo>
                <a:lnTo>
                  <a:pt x="34" y="0"/>
                </a:lnTo>
                <a:lnTo>
                  <a:pt x="32" y="6"/>
                </a:lnTo>
                <a:lnTo>
                  <a:pt x="32" y="10"/>
                </a:lnTo>
                <a:lnTo>
                  <a:pt x="32" y="1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44415" name="Freeform 31"/>
          <p:cNvSpPr>
            <a:spLocks noChangeAspect="1"/>
          </p:cNvSpPr>
          <p:nvPr/>
        </p:nvSpPr>
        <p:spPr bwMode="auto">
          <a:xfrm>
            <a:off x="3286125" y="2686348"/>
            <a:ext cx="84138" cy="133350"/>
          </a:xfrm>
          <a:custGeom>
            <a:avLst/>
            <a:gdLst>
              <a:gd name="T0" fmla="*/ 14 w 24"/>
              <a:gd name="T1" fmla="*/ 30 h 38"/>
              <a:gd name="T2" fmla="*/ 14 w 24"/>
              <a:gd name="T3" fmla="*/ 30 h 38"/>
              <a:gd name="T4" fmla="*/ 10 w 24"/>
              <a:gd name="T5" fmla="*/ 32 h 38"/>
              <a:gd name="T6" fmla="*/ 6 w 24"/>
              <a:gd name="T7" fmla="*/ 38 h 38"/>
              <a:gd name="T8" fmla="*/ 6 w 24"/>
              <a:gd name="T9" fmla="*/ 38 h 38"/>
              <a:gd name="T10" fmla="*/ 4 w 24"/>
              <a:gd name="T11" fmla="*/ 18 h 38"/>
              <a:gd name="T12" fmla="*/ 0 w 24"/>
              <a:gd name="T13" fmla="*/ 0 h 38"/>
              <a:gd name="T14" fmla="*/ 0 w 24"/>
              <a:gd name="T15" fmla="*/ 0 h 38"/>
              <a:gd name="T16" fmla="*/ 12 w 24"/>
              <a:gd name="T17" fmla="*/ 14 h 38"/>
              <a:gd name="T18" fmla="*/ 24 w 24"/>
              <a:gd name="T19" fmla="*/ 28 h 38"/>
              <a:gd name="T20" fmla="*/ 24 w 24"/>
              <a:gd name="T21" fmla="*/ 28 h 38"/>
              <a:gd name="T22" fmla="*/ 18 w 24"/>
              <a:gd name="T23" fmla="*/ 28 h 38"/>
              <a:gd name="T24" fmla="*/ 14 w 24"/>
              <a:gd name="T25" fmla="*/ 30 h 38"/>
              <a:gd name="T26" fmla="*/ 14 w 24"/>
              <a:gd name="T27"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8">
                <a:moveTo>
                  <a:pt x="14" y="30"/>
                </a:moveTo>
                <a:lnTo>
                  <a:pt x="14" y="30"/>
                </a:lnTo>
                <a:lnTo>
                  <a:pt x="10" y="32"/>
                </a:lnTo>
                <a:lnTo>
                  <a:pt x="6" y="38"/>
                </a:lnTo>
                <a:lnTo>
                  <a:pt x="6" y="38"/>
                </a:lnTo>
                <a:lnTo>
                  <a:pt x="4" y="18"/>
                </a:lnTo>
                <a:lnTo>
                  <a:pt x="0" y="0"/>
                </a:lnTo>
                <a:lnTo>
                  <a:pt x="0" y="0"/>
                </a:lnTo>
                <a:lnTo>
                  <a:pt x="12" y="14"/>
                </a:lnTo>
                <a:lnTo>
                  <a:pt x="24" y="28"/>
                </a:lnTo>
                <a:lnTo>
                  <a:pt x="24" y="28"/>
                </a:lnTo>
                <a:lnTo>
                  <a:pt x="18" y="28"/>
                </a:lnTo>
                <a:lnTo>
                  <a:pt x="14" y="30"/>
                </a:lnTo>
                <a:lnTo>
                  <a:pt x="14" y="3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44416" name="Freeform 32"/>
          <p:cNvSpPr>
            <a:spLocks noChangeAspect="1"/>
          </p:cNvSpPr>
          <p:nvPr/>
        </p:nvSpPr>
        <p:spPr bwMode="auto">
          <a:xfrm>
            <a:off x="3286125" y="3638848"/>
            <a:ext cx="84138" cy="128587"/>
          </a:xfrm>
          <a:custGeom>
            <a:avLst/>
            <a:gdLst>
              <a:gd name="T0" fmla="*/ 14 w 24"/>
              <a:gd name="T1" fmla="*/ 6 h 36"/>
              <a:gd name="T2" fmla="*/ 14 w 24"/>
              <a:gd name="T3" fmla="*/ 6 h 36"/>
              <a:gd name="T4" fmla="*/ 10 w 24"/>
              <a:gd name="T5" fmla="*/ 4 h 36"/>
              <a:gd name="T6" fmla="*/ 6 w 24"/>
              <a:gd name="T7" fmla="*/ 0 h 36"/>
              <a:gd name="T8" fmla="*/ 6 w 24"/>
              <a:gd name="T9" fmla="*/ 0 h 36"/>
              <a:gd name="T10" fmla="*/ 4 w 24"/>
              <a:gd name="T11" fmla="*/ 18 h 36"/>
              <a:gd name="T12" fmla="*/ 0 w 24"/>
              <a:gd name="T13" fmla="*/ 36 h 36"/>
              <a:gd name="T14" fmla="*/ 0 w 24"/>
              <a:gd name="T15" fmla="*/ 36 h 36"/>
              <a:gd name="T16" fmla="*/ 12 w 24"/>
              <a:gd name="T17" fmla="*/ 22 h 36"/>
              <a:gd name="T18" fmla="*/ 24 w 24"/>
              <a:gd name="T19" fmla="*/ 10 h 36"/>
              <a:gd name="T20" fmla="*/ 24 w 24"/>
              <a:gd name="T21" fmla="*/ 10 h 36"/>
              <a:gd name="T22" fmla="*/ 18 w 24"/>
              <a:gd name="T23" fmla="*/ 8 h 36"/>
              <a:gd name="T24" fmla="*/ 14 w 24"/>
              <a:gd name="T25" fmla="*/ 6 h 36"/>
              <a:gd name="T26" fmla="*/ 14 w 24"/>
              <a:gd name="T27"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6">
                <a:moveTo>
                  <a:pt x="14" y="6"/>
                </a:moveTo>
                <a:lnTo>
                  <a:pt x="14" y="6"/>
                </a:lnTo>
                <a:lnTo>
                  <a:pt x="10" y="4"/>
                </a:lnTo>
                <a:lnTo>
                  <a:pt x="6" y="0"/>
                </a:lnTo>
                <a:lnTo>
                  <a:pt x="6" y="0"/>
                </a:lnTo>
                <a:lnTo>
                  <a:pt x="4" y="18"/>
                </a:lnTo>
                <a:lnTo>
                  <a:pt x="0" y="36"/>
                </a:lnTo>
                <a:lnTo>
                  <a:pt x="0" y="36"/>
                </a:lnTo>
                <a:lnTo>
                  <a:pt x="12" y="22"/>
                </a:lnTo>
                <a:lnTo>
                  <a:pt x="24" y="10"/>
                </a:lnTo>
                <a:lnTo>
                  <a:pt x="24" y="10"/>
                </a:lnTo>
                <a:lnTo>
                  <a:pt x="18" y="8"/>
                </a:lnTo>
                <a:lnTo>
                  <a:pt x="14" y="6"/>
                </a:lnTo>
                <a:lnTo>
                  <a:pt x="14" y="6"/>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44417" name="Freeform 33"/>
          <p:cNvSpPr>
            <a:spLocks noChangeAspect="1"/>
          </p:cNvSpPr>
          <p:nvPr/>
        </p:nvSpPr>
        <p:spPr bwMode="auto">
          <a:xfrm>
            <a:off x="1752600" y="3384848"/>
            <a:ext cx="120650" cy="71437"/>
          </a:xfrm>
          <a:custGeom>
            <a:avLst/>
            <a:gdLst>
              <a:gd name="T0" fmla="*/ 2 w 34"/>
              <a:gd name="T1" fmla="*/ 10 h 20"/>
              <a:gd name="T2" fmla="*/ 2 w 34"/>
              <a:gd name="T3" fmla="*/ 10 h 20"/>
              <a:gd name="T4" fmla="*/ 2 w 34"/>
              <a:gd name="T5" fmla="*/ 4 h 20"/>
              <a:gd name="T6" fmla="*/ 0 w 34"/>
              <a:gd name="T7" fmla="*/ 0 h 20"/>
              <a:gd name="T8" fmla="*/ 0 w 34"/>
              <a:gd name="T9" fmla="*/ 0 h 20"/>
              <a:gd name="T10" fmla="*/ 16 w 34"/>
              <a:gd name="T11" fmla="*/ 6 h 20"/>
              <a:gd name="T12" fmla="*/ 34 w 34"/>
              <a:gd name="T13" fmla="*/ 10 h 20"/>
              <a:gd name="T14" fmla="*/ 34 w 34"/>
              <a:gd name="T15" fmla="*/ 10 h 20"/>
              <a:gd name="T16" fmla="*/ 16 w 34"/>
              <a:gd name="T17" fmla="*/ 14 h 20"/>
              <a:gd name="T18" fmla="*/ 0 w 34"/>
              <a:gd name="T19" fmla="*/ 20 h 20"/>
              <a:gd name="T20" fmla="*/ 0 w 34"/>
              <a:gd name="T21" fmla="*/ 20 h 20"/>
              <a:gd name="T22" fmla="*/ 2 w 34"/>
              <a:gd name="T23" fmla="*/ 14 h 20"/>
              <a:gd name="T24" fmla="*/ 2 w 34"/>
              <a:gd name="T25" fmla="*/ 10 h 20"/>
              <a:gd name="T26" fmla="*/ 2 w 34"/>
              <a:gd name="T2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0">
                <a:moveTo>
                  <a:pt x="2" y="10"/>
                </a:moveTo>
                <a:lnTo>
                  <a:pt x="2" y="10"/>
                </a:lnTo>
                <a:lnTo>
                  <a:pt x="2" y="4"/>
                </a:lnTo>
                <a:lnTo>
                  <a:pt x="0" y="0"/>
                </a:lnTo>
                <a:lnTo>
                  <a:pt x="0" y="0"/>
                </a:lnTo>
                <a:lnTo>
                  <a:pt x="16" y="6"/>
                </a:lnTo>
                <a:lnTo>
                  <a:pt x="34" y="10"/>
                </a:lnTo>
                <a:lnTo>
                  <a:pt x="34" y="10"/>
                </a:lnTo>
                <a:lnTo>
                  <a:pt x="16" y="14"/>
                </a:lnTo>
                <a:lnTo>
                  <a:pt x="0" y="20"/>
                </a:lnTo>
                <a:lnTo>
                  <a:pt x="0" y="20"/>
                </a:lnTo>
                <a:lnTo>
                  <a:pt x="2" y="14"/>
                </a:lnTo>
                <a:lnTo>
                  <a:pt x="2" y="10"/>
                </a:lnTo>
                <a:lnTo>
                  <a:pt x="2" y="10"/>
                </a:lnTo>
                <a:close/>
              </a:path>
            </a:pathLst>
          </a:custGeom>
          <a:solidFill>
            <a:srgbClr val="000000"/>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44418" name="Freeform 34"/>
          <p:cNvSpPr>
            <a:spLocks noChangeAspect="1"/>
          </p:cNvSpPr>
          <p:nvPr/>
        </p:nvSpPr>
        <p:spPr bwMode="auto">
          <a:xfrm>
            <a:off x="7432675" y="3173710"/>
            <a:ext cx="100013" cy="98425"/>
          </a:xfrm>
          <a:custGeom>
            <a:avLst/>
            <a:gdLst>
              <a:gd name="T0" fmla="*/ 14 w 28"/>
              <a:gd name="T1" fmla="*/ 28 h 28"/>
              <a:gd name="T2" fmla="*/ 14 w 28"/>
              <a:gd name="T3" fmla="*/ 28 h 28"/>
              <a:gd name="T4" fmla="*/ 20 w 28"/>
              <a:gd name="T5" fmla="*/ 28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6" y="20"/>
                </a:lnTo>
                <a:lnTo>
                  <a:pt x="28" y="14"/>
                </a:lnTo>
                <a:lnTo>
                  <a:pt x="28" y="14"/>
                </a:lnTo>
                <a:lnTo>
                  <a:pt x="26" y="8"/>
                </a:lnTo>
                <a:lnTo>
                  <a:pt x="24" y="4"/>
                </a:lnTo>
                <a:lnTo>
                  <a:pt x="20" y="2"/>
                </a:lnTo>
                <a:lnTo>
                  <a:pt x="14" y="0"/>
                </a:lnTo>
                <a:lnTo>
                  <a:pt x="14" y="0"/>
                </a:lnTo>
                <a:lnTo>
                  <a:pt x="8" y="2"/>
                </a:lnTo>
                <a:lnTo>
                  <a:pt x="4" y="4"/>
                </a:lnTo>
                <a:lnTo>
                  <a:pt x="0" y="8"/>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4420" name="Line 36"/>
          <p:cNvSpPr>
            <a:spLocks noChangeAspect="1" noChangeShapeType="1"/>
          </p:cNvSpPr>
          <p:nvPr/>
        </p:nvSpPr>
        <p:spPr bwMode="auto">
          <a:xfrm>
            <a:off x="7483475" y="3222923"/>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21" name="Freeform 37"/>
          <p:cNvSpPr>
            <a:spLocks noChangeAspect="1"/>
          </p:cNvSpPr>
          <p:nvPr/>
        </p:nvSpPr>
        <p:spPr bwMode="auto">
          <a:xfrm>
            <a:off x="6953250" y="3173710"/>
            <a:ext cx="98425" cy="98425"/>
          </a:xfrm>
          <a:custGeom>
            <a:avLst/>
            <a:gdLst>
              <a:gd name="T0" fmla="*/ 14 w 28"/>
              <a:gd name="T1" fmla="*/ 28 h 28"/>
              <a:gd name="T2" fmla="*/ 14 w 28"/>
              <a:gd name="T3" fmla="*/ 28 h 28"/>
              <a:gd name="T4" fmla="*/ 20 w 28"/>
              <a:gd name="T5" fmla="*/ 28 h 28"/>
              <a:gd name="T6" fmla="*/ 24 w 28"/>
              <a:gd name="T7" fmla="*/ 24 h 28"/>
              <a:gd name="T8" fmla="*/ 28 w 28"/>
              <a:gd name="T9" fmla="*/ 20 h 28"/>
              <a:gd name="T10" fmla="*/ 28 w 28"/>
              <a:gd name="T11" fmla="*/ 14 h 28"/>
              <a:gd name="T12" fmla="*/ 28 w 28"/>
              <a:gd name="T13" fmla="*/ 14 h 28"/>
              <a:gd name="T14" fmla="*/ 28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2 w 28"/>
              <a:gd name="T29" fmla="*/ 8 h 28"/>
              <a:gd name="T30" fmla="*/ 0 w 28"/>
              <a:gd name="T31" fmla="*/ 14 h 28"/>
              <a:gd name="T32" fmla="*/ 0 w 28"/>
              <a:gd name="T33" fmla="*/ 14 h 28"/>
              <a:gd name="T34" fmla="*/ 2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8" y="20"/>
                </a:lnTo>
                <a:lnTo>
                  <a:pt x="28" y="14"/>
                </a:lnTo>
                <a:lnTo>
                  <a:pt x="28" y="14"/>
                </a:lnTo>
                <a:lnTo>
                  <a:pt x="28" y="8"/>
                </a:lnTo>
                <a:lnTo>
                  <a:pt x="24" y="4"/>
                </a:lnTo>
                <a:lnTo>
                  <a:pt x="20" y="2"/>
                </a:lnTo>
                <a:lnTo>
                  <a:pt x="14" y="0"/>
                </a:lnTo>
                <a:lnTo>
                  <a:pt x="14" y="0"/>
                </a:lnTo>
                <a:lnTo>
                  <a:pt x="8" y="2"/>
                </a:lnTo>
                <a:lnTo>
                  <a:pt x="4" y="4"/>
                </a:lnTo>
                <a:lnTo>
                  <a:pt x="2" y="8"/>
                </a:lnTo>
                <a:lnTo>
                  <a:pt x="0" y="14"/>
                </a:lnTo>
                <a:lnTo>
                  <a:pt x="0" y="14"/>
                </a:lnTo>
                <a:lnTo>
                  <a:pt x="2"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4423" name="Line 39"/>
          <p:cNvSpPr>
            <a:spLocks noChangeAspect="1" noChangeShapeType="1"/>
          </p:cNvSpPr>
          <p:nvPr/>
        </p:nvSpPr>
        <p:spPr bwMode="auto">
          <a:xfrm>
            <a:off x="7002463" y="3222923"/>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24" name="Freeform 40"/>
          <p:cNvSpPr>
            <a:spLocks noChangeAspect="1"/>
          </p:cNvSpPr>
          <p:nvPr/>
        </p:nvSpPr>
        <p:spPr bwMode="auto">
          <a:xfrm>
            <a:off x="6535738" y="3173710"/>
            <a:ext cx="98425" cy="98425"/>
          </a:xfrm>
          <a:custGeom>
            <a:avLst/>
            <a:gdLst>
              <a:gd name="T0" fmla="*/ 14 w 28"/>
              <a:gd name="T1" fmla="*/ 28 h 28"/>
              <a:gd name="T2" fmla="*/ 14 w 28"/>
              <a:gd name="T3" fmla="*/ 28 h 28"/>
              <a:gd name="T4" fmla="*/ 20 w 28"/>
              <a:gd name="T5" fmla="*/ 28 h 28"/>
              <a:gd name="T6" fmla="*/ 24 w 28"/>
              <a:gd name="T7" fmla="*/ 24 h 28"/>
              <a:gd name="T8" fmla="*/ 26 w 28"/>
              <a:gd name="T9" fmla="*/ 20 h 28"/>
              <a:gd name="T10" fmla="*/ 28 w 28"/>
              <a:gd name="T11" fmla="*/ 14 h 28"/>
              <a:gd name="T12" fmla="*/ 28 w 28"/>
              <a:gd name="T13" fmla="*/ 14 h 28"/>
              <a:gd name="T14" fmla="*/ 26 w 28"/>
              <a:gd name="T15" fmla="*/ 8 h 28"/>
              <a:gd name="T16" fmla="*/ 24 w 28"/>
              <a:gd name="T17" fmla="*/ 4 h 28"/>
              <a:gd name="T18" fmla="*/ 20 w 28"/>
              <a:gd name="T19" fmla="*/ 2 h 28"/>
              <a:gd name="T20" fmla="*/ 14 w 28"/>
              <a:gd name="T21" fmla="*/ 0 h 28"/>
              <a:gd name="T22" fmla="*/ 14 w 28"/>
              <a:gd name="T23" fmla="*/ 0 h 28"/>
              <a:gd name="T24" fmla="*/ 8 w 28"/>
              <a:gd name="T25" fmla="*/ 2 h 28"/>
              <a:gd name="T26" fmla="*/ 4 w 28"/>
              <a:gd name="T27" fmla="*/ 4 h 28"/>
              <a:gd name="T28" fmla="*/ 0 w 28"/>
              <a:gd name="T29" fmla="*/ 8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20" y="28"/>
                </a:lnTo>
                <a:lnTo>
                  <a:pt x="24" y="24"/>
                </a:lnTo>
                <a:lnTo>
                  <a:pt x="26" y="20"/>
                </a:lnTo>
                <a:lnTo>
                  <a:pt x="28" y="14"/>
                </a:lnTo>
                <a:lnTo>
                  <a:pt x="28" y="14"/>
                </a:lnTo>
                <a:lnTo>
                  <a:pt x="26" y="8"/>
                </a:lnTo>
                <a:lnTo>
                  <a:pt x="24" y="4"/>
                </a:lnTo>
                <a:lnTo>
                  <a:pt x="20" y="2"/>
                </a:lnTo>
                <a:lnTo>
                  <a:pt x="14" y="0"/>
                </a:lnTo>
                <a:lnTo>
                  <a:pt x="14" y="0"/>
                </a:lnTo>
                <a:lnTo>
                  <a:pt x="8" y="2"/>
                </a:lnTo>
                <a:lnTo>
                  <a:pt x="4" y="4"/>
                </a:lnTo>
                <a:lnTo>
                  <a:pt x="0" y="8"/>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4426" name="Line 42"/>
          <p:cNvSpPr>
            <a:spLocks noChangeAspect="1" noChangeShapeType="1"/>
          </p:cNvSpPr>
          <p:nvPr/>
        </p:nvSpPr>
        <p:spPr bwMode="auto">
          <a:xfrm>
            <a:off x="6584950" y="3222923"/>
            <a:ext cx="4763"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27" name="Freeform 43"/>
          <p:cNvSpPr>
            <a:spLocks noChangeAspect="1"/>
          </p:cNvSpPr>
          <p:nvPr/>
        </p:nvSpPr>
        <p:spPr bwMode="auto">
          <a:xfrm>
            <a:off x="1314450" y="3724573"/>
            <a:ext cx="100013" cy="98425"/>
          </a:xfrm>
          <a:custGeom>
            <a:avLst/>
            <a:gdLst>
              <a:gd name="T0" fmla="*/ 14 w 28"/>
              <a:gd name="T1" fmla="*/ 28 h 28"/>
              <a:gd name="T2" fmla="*/ 14 w 28"/>
              <a:gd name="T3" fmla="*/ 28 h 28"/>
              <a:gd name="T4" fmla="*/ 18 w 28"/>
              <a:gd name="T5" fmla="*/ 28 h 28"/>
              <a:gd name="T6" fmla="*/ 24 w 28"/>
              <a:gd name="T7" fmla="*/ 24 h 28"/>
              <a:gd name="T8" fmla="*/ 26 w 28"/>
              <a:gd name="T9" fmla="*/ 20 h 28"/>
              <a:gd name="T10" fmla="*/ 28 w 28"/>
              <a:gd name="T11" fmla="*/ 14 h 28"/>
              <a:gd name="T12" fmla="*/ 28 w 28"/>
              <a:gd name="T13" fmla="*/ 14 h 28"/>
              <a:gd name="T14" fmla="*/ 26 w 28"/>
              <a:gd name="T15" fmla="*/ 10 h 28"/>
              <a:gd name="T16" fmla="*/ 24 w 28"/>
              <a:gd name="T17" fmla="*/ 6 h 28"/>
              <a:gd name="T18" fmla="*/ 18 w 28"/>
              <a:gd name="T19" fmla="*/ 2 h 28"/>
              <a:gd name="T20" fmla="*/ 14 w 28"/>
              <a:gd name="T21" fmla="*/ 0 h 28"/>
              <a:gd name="T22" fmla="*/ 14 w 28"/>
              <a:gd name="T23" fmla="*/ 0 h 28"/>
              <a:gd name="T24" fmla="*/ 8 w 28"/>
              <a:gd name="T25" fmla="*/ 2 h 28"/>
              <a:gd name="T26" fmla="*/ 4 w 28"/>
              <a:gd name="T27" fmla="*/ 6 h 28"/>
              <a:gd name="T28" fmla="*/ 0 w 28"/>
              <a:gd name="T29" fmla="*/ 10 h 28"/>
              <a:gd name="T30" fmla="*/ 0 w 28"/>
              <a:gd name="T31" fmla="*/ 14 h 28"/>
              <a:gd name="T32" fmla="*/ 0 w 28"/>
              <a:gd name="T33" fmla="*/ 14 h 28"/>
              <a:gd name="T34" fmla="*/ 0 w 28"/>
              <a:gd name="T35" fmla="*/ 20 h 28"/>
              <a:gd name="T36" fmla="*/ 4 w 28"/>
              <a:gd name="T37" fmla="*/ 24 h 28"/>
              <a:gd name="T38" fmla="*/ 8 w 28"/>
              <a:gd name="T39" fmla="*/ 28 h 28"/>
              <a:gd name="T40" fmla="*/ 14 w 28"/>
              <a:gd name="T41" fmla="*/ 28 h 28"/>
              <a:gd name="T42" fmla="*/ 14 w 28"/>
              <a:gd name="T4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14" y="28"/>
                </a:moveTo>
                <a:lnTo>
                  <a:pt x="14" y="28"/>
                </a:lnTo>
                <a:lnTo>
                  <a:pt x="18" y="28"/>
                </a:lnTo>
                <a:lnTo>
                  <a:pt x="24" y="24"/>
                </a:lnTo>
                <a:lnTo>
                  <a:pt x="26" y="20"/>
                </a:lnTo>
                <a:lnTo>
                  <a:pt x="28" y="14"/>
                </a:lnTo>
                <a:lnTo>
                  <a:pt x="28" y="14"/>
                </a:lnTo>
                <a:lnTo>
                  <a:pt x="26" y="10"/>
                </a:lnTo>
                <a:lnTo>
                  <a:pt x="24" y="6"/>
                </a:lnTo>
                <a:lnTo>
                  <a:pt x="18" y="2"/>
                </a:lnTo>
                <a:lnTo>
                  <a:pt x="14" y="0"/>
                </a:lnTo>
                <a:lnTo>
                  <a:pt x="14" y="0"/>
                </a:lnTo>
                <a:lnTo>
                  <a:pt x="8" y="2"/>
                </a:lnTo>
                <a:lnTo>
                  <a:pt x="4" y="6"/>
                </a:lnTo>
                <a:lnTo>
                  <a:pt x="0" y="10"/>
                </a:lnTo>
                <a:lnTo>
                  <a:pt x="0" y="14"/>
                </a:lnTo>
                <a:lnTo>
                  <a:pt x="0" y="14"/>
                </a:lnTo>
                <a:lnTo>
                  <a:pt x="0" y="20"/>
                </a:lnTo>
                <a:lnTo>
                  <a:pt x="4" y="24"/>
                </a:lnTo>
                <a:lnTo>
                  <a:pt x="8" y="28"/>
                </a:lnTo>
                <a:lnTo>
                  <a:pt x="14" y="28"/>
                </a:lnTo>
                <a:lnTo>
                  <a:pt x="14" y="28"/>
                </a:lnTo>
                <a:close/>
              </a:path>
            </a:pathLst>
          </a:custGeom>
          <a:solidFill>
            <a:srgbClr val="FFFFFF"/>
          </a:solidFill>
          <a:ln w="3175">
            <a:solidFill>
              <a:srgbClr val="000000"/>
            </a:solidFill>
            <a:prstDash val="solid"/>
            <a:round/>
            <a:headEnd/>
            <a:tailEnd/>
          </a:ln>
        </p:spPr>
        <p:txBody>
          <a:bodyPr/>
          <a:lstStyle/>
          <a:p>
            <a:endParaRPr lang="en-US" smtClean="0">
              <a:solidFill>
                <a:srgbClr val="000000"/>
              </a:solidFill>
              <a:cs typeface="+mn-cs"/>
            </a:endParaRPr>
          </a:p>
        </p:txBody>
      </p:sp>
      <p:sp>
        <p:nvSpPr>
          <p:cNvPr id="144429" name="Line 45"/>
          <p:cNvSpPr>
            <a:spLocks noChangeAspect="1" noChangeShapeType="1"/>
          </p:cNvSpPr>
          <p:nvPr/>
        </p:nvSpPr>
        <p:spPr bwMode="auto">
          <a:xfrm>
            <a:off x="1365250" y="3773785"/>
            <a:ext cx="3175" cy="317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smtClean="0">
              <a:solidFill>
                <a:srgbClr val="000000"/>
              </a:solidFill>
              <a:cs typeface="+mn-cs"/>
            </a:endParaRPr>
          </a:p>
        </p:txBody>
      </p:sp>
      <p:sp>
        <p:nvSpPr>
          <p:cNvPr id="144430" name="Rectangle 46"/>
          <p:cNvSpPr>
            <a:spLocks noChangeAspect="1" noChangeArrowheads="1"/>
          </p:cNvSpPr>
          <p:nvPr/>
        </p:nvSpPr>
        <p:spPr bwMode="auto">
          <a:xfrm>
            <a:off x="2890838" y="3095923"/>
            <a:ext cx="1936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R</a:t>
            </a:r>
            <a:r>
              <a:rPr lang="en-US" sz="1600" baseline="-25000" smtClean="0">
                <a:solidFill>
                  <a:srgbClr val="000000"/>
                </a:solidFill>
                <a:cs typeface="+mn-cs"/>
              </a:rPr>
              <a:t>d</a:t>
            </a:r>
          </a:p>
        </p:txBody>
      </p:sp>
      <p:sp>
        <p:nvSpPr>
          <p:cNvPr id="144432" name="Rectangle 48"/>
          <p:cNvSpPr>
            <a:spLocks noChangeAspect="1" noChangeArrowheads="1"/>
          </p:cNvSpPr>
          <p:nvPr/>
        </p:nvSpPr>
        <p:spPr bwMode="auto">
          <a:xfrm>
            <a:off x="1406525" y="3116560"/>
            <a:ext cx="952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i</a:t>
            </a:r>
            <a:r>
              <a:rPr lang="en-US" sz="1600" baseline="-25000" smtClean="0">
                <a:solidFill>
                  <a:srgbClr val="000000"/>
                </a:solidFill>
                <a:cs typeface="+mn-cs"/>
              </a:rPr>
              <a:t>i</a:t>
            </a:r>
            <a:endParaRPr lang="en-US" sz="1200" smtClean="0">
              <a:solidFill>
                <a:srgbClr val="000000"/>
              </a:solidFill>
              <a:cs typeface="+mn-cs"/>
            </a:endParaRPr>
          </a:p>
        </p:txBody>
      </p:sp>
      <p:sp>
        <p:nvSpPr>
          <p:cNvPr id="144434" name="Rectangle 50"/>
          <p:cNvSpPr>
            <a:spLocks noChangeAspect="1" noChangeArrowheads="1"/>
          </p:cNvSpPr>
          <p:nvPr/>
        </p:nvSpPr>
        <p:spPr bwMode="auto">
          <a:xfrm>
            <a:off x="4600575" y="2854623"/>
            <a:ext cx="1936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R</a:t>
            </a:r>
            <a:r>
              <a:rPr lang="en-US" sz="1600" baseline="-25000" smtClean="0">
                <a:solidFill>
                  <a:srgbClr val="000000"/>
                </a:solidFill>
                <a:cs typeface="+mn-cs"/>
              </a:rPr>
              <a:t>o</a:t>
            </a:r>
          </a:p>
        </p:txBody>
      </p:sp>
      <p:sp>
        <p:nvSpPr>
          <p:cNvPr id="144436" name="Rectangle 52"/>
          <p:cNvSpPr>
            <a:spLocks noChangeAspect="1" noChangeArrowheads="1"/>
          </p:cNvSpPr>
          <p:nvPr/>
        </p:nvSpPr>
        <p:spPr bwMode="auto">
          <a:xfrm>
            <a:off x="6627813" y="3730923"/>
            <a:ext cx="209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R</a:t>
            </a:r>
            <a:r>
              <a:rPr lang="en-US" sz="1600" baseline="-25000" smtClean="0">
                <a:solidFill>
                  <a:srgbClr val="000000"/>
                </a:solidFill>
                <a:cs typeface="+mn-cs"/>
              </a:rPr>
              <a:t>L</a:t>
            </a:r>
          </a:p>
        </p:txBody>
      </p:sp>
      <p:sp>
        <p:nvSpPr>
          <p:cNvPr id="144438" name="Rectangle 54"/>
          <p:cNvSpPr>
            <a:spLocks noChangeAspect="1" noChangeArrowheads="1"/>
          </p:cNvSpPr>
          <p:nvPr/>
        </p:nvSpPr>
        <p:spPr bwMode="auto">
          <a:xfrm>
            <a:off x="7432675" y="3851573"/>
            <a:ext cx="1873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i="1" smtClean="0">
                <a:solidFill>
                  <a:srgbClr val="000000"/>
                </a:solidFill>
                <a:cs typeface="+mn-cs"/>
              </a:rPr>
              <a:t>C</a:t>
            </a:r>
            <a:r>
              <a:rPr lang="en-US" sz="1600" baseline="-25000" smtClean="0">
                <a:solidFill>
                  <a:srgbClr val="000000"/>
                </a:solidFill>
                <a:cs typeface="+mn-cs"/>
              </a:rPr>
              <a:t>L</a:t>
            </a:r>
          </a:p>
        </p:txBody>
      </p:sp>
      <p:sp>
        <p:nvSpPr>
          <p:cNvPr id="144440" name="Rectangle 56"/>
          <p:cNvSpPr>
            <a:spLocks noChangeAspect="1" noChangeArrowheads="1"/>
          </p:cNvSpPr>
          <p:nvPr/>
        </p:nvSpPr>
        <p:spPr bwMode="auto">
          <a:xfrm>
            <a:off x="6062663" y="3427710"/>
            <a:ext cx="127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i</a:t>
            </a:r>
            <a:r>
              <a:rPr lang="en-US" sz="1600" baseline="-25000" smtClean="0">
                <a:solidFill>
                  <a:srgbClr val="000000"/>
                </a:solidFill>
                <a:cs typeface="+mn-cs"/>
              </a:rPr>
              <a:t>o</a:t>
            </a:r>
            <a:endParaRPr lang="en-US" sz="1200" smtClean="0">
              <a:solidFill>
                <a:srgbClr val="000000"/>
              </a:solidFill>
              <a:cs typeface="+mn-cs"/>
            </a:endParaRPr>
          </a:p>
        </p:txBody>
      </p:sp>
      <p:sp>
        <p:nvSpPr>
          <p:cNvPr id="144442" name="Rectangle 58"/>
          <p:cNvSpPr>
            <a:spLocks noChangeAspect="1" noChangeArrowheads="1"/>
          </p:cNvSpPr>
          <p:nvPr/>
        </p:nvSpPr>
        <p:spPr bwMode="auto">
          <a:xfrm>
            <a:off x="4168775" y="3448348"/>
            <a:ext cx="311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cs typeface="+mn-cs"/>
              </a:rPr>
              <a:t>A</a:t>
            </a:r>
            <a:r>
              <a:rPr lang="en-US" sz="1600" i="1" smtClean="0">
                <a:solidFill>
                  <a:srgbClr val="000000"/>
                </a:solidFill>
                <a:latin typeface="Symbol" pitchFamily="18" charset="2"/>
                <a:cs typeface="+mn-cs"/>
              </a:rPr>
              <a:t>u</a:t>
            </a:r>
            <a:r>
              <a:rPr lang="en-US" sz="1600" baseline="-25000" smtClean="0">
                <a:solidFill>
                  <a:srgbClr val="000000"/>
                </a:solidFill>
                <a:cs typeface="+mn-cs"/>
              </a:rPr>
              <a:t>d</a:t>
            </a:r>
            <a:endParaRPr lang="en-US" sz="1200" smtClean="0">
              <a:solidFill>
                <a:srgbClr val="000000"/>
              </a:solidFill>
              <a:cs typeface="+mn-cs"/>
            </a:endParaRPr>
          </a:p>
        </p:txBody>
      </p:sp>
      <p:sp>
        <p:nvSpPr>
          <p:cNvPr id="144445" name="Rectangle 61"/>
          <p:cNvSpPr>
            <a:spLocks noChangeAspect="1" noChangeArrowheads="1"/>
          </p:cNvSpPr>
          <p:nvPr/>
        </p:nvSpPr>
        <p:spPr bwMode="auto">
          <a:xfrm>
            <a:off x="3306763" y="3145135"/>
            <a:ext cx="198437" cy="1984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000000"/>
              </a:solidFill>
              <a:cs typeface="+mn-cs"/>
            </a:endParaRPr>
          </a:p>
        </p:txBody>
      </p:sp>
      <p:sp>
        <p:nvSpPr>
          <p:cNvPr id="144446" name="Rectangle 62"/>
          <p:cNvSpPr>
            <a:spLocks noChangeAspect="1" noChangeArrowheads="1"/>
          </p:cNvSpPr>
          <p:nvPr/>
        </p:nvSpPr>
        <p:spPr bwMode="auto">
          <a:xfrm>
            <a:off x="3343275" y="3095923"/>
            <a:ext cx="1873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latin typeface="Symbol" pitchFamily="18" charset="2"/>
                <a:cs typeface="+mn-cs"/>
              </a:rPr>
              <a:t>u</a:t>
            </a:r>
            <a:r>
              <a:rPr lang="en-US" sz="1600" baseline="-25000" smtClean="0">
                <a:solidFill>
                  <a:srgbClr val="000000"/>
                </a:solidFill>
                <a:cs typeface="+mn-cs"/>
              </a:rPr>
              <a:t>d</a:t>
            </a:r>
            <a:endParaRPr lang="en-US" sz="1200" smtClean="0">
              <a:solidFill>
                <a:srgbClr val="000000"/>
              </a:solidFill>
              <a:cs typeface="+mn-cs"/>
            </a:endParaRPr>
          </a:p>
        </p:txBody>
      </p:sp>
      <p:sp>
        <p:nvSpPr>
          <p:cNvPr id="144448" name="Rectangle 64"/>
          <p:cNvSpPr>
            <a:spLocks noChangeAspect="1" noChangeArrowheads="1"/>
          </p:cNvSpPr>
          <p:nvPr/>
        </p:nvSpPr>
        <p:spPr bwMode="auto">
          <a:xfrm>
            <a:off x="6486525" y="2876848"/>
            <a:ext cx="1873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latin typeface="Symbol" pitchFamily="18" charset="2"/>
                <a:cs typeface="+mn-cs"/>
              </a:rPr>
              <a:t>u</a:t>
            </a:r>
            <a:r>
              <a:rPr lang="en-US" sz="1600" baseline="-25000" smtClean="0">
                <a:solidFill>
                  <a:srgbClr val="000000"/>
                </a:solidFill>
                <a:cs typeface="+mn-cs"/>
              </a:rPr>
              <a:t>o</a:t>
            </a:r>
          </a:p>
        </p:txBody>
      </p:sp>
      <p:sp>
        <p:nvSpPr>
          <p:cNvPr id="144450" name="Rectangle 66"/>
          <p:cNvSpPr>
            <a:spLocks noChangeAspect="1" noChangeArrowheads="1"/>
          </p:cNvSpPr>
          <p:nvPr/>
        </p:nvSpPr>
        <p:spPr bwMode="auto">
          <a:xfrm>
            <a:off x="1066800" y="3599160"/>
            <a:ext cx="1555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i="1" smtClean="0">
                <a:solidFill>
                  <a:srgbClr val="000000"/>
                </a:solidFill>
                <a:latin typeface="Symbol" pitchFamily="18" charset="2"/>
                <a:cs typeface="+mn-cs"/>
              </a:rPr>
              <a:t>u</a:t>
            </a:r>
            <a:r>
              <a:rPr lang="en-US" sz="1600" baseline="-25000" smtClean="0">
                <a:solidFill>
                  <a:srgbClr val="000000"/>
                </a:solidFill>
                <a:cs typeface="+mn-cs"/>
              </a:rPr>
              <a:t>i</a:t>
            </a:r>
          </a:p>
        </p:txBody>
      </p:sp>
      <p:sp>
        <p:nvSpPr>
          <p:cNvPr id="144452" name="Freeform 68"/>
          <p:cNvSpPr>
            <a:spLocks noChangeAspect="1"/>
          </p:cNvSpPr>
          <p:nvPr/>
        </p:nvSpPr>
        <p:spPr bwMode="auto">
          <a:xfrm>
            <a:off x="3603625" y="3349923"/>
            <a:ext cx="473075" cy="481012"/>
          </a:xfrm>
          <a:custGeom>
            <a:avLst/>
            <a:gdLst>
              <a:gd name="T0" fmla="*/ 68 w 134"/>
              <a:gd name="T1" fmla="*/ 136 h 136"/>
              <a:gd name="T2" fmla="*/ 68 w 134"/>
              <a:gd name="T3" fmla="*/ 136 h 136"/>
              <a:gd name="T4" fmla="*/ 80 w 134"/>
              <a:gd name="T5" fmla="*/ 134 h 136"/>
              <a:gd name="T6" fmla="*/ 94 w 134"/>
              <a:gd name="T7" fmla="*/ 130 h 136"/>
              <a:gd name="T8" fmla="*/ 104 w 134"/>
              <a:gd name="T9" fmla="*/ 124 h 136"/>
              <a:gd name="T10" fmla="*/ 114 w 134"/>
              <a:gd name="T11" fmla="*/ 116 h 136"/>
              <a:gd name="T12" fmla="*/ 122 w 134"/>
              <a:gd name="T13" fmla="*/ 106 h 136"/>
              <a:gd name="T14" fmla="*/ 130 w 134"/>
              <a:gd name="T15" fmla="*/ 94 h 136"/>
              <a:gd name="T16" fmla="*/ 132 w 134"/>
              <a:gd name="T17" fmla="*/ 82 h 136"/>
              <a:gd name="T18" fmla="*/ 134 w 134"/>
              <a:gd name="T19" fmla="*/ 68 h 136"/>
              <a:gd name="T20" fmla="*/ 134 w 134"/>
              <a:gd name="T21" fmla="*/ 68 h 136"/>
              <a:gd name="T22" fmla="*/ 132 w 134"/>
              <a:gd name="T23" fmla="*/ 54 h 136"/>
              <a:gd name="T24" fmla="*/ 130 w 134"/>
              <a:gd name="T25" fmla="*/ 42 h 136"/>
              <a:gd name="T26" fmla="*/ 122 w 134"/>
              <a:gd name="T27" fmla="*/ 30 h 136"/>
              <a:gd name="T28" fmla="*/ 114 w 134"/>
              <a:gd name="T29" fmla="*/ 20 h 136"/>
              <a:gd name="T30" fmla="*/ 104 w 134"/>
              <a:gd name="T31" fmla="*/ 12 h 136"/>
              <a:gd name="T32" fmla="*/ 94 w 134"/>
              <a:gd name="T33" fmla="*/ 6 h 136"/>
              <a:gd name="T34" fmla="*/ 80 w 134"/>
              <a:gd name="T35" fmla="*/ 2 h 136"/>
              <a:gd name="T36" fmla="*/ 68 w 134"/>
              <a:gd name="T37" fmla="*/ 0 h 136"/>
              <a:gd name="T38" fmla="*/ 68 w 134"/>
              <a:gd name="T39" fmla="*/ 0 h 136"/>
              <a:gd name="T40" fmla="*/ 54 w 134"/>
              <a:gd name="T41" fmla="*/ 2 h 136"/>
              <a:gd name="T42" fmla="*/ 40 w 134"/>
              <a:gd name="T43" fmla="*/ 6 h 136"/>
              <a:gd name="T44" fmla="*/ 30 w 134"/>
              <a:gd name="T45" fmla="*/ 12 h 136"/>
              <a:gd name="T46" fmla="*/ 20 w 134"/>
              <a:gd name="T47" fmla="*/ 20 h 136"/>
              <a:gd name="T48" fmla="*/ 12 w 134"/>
              <a:gd name="T49" fmla="*/ 30 h 136"/>
              <a:gd name="T50" fmla="*/ 6 w 134"/>
              <a:gd name="T51" fmla="*/ 42 h 136"/>
              <a:gd name="T52" fmla="*/ 2 w 134"/>
              <a:gd name="T53" fmla="*/ 54 h 136"/>
              <a:gd name="T54" fmla="*/ 0 w 134"/>
              <a:gd name="T55" fmla="*/ 68 h 136"/>
              <a:gd name="T56" fmla="*/ 0 w 134"/>
              <a:gd name="T57" fmla="*/ 68 h 136"/>
              <a:gd name="T58" fmla="*/ 2 w 134"/>
              <a:gd name="T59" fmla="*/ 82 h 136"/>
              <a:gd name="T60" fmla="*/ 6 w 134"/>
              <a:gd name="T61" fmla="*/ 94 h 136"/>
              <a:gd name="T62" fmla="*/ 12 w 134"/>
              <a:gd name="T63" fmla="*/ 106 h 136"/>
              <a:gd name="T64" fmla="*/ 20 w 134"/>
              <a:gd name="T65" fmla="*/ 116 h 136"/>
              <a:gd name="T66" fmla="*/ 30 w 134"/>
              <a:gd name="T67" fmla="*/ 124 h 136"/>
              <a:gd name="T68" fmla="*/ 40 w 134"/>
              <a:gd name="T69" fmla="*/ 130 h 136"/>
              <a:gd name="T70" fmla="*/ 54 w 134"/>
              <a:gd name="T71" fmla="*/ 134 h 136"/>
              <a:gd name="T72" fmla="*/ 68 w 134"/>
              <a:gd name="T73" fmla="*/ 136 h 136"/>
              <a:gd name="T74" fmla="*/ 68 w 134"/>
              <a:gd name="T75"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136">
                <a:moveTo>
                  <a:pt x="68" y="136"/>
                </a:moveTo>
                <a:lnTo>
                  <a:pt x="68" y="136"/>
                </a:lnTo>
                <a:lnTo>
                  <a:pt x="80" y="134"/>
                </a:lnTo>
                <a:lnTo>
                  <a:pt x="94" y="130"/>
                </a:lnTo>
                <a:lnTo>
                  <a:pt x="104" y="124"/>
                </a:lnTo>
                <a:lnTo>
                  <a:pt x="114" y="116"/>
                </a:lnTo>
                <a:lnTo>
                  <a:pt x="122" y="106"/>
                </a:lnTo>
                <a:lnTo>
                  <a:pt x="130" y="94"/>
                </a:lnTo>
                <a:lnTo>
                  <a:pt x="132" y="82"/>
                </a:lnTo>
                <a:lnTo>
                  <a:pt x="134" y="68"/>
                </a:lnTo>
                <a:lnTo>
                  <a:pt x="134" y="68"/>
                </a:lnTo>
                <a:lnTo>
                  <a:pt x="132" y="54"/>
                </a:lnTo>
                <a:lnTo>
                  <a:pt x="130" y="42"/>
                </a:lnTo>
                <a:lnTo>
                  <a:pt x="122" y="30"/>
                </a:lnTo>
                <a:lnTo>
                  <a:pt x="114" y="20"/>
                </a:lnTo>
                <a:lnTo>
                  <a:pt x="104" y="12"/>
                </a:lnTo>
                <a:lnTo>
                  <a:pt x="94" y="6"/>
                </a:lnTo>
                <a:lnTo>
                  <a:pt x="80" y="2"/>
                </a:lnTo>
                <a:lnTo>
                  <a:pt x="68" y="0"/>
                </a:lnTo>
                <a:lnTo>
                  <a:pt x="68" y="0"/>
                </a:lnTo>
                <a:lnTo>
                  <a:pt x="54" y="2"/>
                </a:lnTo>
                <a:lnTo>
                  <a:pt x="40" y="6"/>
                </a:lnTo>
                <a:lnTo>
                  <a:pt x="30" y="12"/>
                </a:lnTo>
                <a:lnTo>
                  <a:pt x="20" y="20"/>
                </a:lnTo>
                <a:lnTo>
                  <a:pt x="12" y="30"/>
                </a:lnTo>
                <a:lnTo>
                  <a:pt x="6" y="42"/>
                </a:lnTo>
                <a:lnTo>
                  <a:pt x="2" y="54"/>
                </a:lnTo>
                <a:lnTo>
                  <a:pt x="0" y="68"/>
                </a:lnTo>
                <a:lnTo>
                  <a:pt x="0" y="68"/>
                </a:lnTo>
                <a:lnTo>
                  <a:pt x="2" y="82"/>
                </a:lnTo>
                <a:lnTo>
                  <a:pt x="6" y="94"/>
                </a:lnTo>
                <a:lnTo>
                  <a:pt x="12" y="106"/>
                </a:lnTo>
                <a:lnTo>
                  <a:pt x="20" y="116"/>
                </a:lnTo>
                <a:lnTo>
                  <a:pt x="30" y="124"/>
                </a:lnTo>
                <a:lnTo>
                  <a:pt x="40" y="130"/>
                </a:lnTo>
                <a:lnTo>
                  <a:pt x="54" y="134"/>
                </a:lnTo>
                <a:lnTo>
                  <a:pt x="68" y="136"/>
                </a:lnTo>
                <a:lnTo>
                  <a:pt x="68" y="136"/>
                </a:lnTo>
                <a:close/>
              </a:path>
            </a:pathLst>
          </a:custGeom>
          <a:solidFill>
            <a:srgbClr val="FFFFFF"/>
          </a:solidFill>
          <a:ln w="6350">
            <a:solidFill>
              <a:srgbClr val="000000"/>
            </a:solidFill>
            <a:prstDash val="solid"/>
            <a:round/>
            <a:headEnd/>
            <a:tailEnd/>
          </a:ln>
        </p:spPr>
        <p:txBody>
          <a:bodyPr/>
          <a:lstStyle/>
          <a:p>
            <a:endParaRPr lang="en-US" smtClean="0">
              <a:solidFill>
                <a:srgbClr val="000000"/>
              </a:solidFill>
              <a:cs typeface="+mn-cs"/>
            </a:endParaRPr>
          </a:p>
        </p:txBody>
      </p:sp>
      <p:sp>
        <p:nvSpPr>
          <p:cNvPr id="144453" name="Rectangle 69"/>
          <p:cNvSpPr>
            <a:spLocks noChangeAspect="1" noChangeArrowheads="1"/>
          </p:cNvSpPr>
          <p:nvPr/>
        </p:nvSpPr>
        <p:spPr bwMode="auto">
          <a:xfrm>
            <a:off x="3781425" y="3364210"/>
            <a:ext cx="84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smtClean="0">
                <a:solidFill>
                  <a:srgbClr val="000000"/>
                </a:solidFill>
                <a:cs typeface="+mn-cs"/>
              </a:rPr>
              <a:t>+</a:t>
            </a:r>
          </a:p>
        </p:txBody>
      </p:sp>
      <p:sp>
        <p:nvSpPr>
          <p:cNvPr id="144454" name="Rectangle 70"/>
          <p:cNvSpPr>
            <a:spLocks noChangeAspect="1" noChangeArrowheads="1"/>
          </p:cNvSpPr>
          <p:nvPr/>
        </p:nvSpPr>
        <p:spPr bwMode="auto">
          <a:xfrm>
            <a:off x="3787775" y="3589635"/>
            <a:ext cx="111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600" smtClean="0">
                <a:solidFill>
                  <a:srgbClr val="000000"/>
                </a:solidFill>
                <a:latin typeface="Symbol" pitchFamily="18" charset="2"/>
                <a:cs typeface="+mn-cs"/>
              </a:rPr>
              <a:t>-</a:t>
            </a:r>
          </a:p>
        </p:txBody>
      </p:sp>
      <p:sp>
        <p:nvSpPr>
          <p:cNvPr id="2" name="Slayt Numarası Yer Tutucusu 1"/>
          <p:cNvSpPr>
            <a:spLocks noGrp="1"/>
          </p:cNvSpPr>
          <p:nvPr>
            <p:ph type="sldNum" sz="quarter" idx="12"/>
          </p:nvPr>
        </p:nvSpPr>
        <p:spPr/>
        <p:txBody>
          <a:bodyPr/>
          <a:lstStyle/>
          <a:p>
            <a:fld id="{94F95399-64A8-43B0-A5C5-2D48ACAF8409}" type="slidenum">
              <a:rPr lang="tr-TR" smtClean="0"/>
              <a:t>84</a:t>
            </a:fld>
            <a:endParaRPr lang="tr-TR"/>
          </a:p>
        </p:txBody>
      </p:sp>
      <p:sp>
        <p:nvSpPr>
          <p:cNvPr id="3" name="Metin kutusu 2"/>
          <p:cNvSpPr txBox="1"/>
          <p:nvPr/>
        </p:nvSpPr>
        <p:spPr>
          <a:xfrm>
            <a:off x="395536" y="5229200"/>
            <a:ext cx="8568952" cy="923330"/>
          </a:xfrm>
          <a:prstGeom prst="rect">
            <a:avLst/>
          </a:prstGeom>
          <a:noFill/>
        </p:spPr>
        <p:txBody>
          <a:bodyPr wrap="square" rtlCol="0">
            <a:spAutoFit/>
          </a:bodyPr>
          <a:lstStyle/>
          <a:p>
            <a:r>
              <a:rPr lang="en-US" b="1" dirty="0">
                <a:ea typeface="MS Mincho" pitchFamily="49" charset="-128"/>
              </a:rPr>
              <a:t>Figure 3.15 </a:t>
            </a:r>
            <a:r>
              <a:rPr lang="en-US" dirty="0">
                <a:ea typeface="MS Mincho" pitchFamily="49" charset="-128"/>
              </a:rPr>
              <a:t> The amplifier input impedance is much higher than the op-amp input </a:t>
            </a:r>
            <a:r>
              <a:rPr lang="en-US" dirty="0" smtClean="0">
                <a:ea typeface="MS Mincho" pitchFamily="49" charset="-128"/>
              </a:rPr>
              <a:t>impedance </a:t>
            </a:r>
            <a:r>
              <a:rPr lang="en-US" i="1" dirty="0">
                <a:ea typeface="MS Mincho" pitchFamily="49" charset="-128"/>
              </a:rPr>
              <a:t>R</a:t>
            </a:r>
            <a:r>
              <a:rPr lang="en-US" baseline="-25000" dirty="0">
                <a:ea typeface="MS Mincho" pitchFamily="49" charset="-128"/>
              </a:rPr>
              <a:t>d</a:t>
            </a:r>
            <a:r>
              <a:rPr lang="en-US" dirty="0">
                <a:ea typeface="MS Mincho" pitchFamily="49" charset="-128"/>
              </a:rPr>
              <a:t>. The amplifier output impedance is much smaller than the op-amp output impedance </a:t>
            </a:r>
            <a:r>
              <a:rPr lang="en-US" i="1" dirty="0">
                <a:ea typeface="MS Mincho" pitchFamily="49" charset="-128"/>
              </a:rPr>
              <a:t>R</a:t>
            </a:r>
            <a:r>
              <a:rPr lang="en-US" baseline="-25000" dirty="0">
                <a:ea typeface="MS Mincho" pitchFamily="49" charset="-128"/>
              </a:rPr>
              <a:t>o</a:t>
            </a:r>
            <a:r>
              <a:rPr lang="en-US" dirty="0">
                <a:ea typeface="MS Mincho" pitchFamily="49" charset="-128"/>
              </a:rPr>
              <a:t>.</a:t>
            </a:r>
            <a:endParaRPr lang="tr-TR" dirty="0"/>
          </a:p>
        </p:txBody>
      </p:sp>
      <p:sp>
        <p:nvSpPr>
          <p:cNvPr id="60" name="Rectangle 4"/>
          <p:cNvSpPr>
            <a:spLocks noChangeArrowheads="1"/>
          </p:cNvSpPr>
          <p:nvPr/>
        </p:nvSpPr>
        <p:spPr bwMode="auto">
          <a:xfrm>
            <a:off x="468313" y="112474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9368279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94F95399-64A8-43B0-A5C5-2D48ACAF8409}" type="slidenum">
              <a:rPr lang="tr-TR" smtClean="0"/>
              <a:t>85</a:t>
            </a:fld>
            <a:endParaRPr lang="tr-TR"/>
          </a:p>
        </p:txBody>
      </p:sp>
      <p:sp>
        <p:nvSpPr>
          <p:cNvPr id="64514" name="Rectangle 2"/>
          <p:cNvSpPr>
            <a:spLocks noGrp="1" noChangeArrowheads="1"/>
          </p:cNvSpPr>
          <p:nvPr>
            <p:ph type="title"/>
          </p:nvPr>
        </p:nvSpPr>
        <p:spPr/>
        <p:txBody>
          <a:bodyPr/>
          <a:lstStyle/>
          <a:p>
            <a:r>
              <a:rPr lang="en-US">
                <a:solidFill>
                  <a:schemeClr val="tx1"/>
                </a:solidFill>
              </a:rPr>
              <a:t>Input and output impedances</a:t>
            </a:r>
          </a:p>
        </p:txBody>
      </p:sp>
      <p:sp>
        <p:nvSpPr>
          <p:cNvPr id="64516" name="Text Box 4"/>
          <p:cNvSpPr txBox="1">
            <a:spLocks noChangeArrowheads="1"/>
          </p:cNvSpPr>
          <p:nvPr/>
        </p:nvSpPr>
        <p:spPr bwMode="auto">
          <a:xfrm>
            <a:off x="2135188" y="4121150"/>
            <a:ext cx="2611437" cy="457200"/>
          </a:xfrm>
          <a:prstGeom prst="rect">
            <a:avLst/>
          </a:prstGeom>
          <a:noFill/>
          <a:ln w="9525">
            <a:noFill/>
            <a:miter lim="800000"/>
            <a:headEnd/>
            <a:tailEnd/>
          </a:ln>
          <a:effectLst/>
        </p:spPr>
        <p:txBody>
          <a:bodyPr wrap="none">
            <a:spAutoFit/>
          </a:bodyPr>
          <a:lstStyle/>
          <a:p>
            <a:r>
              <a:rPr lang="en-US"/>
              <a:t>Unity-gain follower</a:t>
            </a:r>
          </a:p>
        </p:txBody>
      </p:sp>
      <p:grpSp>
        <p:nvGrpSpPr>
          <p:cNvPr id="2" name="Group 9"/>
          <p:cNvGrpSpPr>
            <a:grpSpLocks/>
          </p:cNvGrpSpPr>
          <p:nvPr/>
        </p:nvGrpSpPr>
        <p:grpSpPr bwMode="auto">
          <a:xfrm>
            <a:off x="0" y="4829175"/>
            <a:ext cx="4776788" cy="1701800"/>
            <a:chOff x="305" y="3067"/>
            <a:chExt cx="3009" cy="1072"/>
          </a:xfrm>
          <a:solidFill>
            <a:schemeClr val="accent5">
              <a:lumMod val="20000"/>
              <a:lumOff val="80000"/>
            </a:schemeClr>
          </a:solidFill>
        </p:grpSpPr>
        <p:sp>
          <p:nvSpPr>
            <p:cNvPr id="64517" name="Text Box 5"/>
            <p:cNvSpPr txBox="1">
              <a:spLocks noChangeArrowheads="1"/>
            </p:cNvSpPr>
            <p:nvPr/>
          </p:nvSpPr>
          <p:spPr bwMode="auto">
            <a:xfrm>
              <a:off x="306" y="3067"/>
              <a:ext cx="3008" cy="288"/>
            </a:xfrm>
            <a:prstGeom prst="rect">
              <a:avLst/>
            </a:prstGeom>
            <a:grpFill/>
            <a:ln w="9525">
              <a:noFill/>
              <a:miter lim="800000"/>
              <a:headEnd/>
              <a:tailEnd/>
            </a:ln>
            <a:effectLst/>
          </p:spPr>
          <p:txBody>
            <a:bodyPr>
              <a:spAutoFit/>
            </a:bodyPr>
            <a:lstStyle/>
            <a:p>
              <a:r>
                <a:rPr lang="en-US"/>
                <a:t>V</a:t>
              </a:r>
              <a:r>
                <a:rPr lang="en-US" baseline="-25000"/>
                <a:t>0</a:t>
              </a:r>
              <a:r>
                <a:rPr lang="en-US"/>
                <a:t> = AV</a:t>
              </a:r>
              <a:r>
                <a:rPr lang="en-US" baseline="-25000"/>
                <a:t>d</a:t>
              </a:r>
              <a:r>
                <a:rPr lang="en-US"/>
                <a:t> = A(V</a:t>
              </a:r>
              <a:r>
                <a:rPr lang="en-US" baseline="-25000"/>
                <a:t>i</a:t>
              </a:r>
              <a:r>
                <a:rPr lang="en-US"/>
                <a:t> – V</a:t>
              </a:r>
              <a:r>
                <a:rPr lang="en-US" baseline="-25000"/>
                <a:t>0</a:t>
              </a:r>
              <a:r>
                <a:rPr lang="en-US"/>
                <a:t>) = AV</a:t>
              </a:r>
              <a:r>
                <a:rPr lang="en-US" baseline="-25000"/>
                <a:t>i</a:t>
              </a:r>
              <a:r>
                <a:rPr lang="en-US"/>
                <a:t>/(A+1)</a:t>
              </a:r>
            </a:p>
          </p:txBody>
        </p:sp>
        <p:sp>
          <p:nvSpPr>
            <p:cNvPr id="64518" name="Text Box 6"/>
            <p:cNvSpPr txBox="1">
              <a:spLocks noChangeArrowheads="1"/>
            </p:cNvSpPr>
            <p:nvPr/>
          </p:nvSpPr>
          <p:spPr bwMode="auto">
            <a:xfrm>
              <a:off x="367" y="3454"/>
              <a:ext cx="2038" cy="288"/>
            </a:xfrm>
            <a:prstGeom prst="rect">
              <a:avLst/>
            </a:prstGeom>
            <a:grpFill/>
            <a:ln w="9525">
              <a:noFill/>
              <a:miter lim="800000"/>
              <a:headEnd/>
              <a:tailEnd/>
            </a:ln>
            <a:effectLst/>
          </p:spPr>
          <p:txBody>
            <a:bodyPr>
              <a:spAutoFit/>
            </a:bodyPr>
            <a:lstStyle/>
            <a:p>
              <a:r>
                <a:rPr lang="en-US"/>
                <a:t>I</a:t>
              </a:r>
              <a:r>
                <a:rPr lang="en-US" baseline="-25000"/>
                <a:t>i</a:t>
              </a:r>
              <a:r>
                <a:rPr lang="en-US"/>
                <a:t> = V</a:t>
              </a:r>
              <a:r>
                <a:rPr lang="en-US" baseline="-25000"/>
                <a:t>d</a:t>
              </a:r>
              <a:r>
                <a:rPr lang="en-US"/>
                <a:t>/R</a:t>
              </a:r>
              <a:r>
                <a:rPr lang="en-US" baseline="-25000"/>
                <a:t>d</a:t>
              </a:r>
              <a:r>
                <a:rPr lang="en-US"/>
                <a:t> = V</a:t>
              </a:r>
              <a:r>
                <a:rPr lang="en-US" baseline="-25000"/>
                <a:t>i</a:t>
              </a:r>
              <a:r>
                <a:rPr lang="en-US"/>
                <a:t>/(A+1)R</a:t>
              </a:r>
              <a:r>
                <a:rPr lang="en-US" baseline="-25000"/>
                <a:t>d</a:t>
              </a:r>
              <a:endParaRPr lang="en-US"/>
            </a:p>
          </p:txBody>
        </p:sp>
        <p:sp>
          <p:nvSpPr>
            <p:cNvPr id="64519" name="Text Box 7"/>
            <p:cNvSpPr txBox="1">
              <a:spLocks noChangeArrowheads="1"/>
            </p:cNvSpPr>
            <p:nvPr/>
          </p:nvSpPr>
          <p:spPr bwMode="auto">
            <a:xfrm>
              <a:off x="305" y="3851"/>
              <a:ext cx="2211" cy="288"/>
            </a:xfrm>
            <a:prstGeom prst="rect">
              <a:avLst/>
            </a:prstGeom>
            <a:grpFill/>
            <a:ln w="9525">
              <a:noFill/>
              <a:miter lim="800000"/>
              <a:headEnd/>
              <a:tailEnd/>
            </a:ln>
            <a:effectLst/>
          </p:spPr>
          <p:txBody>
            <a:bodyPr>
              <a:spAutoFit/>
            </a:bodyPr>
            <a:lstStyle/>
            <a:p>
              <a:r>
                <a:rPr lang="en-US"/>
                <a:t>R</a:t>
              </a:r>
              <a:r>
                <a:rPr lang="en-US" baseline="-25000"/>
                <a:t>i</a:t>
              </a:r>
              <a:r>
                <a:rPr lang="en-US"/>
                <a:t> = V</a:t>
              </a:r>
              <a:r>
                <a:rPr lang="en-US" baseline="-25000"/>
                <a:t>i</a:t>
              </a:r>
              <a:r>
                <a:rPr lang="en-US"/>
                <a:t>/I</a:t>
              </a:r>
              <a:r>
                <a:rPr lang="en-US" baseline="-25000"/>
                <a:t>i</a:t>
              </a:r>
              <a:r>
                <a:rPr lang="en-US"/>
                <a:t> = (A+1)R</a:t>
              </a:r>
              <a:r>
                <a:rPr lang="en-US" baseline="-25000"/>
                <a:t>d</a:t>
              </a:r>
              <a:r>
                <a:rPr lang="en-US"/>
                <a:t> </a:t>
              </a:r>
              <a:r>
                <a:rPr lang="en-US">
                  <a:sym typeface="Symbol" pitchFamily="18" charset="2"/>
                </a:rPr>
                <a:t> AR</a:t>
              </a:r>
              <a:r>
                <a:rPr lang="en-US" baseline="-25000">
                  <a:sym typeface="Symbol" pitchFamily="18" charset="2"/>
                </a:rPr>
                <a:t>d</a:t>
              </a:r>
              <a:endParaRPr lang="en-US"/>
            </a:p>
          </p:txBody>
        </p:sp>
      </p:grpSp>
      <p:sp>
        <p:nvSpPr>
          <p:cNvPr id="64520" name="Text Box 8"/>
          <p:cNvSpPr txBox="1">
            <a:spLocks noChangeArrowheads="1"/>
          </p:cNvSpPr>
          <p:nvPr/>
        </p:nvSpPr>
        <p:spPr bwMode="auto">
          <a:xfrm>
            <a:off x="5641975" y="4940300"/>
            <a:ext cx="3502025" cy="1917700"/>
          </a:xfrm>
          <a:prstGeom prst="rect">
            <a:avLst/>
          </a:prstGeom>
          <a:solidFill>
            <a:srgbClr val="CCFF99"/>
          </a:solidFill>
          <a:ln w="9525">
            <a:noFill/>
            <a:miter lim="800000"/>
            <a:headEnd/>
            <a:tailEnd/>
          </a:ln>
          <a:effectLst/>
        </p:spPr>
        <p:txBody>
          <a:bodyPr>
            <a:spAutoFit/>
          </a:bodyPr>
          <a:lstStyle/>
          <a:p>
            <a:r>
              <a:rPr lang="en-US"/>
              <a:t>-V</a:t>
            </a:r>
            <a:r>
              <a:rPr lang="en-US" baseline="-25000"/>
              <a:t>d</a:t>
            </a:r>
            <a:r>
              <a:rPr lang="en-US"/>
              <a:t> = V</a:t>
            </a:r>
            <a:r>
              <a:rPr lang="en-US" baseline="-25000"/>
              <a:t>0</a:t>
            </a:r>
            <a:r>
              <a:rPr lang="en-US"/>
              <a:t> = AV</a:t>
            </a:r>
            <a:r>
              <a:rPr lang="en-US" baseline="-25000"/>
              <a:t>d</a:t>
            </a:r>
            <a:r>
              <a:rPr lang="en-US"/>
              <a:t> + I</a:t>
            </a:r>
            <a:r>
              <a:rPr lang="en-US" baseline="-25000"/>
              <a:t>0</a:t>
            </a:r>
            <a:r>
              <a:rPr lang="en-US"/>
              <a:t>R</a:t>
            </a:r>
            <a:r>
              <a:rPr lang="en-US" baseline="-25000"/>
              <a:t>0</a:t>
            </a:r>
            <a:r>
              <a:rPr lang="en-US"/>
              <a:t> </a:t>
            </a:r>
          </a:p>
          <a:p>
            <a:r>
              <a:rPr lang="en-US"/>
              <a:t>	= -AV</a:t>
            </a:r>
            <a:r>
              <a:rPr lang="en-US" baseline="-25000"/>
              <a:t>0</a:t>
            </a:r>
            <a:r>
              <a:rPr lang="en-US"/>
              <a:t> + I</a:t>
            </a:r>
            <a:r>
              <a:rPr lang="en-US" baseline="-25000"/>
              <a:t>0</a:t>
            </a:r>
            <a:r>
              <a:rPr lang="en-US"/>
              <a:t>R</a:t>
            </a:r>
            <a:r>
              <a:rPr lang="en-US" baseline="-25000"/>
              <a:t>0</a:t>
            </a:r>
          </a:p>
          <a:p>
            <a:r>
              <a:rPr lang="en-US"/>
              <a:t>Yielding (A+1)V</a:t>
            </a:r>
            <a:r>
              <a:rPr lang="en-US" baseline="-25000"/>
              <a:t>0</a:t>
            </a:r>
            <a:r>
              <a:rPr lang="en-US"/>
              <a:t> = I</a:t>
            </a:r>
            <a:r>
              <a:rPr lang="en-US" baseline="-25000"/>
              <a:t>0</a:t>
            </a:r>
            <a:r>
              <a:rPr lang="en-US"/>
              <a:t>R</a:t>
            </a:r>
            <a:r>
              <a:rPr lang="en-US" baseline="-25000"/>
              <a:t>0</a:t>
            </a:r>
            <a:endParaRPr lang="en-US"/>
          </a:p>
          <a:p>
            <a:r>
              <a:rPr lang="en-US"/>
              <a:t>Hence, R</a:t>
            </a:r>
            <a:r>
              <a:rPr lang="en-US" baseline="-25000"/>
              <a:t>0</a:t>
            </a:r>
            <a:r>
              <a:rPr lang="en-US"/>
              <a:t> = V</a:t>
            </a:r>
            <a:r>
              <a:rPr lang="en-US" baseline="-25000"/>
              <a:t>0</a:t>
            </a:r>
            <a:r>
              <a:rPr lang="en-US"/>
              <a:t>/I</a:t>
            </a:r>
            <a:r>
              <a:rPr lang="en-US" baseline="-25000"/>
              <a:t>0</a:t>
            </a:r>
            <a:r>
              <a:rPr lang="en-US"/>
              <a:t> = R</a:t>
            </a:r>
            <a:r>
              <a:rPr lang="en-US" baseline="-25000"/>
              <a:t>0</a:t>
            </a:r>
            <a:r>
              <a:rPr lang="en-US"/>
              <a:t>/(A+1) </a:t>
            </a:r>
            <a:r>
              <a:rPr lang="en-US">
                <a:sym typeface="Symbol" pitchFamily="18" charset="2"/>
              </a:rPr>
              <a:t> R</a:t>
            </a:r>
            <a:r>
              <a:rPr lang="en-US" baseline="-25000">
                <a:sym typeface="Symbol" pitchFamily="18" charset="2"/>
              </a:rPr>
              <a:t>0</a:t>
            </a:r>
            <a:r>
              <a:rPr lang="en-US">
                <a:sym typeface="Symbol" pitchFamily="18" charset="2"/>
              </a:rPr>
              <a:t>/A</a:t>
            </a:r>
            <a:endParaRPr lang="en-US" baseline="-25000"/>
          </a:p>
        </p:txBody>
      </p:sp>
      <p:sp>
        <p:nvSpPr>
          <p:cNvPr id="64522" name="Text Box 10"/>
          <p:cNvSpPr txBox="1">
            <a:spLocks noChangeArrowheads="1"/>
          </p:cNvSpPr>
          <p:nvPr/>
        </p:nvSpPr>
        <p:spPr bwMode="auto">
          <a:xfrm>
            <a:off x="6805613" y="2800350"/>
            <a:ext cx="1833562" cy="457200"/>
          </a:xfrm>
          <a:prstGeom prst="rect">
            <a:avLst/>
          </a:prstGeom>
          <a:noFill/>
          <a:ln w="9525">
            <a:noFill/>
            <a:miter lim="800000"/>
            <a:headEnd/>
            <a:tailEnd/>
          </a:ln>
          <a:effectLst/>
        </p:spPr>
        <p:txBody>
          <a:bodyPr>
            <a:spAutoFit/>
          </a:bodyPr>
          <a:lstStyle/>
          <a:p>
            <a:r>
              <a:rPr lang="en-US"/>
              <a:t>I</a:t>
            </a:r>
            <a:r>
              <a:rPr lang="en-US" baseline="-25000"/>
              <a:t>0</a:t>
            </a:r>
            <a:r>
              <a:rPr lang="en-US"/>
              <a:t> = C</a:t>
            </a:r>
            <a:r>
              <a:rPr lang="en-US" baseline="-25000"/>
              <a:t>L</a:t>
            </a:r>
            <a:r>
              <a:rPr lang="en-US"/>
              <a:t>dV</a:t>
            </a:r>
            <a:r>
              <a:rPr lang="en-US" baseline="-25000"/>
              <a:t>0</a:t>
            </a:r>
            <a:r>
              <a:rPr lang="en-US"/>
              <a:t>/dt</a:t>
            </a:r>
          </a:p>
        </p:txBody>
      </p:sp>
      <p:graphicFrame>
        <p:nvGraphicFramePr>
          <p:cNvPr id="117763" name="Object 3"/>
          <p:cNvGraphicFramePr>
            <a:graphicFrameLocks noChangeAspect="1"/>
          </p:cNvGraphicFramePr>
          <p:nvPr>
            <p:extLst>
              <p:ext uri="{D42A27DB-BD31-4B8C-83A1-F6EECF244321}">
                <p14:modId xmlns:p14="http://schemas.microsoft.com/office/powerpoint/2010/main" val="3318860627"/>
              </p:ext>
            </p:extLst>
          </p:nvPr>
        </p:nvGraphicFramePr>
        <p:xfrm>
          <a:off x="0" y="1414463"/>
          <a:ext cx="6367463" cy="2638425"/>
        </p:xfrm>
        <a:graphic>
          <a:graphicData uri="http://schemas.openxmlformats.org/presentationml/2006/ole">
            <mc:AlternateContent xmlns:mc="http://schemas.openxmlformats.org/markup-compatibility/2006">
              <mc:Choice xmlns:v="urn:schemas-microsoft-com:vml" Requires="v">
                <p:oleObj spid="_x0000_s59410" name="Picture" r:id="rId5" imgW="3448080" imgH="1428840" progId="Word.Picture.8">
                  <p:embed/>
                </p:oleObj>
              </mc:Choice>
              <mc:Fallback>
                <p:oleObj name="Picture" r:id="rId5" imgW="3448080" imgH="1428840" progId="Word.Picture.8">
                  <p:embed/>
                  <p:pic>
                    <p:nvPicPr>
                      <p:cNvPr id="0" name=""/>
                      <p:cNvPicPr>
                        <a:picLocks noChangeAspect="1" noChangeArrowheads="1"/>
                      </p:cNvPicPr>
                      <p:nvPr/>
                    </p:nvPicPr>
                    <p:blipFill>
                      <a:blip r:embed="rId6"/>
                      <a:srcRect/>
                      <a:stretch>
                        <a:fillRect/>
                      </a:stretch>
                    </p:blipFill>
                    <p:spPr bwMode="auto">
                      <a:xfrm>
                        <a:off x="0" y="1414463"/>
                        <a:ext cx="6367463" cy="2638425"/>
                      </a:xfrm>
                      <a:prstGeom prst="rect">
                        <a:avLst/>
                      </a:prstGeom>
                      <a:noFill/>
                      <a:ln>
                        <a:noFill/>
                      </a:ln>
                    </p:spPr>
                  </p:pic>
                </p:oleObj>
              </mc:Fallback>
            </mc:AlternateContent>
          </a:graphicData>
        </a:graphic>
      </p:graphicFrame>
      <p:sp>
        <p:nvSpPr>
          <p:cNvPr id="12"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3684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ppt_x"/>
                                          </p:val>
                                        </p:tav>
                                        <p:tav tm="100000">
                                          <p:val>
                                            <p:strVal val="#ppt_x"/>
                                          </p:val>
                                        </p:tav>
                                      </p:tavLst>
                                    </p:anim>
                                    <p:anim calcmode="lin" valueType="num">
                                      <p:cBhvr additive="base">
                                        <p:cTn id="8" dur="500" fill="hold"/>
                                        <p:tgtEl>
                                          <p:spTgt spid="645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17763"/>
                                        </p:tgtEl>
                                        <p:attrNameLst>
                                          <p:attrName>style.visibility</p:attrName>
                                        </p:attrNameLst>
                                      </p:cBhvr>
                                      <p:to>
                                        <p:strVal val="visible"/>
                                      </p:to>
                                    </p:set>
                                    <p:animEffect transition="in" filter="box(out)">
                                      <p:cBhvr>
                                        <p:cTn id="13" dur="500"/>
                                        <p:tgtEl>
                                          <p:spTgt spid="117763"/>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4516">
                                            <p:txEl>
                                              <p:pRg st="0" end="0"/>
                                            </p:txEl>
                                          </p:spTgt>
                                        </p:tgtEl>
                                        <p:attrNameLst>
                                          <p:attrName>style.visibility</p:attrName>
                                        </p:attrNameLst>
                                      </p:cBhvr>
                                      <p:to>
                                        <p:strVal val="visible"/>
                                      </p:to>
                                    </p:set>
                                    <p:anim calcmode="lin" valueType="num">
                                      <p:cBhvr additive="base">
                                        <p:cTn id="18" dur="500" fill="hold"/>
                                        <p:tgtEl>
                                          <p:spTgt spid="64516">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6451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4522">
                                            <p:txEl>
                                              <p:pRg st="0" end="0"/>
                                            </p:txEl>
                                          </p:spTgt>
                                        </p:tgtEl>
                                        <p:attrNameLst>
                                          <p:attrName>style.visibility</p:attrName>
                                        </p:attrNameLst>
                                      </p:cBhvr>
                                      <p:to>
                                        <p:strVal val="visible"/>
                                      </p:to>
                                    </p:set>
                                    <p:anim calcmode="lin" valueType="num">
                                      <p:cBhvr additive="base">
                                        <p:cTn id="24" dur="500" fill="hold"/>
                                        <p:tgtEl>
                                          <p:spTgt spid="64522">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452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ox(out)">
                                      <p:cBhvr>
                                        <p:cTn id="30" dur="500"/>
                                        <p:tgtEl>
                                          <p:spTgt spid="2"/>
                                        </p:tgtEl>
                                      </p:cBhvr>
                                    </p:animEffect>
                                  </p:childTnLst>
                                  <p:subTnLst>
                                    <p:audio>
                                      <p:cMediaNode>
                                        <p:cTn display="0" masterRel="sameClick">
                                          <p:stCondLst>
                                            <p:cond evt="begin" delay="0">
                                              <p:tn val="28"/>
                                            </p:cond>
                                          </p:stCondLst>
                                          <p:endCondLst>
                                            <p:cond evt="onStopAudio" delay="0">
                                              <p:tgtEl>
                                                <p:sldTgt/>
                                              </p:tgtEl>
                                            </p:cond>
                                          </p:endCondLst>
                                        </p:cTn>
                                        <p:tgtEl>
                                          <p:sndTgt r:embed="rId3" name="camera.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4520"/>
                                        </p:tgtEl>
                                        <p:attrNameLst>
                                          <p:attrName>style.visibility</p:attrName>
                                        </p:attrNameLst>
                                      </p:cBhvr>
                                      <p:to>
                                        <p:strVal val="visible"/>
                                      </p:to>
                                    </p:set>
                                    <p:anim calcmode="lin" valueType="num">
                                      <p:cBhvr additive="base">
                                        <p:cTn id="35" dur="500" fill="hold"/>
                                        <p:tgtEl>
                                          <p:spTgt spid="64520"/>
                                        </p:tgtEl>
                                        <p:attrNameLst>
                                          <p:attrName>ppt_x</p:attrName>
                                        </p:attrNameLst>
                                      </p:cBhvr>
                                      <p:tavLst>
                                        <p:tav tm="0">
                                          <p:val>
                                            <p:strVal val="0-#ppt_w/2"/>
                                          </p:val>
                                        </p:tav>
                                        <p:tav tm="100000">
                                          <p:val>
                                            <p:strVal val="#ppt_x"/>
                                          </p:val>
                                        </p:tav>
                                      </p:tavLst>
                                    </p:anim>
                                    <p:anim calcmode="lin" valueType="num">
                                      <p:cBhvr additive="base">
                                        <p:cTn id="36" dur="500" fill="hold"/>
                                        <p:tgtEl>
                                          <p:spTgt spid="645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P spid="64516" grpId="0" build="p" autoUpdateAnimBg="0"/>
      <p:bldP spid="64520" grpId="0" animBg="1" autoUpdateAnimBg="0"/>
      <p:bldP spid="64522"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94F95399-64A8-43B0-A5C5-2D48ACAF8409}" type="slidenum">
              <a:rPr lang="tr-TR" smtClean="0"/>
              <a:t>86</a:t>
            </a:fld>
            <a:endParaRPr lang="tr-TR"/>
          </a:p>
        </p:txBody>
      </p:sp>
      <p:sp>
        <p:nvSpPr>
          <p:cNvPr id="78850" name="Rectangle 2"/>
          <p:cNvSpPr>
            <a:spLocks noGrp="1" noChangeArrowheads="1"/>
          </p:cNvSpPr>
          <p:nvPr>
            <p:ph type="title"/>
          </p:nvPr>
        </p:nvSpPr>
        <p:spPr/>
        <p:txBody>
          <a:bodyPr/>
          <a:lstStyle/>
          <a:p>
            <a:r>
              <a:rPr lang="en-US"/>
              <a:t>Noise </a:t>
            </a:r>
          </a:p>
        </p:txBody>
      </p:sp>
      <p:grpSp>
        <p:nvGrpSpPr>
          <p:cNvPr id="2" name="Group 19"/>
          <p:cNvGrpSpPr>
            <a:grpSpLocks/>
          </p:cNvGrpSpPr>
          <p:nvPr/>
        </p:nvGrpSpPr>
        <p:grpSpPr bwMode="auto">
          <a:xfrm>
            <a:off x="615950" y="1868488"/>
            <a:ext cx="6719888" cy="3697287"/>
            <a:chOff x="388" y="1177"/>
            <a:chExt cx="4233" cy="2329"/>
          </a:xfrm>
        </p:grpSpPr>
        <p:sp>
          <p:nvSpPr>
            <p:cNvPr id="78852" name="Line 4"/>
            <p:cNvSpPr>
              <a:spLocks noChangeShapeType="1"/>
            </p:cNvSpPr>
            <p:nvPr/>
          </p:nvSpPr>
          <p:spPr bwMode="auto">
            <a:xfrm flipV="1">
              <a:off x="814" y="1177"/>
              <a:ext cx="0" cy="2329"/>
            </a:xfrm>
            <a:prstGeom prst="line">
              <a:avLst/>
            </a:prstGeom>
            <a:noFill/>
            <a:ln w="12700">
              <a:solidFill>
                <a:schemeClr val="tx1"/>
              </a:solidFill>
              <a:round/>
              <a:headEnd type="none" w="sm" len="sm"/>
              <a:tailEnd type="triangle" w="sm" len="sm"/>
            </a:ln>
            <a:effectLst/>
          </p:spPr>
          <p:txBody>
            <a:bodyPr wrap="none"/>
            <a:lstStyle/>
            <a:p>
              <a:endParaRPr lang="ar-SA"/>
            </a:p>
          </p:txBody>
        </p:sp>
        <p:sp>
          <p:nvSpPr>
            <p:cNvPr id="78853" name="Line 5"/>
            <p:cNvSpPr>
              <a:spLocks noChangeShapeType="1"/>
            </p:cNvSpPr>
            <p:nvPr/>
          </p:nvSpPr>
          <p:spPr bwMode="auto">
            <a:xfrm>
              <a:off x="388" y="3331"/>
              <a:ext cx="4233" cy="0"/>
            </a:xfrm>
            <a:prstGeom prst="line">
              <a:avLst/>
            </a:prstGeom>
            <a:noFill/>
            <a:ln w="12700">
              <a:solidFill>
                <a:schemeClr val="tx1"/>
              </a:solidFill>
              <a:round/>
              <a:headEnd type="none" w="sm" len="sm"/>
              <a:tailEnd type="triangle" w="sm" len="sm"/>
            </a:ln>
            <a:effectLst/>
          </p:spPr>
          <p:txBody>
            <a:bodyPr wrap="none"/>
            <a:lstStyle/>
            <a:p>
              <a:endParaRPr lang="ar-SA"/>
            </a:p>
          </p:txBody>
        </p:sp>
      </p:grpSp>
      <p:sp>
        <p:nvSpPr>
          <p:cNvPr id="78854" name="Text Box 6"/>
          <p:cNvSpPr txBox="1">
            <a:spLocks noChangeArrowheads="1"/>
          </p:cNvSpPr>
          <p:nvPr/>
        </p:nvSpPr>
        <p:spPr bwMode="auto">
          <a:xfrm>
            <a:off x="5930900" y="4808538"/>
            <a:ext cx="2105025" cy="457200"/>
          </a:xfrm>
          <a:prstGeom prst="rect">
            <a:avLst/>
          </a:prstGeom>
          <a:noFill/>
          <a:ln w="12700">
            <a:noFill/>
            <a:miter lim="800000"/>
            <a:headEnd type="none" w="sm" len="sm"/>
            <a:tailEnd type="none" w="sm" len="sm"/>
          </a:ln>
          <a:effectLst/>
        </p:spPr>
        <p:txBody>
          <a:bodyPr wrap="none">
            <a:spAutoFit/>
          </a:bodyPr>
          <a:lstStyle/>
          <a:p>
            <a:r>
              <a:rPr lang="en-US"/>
              <a:t>Frequency (Hz)</a:t>
            </a:r>
          </a:p>
        </p:txBody>
      </p:sp>
      <p:sp>
        <p:nvSpPr>
          <p:cNvPr id="78855" name="Text Box 7"/>
          <p:cNvSpPr txBox="1">
            <a:spLocks noChangeArrowheads="1"/>
          </p:cNvSpPr>
          <p:nvPr/>
        </p:nvSpPr>
        <p:spPr bwMode="auto">
          <a:xfrm>
            <a:off x="1001713" y="1111250"/>
            <a:ext cx="3940175" cy="822325"/>
          </a:xfrm>
          <a:prstGeom prst="rect">
            <a:avLst/>
          </a:prstGeom>
          <a:noFill/>
          <a:ln w="12700">
            <a:noFill/>
            <a:miter lim="800000"/>
            <a:headEnd type="none" w="sm" len="sm"/>
            <a:tailEnd type="none" w="sm" len="sm"/>
          </a:ln>
          <a:effectLst/>
        </p:spPr>
        <p:txBody>
          <a:bodyPr wrap="none">
            <a:spAutoFit/>
          </a:bodyPr>
          <a:lstStyle/>
          <a:p>
            <a:r>
              <a:rPr lang="en-US"/>
              <a:t>Noise voltage (V.Hz</a:t>
            </a:r>
            <a:r>
              <a:rPr lang="en-US" baseline="30000"/>
              <a:t>-1/2</a:t>
            </a:r>
            <a:r>
              <a:rPr lang="en-US"/>
              <a:t>) or</a:t>
            </a:r>
          </a:p>
          <a:p>
            <a:r>
              <a:rPr lang="en-US"/>
              <a:t>Noise current (A.Hz</a:t>
            </a:r>
            <a:r>
              <a:rPr lang="en-US" baseline="30000"/>
              <a:t>-1/2</a:t>
            </a:r>
            <a:r>
              <a:rPr lang="en-US"/>
              <a:t>) in rms</a:t>
            </a:r>
          </a:p>
        </p:txBody>
      </p:sp>
      <p:sp>
        <p:nvSpPr>
          <p:cNvPr id="78856" name="Freeform 8"/>
          <p:cNvSpPr>
            <a:spLocks/>
          </p:cNvSpPr>
          <p:nvPr/>
        </p:nvSpPr>
        <p:spPr bwMode="auto">
          <a:xfrm>
            <a:off x="1530350" y="2127250"/>
            <a:ext cx="5565775" cy="2384425"/>
          </a:xfrm>
          <a:custGeom>
            <a:avLst/>
            <a:gdLst/>
            <a:ahLst/>
            <a:cxnLst>
              <a:cxn ang="0">
                <a:pos x="0" y="0"/>
              </a:cxn>
              <a:cxn ang="0">
                <a:pos x="50" y="275"/>
              </a:cxn>
              <a:cxn ang="0">
                <a:pos x="201" y="613"/>
              </a:cxn>
              <a:cxn ang="0">
                <a:pos x="689" y="1114"/>
              </a:cxn>
              <a:cxn ang="0">
                <a:pos x="764" y="1164"/>
              </a:cxn>
              <a:cxn ang="0">
                <a:pos x="839" y="1189"/>
              </a:cxn>
              <a:cxn ang="0">
                <a:pos x="1027" y="1277"/>
              </a:cxn>
              <a:cxn ang="0">
                <a:pos x="1290" y="1365"/>
              </a:cxn>
              <a:cxn ang="0">
                <a:pos x="1540" y="1440"/>
              </a:cxn>
              <a:cxn ang="0">
                <a:pos x="1691" y="1502"/>
              </a:cxn>
              <a:cxn ang="0">
                <a:pos x="3093" y="1502"/>
              </a:cxn>
            </a:cxnLst>
            <a:rect l="0" t="0" r="r" b="b"/>
            <a:pathLst>
              <a:path w="3093" h="1502">
                <a:moveTo>
                  <a:pt x="0" y="0"/>
                </a:moveTo>
                <a:cubicBezTo>
                  <a:pt x="9" y="116"/>
                  <a:pt x="17" y="173"/>
                  <a:pt x="50" y="275"/>
                </a:cubicBezTo>
                <a:cubicBezTo>
                  <a:pt x="96" y="416"/>
                  <a:pt x="84" y="501"/>
                  <a:pt x="201" y="613"/>
                </a:cubicBezTo>
                <a:cubicBezTo>
                  <a:pt x="252" y="827"/>
                  <a:pt x="481" y="1048"/>
                  <a:pt x="689" y="1114"/>
                </a:cubicBezTo>
                <a:cubicBezTo>
                  <a:pt x="714" y="1131"/>
                  <a:pt x="739" y="1147"/>
                  <a:pt x="764" y="1164"/>
                </a:cubicBezTo>
                <a:cubicBezTo>
                  <a:pt x="786" y="1179"/>
                  <a:pt x="839" y="1189"/>
                  <a:pt x="839" y="1189"/>
                </a:cubicBezTo>
                <a:cubicBezTo>
                  <a:pt x="903" y="1232"/>
                  <a:pt x="955" y="1254"/>
                  <a:pt x="1027" y="1277"/>
                </a:cubicBezTo>
                <a:cubicBezTo>
                  <a:pt x="1106" y="1329"/>
                  <a:pt x="1200" y="1340"/>
                  <a:pt x="1290" y="1365"/>
                </a:cubicBezTo>
                <a:cubicBezTo>
                  <a:pt x="1368" y="1386"/>
                  <a:pt x="1469" y="1404"/>
                  <a:pt x="1540" y="1440"/>
                </a:cubicBezTo>
                <a:cubicBezTo>
                  <a:pt x="1585" y="1463"/>
                  <a:pt x="1638" y="1502"/>
                  <a:pt x="1691" y="1502"/>
                </a:cubicBezTo>
                <a:cubicBezTo>
                  <a:pt x="2158" y="1502"/>
                  <a:pt x="2626" y="1502"/>
                  <a:pt x="3093" y="1502"/>
                </a:cubicBezTo>
              </a:path>
            </a:pathLst>
          </a:custGeom>
          <a:noFill/>
          <a:ln w="12700" cap="flat" cmpd="sng">
            <a:solidFill>
              <a:schemeClr val="tx1"/>
            </a:solidFill>
            <a:prstDash val="solid"/>
            <a:round/>
            <a:headEnd type="none" w="sm" len="sm"/>
            <a:tailEnd type="none" w="sm" len="sm"/>
          </a:ln>
          <a:effectLst/>
        </p:spPr>
        <p:txBody>
          <a:bodyPr wrap="none"/>
          <a:lstStyle/>
          <a:p>
            <a:endParaRPr lang="ar-SA"/>
          </a:p>
        </p:txBody>
      </p:sp>
      <p:sp>
        <p:nvSpPr>
          <p:cNvPr id="78857" name="Text Box 9"/>
          <p:cNvSpPr txBox="1">
            <a:spLocks noChangeArrowheads="1"/>
          </p:cNvSpPr>
          <p:nvPr/>
        </p:nvSpPr>
        <p:spPr bwMode="auto">
          <a:xfrm>
            <a:off x="1895475" y="2581275"/>
            <a:ext cx="1241425" cy="457200"/>
          </a:xfrm>
          <a:prstGeom prst="rect">
            <a:avLst/>
          </a:prstGeom>
          <a:noFill/>
          <a:ln w="12700">
            <a:noFill/>
            <a:miter lim="800000"/>
            <a:headEnd type="none" w="sm" len="sm"/>
            <a:tailEnd type="none" w="sm" len="sm"/>
          </a:ln>
          <a:effectLst/>
        </p:spPr>
        <p:txBody>
          <a:bodyPr wrap="none">
            <a:spAutoFit/>
          </a:bodyPr>
          <a:lstStyle/>
          <a:p>
            <a:r>
              <a:rPr lang="en-US"/>
              <a:t>1/f noise</a:t>
            </a:r>
          </a:p>
        </p:txBody>
      </p:sp>
      <p:sp>
        <p:nvSpPr>
          <p:cNvPr id="78858" name="Text Box 10"/>
          <p:cNvSpPr txBox="1">
            <a:spLocks noChangeArrowheads="1"/>
          </p:cNvSpPr>
          <p:nvPr/>
        </p:nvSpPr>
        <p:spPr bwMode="auto">
          <a:xfrm>
            <a:off x="4300538" y="4549775"/>
            <a:ext cx="1646237" cy="457200"/>
          </a:xfrm>
          <a:prstGeom prst="rect">
            <a:avLst/>
          </a:prstGeom>
          <a:noFill/>
          <a:ln w="12700">
            <a:noFill/>
            <a:miter lim="800000"/>
            <a:headEnd type="none" w="sm" len="sm"/>
            <a:tailEnd type="none" w="sm" len="sm"/>
          </a:ln>
          <a:effectLst/>
        </p:spPr>
        <p:txBody>
          <a:bodyPr wrap="none">
            <a:spAutoFit/>
          </a:bodyPr>
          <a:lstStyle/>
          <a:p>
            <a:r>
              <a:rPr lang="en-US"/>
              <a:t>White noise</a:t>
            </a:r>
          </a:p>
        </p:txBody>
      </p:sp>
      <p:sp>
        <p:nvSpPr>
          <p:cNvPr id="78859" name="Line 11"/>
          <p:cNvSpPr>
            <a:spLocks noChangeShapeType="1"/>
          </p:cNvSpPr>
          <p:nvPr/>
        </p:nvSpPr>
        <p:spPr bwMode="auto">
          <a:xfrm flipH="1">
            <a:off x="1292225" y="4511675"/>
            <a:ext cx="3219450" cy="0"/>
          </a:xfrm>
          <a:prstGeom prst="line">
            <a:avLst/>
          </a:prstGeom>
          <a:noFill/>
          <a:ln w="12700" cap="rnd">
            <a:solidFill>
              <a:schemeClr val="tx1"/>
            </a:solidFill>
            <a:prstDash val="sysDot"/>
            <a:round/>
            <a:headEnd type="none" w="sm" len="sm"/>
            <a:tailEnd type="none" w="sm" len="sm"/>
          </a:ln>
          <a:effectLst/>
        </p:spPr>
        <p:txBody>
          <a:bodyPr wrap="none"/>
          <a:lstStyle/>
          <a:p>
            <a:endParaRPr lang="ar-SA"/>
          </a:p>
        </p:txBody>
      </p:sp>
      <p:sp>
        <p:nvSpPr>
          <p:cNvPr id="78860" name="Text Box 12"/>
          <p:cNvSpPr txBox="1">
            <a:spLocks noChangeArrowheads="1"/>
          </p:cNvSpPr>
          <p:nvPr/>
        </p:nvSpPr>
        <p:spPr bwMode="auto">
          <a:xfrm>
            <a:off x="5592763" y="2025650"/>
            <a:ext cx="2344737" cy="1552575"/>
          </a:xfrm>
          <a:prstGeom prst="rect">
            <a:avLst/>
          </a:prstGeom>
          <a:noFill/>
          <a:ln w="12700">
            <a:noFill/>
            <a:miter lim="800000"/>
            <a:headEnd type="none" w="sm" len="sm"/>
            <a:tailEnd type="none" w="sm" len="sm"/>
          </a:ln>
          <a:effectLst/>
        </p:spPr>
        <p:txBody>
          <a:bodyPr wrap="none">
            <a:spAutoFit/>
          </a:bodyPr>
          <a:lstStyle/>
          <a:p>
            <a:pPr>
              <a:buFontTx/>
              <a:buChar char="•"/>
            </a:pPr>
            <a:r>
              <a:rPr lang="en-US"/>
              <a:t>1/f (flicker)noise</a:t>
            </a:r>
          </a:p>
          <a:p>
            <a:pPr>
              <a:buFontTx/>
              <a:buChar char="•"/>
            </a:pPr>
            <a:r>
              <a:rPr lang="en-US"/>
              <a:t>Colored noise</a:t>
            </a:r>
          </a:p>
          <a:p>
            <a:pPr>
              <a:buFontTx/>
              <a:buChar char="•"/>
            </a:pPr>
            <a:r>
              <a:rPr lang="en-US"/>
              <a:t>White noise</a:t>
            </a:r>
          </a:p>
          <a:p>
            <a:pPr>
              <a:buFontTx/>
              <a:buChar char="•"/>
            </a:pPr>
            <a:r>
              <a:rPr lang="en-US"/>
              <a:t>Popcorn noise</a:t>
            </a:r>
          </a:p>
        </p:txBody>
      </p:sp>
      <p:grpSp>
        <p:nvGrpSpPr>
          <p:cNvPr id="3" name="Group 20"/>
          <p:cNvGrpSpPr>
            <a:grpSpLocks/>
          </p:cNvGrpSpPr>
          <p:nvPr/>
        </p:nvGrpSpPr>
        <p:grpSpPr bwMode="auto">
          <a:xfrm>
            <a:off x="1776413" y="5168900"/>
            <a:ext cx="4229100" cy="793750"/>
            <a:chOff x="1119" y="3256"/>
            <a:chExt cx="2664" cy="500"/>
          </a:xfrm>
        </p:grpSpPr>
        <p:sp>
          <p:nvSpPr>
            <p:cNvPr id="78861" name="Line 13"/>
            <p:cNvSpPr>
              <a:spLocks noChangeShapeType="1"/>
            </p:cNvSpPr>
            <p:nvPr/>
          </p:nvSpPr>
          <p:spPr bwMode="auto">
            <a:xfrm>
              <a:off x="1277" y="3256"/>
              <a:ext cx="1" cy="20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78862" name="Line 14"/>
            <p:cNvSpPr>
              <a:spLocks noChangeShapeType="1"/>
            </p:cNvSpPr>
            <p:nvPr/>
          </p:nvSpPr>
          <p:spPr bwMode="auto">
            <a:xfrm>
              <a:off x="3619" y="3256"/>
              <a:ext cx="1" cy="20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78863" name="Text Box 15"/>
            <p:cNvSpPr txBox="1">
              <a:spLocks noChangeArrowheads="1"/>
            </p:cNvSpPr>
            <p:nvPr/>
          </p:nvSpPr>
          <p:spPr bwMode="auto">
            <a:xfrm>
              <a:off x="1119" y="3367"/>
              <a:ext cx="258" cy="288"/>
            </a:xfrm>
            <a:prstGeom prst="rect">
              <a:avLst/>
            </a:prstGeom>
            <a:noFill/>
            <a:ln w="12700">
              <a:noFill/>
              <a:miter lim="800000"/>
              <a:headEnd type="none" w="sm" len="sm"/>
              <a:tailEnd type="none" w="sm" len="sm"/>
            </a:ln>
            <a:effectLst/>
          </p:spPr>
          <p:txBody>
            <a:bodyPr wrap="none">
              <a:spAutoFit/>
            </a:bodyPr>
            <a:lstStyle/>
            <a:p>
              <a:r>
                <a:rPr lang="en-US"/>
                <a:t>f</a:t>
              </a:r>
              <a:r>
                <a:rPr lang="en-US" baseline="-25000"/>
                <a:t>L</a:t>
              </a:r>
              <a:endParaRPr lang="en-US"/>
            </a:p>
          </p:txBody>
        </p:sp>
        <p:sp>
          <p:nvSpPr>
            <p:cNvPr id="78864" name="Text Box 16"/>
            <p:cNvSpPr txBox="1">
              <a:spLocks noChangeArrowheads="1"/>
            </p:cNvSpPr>
            <p:nvPr/>
          </p:nvSpPr>
          <p:spPr bwMode="auto">
            <a:xfrm>
              <a:off x="3511" y="3468"/>
              <a:ext cx="272" cy="288"/>
            </a:xfrm>
            <a:prstGeom prst="rect">
              <a:avLst/>
            </a:prstGeom>
            <a:noFill/>
            <a:ln w="12700">
              <a:noFill/>
              <a:miter lim="800000"/>
              <a:headEnd type="none" w="sm" len="sm"/>
              <a:tailEnd type="none" w="sm" len="sm"/>
            </a:ln>
            <a:effectLst/>
          </p:spPr>
          <p:txBody>
            <a:bodyPr wrap="none">
              <a:spAutoFit/>
            </a:bodyPr>
            <a:lstStyle/>
            <a:p>
              <a:r>
                <a:rPr lang="en-US"/>
                <a:t>f</a:t>
              </a:r>
              <a:r>
                <a:rPr lang="en-US" baseline="-25000"/>
                <a:t>H</a:t>
              </a:r>
              <a:endParaRPr lang="en-US"/>
            </a:p>
          </p:txBody>
        </p:sp>
      </p:grpSp>
      <p:grpSp>
        <p:nvGrpSpPr>
          <p:cNvPr id="4" name="Group 21"/>
          <p:cNvGrpSpPr>
            <a:grpSpLocks/>
          </p:cNvGrpSpPr>
          <p:nvPr/>
        </p:nvGrpSpPr>
        <p:grpSpPr bwMode="auto">
          <a:xfrm>
            <a:off x="2066925" y="5384800"/>
            <a:ext cx="3657600" cy="479425"/>
            <a:chOff x="1302" y="3392"/>
            <a:chExt cx="2304" cy="302"/>
          </a:xfrm>
        </p:grpSpPr>
        <p:sp>
          <p:nvSpPr>
            <p:cNvPr id="78865" name="Line 17"/>
            <p:cNvSpPr>
              <a:spLocks noChangeShapeType="1"/>
            </p:cNvSpPr>
            <p:nvPr/>
          </p:nvSpPr>
          <p:spPr bwMode="auto">
            <a:xfrm flipV="1">
              <a:off x="1302" y="3694"/>
              <a:ext cx="2304" cy="0"/>
            </a:xfrm>
            <a:prstGeom prst="line">
              <a:avLst/>
            </a:prstGeom>
            <a:noFill/>
            <a:ln w="12700">
              <a:solidFill>
                <a:schemeClr val="tx1"/>
              </a:solidFill>
              <a:round/>
              <a:headEnd type="triangle" w="med" len="med"/>
              <a:tailEnd type="triangle" w="med" len="med"/>
            </a:ln>
            <a:effectLst/>
          </p:spPr>
          <p:txBody>
            <a:bodyPr wrap="none"/>
            <a:lstStyle/>
            <a:p>
              <a:endParaRPr lang="ar-SA"/>
            </a:p>
          </p:txBody>
        </p:sp>
        <p:sp>
          <p:nvSpPr>
            <p:cNvPr id="78866" name="Text Box 18"/>
            <p:cNvSpPr txBox="1">
              <a:spLocks noChangeArrowheads="1"/>
            </p:cNvSpPr>
            <p:nvPr/>
          </p:nvSpPr>
          <p:spPr bwMode="auto">
            <a:xfrm>
              <a:off x="1682" y="3392"/>
              <a:ext cx="1443" cy="288"/>
            </a:xfrm>
            <a:prstGeom prst="rect">
              <a:avLst/>
            </a:prstGeom>
            <a:noFill/>
            <a:ln w="12700">
              <a:noFill/>
              <a:miter lim="800000"/>
              <a:headEnd type="none" w="sm" len="sm"/>
              <a:tailEnd type="none" w="sm" len="sm"/>
            </a:ln>
            <a:effectLst/>
          </p:spPr>
          <p:txBody>
            <a:bodyPr wrap="none">
              <a:spAutoFit/>
            </a:bodyPr>
            <a:lstStyle/>
            <a:p>
              <a:r>
                <a:rPr lang="en-US"/>
                <a:t>Bandwidth (BW)</a:t>
              </a:r>
            </a:p>
          </p:txBody>
        </p:sp>
      </p:grpSp>
      <p:sp>
        <p:nvSpPr>
          <p:cNvPr id="22" name="Rectangle 4"/>
          <p:cNvSpPr>
            <a:spLocks noChangeArrowheads="1"/>
          </p:cNvSpPr>
          <p:nvPr/>
        </p:nvSpPr>
        <p:spPr bwMode="auto">
          <a:xfrm>
            <a:off x="468313" y="1052736"/>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98238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8855">
                                            <p:txEl>
                                              <p:pRg st="0" end="0"/>
                                            </p:txEl>
                                          </p:spTgt>
                                        </p:tgtEl>
                                        <p:attrNameLst>
                                          <p:attrName>style.visibility</p:attrName>
                                        </p:attrNameLst>
                                      </p:cBhvr>
                                      <p:to>
                                        <p:strVal val="visible"/>
                                      </p:to>
                                    </p:set>
                                    <p:anim calcmode="lin" valueType="num">
                                      <p:cBhvr additive="base">
                                        <p:cTn id="18" dur="500" fill="hold"/>
                                        <p:tgtEl>
                                          <p:spTgt spid="78855">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7885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78855">
                                            <p:txEl>
                                              <p:pRg st="1" end="1"/>
                                            </p:txEl>
                                          </p:spTgt>
                                        </p:tgtEl>
                                        <p:attrNameLst>
                                          <p:attrName>style.visibility</p:attrName>
                                        </p:attrNameLst>
                                      </p:cBhvr>
                                      <p:to>
                                        <p:strVal val="visible"/>
                                      </p:to>
                                    </p:set>
                                    <p:anim calcmode="lin" valueType="num">
                                      <p:cBhvr additive="base">
                                        <p:cTn id="24" dur="500" fill="hold"/>
                                        <p:tgtEl>
                                          <p:spTgt spid="78855">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7885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8854">
                                            <p:txEl>
                                              <p:pRg st="0" end="0"/>
                                            </p:txEl>
                                          </p:spTgt>
                                        </p:tgtEl>
                                        <p:attrNameLst>
                                          <p:attrName>style.visibility</p:attrName>
                                        </p:attrNameLst>
                                      </p:cBhvr>
                                      <p:to>
                                        <p:strVal val="visible"/>
                                      </p:to>
                                    </p:set>
                                    <p:anim calcmode="lin" valueType="num">
                                      <p:cBhvr additive="base">
                                        <p:cTn id="30" dur="500" fill="hold"/>
                                        <p:tgtEl>
                                          <p:spTgt spid="78854">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885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wav"/>
                                        </p:tgtEl>
                                      </p:cMediaNode>
                                    </p:audio>
                                  </p:subTnLst>
                                </p:cTn>
                              </p:par>
                            </p:childTnLst>
                          </p:cTn>
                        </p:par>
                      </p:childTnLst>
                    </p:cTn>
                  </p:par>
                  <p:par>
                    <p:cTn id="32" fill="hold">
                      <p:stCondLst>
                        <p:cond delay="indefinite"/>
                      </p:stCondLst>
                      <p:childTnLst>
                        <p:par>
                          <p:cTn id="33" fill="hold">
                            <p:stCondLst>
                              <p:cond delay="0"/>
                            </p:stCondLst>
                            <p:childTnLst>
                              <p:par>
                                <p:cTn id="34" presetID="4" presetClass="entr" presetSubtype="32" fill="hold" grpId="0" nodeType="clickEffect">
                                  <p:stCondLst>
                                    <p:cond delay="0"/>
                                  </p:stCondLst>
                                  <p:childTnLst>
                                    <p:set>
                                      <p:cBhvr>
                                        <p:cTn id="35" dur="1" fill="hold">
                                          <p:stCondLst>
                                            <p:cond delay="0"/>
                                          </p:stCondLst>
                                        </p:cTn>
                                        <p:tgtEl>
                                          <p:spTgt spid="78856"/>
                                        </p:tgtEl>
                                        <p:attrNameLst>
                                          <p:attrName>style.visibility</p:attrName>
                                        </p:attrNameLst>
                                      </p:cBhvr>
                                      <p:to>
                                        <p:strVal val="visible"/>
                                      </p:to>
                                    </p:set>
                                    <p:animEffect transition="in" filter="box(out)">
                                      <p:cBhvr>
                                        <p:cTn id="36" dur="500"/>
                                        <p:tgtEl>
                                          <p:spTgt spid="78856"/>
                                        </p:tgtEl>
                                      </p:cBhvr>
                                    </p:animEffect>
                                  </p:childTnLst>
                                  <p:subTnLst>
                                    <p:audio>
                                      <p:cMediaNode>
                                        <p:cTn display="0" masterRel="sameClick">
                                          <p:stCondLst>
                                            <p:cond evt="begin" delay="0">
                                              <p:tn val="34"/>
                                            </p:cond>
                                          </p:stCondLst>
                                          <p:endCondLst>
                                            <p:cond evt="onStopAudio" delay="0">
                                              <p:tgtEl>
                                                <p:sldTgt/>
                                              </p:tgtEl>
                                            </p:cond>
                                          </p:endCondLst>
                                        </p:cTn>
                                        <p:tgtEl>
                                          <p:sndTgt r:embed="rId2" name="camera.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78859"/>
                                        </p:tgtEl>
                                        <p:attrNameLst>
                                          <p:attrName>style.visibility</p:attrName>
                                        </p:attrNameLst>
                                      </p:cBhvr>
                                      <p:to>
                                        <p:strVal val="visible"/>
                                      </p:to>
                                    </p:set>
                                    <p:anim calcmode="lin" valueType="num">
                                      <p:cBhvr additive="base">
                                        <p:cTn id="41" dur="500" fill="hold"/>
                                        <p:tgtEl>
                                          <p:spTgt spid="78859"/>
                                        </p:tgtEl>
                                        <p:attrNameLst>
                                          <p:attrName>ppt_x</p:attrName>
                                        </p:attrNameLst>
                                      </p:cBhvr>
                                      <p:tavLst>
                                        <p:tav tm="0">
                                          <p:val>
                                            <p:strVal val="0-#ppt_w/2"/>
                                          </p:val>
                                        </p:tav>
                                        <p:tav tm="100000">
                                          <p:val>
                                            <p:strVal val="#ppt_x"/>
                                          </p:val>
                                        </p:tav>
                                      </p:tavLst>
                                    </p:anim>
                                    <p:anim calcmode="lin" valueType="num">
                                      <p:cBhvr additive="base">
                                        <p:cTn id="42" dur="500" fill="hold"/>
                                        <p:tgtEl>
                                          <p:spTgt spid="7885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wav"/>
                                        </p:tgtEl>
                                      </p:cMediaNode>
                                    </p:audio>
                                  </p:sub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78857">
                                            <p:txEl>
                                              <p:pRg st="0" end="0"/>
                                            </p:txEl>
                                          </p:spTgt>
                                        </p:tgtEl>
                                        <p:attrNameLst>
                                          <p:attrName>style.visibility</p:attrName>
                                        </p:attrNameLst>
                                      </p:cBhvr>
                                      <p:to>
                                        <p:strVal val="visible"/>
                                      </p:to>
                                    </p:set>
                                    <p:anim calcmode="lin" valueType="num">
                                      <p:cBhvr additive="base">
                                        <p:cTn id="47" dur="500" fill="hold"/>
                                        <p:tgtEl>
                                          <p:spTgt spid="78857">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885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8858">
                                            <p:txEl>
                                              <p:pRg st="0" end="0"/>
                                            </p:txEl>
                                          </p:spTgt>
                                        </p:tgtEl>
                                        <p:attrNameLst>
                                          <p:attrName>style.visibility</p:attrName>
                                        </p:attrNameLst>
                                      </p:cBhvr>
                                      <p:to>
                                        <p:strVal val="visible"/>
                                      </p:to>
                                    </p:set>
                                    <p:anim calcmode="lin" valueType="num">
                                      <p:cBhvr additive="base">
                                        <p:cTn id="53" dur="500" fill="hold"/>
                                        <p:tgtEl>
                                          <p:spTgt spid="78858">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7885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whoosh.wav"/>
                                        </p:tgtEl>
                                      </p:cMediaNode>
                                    </p:audio>
                                  </p:sub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0-#ppt_w/2"/>
                                          </p:val>
                                        </p:tav>
                                        <p:tav tm="100000">
                                          <p:val>
                                            <p:strVal val="#ppt_x"/>
                                          </p:val>
                                        </p:tav>
                                      </p:tavLst>
                                    </p:anim>
                                    <p:anim calcmode="lin" valueType="num">
                                      <p:cBhvr additive="base">
                                        <p:cTn id="60"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whoosh.wav"/>
                                        </p:tgtEl>
                                      </p:cMediaNode>
                                    </p:audio>
                                  </p:subTnLst>
                                </p:cTn>
                              </p:par>
                            </p:childTnLst>
                          </p:cTn>
                        </p:par>
                      </p:childTnLst>
                    </p:cTn>
                  </p:par>
                  <p:par>
                    <p:cTn id="61" fill="hold">
                      <p:stCondLst>
                        <p:cond delay="indefinite"/>
                      </p:stCondLst>
                      <p:childTnLst>
                        <p:par>
                          <p:cTn id="62" fill="hold">
                            <p:stCondLst>
                              <p:cond delay="0"/>
                            </p:stCondLst>
                            <p:childTnLst>
                              <p:par>
                                <p:cTn id="63" presetID="4" presetClass="entr" presetSubtype="32" fill="hold"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box(out)">
                                      <p:cBhvr>
                                        <p:cTn id="65" dur="500"/>
                                        <p:tgtEl>
                                          <p:spTgt spid="4"/>
                                        </p:tgtEl>
                                      </p:cBhvr>
                                    </p:animEffect>
                                  </p:childTnLst>
                                  <p:subTnLst>
                                    <p:audio>
                                      <p:cMediaNode>
                                        <p:cTn display="0" masterRel="sameClick">
                                          <p:stCondLst>
                                            <p:cond evt="begin" delay="0">
                                              <p:tn val="63"/>
                                            </p:cond>
                                          </p:stCondLst>
                                          <p:endCondLst>
                                            <p:cond evt="onStopAudio" delay="0">
                                              <p:tgtEl>
                                                <p:sldTgt/>
                                              </p:tgtEl>
                                            </p:cond>
                                          </p:endCondLst>
                                        </p:cTn>
                                        <p:tgtEl>
                                          <p:sndTgt r:embed="rId2" name="camera.wav"/>
                                        </p:tgtEl>
                                      </p:cMediaNode>
                                    </p:audio>
                                  </p:sub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78860">
                                            <p:txEl>
                                              <p:pRg st="0" end="0"/>
                                            </p:txEl>
                                          </p:spTgt>
                                        </p:tgtEl>
                                        <p:attrNameLst>
                                          <p:attrName>style.visibility</p:attrName>
                                        </p:attrNameLst>
                                      </p:cBhvr>
                                      <p:to>
                                        <p:strVal val="visible"/>
                                      </p:to>
                                    </p:set>
                                    <p:anim calcmode="lin" valueType="num">
                                      <p:cBhvr additive="base">
                                        <p:cTn id="70" dur="500" fill="hold"/>
                                        <p:tgtEl>
                                          <p:spTgt spid="78860">
                                            <p:txEl>
                                              <p:pRg st="0" end="0"/>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78860">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8"/>
                                            </p:cond>
                                          </p:stCondLst>
                                          <p:endCondLst>
                                            <p:cond evt="onStopAudio" delay="0">
                                              <p:tgtEl>
                                                <p:sldTgt/>
                                              </p:tgtEl>
                                            </p:cond>
                                          </p:endCondLst>
                                        </p:cTn>
                                        <p:tgtEl>
                                          <p:sndTgt r:embed="rId3" name="whoosh.wav"/>
                                        </p:tgtEl>
                                      </p:cMediaNode>
                                    </p:audio>
                                  </p:sub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78860">
                                            <p:txEl>
                                              <p:pRg st="1" end="1"/>
                                            </p:txEl>
                                          </p:spTgt>
                                        </p:tgtEl>
                                        <p:attrNameLst>
                                          <p:attrName>style.visibility</p:attrName>
                                        </p:attrNameLst>
                                      </p:cBhvr>
                                      <p:to>
                                        <p:strVal val="visible"/>
                                      </p:to>
                                    </p:set>
                                    <p:anim calcmode="lin" valueType="num">
                                      <p:cBhvr additive="base">
                                        <p:cTn id="76" dur="500" fill="hold"/>
                                        <p:tgtEl>
                                          <p:spTgt spid="78860">
                                            <p:txEl>
                                              <p:pRg st="1" end="1"/>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78860">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4"/>
                                            </p:cond>
                                          </p:stCondLst>
                                          <p:endCondLst>
                                            <p:cond evt="onStopAudio" delay="0">
                                              <p:tgtEl>
                                                <p:sldTgt/>
                                              </p:tgtEl>
                                            </p:cond>
                                          </p:endCondLst>
                                        </p:cTn>
                                        <p:tgtEl>
                                          <p:sndTgt r:embed="rId3" name="whoosh.wav"/>
                                        </p:tgtEl>
                                      </p:cMediaNode>
                                    </p:audio>
                                  </p:subTnLst>
                                </p:cTn>
                              </p:par>
                            </p:childTnLst>
                          </p:cTn>
                        </p:par>
                      </p:childTnLst>
                    </p:cTn>
                  </p:par>
                  <p:par>
                    <p:cTn id="78" fill="hold">
                      <p:stCondLst>
                        <p:cond delay="indefinite"/>
                      </p:stCondLst>
                      <p:childTnLst>
                        <p:par>
                          <p:cTn id="79" fill="hold">
                            <p:stCondLst>
                              <p:cond delay="0"/>
                            </p:stCondLst>
                            <p:childTnLst>
                              <p:par>
                                <p:cTn id="80" presetID="2" presetClass="entr" presetSubtype="8" fill="hold" grpId="0" nodeType="clickEffect">
                                  <p:stCondLst>
                                    <p:cond delay="0"/>
                                  </p:stCondLst>
                                  <p:childTnLst>
                                    <p:set>
                                      <p:cBhvr>
                                        <p:cTn id="81" dur="1" fill="hold">
                                          <p:stCondLst>
                                            <p:cond delay="0"/>
                                          </p:stCondLst>
                                        </p:cTn>
                                        <p:tgtEl>
                                          <p:spTgt spid="78860">
                                            <p:txEl>
                                              <p:pRg st="2" end="2"/>
                                            </p:txEl>
                                          </p:spTgt>
                                        </p:tgtEl>
                                        <p:attrNameLst>
                                          <p:attrName>style.visibility</p:attrName>
                                        </p:attrNameLst>
                                      </p:cBhvr>
                                      <p:to>
                                        <p:strVal val="visible"/>
                                      </p:to>
                                    </p:set>
                                    <p:anim calcmode="lin" valueType="num">
                                      <p:cBhvr additive="base">
                                        <p:cTn id="82" dur="500" fill="hold"/>
                                        <p:tgtEl>
                                          <p:spTgt spid="78860">
                                            <p:txEl>
                                              <p:pRg st="2" end="2"/>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78860">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0"/>
                                            </p:cond>
                                          </p:stCondLst>
                                          <p:endCondLst>
                                            <p:cond evt="onStopAudio" delay="0">
                                              <p:tgtEl>
                                                <p:sldTgt/>
                                              </p:tgtEl>
                                            </p:cond>
                                          </p:endCondLst>
                                        </p:cTn>
                                        <p:tgtEl>
                                          <p:sndTgt r:embed="rId3" name="whoosh.wav"/>
                                        </p:tgtEl>
                                      </p:cMediaNode>
                                    </p:audio>
                                  </p:subTnLst>
                                </p:cTn>
                              </p:par>
                            </p:childTnLst>
                          </p:cTn>
                        </p:par>
                      </p:childTnLst>
                    </p:cTn>
                  </p:par>
                  <p:par>
                    <p:cTn id="84" fill="hold">
                      <p:stCondLst>
                        <p:cond delay="indefinite"/>
                      </p:stCondLst>
                      <p:childTnLst>
                        <p:par>
                          <p:cTn id="85" fill="hold">
                            <p:stCondLst>
                              <p:cond delay="0"/>
                            </p:stCondLst>
                            <p:childTnLst>
                              <p:par>
                                <p:cTn id="86" presetID="2" presetClass="entr" presetSubtype="8" fill="hold" grpId="0" nodeType="clickEffect">
                                  <p:stCondLst>
                                    <p:cond delay="0"/>
                                  </p:stCondLst>
                                  <p:childTnLst>
                                    <p:set>
                                      <p:cBhvr>
                                        <p:cTn id="87" dur="1" fill="hold">
                                          <p:stCondLst>
                                            <p:cond delay="0"/>
                                          </p:stCondLst>
                                        </p:cTn>
                                        <p:tgtEl>
                                          <p:spTgt spid="78860">
                                            <p:txEl>
                                              <p:pRg st="3" end="3"/>
                                            </p:txEl>
                                          </p:spTgt>
                                        </p:tgtEl>
                                        <p:attrNameLst>
                                          <p:attrName>style.visibility</p:attrName>
                                        </p:attrNameLst>
                                      </p:cBhvr>
                                      <p:to>
                                        <p:strVal val="visible"/>
                                      </p:to>
                                    </p:set>
                                    <p:anim calcmode="lin" valueType="num">
                                      <p:cBhvr additive="base">
                                        <p:cTn id="88" dur="500" fill="hold"/>
                                        <p:tgtEl>
                                          <p:spTgt spid="78860">
                                            <p:txEl>
                                              <p:pRg st="3" end="3"/>
                                            </p:txEl>
                                          </p:spTgt>
                                        </p:tgtEl>
                                        <p:attrNameLst>
                                          <p:attrName>ppt_x</p:attrName>
                                        </p:attrNameLst>
                                      </p:cBhvr>
                                      <p:tavLst>
                                        <p:tav tm="0">
                                          <p:val>
                                            <p:strVal val="0-#ppt_w/2"/>
                                          </p:val>
                                        </p:tav>
                                        <p:tav tm="100000">
                                          <p:val>
                                            <p:strVal val="#ppt_x"/>
                                          </p:val>
                                        </p:tav>
                                      </p:tavLst>
                                    </p:anim>
                                    <p:anim calcmode="lin" valueType="num">
                                      <p:cBhvr additive="base">
                                        <p:cTn id="89" dur="500" fill="hold"/>
                                        <p:tgtEl>
                                          <p:spTgt spid="78860">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6"/>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utoUpdateAnimBg="0"/>
      <p:bldP spid="78854" grpId="0" build="p" autoUpdateAnimBg="0"/>
      <p:bldP spid="78855" grpId="0" build="p" autoUpdateAnimBg="0"/>
      <p:bldP spid="78856" grpId="0" animBg="1"/>
      <p:bldP spid="78857" grpId="0" build="p" autoUpdateAnimBg="0"/>
      <p:bldP spid="78858" grpId="0" build="p" autoUpdateAnimBg="0"/>
      <p:bldP spid="78859" grpId="0" animBg="1"/>
      <p:bldP spid="78860"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Slayt Numarası Yer Tutucusu 12"/>
          <p:cNvSpPr>
            <a:spLocks noGrp="1"/>
          </p:cNvSpPr>
          <p:nvPr>
            <p:ph type="sldNum" sz="quarter" idx="12"/>
          </p:nvPr>
        </p:nvSpPr>
        <p:spPr/>
        <p:txBody>
          <a:bodyPr/>
          <a:lstStyle/>
          <a:p>
            <a:fld id="{94F95399-64A8-43B0-A5C5-2D48ACAF8409}" type="slidenum">
              <a:rPr lang="tr-TR" smtClean="0"/>
              <a:t>87</a:t>
            </a:fld>
            <a:endParaRPr lang="tr-TR"/>
          </a:p>
        </p:txBody>
      </p:sp>
      <p:sp>
        <p:nvSpPr>
          <p:cNvPr id="68610" name="Rectangle 2"/>
          <p:cNvSpPr>
            <a:spLocks noGrp="1" noChangeArrowheads="1"/>
          </p:cNvSpPr>
          <p:nvPr>
            <p:ph type="title"/>
          </p:nvPr>
        </p:nvSpPr>
        <p:spPr/>
        <p:txBody>
          <a:bodyPr/>
          <a:lstStyle/>
          <a:p>
            <a:r>
              <a:rPr lang="en-US">
                <a:solidFill>
                  <a:schemeClr val="tx1"/>
                </a:solidFill>
              </a:rPr>
              <a:t>Noise sources in an op-amp </a:t>
            </a:r>
          </a:p>
        </p:txBody>
      </p:sp>
      <p:grpSp>
        <p:nvGrpSpPr>
          <p:cNvPr id="2" name="Group 103"/>
          <p:cNvGrpSpPr>
            <a:grpSpLocks/>
          </p:cNvGrpSpPr>
          <p:nvPr/>
        </p:nvGrpSpPr>
        <p:grpSpPr bwMode="auto">
          <a:xfrm>
            <a:off x="338138" y="1285875"/>
            <a:ext cx="8424862" cy="4114800"/>
            <a:chOff x="0" y="672"/>
            <a:chExt cx="5520" cy="2592"/>
          </a:xfrm>
        </p:grpSpPr>
        <p:sp>
          <p:nvSpPr>
            <p:cNvPr id="68612" name="Line 4"/>
            <p:cNvSpPr>
              <a:spLocks noChangeShapeType="1"/>
            </p:cNvSpPr>
            <p:nvPr/>
          </p:nvSpPr>
          <p:spPr bwMode="auto">
            <a:xfrm flipV="1">
              <a:off x="4299" y="1968"/>
              <a:ext cx="1173" cy="0"/>
            </a:xfrm>
            <a:prstGeom prst="line">
              <a:avLst/>
            </a:prstGeom>
            <a:noFill/>
            <a:ln w="9525">
              <a:solidFill>
                <a:schemeClr val="tx1"/>
              </a:solidFill>
              <a:round/>
              <a:headEnd/>
              <a:tailEnd/>
            </a:ln>
            <a:effectLst/>
          </p:spPr>
          <p:txBody>
            <a:bodyPr/>
            <a:lstStyle/>
            <a:p>
              <a:endParaRPr lang="ar-SA"/>
            </a:p>
          </p:txBody>
        </p:sp>
        <p:sp>
          <p:nvSpPr>
            <p:cNvPr id="68613" name="Text Box 5"/>
            <p:cNvSpPr txBox="1">
              <a:spLocks noChangeArrowheads="1"/>
            </p:cNvSpPr>
            <p:nvPr/>
          </p:nvSpPr>
          <p:spPr bwMode="auto">
            <a:xfrm>
              <a:off x="5136" y="2064"/>
              <a:ext cx="384" cy="288"/>
            </a:xfrm>
            <a:prstGeom prst="rect">
              <a:avLst/>
            </a:prstGeom>
            <a:noFill/>
            <a:ln w="9525">
              <a:noFill/>
              <a:miter lim="800000"/>
              <a:headEnd/>
              <a:tailEnd/>
            </a:ln>
            <a:effectLst/>
          </p:spPr>
          <p:txBody>
            <a:bodyPr>
              <a:spAutoFit/>
            </a:bodyPr>
            <a:lstStyle/>
            <a:p>
              <a:r>
                <a:rPr lang="en-US"/>
                <a:t>V</a:t>
              </a:r>
              <a:r>
                <a:rPr lang="en-US" baseline="-25000"/>
                <a:t>0</a:t>
              </a:r>
              <a:endParaRPr lang="en-US"/>
            </a:p>
          </p:txBody>
        </p:sp>
        <p:grpSp>
          <p:nvGrpSpPr>
            <p:cNvPr id="3" name="Group 8"/>
            <p:cNvGrpSpPr>
              <a:grpSpLocks/>
            </p:cNvGrpSpPr>
            <p:nvPr/>
          </p:nvGrpSpPr>
          <p:grpSpPr bwMode="auto">
            <a:xfrm>
              <a:off x="3139" y="1540"/>
              <a:ext cx="233" cy="982"/>
              <a:chOff x="864" y="2090"/>
              <a:chExt cx="233" cy="982"/>
            </a:xfrm>
          </p:grpSpPr>
          <p:sp>
            <p:nvSpPr>
              <p:cNvPr id="68617" name="Text Box 9"/>
              <p:cNvSpPr txBox="1">
                <a:spLocks noChangeArrowheads="1"/>
              </p:cNvSpPr>
              <p:nvPr/>
            </p:nvSpPr>
            <p:spPr bwMode="auto">
              <a:xfrm>
                <a:off x="903" y="2090"/>
                <a:ext cx="187" cy="288"/>
              </a:xfrm>
              <a:prstGeom prst="rect">
                <a:avLst/>
              </a:prstGeom>
              <a:noFill/>
              <a:ln w="9525">
                <a:noFill/>
                <a:miter lim="800000"/>
                <a:headEnd/>
                <a:tailEnd/>
              </a:ln>
              <a:effectLst/>
            </p:spPr>
            <p:txBody>
              <a:bodyPr wrap="none">
                <a:spAutoFit/>
              </a:bodyPr>
              <a:lstStyle/>
              <a:p>
                <a:r>
                  <a:rPr lang="en-US"/>
                  <a:t>-</a:t>
                </a:r>
              </a:p>
            </p:txBody>
          </p:sp>
          <p:sp>
            <p:nvSpPr>
              <p:cNvPr id="68618" name="Text Box 10"/>
              <p:cNvSpPr txBox="1">
                <a:spLocks noChangeArrowheads="1"/>
              </p:cNvSpPr>
              <p:nvPr/>
            </p:nvSpPr>
            <p:spPr bwMode="auto">
              <a:xfrm>
                <a:off x="864" y="2784"/>
                <a:ext cx="233" cy="288"/>
              </a:xfrm>
              <a:prstGeom prst="rect">
                <a:avLst/>
              </a:prstGeom>
              <a:noFill/>
              <a:ln w="9525">
                <a:noFill/>
                <a:miter lim="800000"/>
                <a:headEnd/>
                <a:tailEnd/>
              </a:ln>
              <a:effectLst/>
            </p:spPr>
            <p:txBody>
              <a:bodyPr wrap="none">
                <a:spAutoFit/>
              </a:bodyPr>
              <a:lstStyle/>
              <a:p>
                <a:r>
                  <a:rPr lang="en-US"/>
                  <a:t>+</a:t>
                </a:r>
              </a:p>
            </p:txBody>
          </p:sp>
        </p:grpSp>
        <p:sp>
          <p:nvSpPr>
            <p:cNvPr id="68629" name="Line 21"/>
            <p:cNvSpPr>
              <a:spLocks noChangeShapeType="1"/>
            </p:cNvSpPr>
            <p:nvPr/>
          </p:nvSpPr>
          <p:spPr bwMode="auto">
            <a:xfrm flipH="1">
              <a:off x="1782" y="2724"/>
              <a:ext cx="1325" cy="1"/>
            </a:xfrm>
            <a:prstGeom prst="line">
              <a:avLst/>
            </a:prstGeom>
            <a:noFill/>
            <a:ln w="9525">
              <a:solidFill>
                <a:schemeClr val="tx1"/>
              </a:solidFill>
              <a:round/>
              <a:headEnd/>
              <a:tailEnd/>
            </a:ln>
            <a:effectLst/>
          </p:spPr>
          <p:txBody>
            <a:bodyPr/>
            <a:lstStyle/>
            <a:p>
              <a:endParaRPr lang="ar-SA"/>
            </a:p>
          </p:txBody>
        </p:sp>
        <p:sp>
          <p:nvSpPr>
            <p:cNvPr id="68630" name="Line 22"/>
            <p:cNvSpPr>
              <a:spLocks noChangeShapeType="1"/>
            </p:cNvSpPr>
            <p:nvPr/>
          </p:nvSpPr>
          <p:spPr bwMode="auto">
            <a:xfrm flipH="1">
              <a:off x="2936" y="1332"/>
              <a:ext cx="171" cy="0"/>
            </a:xfrm>
            <a:prstGeom prst="line">
              <a:avLst/>
            </a:prstGeom>
            <a:noFill/>
            <a:ln w="9525">
              <a:solidFill>
                <a:schemeClr val="tx1"/>
              </a:solidFill>
              <a:round/>
              <a:headEnd/>
              <a:tailEnd/>
            </a:ln>
            <a:effectLst/>
          </p:spPr>
          <p:txBody>
            <a:bodyPr/>
            <a:lstStyle/>
            <a:p>
              <a:endParaRPr lang="ar-SA"/>
            </a:p>
          </p:txBody>
        </p:sp>
        <p:sp>
          <p:nvSpPr>
            <p:cNvPr id="68631" name="AutoShape 23"/>
            <p:cNvSpPr>
              <a:spLocks noChangeArrowheads="1"/>
            </p:cNvSpPr>
            <p:nvPr/>
          </p:nvSpPr>
          <p:spPr bwMode="auto">
            <a:xfrm rot="5400000">
              <a:off x="2280" y="360"/>
              <a:ext cx="2592" cy="3216"/>
            </a:xfrm>
            <a:prstGeom prst="triangle">
              <a:avLst>
                <a:gd name="adj" fmla="val 50000"/>
              </a:avLst>
            </a:prstGeom>
            <a:noFill/>
            <a:ln w="9525">
              <a:solidFill>
                <a:schemeClr val="tx1"/>
              </a:solidFill>
              <a:miter lim="800000"/>
              <a:headEnd/>
              <a:tailEnd/>
            </a:ln>
            <a:effectLst/>
          </p:spPr>
          <p:txBody>
            <a:bodyPr wrap="none" anchor="ctr"/>
            <a:lstStyle/>
            <a:p>
              <a:endParaRPr lang="ar-SA"/>
            </a:p>
          </p:txBody>
        </p:sp>
        <p:grpSp>
          <p:nvGrpSpPr>
            <p:cNvPr id="4" name="Group 27"/>
            <p:cNvGrpSpPr>
              <a:grpSpLocks/>
            </p:cNvGrpSpPr>
            <p:nvPr/>
          </p:nvGrpSpPr>
          <p:grpSpPr bwMode="auto">
            <a:xfrm>
              <a:off x="2120" y="2196"/>
              <a:ext cx="384" cy="384"/>
              <a:chOff x="1056" y="3120"/>
              <a:chExt cx="384" cy="384"/>
            </a:xfrm>
          </p:grpSpPr>
          <p:sp>
            <p:nvSpPr>
              <p:cNvPr id="68636" name="Oval 28"/>
              <p:cNvSpPr>
                <a:spLocks noChangeArrowheads="1"/>
              </p:cNvSpPr>
              <p:nvPr/>
            </p:nvSpPr>
            <p:spPr bwMode="auto">
              <a:xfrm>
                <a:off x="1056" y="3120"/>
                <a:ext cx="384" cy="384"/>
              </a:xfrm>
              <a:prstGeom prst="ellipse">
                <a:avLst/>
              </a:prstGeom>
              <a:solidFill>
                <a:schemeClr val="folHlink"/>
              </a:solidFill>
              <a:ln w="9525">
                <a:solidFill>
                  <a:schemeClr val="tx1"/>
                </a:solidFill>
                <a:round/>
                <a:headEnd/>
                <a:tailEnd/>
              </a:ln>
              <a:effectLst/>
            </p:spPr>
            <p:txBody>
              <a:bodyPr wrap="none" anchor="ctr"/>
              <a:lstStyle/>
              <a:p>
                <a:endParaRPr lang="ar-SA"/>
              </a:p>
            </p:txBody>
          </p:sp>
          <p:sp>
            <p:nvSpPr>
              <p:cNvPr id="68637" name="Line 29"/>
              <p:cNvSpPr>
                <a:spLocks noChangeShapeType="1"/>
              </p:cNvSpPr>
              <p:nvPr/>
            </p:nvSpPr>
            <p:spPr bwMode="auto">
              <a:xfrm flipV="1">
                <a:off x="1248" y="3168"/>
                <a:ext cx="0" cy="240"/>
              </a:xfrm>
              <a:prstGeom prst="line">
                <a:avLst/>
              </a:prstGeom>
              <a:noFill/>
              <a:ln w="9525">
                <a:solidFill>
                  <a:schemeClr val="tx1"/>
                </a:solidFill>
                <a:round/>
                <a:headEnd/>
                <a:tailEnd type="triangle" w="med" len="med"/>
              </a:ln>
              <a:effectLst/>
            </p:spPr>
            <p:txBody>
              <a:bodyPr/>
              <a:lstStyle/>
              <a:p>
                <a:endParaRPr lang="ar-SA"/>
              </a:p>
            </p:txBody>
          </p:sp>
        </p:grpSp>
        <p:grpSp>
          <p:nvGrpSpPr>
            <p:cNvPr id="5" name="Group 30"/>
            <p:cNvGrpSpPr>
              <a:grpSpLocks/>
            </p:cNvGrpSpPr>
            <p:nvPr/>
          </p:nvGrpSpPr>
          <p:grpSpPr bwMode="auto">
            <a:xfrm flipV="1">
              <a:off x="2120" y="1572"/>
              <a:ext cx="384" cy="384"/>
              <a:chOff x="1056" y="3120"/>
              <a:chExt cx="384" cy="384"/>
            </a:xfrm>
          </p:grpSpPr>
          <p:sp>
            <p:nvSpPr>
              <p:cNvPr id="68639" name="Oval 31"/>
              <p:cNvSpPr>
                <a:spLocks noChangeArrowheads="1"/>
              </p:cNvSpPr>
              <p:nvPr/>
            </p:nvSpPr>
            <p:spPr bwMode="auto">
              <a:xfrm>
                <a:off x="1056" y="3120"/>
                <a:ext cx="384" cy="384"/>
              </a:xfrm>
              <a:prstGeom prst="ellipse">
                <a:avLst/>
              </a:prstGeom>
              <a:solidFill>
                <a:schemeClr val="folHlink"/>
              </a:solidFill>
              <a:ln w="9525">
                <a:solidFill>
                  <a:schemeClr val="tx1"/>
                </a:solidFill>
                <a:round/>
                <a:headEnd/>
                <a:tailEnd/>
              </a:ln>
              <a:effectLst/>
            </p:spPr>
            <p:txBody>
              <a:bodyPr wrap="none" anchor="ctr"/>
              <a:lstStyle/>
              <a:p>
                <a:endParaRPr lang="ar-SA"/>
              </a:p>
            </p:txBody>
          </p:sp>
          <p:sp>
            <p:nvSpPr>
              <p:cNvPr id="68640" name="Line 32"/>
              <p:cNvSpPr>
                <a:spLocks noChangeShapeType="1"/>
              </p:cNvSpPr>
              <p:nvPr/>
            </p:nvSpPr>
            <p:spPr bwMode="auto">
              <a:xfrm flipV="1">
                <a:off x="1248" y="3168"/>
                <a:ext cx="0" cy="240"/>
              </a:xfrm>
              <a:prstGeom prst="line">
                <a:avLst/>
              </a:prstGeom>
              <a:noFill/>
              <a:ln w="9525">
                <a:solidFill>
                  <a:schemeClr val="tx1"/>
                </a:solidFill>
                <a:round/>
                <a:headEnd/>
                <a:tailEnd type="triangle" w="med" len="med"/>
              </a:ln>
              <a:effectLst/>
            </p:spPr>
            <p:txBody>
              <a:bodyPr/>
              <a:lstStyle/>
              <a:p>
                <a:endParaRPr lang="ar-SA"/>
              </a:p>
            </p:txBody>
          </p:sp>
        </p:grpSp>
        <p:sp>
          <p:nvSpPr>
            <p:cNvPr id="68641" name="Line 33"/>
            <p:cNvSpPr>
              <a:spLocks noChangeShapeType="1"/>
            </p:cNvSpPr>
            <p:nvPr/>
          </p:nvSpPr>
          <p:spPr bwMode="auto">
            <a:xfrm>
              <a:off x="2312" y="1956"/>
              <a:ext cx="1" cy="240"/>
            </a:xfrm>
            <a:prstGeom prst="line">
              <a:avLst/>
            </a:prstGeom>
            <a:noFill/>
            <a:ln w="9525">
              <a:solidFill>
                <a:schemeClr val="tx1"/>
              </a:solidFill>
              <a:round/>
              <a:headEnd/>
              <a:tailEnd/>
            </a:ln>
            <a:effectLst/>
          </p:spPr>
          <p:txBody>
            <a:bodyPr/>
            <a:lstStyle/>
            <a:p>
              <a:endParaRPr lang="ar-SA"/>
            </a:p>
          </p:txBody>
        </p:sp>
        <p:grpSp>
          <p:nvGrpSpPr>
            <p:cNvPr id="6" name="Group 34"/>
            <p:cNvGrpSpPr>
              <a:grpSpLocks/>
            </p:cNvGrpSpPr>
            <p:nvPr/>
          </p:nvGrpSpPr>
          <p:grpSpPr bwMode="auto">
            <a:xfrm>
              <a:off x="2312" y="1908"/>
              <a:ext cx="336" cy="288"/>
              <a:chOff x="1728" y="3216"/>
              <a:chExt cx="336" cy="288"/>
            </a:xfrm>
          </p:grpSpPr>
          <p:sp>
            <p:nvSpPr>
              <p:cNvPr id="68643" name="Line 35"/>
              <p:cNvSpPr>
                <a:spLocks noChangeShapeType="1"/>
              </p:cNvSpPr>
              <p:nvPr/>
            </p:nvSpPr>
            <p:spPr bwMode="auto">
              <a:xfrm>
                <a:off x="1968" y="3216"/>
                <a:ext cx="0" cy="288"/>
              </a:xfrm>
              <a:prstGeom prst="line">
                <a:avLst/>
              </a:prstGeom>
              <a:noFill/>
              <a:ln w="9525">
                <a:solidFill>
                  <a:schemeClr val="tx1"/>
                </a:solidFill>
                <a:round/>
                <a:headEnd/>
                <a:tailEnd/>
              </a:ln>
              <a:effectLst/>
            </p:spPr>
            <p:txBody>
              <a:bodyPr/>
              <a:lstStyle/>
              <a:p>
                <a:endParaRPr lang="ar-SA"/>
              </a:p>
            </p:txBody>
          </p:sp>
          <p:sp>
            <p:nvSpPr>
              <p:cNvPr id="68644" name="Line 36"/>
              <p:cNvSpPr>
                <a:spLocks noChangeShapeType="1"/>
              </p:cNvSpPr>
              <p:nvPr/>
            </p:nvSpPr>
            <p:spPr bwMode="auto">
              <a:xfrm>
                <a:off x="2016" y="3264"/>
                <a:ext cx="0" cy="192"/>
              </a:xfrm>
              <a:prstGeom prst="line">
                <a:avLst/>
              </a:prstGeom>
              <a:noFill/>
              <a:ln w="9525">
                <a:solidFill>
                  <a:schemeClr val="tx1"/>
                </a:solidFill>
                <a:round/>
                <a:headEnd/>
                <a:tailEnd/>
              </a:ln>
              <a:effectLst/>
            </p:spPr>
            <p:txBody>
              <a:bodyPr/>
              <a:lstStyle/>
              <a:p>
                <a:endParaRPr lang="ar-SA"/>
              </a:p>
            </p:txBody>
          </p:sp>
          <p:sp>
            <p:nvSpPr>
              <p:cNvPr id="68645" name="Line 37"/>
              <p:cNvSpPr>
                <a:spLocks noChangeShapeType="1"/>
              </p:cNvSpPr>
              <p:nvPr/>
            </p:nvSpPr>
            <p:spPr bwMode="auto">
              <a:xfrm>
                <a:off x="2064" y="3312"/>
                <a:ext cx="0" cy="96"/>
              </a:xfrm>
              <a:prstGeom prst="line">
                <a:avLst/>
              </a:prstGeom>
              <a:noFill/>
              <a:ln w="9525">
                <a:solidFill>
                  <a:schemeClr val="tx1"/>
                </a:solidFill>
                <a:round/>
                <a:headEnd/>
                <a:tailEnd/>
              </a:ln>
              <a:effectLst/>
            </p:spPr>
            <p:txBody>
              <a:bodyPr/>
              <a:lstStyle/>
              <a:p>
                <a:endParaRPr lang="ar-SA"/>
              </a:p>
            </p:txBody>
          </p:sp>
          <p:sp>
            <p:nvSpPr>
              <p:cNvPr id="68646" name="Line 38"/>
              <p:cNvSpPr>
                <a:spLocks noChangeShapeType="1"/>
              </p:cNvSpPr>
              <p:nvPr/>
            </p:nvSpPr>
            <p:spPr bwMode="auto">
              <a:xfrm flipH="1">
                <a:off x="1728" y="3360"/>
                <a:ext cx="240" cy="0"/>
              </a:xfrm>
              <a:prstGeom prst="line">
                <a:avLst/>
              </a:prstGeom>
              <a:noFill/>
              <a:ln w="9525">
                <a:solidFill>
                  <a:schemeClr val="tx1"/>
                </a:solidFill>
                <a:round/>
                <a:headEnd/>
                <a:tailEnd/>
              </a:ln>
              <a:effectLst/>
            </p:spPr>
            <p:txBody>
              <a:bodyPr/>
              <a:lstStyle/>
              <a:p>
                <a:endParaRPr lang="ar-SA"/>
              </a:p>
            </p:txBody>
          </p:sp>
        </p:grpSp>
        <p:sp>
          <p:nvSpPr>
            <p:cNvPr id="68647" name="Line 39"/>
            <p:cNvSpPr>
              <a:spLocks noChangeShapeType="1"/>
            </p:cNvSpPr>
            <p:nvPr/>
          </p:nvSpPr>
          <p:spPr bwMode="auto">
            <a:xfrm>
              <a:off x="3107" y="2351"/>
              <a:ext cx="0" cy="384"/>
            </a:xfrm>
            <a:prstGeom prst="line">
              <a:avLst/>
            </a:prstGeom>
            <a:noFill/>
            <a:ln w="9525">
              <a:solidFill>
                <a:schemeClr val="tx1"/>
              </a:solidFill>
              <a:round/>
              <a:headEnd/>
              <a:tailEnd/>
            </a:ln>
            <a:effectLst/>
          </p:spPr>
          <p:txBody>
            <a:bodyPr/>
            <a:lstStyle/>
            <a:p>
              <a:endParaRPr lang="ar-SA"/>
            </a:p>
          </p:txBody>
        </p:sp>
        <p:sp>
          <p:nvSpPr>
            <p:cNvPr id="68648" name="Line 40"/>
            <p:cNvSpPr>
              <a:spLocks noChangeShapeType="1"/>
            </p:cNvSpPr>
            <p:nvPr/>
          </p:nvSpPr>
          <p:spPr bwMode="auto">
            <a:xfrm>
              <a:off x="3108" y="1344"/>
              <a:ext cx="0" cy="288"/>
            </a:xfrm>
            <a:prstGeom prst="line">
              <a:avLst/>
            </a:prstGeom>
            <a:noFill/>
            <a:ln w="9525">
              <a:solidFill>
                <a:schemeClr val="tx1"/>
              </a:solidFill>
              <a:round/>
              <a:headEnd/>
              <a:tailEnd/>
            </a:ln>
            <a:effectLst/>
          </p:spPr>
          <p:txBody>
            <a:bodyPr/>
            <a:lstStyle/>
            <a:p>
              <a:endParaRPr lang="ar-SA"/>
            </a:p>
          </p:txBody>
        </p:sp>
        <p:sp>
          <p:nvSpPr>
            <p:cNvPr id="68649" name="Line 41"/>
            <p:cNvSpPr>
              <a:spLocks noChangeShapeType="1"/>
            </p:cNvSpPr>
            <p:nvPr/>
          </p:nvSpPr>
          <p:spPr bwMode="auto">
            <a:xfrm>
              <a:off x="2312" y="2580"/>
              <a:ext cx="1" cy="144"/>
            </a:xfrm>
            <a:prstGeom prst="line">
              <a:avLst/>
            </a:prstGeom>
            <a:noFill/>
            <a:ln w="9525">
              <a:solidFill>
                <a:schemeClr val="tx1"/>
              </a:solidFill>
              <a:round/>
              <a:headEnd/>
              <a:tailEnd/>
            </a:ln>
            <a:effectLst/>
          </p:spPr>
          <p:txBody>
            <a:bodyPr/>
            <a:lstStyle/>
            <a:p>
              <a:endParaRPr lang="ar-SA"/>
            </a:p>
          </p:txBody>
        </p:sp>
        <p:sp>
          <p:nvSpPr>
            <p:cNvPr id="68650" name="Line 42"/>
            <p:cNvSpPr>
              <a:spLocks noChangeShapeType="1"/>
            </p:cNvSpPr>
            <p:nvPr/>
          </p:nvSpPr>
          <p:spPr bwMode="auto">
            <a:xfrm flipV="1">
              <a:off x="2312" y="1307"/>
              <a:ext cx="1" cy="265"/>
            </a:xfrm>
            <a:prstGeom prst="line">
              <a:avLst/>
            </a:prstGeom>
            <a:noFill/>
            <a:ln w="9525">
              <a:solidFill>
                <a:schemeClr val="tx1"/>
              </a:solidFill>
              <a:round/>
              <a:headEnd/>
              <a:tailEnd/>
            </a:ln>
            <a:effectLst/>
          </p:spPr>
          <p:txBody>
            <a:bodyPr/>
            <a:lstStyle/>
            <a:p>
              <a:endParaRPr lang="ar-SA"/>
            </a:p>
          </p:txBody>
        </p:sp>
        <p:sp>
          <p:nvSpPr>
            <p:cNvPr id="68651" name="Text Box 43"/>
            <p:cNvSpPr txBox="1">
              <a:spLocks noChangeArrowheads="1"/>
            </p:cNvSpPr>
            <p:nvPr/>
          </p:nvSpPr>
          <p:spPr bwMode="auto">
            <a:xfrm>
              <a:off x="2506" y="1584"/>
              <a:ext cx="253" cy="288"/>
            </a:xfrm>
            <a:prstGeom prst="rect">
              <a:avLst/>
            </a:prstGeom>
            <a:noFill/>
            <a:ln w="9525">
              <a:noFill/>
              <a:miter lim="800000"/>
              <a:headEnd/>
              <a:tailEnd/>
            </a:ln>
            <a:effectLst/>
          </p:spPr>
          <p:txBody>
            <a:bodyPr wrap="none">
              <a:spAutoFit/>
            </a:bodyPr>
            <a:lstStyle/>
            <a:p>
              <a:r>
                <a:rPr lang="en-US"/>
                <a:t>I</a:t>
              </a:r>
              <a:r>
                <a:rPr lang="en-US" baseline="-25000"/>
                <a:t>n</a:t>
              </a:r>
              <a:endParaRPr lang="en-US"/>
            </a:p>
          </p:txBody>
        </p:sp>
        <p:sp>
          <p:nvSpPr>
            <p:cNvPr id="68652" name="Text Box 44"/>
            <p:cNvSpPr txBox="1">
              <a:spLocks noChangeArrowheads="1"/>
            </p:cNvSpPr>
            <p:nvPr/>
          </p:nvSpPr>
          <p:spPr bwMode="auto">
            <a:xfrm>
              <a:off x="2557" y="2256"/>
              <a:ext cx="308" cy="288"/>
            </a:xfrm>
            <a:prstGeom prst="rect">
              <a:avLst/>
            </a:prstGeom>
            <a:noFill/>
            <a:ln w="9525">
              <a:noFill/>
              <a:miter lim="800000"/>
              <a:headEnd/>
              <a:tailEnd/>
            </a:ln>
            <a:effectLst/>
          </p:spPr>
          <p:txBody>
            <a:bodyPr>
              <a:spAutoFit/>
            </a:bodyPr>
            <a:lstStyle/>
            <a:p>
              <a:r>
                <a:rPr lang="en-US"/>
                <a:t>I</a:t>
              </a:r>
              <a:r>
                <a:rPr lang="en-US" baseline="-25000"/>
                <a:t>n</a:t>
              </a:r>
              <a:endParaRPr lang="en-US"/>
            </a:p>
          </p:txBody>
        </p:sp>
        <p:sp>
          <p:nvSpPr>
            <p:cNvPr id="68655" name="Oval 47"/>
            <p:cNvSpPr>
              <a:spLocks noChangeArrowheads="1"/>
            </p:cNvSpPr>
            <p:nvPr/>
          </p:nvSpPr>
          <p:spPr bwMode="auto">
            <a:xfrm>
              <a:off x="1680" y="2688"/>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656" name="Oval 48"/>
            <p:cNvSpPr>
              <a:spLocks noChangeArrowheads="1"/>
            </p:cNvSpPr>
            <p:nvPr/>
          </p:nvSpPr>
          <p:spPr bwMode="auto">
            <a:xfrm>
              <a:off x="1632" y="1248"/>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657" name="Oval 49"/>
            <p:cNvSpPr>
              <a:spLocks noChangeArrowheads="1"/>
            </p:cNvSpPr>
            <p:nvPr/>
          </p:nvSpPr>
          <p:spPr bwMode="auto">
            <a:xfrm>
              <a:off x="5376" y="1872"/>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658" name="Text Box 50"/>
            <p:cNvSpPr txBox="1">
              <a:spLocks noChangeArrowheads="1"/>
            </p:cNvSpPr>
            <p:nvPr/>
          </p:nvSpPr>
          <p:spPr bwMode="auto">
            <a:xfrm>
              <a:off x="1584" y="960"/>
              <a:ext cx="332" cy="288"/>
            </a:xfrm>
            <a:prstGeom prst="rect">
              <a:avLst/>
            </a:prstGeom>
            <a:noFill/>
            <a:ln w="9525">
              <a:noFill/>
              <a:miter lim="800000"/>
              <a:headEnd/>
              <a:tailEnd/>
            </a:ln>
            <a:effectLst/>
          </p:spPr>
          <p:txBody>
            <a:bodyPr wrap="none">
              <a:spAutoFit/>
            </a:bodyPr>
            <a:lstStyle/>
            <a:p>
              <a:r>
                <a:rPr lang="en-US"/>
                <a:t>V</a:t>
              </a:r>
              <a:r>
                <a:rPr lang="en-US" baseline="-25000"/>
                <a:t>1</a:t>
              </a:r>
              <a:endParaRPr lang="en-US"/>
            </a:p>
          </p:txBody>
        </p:sp>
        <p:sp>
          <p:nvSpPr>
            <p:cNvPr id="68659" name="Text Box 51"/>
            <p:cNvSpPr txBox="1">
              <a:spLocks noChangeArrowheads="1"/>
            </p:cNvSpPr>
            <p:nvPr/>
          </p:nvSpPr>
          <p:spPr bwMode="auto">
            <a:xfrm>
              <a:off x="1584" y="2832"/>
              <a:ext cx="384" cy="288"/>
            </a:xfrm>
            <a:prstGeom prst="rect">
              <a:avLst/>
            </a:prstGeom>
            <a:noFill/>
            <a:ln w="9525">
              <a:noFill/>
              <a:miter lim="800000"/>
              <a:headEnd/>
              <a:tailEnd/>
            </a:ln>
            <a:effectLst/>
          </p:spPr>
          <p:txBody>
            <a:bodyPr>
              <a:spAutoFit/>
            </a:bodyPr>
            <a:lstStyle/>
            <a:p>
              <a:r>
                <a:rPr lang="en-US"/>
                <a:t>V</a:t>
              </a:r>
              <a:r>
                <a:rPr lang="en-US" baseline="-25000"/>
                <a:t>2</a:t>
              </a:r>
              <a:endParaRPr lang="en-US"/>
            </a:p>
          </p:txBody>
        </p:sp>
        <p:grpSp>
          <p:nvGrpSpPr>
            <p:cNvPr id="7" name="Group 54"/>
            <p:cNvGrpSpPr>
              <a:grpSpLocks/>
            </p:cNvGrpSpPr>
            <p:nvPr/>
          </p:nvGrpSpPr>
          <p:grpSpPr bwMode="auto">
            <a:xfrm flipH="1">
              <a:off x="0" y="1812"/>
              <a:ext cx="336" cy="288"/>
              <a:chOff x="1728" y="3216"/>
              <a:chExt cx="336" cy="288"/>
            </a:xfrm>
          </p:grpSpPr>
          <p:sp>
            <p:nvSpPr>
              <p:cNvPr id="68663" name="Line 55"/>
              <p:cNvSpPr>
                <a:spLocks noChangeShapeType="1"/>
              </p:cNvSpPr>
              <p:nvPr/>
            </p:nvSpPr>
            <p:spPr bwMode="auto">
              <a:xfrm>
                <a:off x="1968" y="3216"/>
                <a:ext cx="0" cy="288"/>
              </a:xfrm>
              <a:prstGeom prst="line">
                <a:avLst/>
              </a:prstGeom>
              <a:noFill/>
              <a:ln w="9525">
                <a:solidFill>
                  <a:schemeClr val="tx1"/>
                </a:solidFill>
                <a:round/>
                <a:headEnd/>
                <a:tailEnd/>
              </a:ln>
              <a:effectLst/>
            </p:spPr>
            <p:txBody>
              <a:bodyPr/>
              <a:lstStyle/>
              <a:p>
                <a:endParaRPr lang="ar-SA"/>
              </a:p>
            </p:txBody>
          </p:sp>
          <p:sp>
            <p:nvSpPr>
              <p:cNvPr id="68664" name="Line 56"/>
              <p:cNvSpPr>
                <a:spLocks noChangeShapeType="1"/>
              </p:cNvSpPr>
              <p:nvPr/>
            </p:nvSpPr>
            <p:spPr bwMode="auto">
              <a:xfrm>
                <a:off x="2016" y="3264"/>
                <a:ext cx="0" cy="192"/>
              </a:xfrm>
              <a:prstGeom prst="line">
                <a:avLst/>
              </a:prstGeom>
              <a:noFill/>
              <a:ln w="9525">
                <a:solidFill>
                  <a:schemeClr val="tx1"/>
                </a:solidFill>
                <a:round/>
                <a:headEnd/>
                <a:tailEnd/>
              </a:ln>
              <a:effectLst/>
            </p:spPr>
            <p:txBody>
              <a:bodyPr/>
              <a:lstStyle/>
              <a:p>
                <a:endParaRPr lang="ar-SA"/>
              </a:p>
            </p:txBody>
          </p:sp>
          <p:sp>
            <p:nvSpPr>
              <p:cNvPr id="68665" name="Line 57"/>
              <p:cNvSpPr>
                <a:spLocks noChangeShapeType="1"/>
              </p:cNvSpPr>
              <p:nvPr/>
            </p:nvSpPr>
            <p:spPr bwMode="auto">
              <a:xfrm>
                <a:off x="2064" y="3312"/>
                <a:ext cx="0" cy="96"/>
              </a:xfrm>
              <a:prstGeom prst="line">
                <a:avLst/>
              </a:prstGeom>
              <a:noFill/>
              <a:ln w="9525">
                <a:solidFill>
                  <a:schemeClr val="tx1"/>
                </a:solidFill>
                <a:round/>
                <a:headEnd/>
                <a:tailEnd/>
              </a:ln>
              <a:effectLst/>
            </p:spPr>
            <p:txBody>
              <a:bodyPr/>
              <a:lstStyle/>
              <a:p>
                <a:endParaRPr lang="ar-SA"/>
              </a:p>
            </p:txBody>
          </p:sp>
          <p:sp>
            <p:nvSpPr>
              <p:cNvPr id="68666" name="Line 58"/>
              <p:cNvSpPr>
                <a:spLocks noChangeShapeType="1"/>
              </p:cNvSpPr>
              <p:nvPr/>
            </p:nvSpPr>
            <p:spPr bwMode="auto">
              <a:xfrm flipH="1">
                <a:off x="1728" y="3360"/>
                <a:ext cx="240" cy="0"/>
              </a:xfrm>
              <a:prstGeom prst="line">
                <a:avLst/>
              </a:prstGeom>
              <a:noFill/>
              <a:ln w="9525">
                <a:solidFill>
                  <a:schemeClr val="tx1"/>
                </a:solidFill>
                <a:round/>
                <a:headEnd/>
                <a:tailEnd/>
              </a:ln>
              <a:effectLst/>
            </p:spPr>
            <p:txBody>
              <a:bodyPr/>
              <a:lstStyle/>
              <a:p>
                <a:endParaRPr lang="ar-SA"/>
              </a:p>
            </p:txBody>
          </p:sp>
        </p:grpSp>
        <p:grpSp>
          <p:nvGrpSpPr>
            <p:cNvPr id="8" name="Group 59"/>
            <p:cNvGrpSpPr>
              <a:grpSpLocks/>
            </p:cNvGrpSpPr>
            <p:nvPr/>
          </p:nvGrpSpPr>
          <p:grpSpPr bwMode="auto">
            <a:xfrm>
              <a:off x="336" y="1236"/>
              <a:ext cx="1056" cy="144"/>
              <a:chOff x="720" y="1872"/>
              <a:chExt cx="1104" cy="192"/>
            </a:xfrm>
          </p:grpSpPr>
          <p:grpSp>
            <p:nvGrpSpPr>
              <p:cNvPr id="9" name="Group 60"/>
              <p:cNvGrpSpPr>
                <a:grpSpLocks/>
              </p:cNvGrpSpPr>
              <p:nvPr/>
            </p:nvGrpSpPr>
            <p:grpSpPr bwMode="auto">
              <a:xfrm>
                <a:off x="1008" y="1872"/>
                <a:ext cx="528" cy="192"/>
                <a:chOff x="480" y="2304"/>
                <a:chExt cx="912" cy="432"/>
              </a:xfrm>
            </p:grpSpPr>
            <p:sp>
              <p:nvSpPr>
                <p:cNvPr id="68669" name="Line 61"/>
                <p:cNvSpPr>
                  <a:spLocks noChangeShapeType="1"/>
                </p:cNvSpPr>
                <p:nvPr/>
              </p:nvSpPr>
              <p:spPr bwMode="auto">
                <a:xfrm>
                  <a:off x="576" y="2304"/>
                  <a:ext cx="144" cy="432"/>
                </a:xfrm>
                <a:prstGeom prst="line">
                  <a:avLst/>
                </a:prstGeom>
                <a:noFill/>
                <a:ln w="9525">
                  <a:solidFill>
                    <a:schemeClr val="tx1"/>
                  </a:solidFill>
                  <a:round/>
                  <a:headEnd/>
                  <a:tailEnd/>
                </a:ln>
                <a:effectLst/>
              </p:spPr>
              <p:txBody>
                <a:bodyPr/>
                <a:lstStyle/>
                <a:p>
                  <a:endParaRPr lang="ar-SA"/>
                </a:p>
              </p:txBody>
            </p:sp>
            <p:sp>
              <p:nvSpPr>
                <p:cNvPr id="68670" name="Line 62"/>
                <p:cNvSpPr>
                  <a:spLocks noChangeShapeType="1"/>
                </p:cNvSpPr>
                <p:nvPr/>
              </p:nvSpPr>
              <p:spPr bwMode="auto">
                <a:xfrm flipH="1">
                  <a:off x="720" y="2304"/>
                  <a:ext cx="144" cy="432"/>
                </a:xfrm>
                <a:prstGeom prst="line">
                  <a:avLst/>
                </a:prstGeom>
                <a:noFill/>
                <a:ln w="9525">
                  <a:solidFill>
                    <a:schemeClr val="tx1"/>
                  </a:solidFill>
                  <a:round/>
                  <a:headEnd/>
                  <a:tailEnd/>
                </a:ln>
                <a:effectLst/>
              </p:spPr>
              <p:txBody>
                <a:bodyPr/>
                <a:lstStyle/>
                <a:p>
                  <a:endParaRPr lang="ar-SA"/>
                </a:p>
              </p:txBody>
            </p:sp>
            <p:sp>
              <p:nvSpPr>
                <p:cNvPr id="68671" name="Line 63"/>
                <p:cNvSpPr>
                  <a:spLocks noChangeShapeType="1"/>
                </p:cNvSpPr>
                <p:nvPr/>
              </p:nvSpPr>
              <p:spPr bwMode="auto">
                <a:xfrm>
                  <a:off x="864" y="2304"/>
                  <a:ext cx="144" cy="432"/>
                </a:xfrm>
                <a:prstGeom prst="line">
                  <a:avLst/>
                </a:prstGeom>
                <a:noFill/>
                <a:ln w="9525">
                  <a:solidFill>
                    <a:schemeClr val="tx1"/>
                  </a:solidFill>
                  <a:round/>
                  <a:headEnd/>
                  <a:tailEnd/>
                </a:ln>
                <a:effectLst/>
              </p:spPr>
              <p:txBody>
                <a:bodyPr/>
                <a:lstStyle/>
                <a:p>
                  <a:endParaRPr lang="ar-SA"/>
                </a:p>
              </p:txBody>
            </p:sp>
            <p:sp>
              <p:nvSpPr>
                <p:cNvPr id="68672" name="Line 64"/>
                <p:cNvSpPr>
                  <a:spLocks noChangeShapeType="1"/>
                </p:cNvSpPr>
                <p:nvPr/>
              </p:nvSpPr>
              <p:spPr bwMode="auto">
                <a:xfrm flipH="1">
                  <a:off x="1008" y="2304"/>
                  <a:ext cx="144" cy="432"/>
                </a:xfrm>
                <a:prstGeom prst="line">
                  <a:avLst/>
                </a:prstGeom>
                <a:noFill/>
                <a:ln w="9525">
                  <a:solidFill>
                    <a:schemeClr val="tx1"/>
                  </a:solidFill>
                  <a:round/>
                  <a:headEnd/>
                  <a:tailEnd/>
                </a:ln>
                <a:effectLst/>
              </p:spPr>
              <p:txBody>
                <a:bodyPr/>
                <a:lstStyle/>
                <a:p>
                  <a:endParaRPr lang="ar-SA"/>
                </a:p>
              </p:txBody>
            </p:sp>
            <p:sp>
              <p:nvSpPr>
                <p:cNvPr id="68673" name="Line 65"/>
                <p:cNvSpPr>
                  <a:spLocks noChangeShapeType="1"/>
                </p:cNvSpPr>
                <p:nvPr/>
              </p:nvSpPr>
              <p:spPr bwMode="auto">
                <a:xfrm>
                  <a:off x="1152" y="2304"/>
                  <a:ext cx="144" cy="432"/>
                </a:xfrm>
                <a:prstGeom prst="line">
                  <a:avLst/>
                </a:prstGeom>
                <a:noFill/>
                <a:ln w="9525">
                  <a:solidFill>
                    <a:schemeClr val="tx1"/>
                  </a:solidFill>
                  <a:round/>
                  <a:headEnd/>
                  <a:tailEnd/>
                </a:ln>
                <a:effectLst/>
              </p:spPr>
              <p:txBody>
                <a:bodyPr/>
                <a:lstStyle/>
                <a:p>
                  <a:endParaRPr lang="ar-SA"/>
                </a:p>
              </p:txBody>
            </p:sp>
            <p:sp>
              <p:nvSpPr>
                <p:cNvPr id="68674" name="Line 66"/>
                <p:cNvSpPr>
                  <a:spLocks noChangeShapeType="1"/>
                </p:cNvSpPr>
                <p:nvPr/>
              </p:nvSpPr>
              <p:spPr bwMode="auto">
                <a:xfrm flipV="1">
                  <a:off x="1296" y="2544"/>
                  <a:ext cx="96" cy="192"/>
                </a:xfrm>
                <a:prstGeom prst="line">
                  <a:avLst/>
                </a:prstGeom>
                <a:noFill/>
                <a:ln w="9525">
                  <a:solidFill>
                    <a:schemeClr val="tx1"/>
                  </a:solidFill>
                  <a:round/>
                  <a:headEnd/>
                  <a:tailEnd/>
                </a:ln>
                <a:effectLst/>
              </p:spPr>
              <p:txBody>
                <a:bodyPr/>
                <a:lstStyle/>
                <a:p>
                  <a:endParaRPr lang="ar-SA"/>
                </a:p>
              </p:txBody>
            </p:sp>
            <p:sp>
              <p:nvSpPr>
                <p:cNvPr id="68675" name="Line 67"/>
                <p:cNvSpPr>
                  <a:spLocks noChangeShapeType="1"/>
                </p:cNvSpPr>
                <p:nvPr/>
              </p:nvSpPr>
              <p:spPr bwMode="auto">
                <a:xfrm flipH="1">
                  <a:off x="480" y="2304"/>
                  <a:ext cx="96" cy="240"/>
                </a:xfrm>
                <a:prstGeom prst="line">
                  <a:avLst/>
                </a:prstGeom>
                <a:noFill/>
                <a:ln w="9525">
                  <a:solidFill>
                    <a:schemeClr val="tx1"/>
                  </a:solidFill>
                  <a:round/>
                  <a:headEnd/>
                  <a:tailEnd/>
                </a:ln>
                <a:effectLst/>
              </p:spPr>
              <p:txBody>
                <a:bodyPr/>
                <a:lstStyle/>
                <a:p>
                  <a:endParaRPr lang="ar-SA"/>
                </a:p>
              </p:txBody>
            </p:sp>
          </p:grpSp>
          <p:sp>
            <p:nvSpPr>
              <p:cNvPr id="68676" name="Line 68"/>
              <p:cNvSpPr>
                <a:spLocks noChangeShapeType="1"/>
              </p:cNvSpPr>
              <p:nvPr/>
            </p:nvSpPr>
            <p:spPr bwMode="auto">
              <a:xfrm>
                <a:off x="1536" y="1968"/>
                <a:ext cx="288" cy="0"/>
              </a:xfrm>
              <a:prstGeom prst="line">
                <a:avLst/>
              </a:prstGeom>
              <a:noFill/>
              <a:ln w="9525">
                <a:solidFill>
                  <a:schemeClr val="tx1"/>
                </a:solidFill>
                <a:round/>
                <a:headEnd/>
                <a:tailEnd/>
              </a:ln>
              <a:effectLst/>
            </p:spPr>
            <p:txBody>
              <a:bodyPr/>
              <a:lstStyle/>
              <a:p>
                <a:endParaRPr lang="ar-SA"/>
              </a:p>
            </p:txBody>
          </p:sp>
          <p:sp>
            <p:nvSpPr>
              <p:cNvPr id="68677" name="Line 69"/>
              <p:cNvSpPr>
                <a:spLocks noChangeShapeType="1"/>
              </p:cNvSpPr>
              <p:nvPr/>
            </p:nvSpPr>
            <p:spPr bwMode="auto">
              <a:xfrm flipH="1">
                <a:off x="720" y="1968"/>
                <a:ext cx="288" cy="0"/>
              </a:xfrm>
              <a:prstGeom prst="line">
                <a:avLst/>
              </a:prstGeom>
              <a:noFill/>
              <a:ln w="9525">
                <a:solidFill>
                  <a:schemeClr val="tx1"/>
                </a:solidFill>
                <a:round/>
                <a:headEnd/>
                <a:tailEnd/>
              </a:ln>
              <a:effectLst/>
            </p:spPr>
            <p:txBody>
              <a:bodyPr/>
              <a:lstStyle/>
              <a:p>
                <a:endParaRPr lang="ar-SA"/>
              </a:p>
            </p:txBody>
          </p:sp>
        </p:grpSp>
        <p:grpSp>
          <p:nvGrpSpPr>
            <p:cNvPr id="10" name="Group 70"/>
            <p:cNvGrpSpPr>
              <a:grpSpLocks/>
            </p:cNvGrpSpPr>
            <p:nvPr/>
          </p:nvGrpSpPr>
          <p:grpSpPr bwMode="auto">
            <a:xfrm>
              <a:off x="336" y="2676"/>
              <a:ext cx="1104" cy="192"/>
              <a:chOff x="720" y="1872"/>
              <a:chExt cx="1104" cy="192"/>
            </a:xfrm>
          </p:grpSpPr>
          <p:grpSp>
            <p:nvGrpSpPr>
              <p:cNvPr id="11" name="Group 71"/>
              <p:cNvGrpSpPr>
                <a:grpSpLocks/>
              </p:cNvGrpSpPr>
              <p:nvPr/>
            </p:nvGrpSpPr>
            <p:grpSpPr bwMode="auto">
              <a:xfrm>
                <a:off x="1008" y="1872"/>
                <a:ext cx="528" cy="192"/>
                <a:chOff x="480" y="2304"/>
                <a:chExt cx="912" cy="432"/>
              </a:xfrm>
            </p:grpSpPr>
            <p:sp>
              <p:nvSpPr>
                <p:cNvPr id="68680" name="Line 72"/>
                <p:cNvSpPr>
                  <a:spLocks noChangeShapeType="1"/>
                </p:cNvSpPr>
                <p:nvPr/>
              </p:nvSpPr>
              <p:spPr bwMode="auto">
                <a:xfrm>
                  <a:off x="576" y="2304"/>
                  <a:ext cx="144" cy="432"/>
                </a:xfrm>
                <a:prstGeom prst="line">
                  <a:avLst/>
                </a:prstGeom>
                <a:noFill/>
                <a:ln w="9525">
                  <a:solidFill>
                    <a:schemeClr val="tx1"/>
                  </a:solidFill>
                  <a:round/>
                  <a:headEnd/>
                  <a:tailEnd/>
                </a:ln>
                <a:effectLst/>
              </p:spPr>
              <p:txBody>
                <a:bodyPr/>
                <a:lstStyle/>
                <a:p>
                  <a:endParaRPr lang="ar-SA"/>
                </a:p>
              </p:txBody>
            </p:sp>
            <p:sp>
              <p:nvSpPr>
                <p:cNvPr id="68681" name="Line 73"/>
                <p:cNvSpPr>
                  <a:spLocks noChangeShapeType="1"/>
                </p:cNvSpPr>
                <p:nvPr/>
              </p:nvSpPr>
              <p:spPr bwMode="auto">
                <a:xfrm flipH="1">
                  <a:off x="720" y="2304"/>
                  <a:ext cx="144" cy="432"/>
                </a:xfrm>
                <a:prstGeom prst="line">
                  <a:avLst/>
                </a:prstGeom>
                <a:noFill/>
                <a:ln w="9525">
                  <a:solidFill>
                    <a:schemeClr val="tx1"/>
                  </a:solidFill>
                  <a:round/>
                  <a:headEnd/>
                  <a:tailEnd/>
                </a:ln>
                <a:effectLst/>
              </p:spPr>
              <p:txBody>
                <a:bodyPr/>
                <a:lstStyle/>
                <a:p>
                  <a:endParaRPr lang="ar-SA"/>
                </a:p>
              </p:txBody>
            </p:sp>
            <p:sp>
              <p:nvSpPr>
                <p:cNvPr id="68682" name="Line 74"/>
                <p:cNvSpPr>
                  <a:spLocks noChangeShapeType="1"/>
                </p:cNvSpPr>
                <p:nvPr/>
              </p:nvSpPr>
              <p:spPr bwMode="auto">
                <a:xfrm>
                  <a:off x="864" y="2304"/>
                  <a:ext cx="144" cy="432"/>
                </a:xfrm>
                <a:prstGeom prst="line">
                  <a:avLst/>
                </a:prstGeom>
                <a:noFill/>
                <a:ln w="9525">
                  <a:solidFill>
                    <a:schemeClr val="tx1"/>
                  </a:solidFill>
                  <a:round/>
                  <a:headEnd/>
                  <a:tailEnd/>
                </a:ln>
                <a:effectLst/>
              </p:spPr>
              <p:txBody>
                <a:bodyPr/>
                <a:lstStyle/>
                <a:p>
                  <a:endParaRPr lang="ar-SA"/>
                </a:p>
              </p:txBody>
            </p:sp>
            <p:sp>
              <p:nvSpPr>
                <p:cNvPr id="68683" name="Line 75"/>
                <p:cNvSpPr>
                  <a:spLocks noChangeShapeType="1"/>
                </p:cNvSpPr>
                <p:nvPr/>
              </p:nvSpPr>
              <p:spPr bwMode="auto">
                <a:xfrm flipH="1">
                  <a:off x="1008" y="2304"/>
                  <a:ext cx="144" cy="432"/>
                </a:xfrm>
                <a:prstGeom prst="line">
                  <a:avLst/>
                </a:prstGeom>
                <a:noFill/>
                <a:ln w="9525">
                  <a:solidFill>
                    <a:schemeClr val="tx1"/>
                  </a:solidFill>
                  <a:round/>
                  <a:headEnd/>
                  <a:tailEnd/>
                </a:ln>
                <a:effectLst/>
              </p:spPr>
              <p:txBody>
                <a:bodyPr/>
                <a:lstStyle/>
                <a:p>
                  <a:endParaRPr lang="ar-SA"/>
                </a:p>
              </p:txBody>
            </p:sp>
            <p:sp>
              <p:nvSpPr>
                <p:cNvPr id="68684" name="Line 76"/>
                <p:cNvSpPr>
                  <a:spLocks noChangeShapeType="1"/>
                </p:cNvSpPr>
                <p:nvPr/>
              </p:nvSpPr>
              <p:spPr bwMode="auto">
                <a:xfrm>
                  <a:off x="1152" y="2304"/>
                  <a:ext cx="144" cy="432"/>
                </a:xfrm>
                <a:prstGeom prst="line">
                  <a:avLst/>
                </a:prstGeom>
                <a:noFill/>
                <a:ln w="9525">
                  <a:solidFill>
                    <a:schemeClr val="tx1"/>
                  </a:solidFill>
                  <a:round/>
                  <a:headEnd/>
                  <a:tailEnd/>
                </a:ln>
                <a:effectLst/>
              </p:spPr>
              <p:txBody>
                <a:bodyPr/>
                <a:lstStyle/>
                <a:p>
                  <a:endParaRPr lang="ar-SA"/>
                </a:p>
              </p:txBody>
            </p:sp>
            <p:sp>
              <p:nvSpPr>
                <p:cNvPr id="68685" name="Line 77"/>
                <p:cNvSpPr>
                  <a:spLocks noChangeShapeType="1"/>
                </p:cNvSpPr>
                <p:nvPr/>
              </p:nvSpPr>
              <p:spPr bwMode="auto">
                <a:xfrm flipV="1">
                  <a:off x="1296" y="2544"/>
                  <a:ext cx="96" cy="192"/>
                </a:xfrm>
                <a:prstGeom prst="line">
                  <a:avLst/>
                </a:prstGeom>
                <a:noFill/>
                <a:ln w="9525">
                  <a:solidFill>
                    <a:schemeClr val="tx1"/>
                  </a:solidFill>
                  <a:round/>
                  <a:headEnd/>
                  <a:tailEnd/>
                </a:ln>
                <a:effectLst/>
              </p:spPr>
              <p:txBody>
                <a:bodyPr/>
                <a:lstStyle/>
                <a:p>
                  <a:endParaRPr lang="ar-SA"/>
                </a:p>
              </p:txBody>
            </p:sp>
            <p:sp>
              <p:nvSpPr>
                <p:cNvPr id="68686" name="Line 78"/>
                <p:cNvSpPr>
                  <a:spLocks noChangeShapeType="1"/>
                </p:cNvSpPr>
                <p:nvPr/>
              </p:nvSpPr>
              <p:spPr bwMode="auto">
                <a:xfrm flipH="1">
                  <a:off x="480" y="2304"/>
                  <a:ext cx="96" cy="240"/>
                </a:xfrm>
                <a:prstGeom prst="line">
                  <a:avLst/>
                </a:prstGeom>
                <a:noFill/>
                <a:ln w="9525">
                  <a:solidFill>
                    <a:schemeClr val="tx1"/>
                  </a:solidFill>
                  <a:round/>
                  <a:headEnd/>
                  <a:tailEnd/>
                </a:ln>
                <a:effectLst/>
              </p:spPr>
              <p:txBody>
                <a:bodyPr/>
                <a:lstStyle/>
                <a:p>
                  <a:endParaRPr lang="ar-SA"/>
                </a:p>
              </p:txBody>
            </p:sp>
          </p:grpSp>
          <p:sp>
            <p:nvSpPr>
              <p:cNvPr id="68687" name="Line 79"/>
              <p:cNvSpPr>
                <a:spLocks noChangeShapeType="1"/>
              </p:cNvSpPr>
              <p:nvPr/>
            </p:nvSpPr>
            <p:spPr bwMode="auto">
              <a:xfrm>
                <a:off x="1536" y="1968"/>
                <a:ext cx="288" cy="0"/>
              </a:xfrm>
              <a:prstGeom prst="line">
                <a:avLst/>
              </a:prstGeom>
              <a:noFill/>
              <a:ln w="9525">
                <a:solidFill>
                  <a:schemeClr val="tx1"/>
                </a:solidFill>
                <a:round/>
                <a:headEnd/>
                <a:tailEnd/>
              </a:ln>
              <a:effectLst/>
            </p:spPr>
            <p:txBody>
              <a:bodyPr/>
              <a:lstStyle/>
              <a:p>
                <a:endParaRPr lang="ar-SA"/>
              </a:p>
            </p:txBody>
          </p:sp>
          <p:sp>
            <p:nvSpPr>
              <p:cNvPr id="68688" name="Line 80"/>
              <p:cNvSpPr>
                <a:spLocks noChangeShapeType="1"/>
              </p:cNvSpPr>
              <p:nvPr/>
            </p:nvSpPr>
            <p:spPr bwMode="auto">
              <a:xfrm flipH="1">
                <a:off x="720" y="1968"/>
                <a:ext cx="288" cy="0"/>
              </a:xfrm>
              <a:prstGeom prst="line">
                <a:avLst/>
              </a:prstGeom>
              <a:noFill/>
              <a:ln w="9525">
                <a:solidFill>
                  <a:schemeClr val="tx1"/>
                </a:solidFill>
                <a:round/>
                <a:headEnd/>
                <a:tailEnd/>
              </a:ln>
              <a:effectLst/>
            </p:spPr>
            <p:txBody>
              <a:bodyPr/>
              <a:lstStyle/>
              <a:p>
                <a:endParaRPr lang="ar-SA"/>
              </a:p>
            </p:txBody>
          </p:sp>
        </p:grpSp>
        <p:sp>
          <p:nvSpPr>
            <p:cNvPr id="68689" name="Line 81"/>
            <p:cNvSpPr>
              <a:spLocks noChangeShapeType="1"/>
            </p:cNvSpPr>
            <p:nvPr/>
          </p:nvSpPr>
          <p:spPr bwMode="auto">
            <a:xfrm flipV="1">
              <a:off x="336" y="1284"/>
              <a:ext cx="0" cy="1488"/>
            </a:xfrm>
            <a:prstGeom prst="line">
              <a:avLst/>
            </a:prstGeom>
            <a:noFill/>
            <a:ln w="9525">
              <a:solidFill>
                <a:schemeClr val="tx1"/>
              </a:solidFill>
              <a:round/>
              <a:headEnd/>
              <a:tailEnd/>
            </a:ln>
            <a:effectLst/>
          </p:spPr>
          <p:txBody>
            <a:bodyPr/>
            <a:lstStyle/>
            <a:p>
              <a:endParaRPr lang="ar-SA"/>
            </a:p>
          </p:txBody>
        </p:sp>
        <p:sp>
          <p:nvSpPr>
            <p:cNvPr id="68690" name="Text Box 82"/>
            <p:cNvSpPr txBox="1">
              <a:spLocks noChangeArrowheads="1"/>
            </p:cNvSpPr>
            <p:nvPr/>
          </p:nvSpPr>
          <p:spPr bwMode="auto">
            <a:xfrm>
              <a:off x="624" y="852"/>
              <a:ext cx="429" cy="288"/>
            </a:xfrm>
            <a:prstGeom prst="rect">
              <a:avLst/>
            </a:prstGeom>
            <a:noFill/>
            <a:ln w="9525">
              <a:noFill/>
              <a:miter lim="800000"/>
              <a:headEnd/>
              <a:tailEnd/>
            </a:ln>
            <a:effectLst/>
          </p:spPr>
          <p:txBody>
            <a:bodyPr>
              <a:spAutoFit/>
            </a:bodyPr>
            <a:lstStyle/>
            <a:p>
              <a:r>
                <a:rPr lang="en-US"/>
                <a:t>R</a:t>
              </a:r>
              <a:r>
                <a:rPr lang="en-US" baseline="-25000"/>
                <a:t>1</a:t>
              </a:r>
              <a:endParaRPr lang="en-US"/>
            </a:p>
          </p:txBody>
        </p:sp>
        <p:sp>
          <p:nvSpPr>
            <p:cNvPr id="68691" name="Text Box 83"/>
            <p:cNvSpPr txBox="1">
              <a:spLocks noChangeArrowheads="1"/>
            </p:cNvSpPr>
            <p:nvPr/>
          </p:nvSpPr>
          <p:spPr bwMode="auto">
            <a:xfrm>
              <a:off x="624" y="2340"/>
              <a:ext cx="429" cy="288"/>
            </a:xfrm>
            <a:prstGeom prst="rect">
              <a:avLst/>
            </a:prstGeom>
            <a:noFill/>
            <a:ln w="9525">
              <a:noFill/>
              <a:miter lim="800000"/>
              <a:headEnd/>
              <a:tailEnd/>
            </a:ln>
            <a:effectLst/>
          </p:spPr>
          <p:txBody>
            <a:bodyPr>
              <a:spAutoFit/>
            </a:bodyPr>
            <a:lstStyle/>
            <a:p>
              <a:r>
                <a:rPr lang="en-US"/>
                <a:t>R</a:t>
              </a:r>
              <a:r>
                <a:rPr lang="en-US" baseline="-25000"/>
                <a:t>2</a:t>
              </a:r>
              <a:endParaRPr lang="en-US"/>
            </a:p>
          </p:txBody>
        </p:sp>
        <p:sp>
          <p:nvSpPr>
            <p:cNvPr id="68693" name="Oval 85"/>
            <p:cNvSpPr>
              <a:spLocks noChangeArrowheads="1"/>
            </p:cNvSpPr>
            <p:nvPr/>
          </p:nvSpPr>
          <p:spPr bwMode="auto">
            <a:xfrm flipV="1">
              <a:off x="2634" y="1146"/>
              <a:ext cx="384" cy="384"/>
            </a:xfrm>
            <a:prstGeom prst="ellipse">
              <a:avLst/>
            </a:prstGeom>
            <a:solidFill>
              <a:schemeClr val="folHlink"/>
            </a:solidFill>
            <a:ln w="9525">
              <a:solidFill>
                <a:schemeClr val="tx1"/>
              </a:solidFill>
              <a:round/>
              <a:headEnd/>
              <a:tailEnd/>
            </a:ln>
            <a:effectLst/>
          </p:spPr>
          <p:txBody>
            <a:bodyPr wrap="none" anchor="ctr"/>
            <a:lstStyle/>
            <a:p>
              <a:pPr algn="ctr"/>
              <a:r>
                <a:rPr lang="en-US"/>
                <a:t>+  -</a:t>
              </a:r>
            </a:p>
          </p:txBody>
        </p:sp>
        <p:sp>
          <p:nvSpPr>
            <p:cNvPr id="68695" name="Line 87"/>
            <p:cNvSpPr>
              <a:spLocks noChangeShapeType="1"/>
            </p:cNvSpPr>
            <p:nvPr/>
          </p:nvSpPr>
          <p:spPr bwMode="auto">
            <a:xfrm>
              <a:off x="1778" y="1302"/>
              <a:ext cx="852" cy="0"/>
            </a:xfrm>
            <a:prstGeom prst="line">
              <a:avLst/>
            </a:prstGeom>
            <a:noFill/>
            <a:ln w="12700">
              <a:solidFill>
                <a:schemeClr val="tx1"/>
              </a:solidFill>
              <a:round/>
              <a:headEnd type="none" w="sm" len="sm"/>
              <a:tailEnd type="none" w="sm" len="sm"/>
            </a:ln>
            <a:effectLst/>
          </p:spPr>
          <p:txBody>
            <a:bodyPr wrap="none"/>
            <a:lstStyle/>
            <a:p>
              <a:endParaRPr lang="ar-SA"/>
            </a:p>
          </p:txBody>
        </p:sp>
        <p:sp>
          <p:nvSpPr>
            <p:cNvPr id="68696" name="Oval 88"/>
            <p:cNvSpPr>
              <a:spLocks noChangeArrowheads="1"/>
            </p:cNvSpPr>
            <p:nvPr/>
          </p:nvSpPr>
          <p:spPr bwMode="auto">
            <a:xfrm>
              <a:off x="1392" y="2688"/>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697" name="Oval 89"/>
            <p:cNvSpPr>
              <a:spLocks noChangeArrowheads="1"/>
            </p:cNvSpPr>
            <p:nvPr/>
          </p:nvSpPr>
          <p:spPr bwMode="auto">
            <a:xfrm>
              <a:off x="1370" y="1223"/>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699" name="Oval 91"/>
            <p:cNvSpPr>
              <a:spLocks noChangeArrowheads="1"/>
            </p:cNvSpPr>
            <p:nvPr/>
          </p:nvSpPr>
          <p:spPr bwMode="auto">
            <a:xfrm>
              <a:off x="3007" y="2263"/>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700" name="Oval 92"/>
            <p:cNvSpPr>
              <a:spLocks noChangeArrowheads="1"/>
            </p:cNvSpPr>
            <p:nvPr/>
          </p:nvSpPr>
          <p:spPr bwMode="auto">
            <a:xfrm>
              <a:off x="3044" y="1587"/>
              <a:ext cx="144" cy="144"/>
            </a:xfrm>
            <a:prstGeom prst="ellipse">
              <a:avLst/>
            </a:prstGeom>
            <a:solidFill>
              <a:schemeClr val="accent1"/>
            </a:solidFill>
            <a:ln w="9525">
              <a:solidFill>
                <a:schemeClr val="tx1"/>
              </a:solidFill>
              <a:round/>
              <a:headEnd/>
              <a:tailEnd/>
            </a:ln>
            <a:effectLst/>
          </p:spPr>
          <p:txBody>
            <a:bodyPr wrap="none" anchor="ctr"/>
            <a:lstStyle/>
            <a:p>
              <a:endParaRPr lang="ar-SA"/>
            </a:p>
          </p:txBody>
        </p:sp>
        <p:sp>
          <p:nvSpPr>
            <p:cNvPr id="68701" name="Text Box 93"/>
            <p:cNvSpPr txBox="1">
              <a:spLocks noChangeArrowheads="1"/>
            </p:cNvSpPr>
            <p:nvPr/>
          </p:nvSpPr>
          <p:spPr bwMode="auto">
            <a:xfrm>
              <a:off x="2733" y="1543"/>
              <a:ext cx="396" cy="288"/>
            </a:xfrm>
            <a:prstGeom prst="rect">
              <a:avLst/>
            </a:prstGeom>
            <a:noFill/>
            <a:ln w="9525">
              <a:noFill/>
              <a:miter lim="800000"/>
              <a:headEnd/>
              <a:tailEnd/>
            </a:ln>
            <a:effectLst/>
          </p:spPr>
          <p:txBody>
            <a:bodyPr>
              <a:spAutoFit/>
            </a:bodyPr>
            <a:lstStyle/>
            <a:p>
              <a:r>
                <a:rPr lang="en-US"/>
                <a:t>V</a:t>
              </a:r>
              <a:r>
                <a:rPr lang="en-US" baseline="-25000"/>
                <a:t>n</a:t>
              </a:r>
              <a:endParaRPr lang="en-US"/>
            </a:p>
          </p:txBody>
        </p:sp>
        <p:sp>
          <p:nvSpPr>
            <p:cNvPr id="68702" name="Text Box 94"/>
            <p:cNvSpPr txBox="1">
              <a:spLocks noChangeArrowheads="1"/>
            </p:cNvSpPr>
            <p:nvPr/>
          </p:nvSpPr>
          <p:spPr bwMode="auto">
            <a:xfrm>
              <a:off x="2946" y="1856"/>
              <a:ext cx="396" cy="288"/>
            </a:xfrm>
            <a:prstGeom prst="rect">
              <a:avLst/>
            </a:prstGeom>
            <a:noFill/>
            <a:ln w="9525">
              <a:noFill/>
              <a:miter lim="800000"/>
              <a:headEnd/>
              <a:tailEnd/>
            </a:ln>
            <a:effectLst/>
          </p:spPr>
          <p:txBody>
            <a:bodyPr>
              <a:spAutoFit/>
            </a:bodyPr>
            <a:lstStyle/>
            <a:p>
              <a:r>
                <a:rPr lang="en-US"/>
                <a:t>V</a:t>
              </a:r>
              <a:r>
                <a:rPr lang="en-US" baseline="-25000"/>
                <a:t>d</a:t>
              </a:r>
              <a:endParaRPr lang="en-US"/>
            </a:p>
          </p:txBody>
        </p:sp>
        <p:sp>
          <p:nvSpPr>
            <p:cNvPr id="68703" name="Oval 95"/>
            <p:cNvSpPr>
              <a:spLocks noChangeArrowheads="1"/>
            </p:cNvSpPr>
            <p:nvPr/>
          </p:nvSpPr>
          <p:spPr bwMode="auto">
            <a:xfrm flipV="1">
              <a:off x="3937" y="1784"/>
              <a:ext cx="384" cy="384"/>
            </a:xfrm>
            <a:prstGeom prst="ellipse">
              <a:avLst/>
            </a:prstGeom>
            <a:solidFill>
              <a:schemeClr val="folHlink"/>
            </a:solidFill>
            <a:ln w="9525">
              <a:solidFill>
                <a:schemeClr val="tx1"/>
              </a:solidFill>
              <a:round/>
              <a:headEnd/>
              <a:tailEnd/>
            </a:ln>
            <a:effectLst/>
          </p:spPr>
          <p:txBody>
            <a:bodyPr wrap="none" anchor="ctr"/>
            <a:lstStyle/>
            <a:p>
              <a:pPr algn="ctr"/>
              <a:r>
                <a:rPr lang="en-US"/>
                <a:t>+  -</a:t>
              </a:r>
            </a:p>
          </p:txBody>
        </p:sp>
        <p:sp>
          <p:nvSpPr>
            <p:cNvPr id="68704" name="Line 96"/>
            <p:cNvSpPr>
              <a:spLocks noChangeShapeType="1"/>
            </p:cNvSpPr>
            <p:nvPr/>
          </p:nvSpPr>
          <p:spPr bwMode="auto">
            <a:xfrm flipH="1">
              <a:off x="3644" y="1953"/>
              <a:ext cx="275" cy="0"/>
            </a:xfrm>
            <a:prstGeom prst="line">
              <a:avLst/>
            </a:prstGeom>
            <a:noFill/>
            <a:ln w="12700">
              <a:solidFill>
                <a:schemeClr val="tx1"/>
              </a:solidFill>
              <a:round/>
              <a:headEnd type="none" w="sm" len="sm"/>
              <a:tailEnd type="none" w="sm" len="sm"/>
            </a:ln>
            <a:effectLst/>
          </p:spPr>
          <p:txBody>
            <a:bodyPr wrap="none"/>
            <a:lstStyle/>
            <a:p>
              <a:endParaRPr lang="ar-SA"/>
            </a:p>
          </p:txBody>
        </p:sp>
        <p:grpSp>
          <p:nvGrpSpPr>
            <p:cNvPr id="12" name="Group 97"/>
            <p:cNvGrpSpPr>
              <a:grpSpLocks/>
            </p:cNvGrpSpPr>
            <p:nvPr/>
          </p:nvGrpSpPr>
          <p:grpSpPr bwMode="auto">
            <a:xfrm rot="16200000" flipH="1">
              <a:off x="3489" y="1983"/>
              <a:ext cx="336" cy="288"/>
              <a:chOff x="1728" y="3216"/>
              <a:chExt cx="336" cy="288"/>
            </a:xfrm>
          </p:grpSpPr>
          <p:sp>
            <p:nvSpPr>
              <p:cNvPr id="68706" name="Line 98"/>
              <p:cNvSpPr>
                <a:spLocks noChangeShapeType="1"/>
              </p:cNvSpPr>
              <p:nvPr/>
            </p:nvSpPr>
            <p:spPr bwMode="auto">
              <a:xfrm>
                <a:off x="1968" y="3216"/>
                <a:ext cx="0" cy="288"/>
              </a:xfrm>
              <a:prstGeom prst="line">
                <a:avLst/>
              </a:prstGeom>
              <a:noFill/>
              <a:ln w="9525">
                <a:solidFill>
                  <a:schemeClr val="tx1"/>
                </a:solidFill>
                <a:round/>
                <a:headEnd/>
                <a:tailEnd/>
              </a:ln>
              <a:effectLst/>
            </p:spPr>
            <p:txBody>
              <a:bodyPr/>
              <a:lstStyle/>
              <a:p>
                <a:endParaRPr lang="ar-SA"/>
              </a:p>
            </p:txBody>
          </p:sp>
          <p:sp>
            <p:nvSpPr>
              <p:cNvPr id="68707" name="Line 99"/>
              <p:cNvSpPr>
                <a:spLocks noChangeShapeType="1"/>
              </p:cNvSpPr>
              <p:nvPr/>
            </p:nvSpPr>
            <p:spPr bwMode="auto">
              <a:xfrm>
                <a:off x="2016" y="3264"/>
                <a:ext cx="0" cy="192"/>
              </a:xfrm>
              <a:prstGeom prst="line">
                <a:avLst/>
              </a:prstGeom>
              <a:noFill/>
              <a:ln w="9525">
                <a:solidFill>
                  <a:schemeClr val="tx1"/>
                </a:solidFill>
                <a:round/>
                <a:headEnd/>
                <a:tailEnd/>
              </a:ln>
              <a:effectLst/>
            </p:spPr>
            <p:txBody>
              <a:bodyPr/>
              <a:lstStyle/>
              <a:p>
                <a:endParaRPr lang="ar-SA"/>
              </a:p>
            </p:txBody>
          </p:sp>
          <p:sp>
            <p:nvSpPr>
              <p:cNvPr id="68708" name="Line 100"/>
              <p:cNvSpPr>
                <a:spLocks noChangeShapeType="1"/>
              </p:cNvSpPr>
              <p:nvPr/>
            </p:nvSpPr>
            <p:spPr bwMode="auto">
              <a:xfrm>
                <a:off x="2064" y="3312"/>
                <a:ext cx="0" cy="96"/>
              </a:xfrm>
              <a:prstGeom prst="line">
                <a:avLst/>
              </a:prstGeom>
              <a:noFill/>
              <a:ln w="9525">
                <a:solidFill>
                  <a:schemeClr val="tx1"/>
                </a:solidFill>
                <a:round/>
                <a:headEnd/>
                <a:tailEnd/>
              </a:ln>
              <a:effectLst/>
            </p:spPr>
            <p:txBody>
              <a:bodyPr/>
              <a:lstStyle/>
              <a:p>
                <a:endParaRPr lang="ar-SA"/>
              </a:p>
            </p:txBody>
          </p:sp>
          <p:sp>
            <p:nvSpPr>
              <p:cNvPr id="68709" name="Line 101"/>
              <p:cNvSpPr>
                <a:spLocks noChangeShapeType="1"/>
              </p:cNvSpPr>
              <p:nvPr/>
            </p:nvSpPr>
            <p:spPr bwMode="auto">
              <a:xfrm flipH="1">
                <a:off x="1728" y="3360"/>
                <a:ext cx="240" cy="0"/>
              </a:xfrm>
              <a:prstGeom prst="line">
                <a:avLst/>
              </a:prstGeom>
              <a:noFill/>
              <a:ln w="9525">
                <a:solidFill>
                  <a:schemeClr val="tx1"/>
                </a:solidFill>
                <a:round/>
                <a:headEnd/>
                <a:tailEnd/>
              </a:ln>
              <a:effectLst/>
            </p:spPr>
            <p:txBody>
              <a:bodyPr/>
              <a:lstStyle/>
              <a:p>
                <a:endParaRPr lang="ar-SA"/>
              </a:p>
            </p:txBody>
          </p:sp>
        </p:grpSp>
        <p:sp>
          <p:nvSpPr>
            <p:cNvPr id="68710" name="Text Box 102"/>
            <p:cNvSpPr txBox="1">
              <a:spLocks noChangeArrowheads="1"/>
            </p:cNvSpPr>
            <p:nvPr/>
          </p:nvSpPr>
          <p:spPr bwMode="auto">
            <a:xfrm>
              <a:off x="3610" y="1606"/>
              <a:ext cx="534" cy="288"/>
            </a:xfrm>
            <a:prstGeom prst="rect">
              <a:avLst/>
            </a:prstGeom>
            <a:noFill/>
            <a:ln w="9525">
              <a:noFill/>
              <a:miter lim="800000"/>
              <a:headEnd/>
              <a:tailEnd/>
            </a:ln>
            <a:effectLst/>
          </p:spPr>
          <p:txBody>
            <a:bodyPr>
              <a:spAutoFit/>
            </a:bodyPr>
            <a:lstStyle/>
            <a:p>
              <a:r>
                <a:rPr lang="en-US"/>
                <a:t>AV</a:t>
              </a:r>
              <a:r>
                <a:rPr lang="en-US" baseline="-25000"/>
                <a:t>d</a:t>
              </a:r>
              <a:endParaRPr lang="en-US"/>
            </a:p>
          </p:txBody>
        </p:sp>
      </p:grpSp>
      <p:graphicFrame>
        <p:nvGraphicFramePr>
          <p:cNvPr id="68712" name="Object 104"/>
          <p:cNvGraphicFramePr>
            <a:graphicFrameLocks noChangeAspect="1"/>
          </p:cNvGraphicFramePr>
          <p:nvPr>
            <p:extLst>
              <p:ext uri="{D42A27DB-BD31-4B8C-83A1-F6EECF244321}">
                <p14:modId xmlns:p14="http://schemas.microsoft.com/office/powerpoint/2010/main" val="1886868009"/>
              </p:ext>
            </p:extLst>
          </p:nvPr>
        </p:nvGraphicFramePr>
        <p:xfrm>
          <a:off x="317500" y="5735638"/>
          <a:ext cx="8826500" cy="863600"/>
        </p:xfrm>
        <a:graphic>
          <a:graphicData uri="http://schemas.openxmlformats.org/presentationml/2006/ole">
            <mc:AlternateContent xmlns:mc="http://schemas.openxmlformats.org/markup-compatibility/2006">
              <mc:Choice xmlns:v="urn:schemas-microsoft-com:vml" Requires="v">
                <p:oleObj spid="_x0000_s58386" name="Equation" r:id="rId5" imgW="2984400" imgH="291960" progId="Equation.3">
                  <p:embed/>
                </p:oleObj>
              </mc:Choice>
              <mc:Fallback>
                <p:oleObj name="Equation" r:id="rId5" imgW="2984400" imgH="29196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500" y="5735638"/>
                        <a:ext cx="8826500" cy="863600"/>
                      </a:xfrm>
                      <a:prstGeom prst="rect">
                        <a:avLst/>
                      </a:prstGeom>
                      <a:solidFill>
                        <a:schemeClr val="accent5">
                          <a:lumMod val="20000"/>
                          <a:lumOff val="80000"/>
                        </a:schemeClr>
                      </a:solidFill>
                    </p:spPr>
                  </p:pic>
                </p:oleObj>
              </mc:Fallback>
            </mc:AlternateContent>
          </a:graphicData>
        </a:graphic>
      </p:graphicFrame>
      <p:sp>
        <p:nvSpPr>
          <p:cNvPr id="68713" name="Text Box 105"/>
          <p:cNvSpPr txBox="1">
            <a:spLocks noChangeArrowheads="1"/>
          </p:cNvSpPr>
          <p:nvPr/>
        </p:nvSpPr>
        <p:spPr bwMode="auto">
          <a:xfrm>
            <a:off x="6110288" y="4610100"/>
            <a:ext cx="2755900" cy="822325"/>
          </a:xfrm>
          <a:prstGeom prst="rect">
            <a:avLst/>
          </a:prstGeom>
          <a:solidFill>
            <a:schemeClr val="accent5">
              <a:lumMod val="20000"/>
              <a:lumOff val="80000"/>
            </a:schemeClr>
          </a:solidFill>
          <a:ln w="12700">
            <a:noFill/>
            <a:miter lim="800000"/>
            <a:headEnd type="none" w="sm" len="sm"/>
            <a:tailEnd type="none" w="sm" len="sm"/>
          </a:ln>
          <a:effectLst/>
        </p:spPr>
        <p:txBody>
          <a:bodyPr>
            <a:spAutoFit/>
          </a:bodyPr>
          <a:lstStyle/>
          <a:p>
            <a:r>
              <a:rPr lang="en-US"/>
              <a:t>Characteristic noise resistance R</a:t>
            </a:r>
            <a:r>
              <a:rPr lang="en-US" baseline="-25000"/>
              <a:t>n</a:t>
            </a:r>
            <a:r>
              <a:rPr lang="en-US"/>
              <a:t> = v</a:t>
            </a:r>
            <a:r>
              <a:rPr lang="en-US" baseline="-25000"/>
              <a:t>n</a:t>
            </a:r>
            <a:r>
              <a:rPr lang="en-US"/>
              <a:t>/i</a:t>
            </a:r>
            <a:r>
              <a:rPr lang="en-US" baseline="-25000"/>
              <a:t>n</a:t>
            </a:r>
            <a:endParaRPr lang="en-US"/>
          </a:p>
        </p:txBody>
      </p:sp>
      <p:sp>
        <p:nvSpPr>
          <p:cNvPr id="84" name="Rectangle 4"/>
          <p:cNvSpPr>
            <a:spLocks noChangeArrowheads="1"/>
          </p:cNvSpPr>
          <p:nvPr/>
        </p:nvSpPr>
        <p:spPr bwMode="auto">
          <a:xfrm>
            <a:off x="468313" y="1160239"/>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60860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out)">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8713"/>
                                        </p:tgtEl>
                                        <p:attrNameLst>
                                          <p:attrName>style.visibility</p:attrName>
                                        </p:attrNameLst>
                                      </p:cBhvr>
                                      <p:to>
                                        <p:strVal val="visible"/>
                                      </p:to>
                                    </p:set>
                                    <p:anim calcmode="lin" valueType="num">
                                      <p:cBhvr additive="base">
                                        <p:cTn id="18" dur="500" fill="hold"/>
                                        <p:tgtEl>
                                          <p:spTgt spid="68713"/>
                                        </p:tgtEl>
                                        <p:attrNameLst>
                                          <p:attrName>ppt_x</p:attrName>
                                        </p:attrNameLst>
                                      </p:cBhvr>
                                      <p:tavLst>
                                        <p:tav tm="0">
                                          <p:val>
                                            <p:strVal val="0-#ppt_w/2"/>
                                          </p:val>
                                        </p:tav>
                                        <p:tav tm="100000">
                                          <p:val>
                                            <p:strVal val="#ppt_x"/>
                                          </p:val>
                                        </p:tav>
                                      </p:tavLst>
                                    </p:anim>
                                    <p:anim calcmode="lin" valueType="num">
                                      <p:cBhvr additive="base">
                                        <p:cTn id="19" dur="500" fill="hold"/>
                                        <p:tgtEl>
                                          <p:spTgt spid="687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68712"/>
                                        </p:tgtEl>
                                        <p:attrNameLst>
                                          <p:attrName>style.visibility</p:attrName>
                                        </p:attrNameLst>
                                      </p:cBhvr>
                                      <p:to>
                                        <p:strVal val="visible"/>
                                      </p:to>
                                    </p:set>
                                    <p:anim calcmode="lin" valueType="num">
                                      <p:cBhvr additive="base">
                                        <p:cTn id="24" dur="500" fill="hold"/>
                                        <p:tgtEl>
                                          <p:spTgt spid="68712"/>
                                        </p:tgtEl>
                                        <p:attrNameLst>
                                          <p:attrName>ppt_x</p:attrName>
                                        </p:attrNameLst>
                                      </p:cBhvr>
                                      <p:tavLst>
                                        <p:tav tm="0">
                                          <p:val>
                                            <p:strVal val="0-#ppt_w/2"/>
                                          </p:val>
                                        </p:tav>
                                        <p:tav tm="100000">
                                          <p:val>
                                            <p:strVal val="#ppt_x"/>
                                          </p:val>
                                        </p:tav>
                                      </p:tavLst>
                                    </p:anim>
                                    <p:anim calcmode="lin" valueType="num">
                                      <p:cBhvr additive="base">
                                        <p:cTn id="25" dur="500" fill="hold"/>
                                        <p:tgtEl>
                                          <p:spTgt spid="687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autoUpdateAnimBg="0"/>
      <p:bldP spid="68713"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r>
              <a:rPr lang="tr-TR" dirty="0" smtClean="0"/>
              <a:t>İdeal op-amp İçin Temel Kurallar</a:t>
            </a:r>
            <a:endParaRPr lang="en-US" dirty="0" smtClean="0"/>
          </a:p>
        </p:txBody>
      </p:sp>
      <p:sp>
        <p:nvSpPr>
          <p:cNvPr id="9219" name="Rectangle 3"/>
          <p:cNvSpPr>
            <a:spLocks noGrp="1" noChangeArrowheads="1"/>
          </p:cNvSpPr>
          <p:nvPr>
            <p:ph idx="1"/>
          </p:nvPr>
        </p:nvSpPr>
        <p:spPr>
          <a:xfrm>
            <a:off x="457200" y="1600200"/>
            <a:ext cx="3828197" cy="4525963"/>
          </a:xfrm>
        </p:spPr>
        <p:txBody>
          <a:bodyPr>
            <a:normAutofit fontScale="92500" lnSpcReduction="20000"/>
          </a:bodyPr>
          <a:lstStyle/>
          <a:p>
            <a:r>
              <a:rPr lang="tr-TR" dirty="0" smtClean="0">
                <a:solidFill>
                  <a:srgbClr val="0066FF"/>
                </a:solidFill>
              </a:rPr>
              <a:t>Özellikleri</a:t>
            </a:r>
          </a:p>
          <a:p>
            <a:pPr lvl="1"/>
            <a:r>
              <a:rPr lang="tr-TR" dirty="0" smtClean="0"/>
              <a:t>Sonsuz kazanç</a:t>
            </a:r>
            <a:r>
              <a:rPr lang="en-US" dirty="0" smtClean="0"/>
              <a:t> (A=</a:t>
            </a:r>
            <a:r>
              <a:rPr lang="en-US" dirty="0" smtClean="0">
                <a:cs typeface="Arial" pitchFamily="34" charset="0"/>
              </a:rPr>
              <a:t>∞)</a:t>
            </a:r>
            <a:endParaRPr lang="en-US" dirty="0" smtClean="0"/>
          </a:p>
          <a:p>
            <a:pPr lvl="1"/>
            <a:r>
              <a:rPr lang="en-US" dirty="0"/>
              <a:t>v</a:t>
            </a:r>
            <a:r>
              <a:rPr lang="en-US" baseline="-25000" dirty="0"/>
              <a:t>1</a:t>
            </a:r>
            <a:r>
              <a:rPr lang="en-US" dirty="0"/>
              <a:t> = </a:t>
            </a:r>
            <a:r>
              <a:rPr lang="en-US" dirty="0" smtClean="0"/>
              <a:t>v</a:t>
            </a:r>
            <a:r>
              <a:rPr lang="en-US" baseline="-25000" dirty="0" smtClean="0"/>
              <a:t>2</a:t>
            </a:r>
            <a:r>
              <a:rPr lang="tr-TR" baseline="-25000" dirty="0" smtClean="0"/>
              <a:t> </a:t>
            </a:r>
            <a:r>
              <a:rPr lang="tr-TR" dirty="0" smtClean="0"/>
              <a:t> ise </a:t>
            </a:r>
            <a:r>
              <a:rPr lang="en-US" dirty="0" smtClean="0"/>
              <a:t>V</a:t>
            </a:r>
            <a:r>
              <a:rPr lang="en-US" baseline="-25000" dirty="0" smtClean="0"/>
              <a:t>0</a:t>
            </a:r>
            <a:r>
              <a:rPr lang="en-US" dirty="0" smtClean="0"/>
              <a:t> = 0</a:t>
            </a:r>
            <a:endParaRPr lang="tr-TR" dirty="0" smtClean="0"/>
          </a:p>
          <a:p>
            <a:pPr lvl="1"/>
            <a:r>
              <a:rPr lang="tr-TR" dirty="0" smtClean="0"/>
              <a:t>Giriş empedansı sonsuz</a:t>
            </a:r>
            <a:endParaRPr lang="en-US" dirty="0" smtClean="0"/>
          </a:p>
          <a:p>
            <a:pPr lvl="1"/>
            <a:r>
              <a:rPr lang="tr-TR" dirty="0" smtClean="0"/>
              <a:t>Çıkış empedansı sıfır</a:t>
            </a:r>
            <a:endParaRPr lang="en-US" dirty="0" smtClean="0"/>
          </a:p>
          <a:p>
            <a:pPr lvl="1"/>
            <a:r>
              <a:rPr lang="en-US" dirty="0" smtClean="0"/>
              <a:t>Ban</a:t>
            </a:r>
            <a:r>
              <a:rPr lang="tr-TR" dirty="0" smtClean="0"/>
              <a:t>t genişliği sonsuz ve faz kayması yok</a:t>
            </a:r>
            <a:r>
              <a:rPr lang="en-US" dirty="0" smtClean="0"/>
              <a:t>.</a:t>
            </a:r>
            <a:endParaRPr lang="tr-TR" dirty="0" smtClean="0"/>
          </a:p>
          <a:p>
            <a:r>
              <a:rPr lang="tr-TR" dirty="0">
                <a:solidFill>
                  <a:srgbClr val="0066FF"/>
                </a:solidFill>
              </a:rPr>
              <a:t>Temel </a:t>
            </a:r>
            <a:r>
              <a:rPr lang="tr-TR" dirty="0" smtClean="0">
                <a:solidFill>
                  <a:srgbClr val="0066FF"/>
                </a:solidFill>
              </a:rPr>
              <a:t>Kurallar</a:t>
            </a:r>
          </a:p>
          <a:p>
            <a:pPr lvl="1"/>
            <a:r>
              <a:rPr lang="tr-TR" dirty="0" smtClean="0"/>
              <a:t>Op-amp’in çıkışı lineer bölgede ise, her iki girişteki gerilim aynıdır (birbirine eşittir)</a:t>
            </a:r>
          </a:p>
          <a:p>
            <a:pPr lvl="1"/>
            <a:r>
              <a:rPr lang="tr-TR" dirty="0" smtClean="0"/>
              <a:t>Op-amp’in girişinden hiç akım akmaz.</a:t>
            </a:r>
          </a:p>
        </p:txBody>
      </p:sp>
      <p:pic>
        <p:nvPicPr>
          <p:cNvPr id="46096"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9625" y="1433512"/>
            <a:ext cx="3752850" cy="2497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Object 2"/>
          <p:cNvGraphicFramePr>
            <a:graphicFrameLocks noChangeAspect="1"/>
          </p:cNvGraphicFramePr>
          <p:nvPr>
            <p:extLst>
              <p:ext uri="{D42A27DB-BD31-4B8C-83A1-F6EECF244321}">
                <p14:modId xmlns:p14="http://schemas.microsoft.com/office/powerpoint/2010/main" val="374911361"/>
              </p:ext>
            </p:extLst>
          </p:nvPr>
        </p:nvGraphicFramePr>
        <p:xfrm>
          <a:off x="4427538" y="3800475"/>
          <a:ext cx="4589462" cy="2614613"/>
        </p:xfrm>
        <a:graphic>
          <a:graphicData uri="http://schemas.openxmlformats.org/presentationml/2006/ole">
            <mc:AlternateContent xmlns:mc="http://schemas.openxmlformats.org/markup-compatibility/2006">
              <mc:Choice xmlns:v="urn:schemas-microsoft-com:vml" Requires="v">
                <p:oleObj spid="_x0000_s17426" name="Picture" r:id="rId5" imgW="2314440" imgH="1314360" progId="Word.Picture.8">
                  <p:embed/>
                </p:oleObj>
              </mc:Choice>
              <mc:Fallback>
                <p:oleObj name="Picture" r:id="rId5" imgW="2314440" imgH="1314360" progId="Word.Picture.8">
                  <p:embed/>
                  <p:pic>
                    <p:nvPicPr>
                      <p:cNvPr id="0" name=""/>
                      <p:cNvPicPr>
                        <a:picLocks noChangeAspect="1" noChangeArrowheads="1"/>
                      </p:cNvPicPr>
                      <p:nvPr/>
                    </p:nvPicPr>
                    <p:blipFill>
                      <a:blip r:embed="rId6"/>
                      <a:srcRect/>
                      <a:stretch>
                        <a:fillRect/>
                      </a:stretch>
                    </p:blipFill>
                    <p:spPr bwMode="auto">
                      <a:xfrm>
                        <a:off x="4427538" y="3800475"/>
                        <a:ext cx="4589462" cy="2614613"/>
                      </a:xfrm>
                      <a:prstGeom prst="rect">
                        <a:avLst/>
                      </a:prstGeom>
                      <a:noFill/>
                      <a:ln>
                        <a:noFill/>
                      </a:ln>
                    </p:spPr>
                  </p:pic>
                </p:oleObj>
              </mc:Fallback>
            </mc:AlternateContent>
          </a:graphicData>
        </a:graphic>
      </p:graphicFrame>
      <p:sp>
        <p:nvSpPr>
          <p:cNvPr id="6" name="Rectangle 4"/>
          <p:cNvSpPr>
            <a:spLocks noChangeArrowheads="1"/>
          </p:cNvSpPr>
          <p:nvPr/>
        </p:nvSpPr>
        <p:spPr bwMode="auto">
          <a:xfrm>
            <a:off x="468313" y="1355834"/>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Slayt Numarası Yer Tutucusu 1"/>
          <p:cNvSpPr>
            <a:spLocks noGrp="1"/>
          </p:cNvSpPr>
          <p:nvPr>
            <p:ph type="sldNum" sz="quarter" idx="12"/>
          </p:nvPr>
        </p:nvSpPr>
        <p:spPr/>
        <p:txBody>
          <a:bodyPr/>
          <a:lstStyle/>
          <a:p>
            <a:fld id="{94F95399-64A8-43B0-A5C5-2D48ACAF8409}" type="slidenum">
              <a:rPr lang="tr-TR" smtClean="0"/>
              <a:t>9</a:t>
            </a:fld>
            <a:endParaRPr lang="tr-TR"/>
          </a:p>
        </p:txBody>
      </p:sp>
    </p:spTree>
    <p:extLst>
      <p:ext uri="{BB962C8B-B14F-4D97-AF65-F5344CB8AC3E}">
        <p14:creationId xmlns:p14="http://schemas.microsoft.com/office/powerpoint/2010/main" val="251035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linds(horizontal)">
                                      <p:cBhvr>
                                        <p:cTn id="7" dur="500"/>
                                        <p:tgtEl>
                                          <p:spTgt spid="9219">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219">
                                            <p:txEl>
                                              <p:pRg st="1" end="1"/>
                                            </p:txEl>
                                          </p:spTgt>
                                        </p:tgtEl>
                                        <p:attrNameLst>
                                          <p:attrName>style.visibility</p:attrName>
                                        </p:attrNameLst>
                                      </p:cBhvr>
                                      <p:to>
                                        <p:strVal val="visible"/>
                                      </p:to>
                                    </p:set>
                                    <p:animEffect transition="in" filter="blinds(horizontal)">
                                      <p:cBhvr>
                                        <p:cTn id="10" dur="500"/>
                                        <p:tgtEl>
                                          <p:spTgt spid="9219">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219">
                                            <p:txEl>
                                              <p:pRg st="2" end="2"/>
                                            </p:txEl>
                                          </p:spTgt>
                                        </p:tgtEl>
                                        <p:attrNameLst>
                                          <p:attrName>style.visibility</p:attrName>
                                        </p:attrNameLst>
                                      </p:cBhvr>
                                      <p:to>
                                        <p:strVal val="visible"/>
                                      </p:to>
                                    </p:set>
                                    <p:animEffect transition="in" filter="blinds(horizontal)">
                                      <p:cBhvr>
                                        <p:cTn id="13" dur="500"/>
                                        <p:tgtEl>
                                          <p:spTgt spid="9219">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9219">
                                            <p:txEl>
                                              <p:pRg st="3" end="3"/>
                                            </p:txEl>
                                          </p:spTgt>
                                        </p:tgtEl>
                                        <p:attrNameLst>
                                          <p:attrName>style.visibility</p:attrName>
                                        </p:attrNameLst>
                                      </p:cBhvr>
                                      <p:to>
                                        <p:strVal val="visible"/>
                                      </p:to>
                                    </p:set>
                                    <p:animEffect transition="in" filter="blinds(horizontal)">
                                      <p:cBhvr>
                                        <p:cTn id="16" dur="500"/>
                                        <p:tgtEl>
                                          <p:spTgt spid="9219">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9219">
                                            <p:txEl>
                                              <p:pRg st="4" end="4"/>
                                            </p:txEl>
                                          </p:spTgt>
                                        </p:tgtEl>
                                        <p:attrNameLst>
                                          <p:attrName>style.visibility</p:attrName>
                                        </p:attrNameLst>
                                      </p:cBhvr>
                                      <p:to>
                                        <p:strVal val="visible"/>
                                      </p:to>
                                    </p:set>
                                    <p:animEffect transition="in" filter="blinds(horizontal)">
                                      <p:cBhvr>
                                        <p:cTn id="19" dur="500"/>
                                        <p:tgtEl>
                                          <p:spTgt spid="9219">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9219">
                                            <p:txEl>
                                              <p:pRg st="5" end="5"/>
                                            </p:txEl>
                                          </p:spTgt>
                                        </p:tgtEl>
                                        <p:attrNameLst>
                                          <p:attrName>style.visibility</p:attrName>
                                        </p:attrNameLst>
                                      </p:cBhvr>
                                      <p:to>
                                        <p:strVal val="visible"/>
                                      </p:to>
                                    </p:set>
                                    <p:animEffect transition="in" filter="blinds(horizontal)">
                                      <p:cBhvr>
                                        <p:cTn id="22" dur="500"/>
                                        <p:tgtEl>
                                          <p:spTgt spid="921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9">
                                            <p:txEl>
                                              <p:pRg st="6" end="6"/>
                                            </p:txEl>
                                          </p:spTgt>
                                        </p:tgtEl>
                                        <p:attrNameLst>
                                          <p:attrName>style.visibility</p:attrName>
                                        </p:attrNameLst>
                                      </p:cBhvr>
                                      <p:to>
                                        <p:strVal val="visible"/>
                                      </p:to>
                                    </p:set>
                                    <p:animEffect transition="in" filter="blinds(horizontal)">
                                      <p:cBhvr>
                                        <p:cTn id="27" dur="500"/>
                                        <p:tgtEl>
                                          <p:spTgt spid="9219">
                                            <p:txEl>
                                              <p:pRg st="6" end="6"/>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9219">
                                            <p:txEl>
                                              <p:pRg st="7" end="7"/>
                                            </p:txEl>
                                          </p:spTgt>
                                        </p:tgtEl>
                                        <p:attrNameLst>
                                          <p:attrName>style.visibility</p:attrName>
                                        </p:attrNameLst>
                                      </p:cBhvr>
                                      <p:to>
                                        <p:strVal val="visible"/>
                                      </p:to>
                                    </p:set>
                                    <p:animEffect transition="in" filter="blinds(horizontal)">
                                      <p:cBhvr>
                                        <p:cTn id="30" dur="500"/>
                                        <p:tgtEl>
                                          <p:spTgt spid="9219">
                                            <p:txEl>
                                              <p:pRg st="7" end="7"/>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9219">
                                            <p:txEl>
                                              <p:pRg st="8" end="8"/>
                                            </p:txEl>
                                          </p:spTgt>
                                        </p:tgtEl>
                                        <p:attrNameLst>
                                          <p:attrName>style.visibility</p:attrName>
                                        </p:attrNameLst>
                                      </p:cBhvr>
                                      <p:to>
                                        <p:strVal val="visible"/>
                                      </p:to>
                                    </p:set>
                                    <p:animEffect transition="in" filter="blinds(horizontal)">
                                      <p:cBhvr>
                                        <p:cTn id="33" dur="500"/>
                                        <p:tgtEl>
                                          <p:spTgt spid="92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Template_2</Template>
  <TotalTime>1491</TotalTime>
  <Words>3340</Words>
  <Application>Microsoft Office PowerPoint</Application>
  <PresentationFormat>Ekran Gösterisi (4:3)</PresentationFormat>
  <Paragraphs>962</Paragraphs>
  <Slides>87</Slides>
  <Notes>8</Notes>
  <HiddenSlides>0</HiddenSlides>
  <MMClips>0</MMClips>
  <ScaleCrop>false</ScaleCrop>
  <HeadingPairs>
    <vt:vector size="6" baseType="variant">
      <vt:variant>
        <vt:lpstr>Tema</vt:lpstr>
      </vt:variant>
      <vt:variant>
        <vt:i4>1</vt:i4>
      </vt:variant>
      <vt:variant>
        <vt:lpstr>Katıştırılmış OLE Hizmet Programları</vt:lpstr>
      </vt:variant>
      <vt:variant>
        <vt:i4>4</vt:i4>
      </vt:variant>
      <vt:variant>
        <vt:lpstr>Slayt Başlıkları</vt:lpstr>
      </vt:variant>
      <vt:variant>
        <vt:i4>87</vt:i4>
      </vt:variant>
    </vt:vector>
  </HeadingPairs>
  <TitlesOfParts>
    <vt:vector size="92" baseType="lpstr">
      <vt:lpstr>Template_2</vt:lpstr>
      <vt:lpstr>Picture</vt:lpstr>
      <vt:lpstr>Drawing</vt:lpstr>
      <vt:lpstr>Equation</vt:lpstr>
      <vt:lpstr>Microsoft Word Picture</vt:lpstr>
      <vt:lpstr>İŞLEMSEL KUVVETLENDİRİCİLER (OP-AMPS) VE İŞARET İŞLEME UYGULAMALARI</vt:lpstr>
      <vt:lpstr>Genel Ölçme ve Tanımlama Sistemi</vt:lpstr>
      <vt:lpstr>Algılayıcılar (Sensors ): tanım ve ilkeleri</vt:lpstr>
      <vt:lpstr>İşaret İşleyici Örnekleri</vt:lpstr>
      <vt:lpstr>İşaret Koşullandırma</vt:lpstr>
      <vt:lpstr>Kuvvetlendirici (Yükselteç – Amplifikatör)</vt:lpstr>
      <vt:lpstr>Kuvvetlendirici Tipleri</vt:lpstr>
      <vt:lpstr>İdeal Bir İşlemsel Kuvvetlendirici</vt:lpstr>
      <vt:lpstr>İdeal op-amp İçin Temel Kurallar</vt:lpstr>
      <vt:lpstr>Devre Elemanı Olarak Op-amp</vt:lpstr>
      <vt:lpstr>Eviren Kuvvetlendirici</vt:lpstr>
      <vt:lpstr>Devre Bağlantısı</vt:lpstr>
      <vt:lpstr>Giriş-Çıkış Özellikleri</vt:lpstr>
      <vt:lpstr>Toplama Kuvvetlendiricisi</vt:lpstr>
      <vt:lpstr>Toplayıcı</vt:lpstr>
      <vt:lpstr>Toplayıcı Kuvvetlendirici Uygulaması</vt:lpstr>
      <vt:lpstr>Toplayıcı Kuvvetlendirici Örneği</vt:lpstr>
      <vt:lpstr>Gerilim İzleyici - Tampon</vt:lpstr>
      <vt:lpstr>Evirmeyen Kuvvetlendirici</vt:lpstr>
      <vt:lpstr>Giriş-Çıkış Özellikleri</vt:lpstr>
      <vt:lpstr>Evirmeyen Kuvvetlendirici (temel)</vt:lpstr>
      <vt:lpstr>Evirmeyen Kuvvetlendirici Örneği</vt:lpstr>
      <vt:lpstr>Gerilim Bölücülü Evirmeyen Kuvvetlendirici</vt:lpstr>
      <vt:lpstr>Gerilim Bölücüye Örnek-1</vt:lpstr>
      <vt:lpstr>Örnek-2</vt:lpstr>
      <vt:lpstr>Biyopotensiyel İşaret Kaynağı</vt:lpstr>
      <vt:lpstr>Gürültü Kaynakları</vt:lpstr>
      <vt:lpstr>Şebeke Hattından Olan Kapasitif Kuplajların Etkileri</vt:lpstr>
      <vt:lpstr>Temel Fark Kuvvetlendiricisi</vt:lpstr>
      <vt:lpstr>Giriş-Çıkış Özellikleri</vt:lpstr>
      <vt:lpstr>Kuvvetlendiricinin Giriş Dirençlerindeki Dengesizliğin Etkisi</vt:lpstr>
      <vt:lpstr>Girişi Koşullandırma: Fark İşaret</vt:lpstr>
      <vt:lpstr>Girişi Koşullandırma: Ortak İşaret</vt:lpstr>
      <vt:lpstr>Enstrümentasyon Kuvvetlendiricisi</vt:lpstr>
      <vt:lpstr>Yüksek Ortak Mod Tepkil Oranlı Enstrümentasyon Kuvvetlendirici</vt:lpstr>
      <vt:lpstr>Fark İşaretleri ve Enstrümentasyon Kuvvetlendirici Uygulaması</vt:lpstr>
      <vt:lpstr>Karşılaştırıcılar: Temel Kurallar</vt:lpstr>
      <vt:lpstr>Basit Karşılaştırıcı (eviren)</vt:lpstr>
      <vt:lpstr>Histerizli Karşılaştırıcı</vt:lpstr>
      <vt:lpstr>Özellikler</vt:lpstr>
      <vt:lpstr>Hassas Doğrultucular</vt:lpstr>
      <vt:lpstr>Hassas Doğrultucular</vt:lpstr>
      <vt:lpstr>Logaritmik Kuvvetlendiriciler</vt:lpstr>
      <vt:lpstr>Frekans Tepkisi</vt:lpstr>
      <vt:lpstr>Active Filters</vt:lpstr>
      <vt:lpstr>PowerPoint Sunusu</vt:lpstr>
      <vt:lpstr>Entegratör – ideal: devre</vt:lpstr>
      <vt:lpstr>Entegratör – ideal: özellikleri</vt:lpstr>
      <vt:lpstr>Entegratöre Besleme Akımlarının Etkisi</vt:lpstr>
      <vt:lpstr>Alçak Geçiren Süzgeç: Devre</vt:lpstr>
      <vt:lpstr>Alçak Geçiren Süzgeç: Özellikleri</vt:lpstr>
      <vt:lpstr>Entegratör - pratikte</vt:lpstr>
      <vt:lpstr>Yük Kuvvetlendiricisi</vt:lpstr>
      <vt:lpstr>Yük Kuvvetlendiricisi: Devre</vt:lpstr>
      <vt:lpstr>Yük Kuvvet. Basamak Cevabı</vt:lpstr>
      <vt:lpstr>Yüksek Geçiren Süzgeç: Devre</vt:lpstr>
      <vt:lpstr>Yüksek Geçiren Süzgeç: Özellikleri</vt:lpstr>
      <vt:lpstr>Türev Alıcı - ideal</vt:lpstr>
      <vt:lpstr>Türev Alıcı - Pratikte</vt:lpstr>
      <vt:lpstr>Türev Alıcının Özellikleri</vt:lpstr>
      <vt:lpstr>Band-pass filter: circuit</vt:lpstr>
      <vt:lpstr>Band-pass filter: characteristics</vt:lpstr>
      <vt:lpstr>PowerPoint Sunusu</vt:lpstr>
      <vt:lpstr>Band-pass filter (non-inverting)</vt:lpstr>
      <vt:lpstr>Frequency response of bpf</vt:lpstr>
      <vt:lpstr>BPF with bias compensation</vt:lpstr>
      <vt:lpstr>Op-Amps in Reality</vt:lpstr>
      <vt:lpstr>İşlemsel Kuvvetlendiricinin İç Yapısı</vt:lpstr>
      <vt:lpstr>Internal diagram of an op-amp</vt:lpstr>
      <vt:lpstr>Frequency response: open-loop, uncompensated</vt:lpstr>
      <vt:lpstr>Phase response</vt:lpstr>
      <vt:lpstr>Bode plot</vt:lpstr>
      <vt:lpstr>Compensated and uncomp. op-amp</vt:lpstr>
      <vt:lpstr>Internally compensated op-amp</vt:lpstr>
      <vt:lpstr>Frequency response: closed-loop</vt:lpstr>
      <vt:lpstr>Op-amp Frekans Cevabı</vt:lpstr>
      <vt:lpstr>Slew rate = maximum output slope</vt:lpstr>
      <vt:lpstr>Slew rate limitations</vt:lpstr>
      <vt:lpstr>Output saturation current and feeding  capacitive loads</vt:lpstr>
      <vt:lpstr>Input and output voltage ranges</vt:lpstr>
      <vt:lpstr>Bias currents &amp; voltages</vt:lpstr>
      <vt:lpstr>Problems with bias currents &amp; voltages</vt:lpstr>
      <vt:lpstr>Invert amp with bias compensation</vt:lpstr>
      <vt:lpstr>Giriş Empedansı</vt:lpstr>
      <vt:lpstr>Input and output impedances</vt:lpstr>
      <vt:lpstr>Noise </vt:lpstr>
      <vt:lpstr>Noise sources in an op-amp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 Eğitiminde Tasarımın Önemi</dc:title>
  <dc:creator>Bahattin</dc:creator>
  <cp:lastModifiedBy>kadir</cp:lastModifiedBy>
  <cp:revision>71</cp:revision>
  <dcterms:created xsi:type="dcterms:W3CDTF">2013-01-02T13:34:36Z</dcterms:created>
  <dcterms:modified xsi:type="dcterms:W3CDTF">2013-11-29T05:50:34Z</dcterms:modified>
</cp:coreProperties>
</file>