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96"/>
  </p:notesMasterIdLst>
  <p:sldIdLst>
    <p:sldId id="328" r:id="rId2"/>
    <p:sldId id="329" r:id="rId3"/>
    <p:sldId id="330" r:id="rId4"/>
    <p:sldId id="334" r:id="rId5"/>
    <p:sldId id="335" r:id="rId6"/>
    <p:sldId id="336" r:id="rId7"/>
    <p:sldId id="337" r:id="rId8"/>
    <p:sldId id="338" r:id="rId9"/>
    <p:sldId id="339" r:id="rId10"/>
    <p:sldId id="340" r:id="rId11"/>
    <p:sldId id="341" r:id="rId12"/>
    <p:sldId id="342" r:id="rId13"/>
    <p:sldId id="343" r:id="rId14"/>
    <p:sldId id="344" r:id="rId15"/>
    <p:sldId id="345" r:id="rId16"/>
    <p:sldId id="346" r:id="rId17"/>
    <p:sldId id="441" r:id="rId18"/>
    <p:sldId id="440" r:id="rId19"/>
    <p:sldId id="439" r:id="rId20"/>
    <p:sldId id="442" r:id="rId21"/>
    <p:sldId id="443" r:id="rId22"/>
    <p:sldId id="347" r:id="rId23"/>
    <p:sldId id="446" r:id="rId24"/>
    <p:sldId id="348" r:id="rId25"/>
    <p:sldId id="349" r:id="rId26"/>
    <p:sldId id="350" r:id="rId27"/>
    <p:sldId id="351" r:id="rId28"/>
    <p:sldId id="352" r:id="rId29"/>
    <p:sldId id="353" r:id="rId30"/>
    <p:sldId id="354" r:id="rId31"/>
    <p:sldId id="355" r:id="rId32"/>
    <p:sldId id="356" r:id="rId33"/>
    <p:sldId id="357" r:id="rId34"/>
    <p:sldId id="358" r:id="rId35"/>
    <p:sldId id="360" r:id="rId36"/>
    <p:sldId id="361" r:id="rId37"/>
    <p:sldId id="362" r:id="rId38"/>
    <p:sldId id="363" r:id="rId39"/>
    <p:sldId id="364" r:id="rId40"/>
    <p:sldId id="365" r:id="rId41"/>
    <p:sldId id="366" r:id="rId42"/>
    <p:sldId id="367" r:id="rId43"/>
    <p:sldId id="368" r:id="rId44"/>
    <p:sldId id="369" r:id="rId45"/>
    <p:sldId id="370" r:id="rId46"/>
    <p:sldId id="371" r:id="rId47"/>
    <p:sldId id="372" r:id="rId48"/>
    <p:sldId id="373" r:id="rId49"/>
    <p:sldId id="375" r:id="rId50"/>
    <p:sldId id="376" r:id="rId51"/>
    <p:sldId id="377" r:id="rId52"/>
    <p:sldId id="378" r:id="rId53"/>
    <p:sldId id="379" r:id="rId54"/>
    <p:sldId id="380" r:id="rId55"/>
    <p:sldId id="382" r:id="rId56"/>
    <p:sldId id="383" r:id="rId57"/>
    <p:sldId id="384" r:id="rId58"/>
    <p:sldId id="387" r:id="rId59"/>
    <p:sldId id="388" r:id="rId60"/>
    <p:sldId id="389" r:id="rId61"/>
    <p:sldId id="390" r:id="rId62"/>
    <p:sldId id="391" r:id="rId63"/>
    <p:sldId id="392" r:id="rId64"/>
    <p:sldId id="393" r:id="rId65"/>
    <p:sldId id="394" r:id="rId66"/>
    <p:sldId id="395" r:id="rId67"/>
    <p:sldId id="396" r:id="rId68"/>
    <p:sldId id="397" r:id="rId69"/>
    <p:sldId id="399" r:id="rId70"/>
    <p:sldId id="400" r:id="rId71"/>
    <p:sldId id="405" r:id="rId72"/>
    <p:sldId id="406" r:id="rId73"/>
    <p:sldId id="407" r:id="rId74"/>
    <p:sldId id="408" r:id="rId75"/>
    <p:sldId id="409" r:id="rId76"/>
    <p:sldId id="411" r:id="rId77"/>
    <p:sldId id="412" r:id="rId78"/>
    <p:sldId id="413" r:id="rId79"/>
    <p:sldId id="414" r:id="rId80"/>
    <p:sldId id="415" r:id="rId81"/>
    <p:sldId id="416" r:id="rId82"/>
    <p:sldId id="447" r:id="rId83"/>
    <p:sldId id="448" r:id="rId84"/>
    <p:sldId id="449" r:id="rId85"/>
    <p:sldId id="450" r:id="rId86"/>
    <p:sldId id="451" r:id="rId87"/>
    <p:sldId id="417" r:id="rId88"/>
    <p:sldId id="418" r:id="rId89"/>
    <p:sldId id="419" r:id="rId90"/>
    <p:sldId id="444" r:id="rId91"/>
    <p:sldId id="296" r:id="rId92"/>
    <p:sldId id="297" r:id="rId93"/>
    <p:sldId id="298" r:id="rId94"/>
    <p:sldId id="421" r:id="rId9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0" d="100"/>
          <a:sy n="50" d="100"/>
        </p:scale>
        <p:origin x="-228" y="-46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8AE616-F28C-44B3-A122-BFE657E31BED}" type="datetimeFigureOut">
              <a:rPr lang="tr-TR" smtClean="0"/>
              <a:t>05.12.2013</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051B3C-2DC9-4292-A4BC-6A97AFC4B8AD}" type="slidenum">
              <a:rPr lang="tr-TR" smtClean="0"/>
              <a:t>‹#›</a:t>
            </a:fld>
            <a:endParaRPr lang="tr-TR"/>
          </a:p>
        </p:txBody>
      </p:sp>
    </p:spTree>
    <p:extLst>
      <p:ext uri="{BB962C8B-B14F-4D97-AF65-F5344CB8AC3E}">
        <p14:creationId xmlns:p14="http://schemas.microsoft.com/office/powerpoint/2010/main" val="1736915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ar-SA" dirty="0"/>
          </a:p>
        </p:txBody>
      </p:sp>
      <p:sp>
        <p:nvSpPr>
          <p:cNvPr id="4" name="Slide Number Placeholder 3"/>
          <p:cNvSpPr>
            <a:spLocks noGrp="1"/>
          </p:cNvSpPr>
          <p:nvPr>
            <p:ph type="sldNum" sz="quarter" idx="10"/>
          </p:nvPr>
        </p:nvSpPr>
        <p:spPr/>
        <p:txBody>
          <a:bodyPr/>
          <a:lstStyle/>
          <a:p>
            <a:fld id="{39A0E35D-D735-4BE1-AADD-B26966BEB0EB}" type="slidenum">
              <a:rPr lang="ar-SA" smtClean="0"/>
              <a:pPr/>
              <a:t>50</a:t>
            </a:fld>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fontScale="92500" lnSpcReduction="20000"/>
          </a:bodyPr>
          <a:lstStyle/>
          <a:p>
            <a:pPr>
              <a:lnSpc>
                <a:spcPct val="120000"/>
              </a:lnSpc>
              <a:defRPr/>
            </a:pPr>
            <a:r>
              <a:rPr lang="en-US" dirty="0" smtClean="0"/>
              <a:t>Artificial organs (hearing aids, cardiac pacemakers, artificial kidneys and hearts, blood oxygenators, synthetic blood vessels, joints, arms, and legs).</a:t>
            </a:r>
          </a:p>
          <a:p>
            <a:pPr>
              <a:lnSpc>
                <a:spcPct val="120000"/>
              </a:lnSpc>
              <a:defRPr/>
            </a:pPr>
            <a:r>
              <a:rPr lang="en-US" dirty="0" smtClean="0"/>
              <a:t>Automated patient monitoring (during surgery or in intensive care, healthy persons in unusual environments, such as astronauts in space or underwater divers at great depth).</a:t>
            </a:r>
          </a:p>
          <a:p>
            <a:pPr>
              <a:lnSpc>
                <a:spcPct val="120000"/>
              </a:lnSpc>
              <a:defRPr/>
            </a:pPr>
            <a:r>
              <a:rPr lang="en-US" dirty="0" smtClean="0"/>
              <a:t>Blood chemistry sensors (potassium, sodium, O2, CO2, and pH).</a:t>
            </a:r>
          </a:p>
          <a:p>
            <a:pPr>
              <a:lnSpc>
                <a:spcPct val="120000"/>
              </a:lnSpc>
              <a:defRPr/>
            </a:pPr>
            <a:r>
              <a:rPr lang="en-US" dirty="0" smtClean="0"/>
              <a:t>Advanced therapeutic and surgical devices (laser system for eye surgery, automated delivery of insulin, etc.).</a:t>
            </a:r>
          </a:p>
          <a:p>
            <a:pPr>
              <a:lnSpc>
                <a:spcPct val="120000"/>
              </a:lnSpc>
              <a:defRPr/>
            </a:pPr>
            <a:r>
              <a:rPr lang="en-US" dirty="0" smtClean="0"/>
              <a:t>Application of expert systems and artificial intelligence to clinical decision making (computer-based systems for diagnosing diseases).</a:t>
            </a:r>
          </a:p>
          <a:p>
            <a:pPr>
              <a:lnSpc>
                <a:spcPct val="120000"/>
              </a:lnSpc>
              <a:defRPr/>
            </a:pPr>
            <a:r>
              <a:rPr lang="en-US" dirty="0" smtClean="0"/>
              <a:t>Design of optimal clinical laboratories (computerized analyzer for blood samples, cardiac catheterization laboratory, etc.).</a:t>
            </a:r>
          </a:p>
          <a:p>
            <a:pPr>
              <a:lnSpc>
                <a:spcPct val="120000"/>
              </a:lnSpc>
              <a:defRPr/>
            </a:pPr>
            <a:r>
              <a:rPr lang="en-US" dirty="0" smtClean="0"/>
              <a:t>Medical imaging systems (ultrasound, computer assisted tomography, magnetic resonance imaging, positron emission tomography, etc.).</a:t>
            </a:r>
          </a:p>
          <a:p>
            <a:pPr>
              <a:lnSpc>
                <a:spcPct val="120000"/>
              </a:lnSpc>
              <a:defRPr/>
            </a:pPr>
            <a:r>
              <a:rPr lang="en-US" dirty="0" smtClean="0"/>
              <a:t>Computer modeling of physiologic systems (blood pressure control, renal function, visual and auditory nervous circuits, etc.).</a:t>
            </a:r>
          </a:p>
          <a:p>
            <a:pPr>
              <a:lnSpc>
                <a:spcPct val="120000"/>
              </a:lnSpc>
              <a:defRPr/>
            </a:pPr>
            <a:r>
              <a:rPr lang="en-US" dirty="0" smtClean="0"/>
              <a:t>Biomaterials design (mechanical, transport and biocompatibility properties of implantable artificial materials).</a:t>
            </a:r>
          </a:p>
          <a:p>
            <a:pPr>
              <a:lnSpc>
                <a:spcPct val="120000"/>
              </a:lnSpc>
              <a:defRPr/>
            </a:pPr>
            <a:r>
              <a:rPr lang="en-US" dirty="0" smtClean="0"/>
              <a:t>Biomechanics of injury and wound healing (gait analysis, application of growth factors, etc.).</a:t>
            </a:r>
          </a:p>
          <a:p>
            <a:pPr>
              <a:lnSpc>
                <a:spcPct val="120000"/>
              </a:lnSpc>
              <a:defRPr/>
            </a:pPr>
            <a:r>
              <a:rPr lang="en-US" dirty="0" smtClean="0"/>
              <a:t>Sports medicine (rehabilitation, external support devices, etc.)</a:t>
            </a:r>
            <a:endParaRPr lang="ar-SA" dirty="0" smtClean="0"/>
          </a:p>
        </p:txBody>
      </p:sp>
      <p:sp>
        <p:nvSpPr>
          <p:cNvPr id="51204" name="Slide Number Placeholder 3"/>
          <p:cNvSpPr>
            <a:spLocks noGrp="1"/>
          </p:cNvSpPr>
          <p:nvPr>
            <p:ph type="sldNum" sz="quarter" idx="5"/>
          </p:nvPr>
        </p:nvSpPr>
        <p:spPr>
          <a:noFill/>
        </p:spPr>
        <p:txBody>
          <a:bodyPr/>
          <a:lstStyle/>
          <a:p>
            <a:fld id="{08D877B4-D3DC-4108-A7DD-32694EECB9A5}" type="slidenum">
              <a:rPr lang="en-US" smtClean="0"/>
              <a:pPr/>
              <a:t>54</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0ABC834-9275-4766-93C1-3F4A10E69C28}" type="slidenum">
              <a:rPr lang="en-US"/>
              <a:pPr/>
              <a:t>73</a:t>
            </a:fld>
            <a:endParaRPr lang="en-US"/>
          </a:p>
        </p:txBody>
      </p:sp>
      <p:sp>
        <p:nvSpPr>
          <p:cNvPr id="588802" name="Rectangle 2"/>
          <p:cNvSpPr>
            <a:spLocks noGrp="1" noRot="1" noChangeAspect="1" noChangeArrowheads="1" noTextEdit="1"/>
          </p:cNvSpPr>
          <p:nvPr>
            <p:ph type="sldImg"/>
          </p:nvPr>
        </p:nvSpPr>
        <p:spPr>
          <a:ln/>
        </p:spPr>
      </p:sp>
      <p:sp>
        <p:nvSpPr>
          <p:cNvPr id="588803" name="Rectangle 3"/>
          <p:cNvSpPr>
            <a:spLocks noGrp="1" noChangeArrowheads="1"/>
          </p:cNvSpPr>
          <p:nvPr>
            <p:ph type="body" idx="1"/>
          </p:nvPr>
        </p:nvSpPr>
        <p:spPr/>
        <p:txBody>
          <a:bodyPr/>
          <a:lstStyle/>
          <a:p>
            <a:endParaRPr lang="ar-S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Slayt Görüntüsü Yer Tutucusu"/>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2 Not Yer Tutucusu"/>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tr-TR" smtClean="0"/>
          </a:p>
        </p:txBody>
      </p:sp>
      <p:sp>
        <p:nvSpPr>
          <p:cNvPr id="38916" name="3 Slayt Numarası Yer Tutucusu"/>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600">
                <a:solidFill>
                  <a:srgbClr val="2D4141"/>
                </a:solidFill>
                <a:latin typeface="Futura Condensed" charset="0"/>
                <a:ea typeface="ヒラギノ角ゴ ProN W3" charset="0"/>
                <a:cs typeface="ヒラギノ角ゴ ProN W3" charset="0"/>
                <a:sym typeface="Futura Condensed" charset="0"/>
              </a:defRPr>
            </a:lvl1pPr>
            <a:lvl2pPr marL="742950" indent="-285750" eaLnBrk="0" hangingPunct="0">
              <a:defRPr sz="4600">
                <a:solidFill>
                  <a:srgbClr val="2D4141"/>
                </a:solidFill>
                <a:latin typeface="Futura Condensed" charset="0"/>
                <a:ea typeface="ヒラギノ角ゴ ProN W3" charset="0"/>
                <a:cs typeface="ヒラギノ角ゴ ProN W3" charset="0"/>
                <a:sym typeface="Futura Condensed" charset="0"/>
              </a:defRPr>
            </a:lvl2pPr>
            <a:lvl3pPr marL="1143000" indent="-228600" eaLnBrk="0" hangingPunct="0">
              <a:defRPr sz="4600">
                <a:solidFill>
                  <a:srgbClr val="2D4141"/>
                </a:solidFill>
                <a:latin typeface="Futura Condensed" charset="0"/>
                <a:ea typeface="ヒラギノ角ゴ ProN W3" charset="0"/>
                <a:cs typeface="ヒラギノ角ゴ ProN W3" charset="0"/>
                <a:sym typeface="Futura Condensed" charset="0"/>
              </a:defRPr>
            </a:lvl3pPr>
            <a:lvl4pPr marL="1600200" indent="-228600" eaLnBrk="0" hangingPunct="0">
              <a:defRPr sz="4600">
                <a:solidFill>
                  <a:srgbClr val="2D4141"/>
                </a:solidFill>
                <a:latin typeface="Futura Condensed" charset="0"/>
                <a:ea typeface="ヒラギノ角ゴ ProN W3" charset="0"/>
                <a:cs typeface="ヒラギノ角ゴ ProN W3" charset="0"/>
                <a:sym typeface="Futura Condensed" charset="0"/>
              </a:defRPr>
            </a:lvl4pPr>
            <a:lvl5pPr marL="2057400" indent="-228600" eaLnBrk="0" hangingPunct="0">
              <a:defRPr sz="4600">
                <a:solidFill>
                  <a:srgbClr val="2D4141"/>
                </a:solidFill>
                <a:latin typeface="Futura Condensed" charset="0"/>
                <a:ea typeface="ヒラギノ角ゴ ProN W3" charset="0"/>
                <a:cs typeface="ヒラギノ角ゴ ProN W3" charset="0"/>
                <a:sym typeface="Futura Condensed" charset="0"/>
              </a:defRPr>
            </a:lvl5pPr>
            <a:lvl6pPr marL="2514600" indent="-228600" algn="ctr" eaLnBrk="0" fontAlgn="base" hangingPunct="0">
              <a:spcBef>
                <a:spcPct val="0"/>
              </a:spcBef>
              <a:spcAft>
                <a:spcPct val="0"/>
              </a:spcAft>
              <a:defRPr sz="4600">
                <a:solidFill>
                  <a:srgbClr val="2D4141"/>
                </a:solidFill>
                <a:latin typeface="Futura Condensed" charset="0"/>
                <a:ea typeface="ヒラギノ角ゴ ProN W3" charset="0"/>
                <a:cs typeface="ヒラギノ角ゴ ProN W3" charset="0"/>
                <a:sym typeface="Futura Condensed" charset="0"/>
              </a:defRPr>
            </a:lvl6pPr>
            <a:lvl7pPr marL="2971800" indent="-228600" algn="ctr" eaLnBrk="0" fontAlgn="base" hangingPunct="0">
              <a:spcBef>
                <a:spcPct val="0"/>
              </a:spcBef>
              <a:spcAft>
                <a:spcPct val="0"/>
              </a:spcAft>
              <a:defRPr sz="4600">
                <a:solidFill>
                  <a:srgbClr val="2D4141"/>
                </a:solidFill>
                <a:latin typeface="Futura Condensed" charset="0"/>
                <a:ea typeface="ヒラギノ角ゴ ProN W3" charset="0"/>
                <a:cs typeface="ヒラギノ角ゴ ProN W3" charset="0"/>
                <a:sym typeface="Futura Condensed" charset="0"/>
              </a:defRPr>
            </a:lvl7pPr>
            <a:lvl8pPr marL="3429000" indent="-228600" algn="ctr" eaLnBrk="0" fontAlgn="base" hangingPunct="0">
              <a:spcBef>
                <a:spcPct val="0"/>
              </a:spcBef>
              <a:spcAft>
                <a:spcPct val="0"/>
              </a:spcAft>
              <a:defRPr sz="4600">
                <a:solidFill>
                  <a:srgbClr val="2D4141"/>
                </a:solidFill>
                <a:latin typeface="Futura Condensed" charset="0"/>
                <a:ea typeface="ヒラギノ角ゴ ProN W3" charset="0"/>
                <a:cs typeface="ヒラギノ角ゴ ProN W3" charset="0"/>
                <a:sym typeface="Futura Condensed" charset="0"/>
              </a:defRPr>
            </a:lvl8pPr>
            <a:lvl9pPr marL="3886200" indent="-228600" algn="ctr" eaLnBrk="0" fontAlgn="base" hangingPunct="0">
              <a:spcBef>
                <a:spcPct val="0"/>
              </a:spcBef>
              <a:spcAft>
                <a:spcPct val="0"/>
              </a:spcAft>
              <a:defRPr sz="4600">
                <a:solidFill>
                  <a:srgbClr val="2D4141"/>
                </a:solidFill>
                <a:latin typeface="Futura Condensed" charset="0"/>
                <a:ea typeface="ヒラギノ角ゴ ProN W3" charset="0"/>
                <a:cs typeface="ヒラギノ角ゴ ProN W3" charset="0"/>
                <a:sym typeface="Futura Condensed" charset="0"/>
              </a:defRPr>
            </a:lvl9pPr>
          </a:lstStyle>
          <a:p>
            <a:pPr eaLnBrk="1" hangingPunct="1"/>
            <a:fld id="{D17048F3-A449-49CD-85FB-1BBDFFDEF896}" type="slidenum">
              <a:rPr lang="tr-TR" sz="1200"/>
              <a:pPr eaLnBrk="1" hangingPunct="1"/>
              <a:t>90</a:t>
            </a:fld>
            <a:endParaRPr lang="tr-TR" sz="12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0A9176E-50A7-41F0-ABAF-E671AA0FE73F}" type="datetime1">
              <a:rPr lang="tr-TR" smtClean="0"/>
              <a:t>05.12.2013</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r>
              <a:rPr lang="tr-TR" smtClean="0"/>
              <a:t>İstanbul Medeniyet Üniversitesi</a:t>
            </a:r>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94F95399-64A8-43B0-A5C5-2D48ACAF8409}" type="slidenum">
              <a:rPr lang="tr-TR" smtClean="0"/>
              <a:t>‹#›</a:t>
            </a:fld>
            <a:endParaRPr lang="tr-TR"/>
          </a:p>
        </p:txBody>
      </p:sp>
      <p:pic>
        <p:nvPicPr>
          <p:cNvPr id="13" name="12 Resim" descr="logo.png"/>
          <p:cNvPicPr>
            <a:picLocks noChangeAspect="1"/>
          </p:cNvPicPr>
          <p:nvPr userDrawn="1"/>
        </p:nvPicPr>
        <p:blipFill>
          <a:blip r:embed="rId3" cstate="print"/>
          <a:stretch>
            <a:fillRect/>
          </a:stretch>
        </p:blipFill>
        <p:spPr>
          <a:xfrm>
            <a:off x="7020272" y="5262711"/>
            <a:ext cx="1990725" cy="1190625"/>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F8652A64-B31E-4A82-8812-294F0E45A3DB}" type="datetime1">
              <a:rPr lang="tr-TR" smtClean="0"/>
              <a:t>05.12.2013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31BB272C-91C2-4A93-B21B-B6DF03635019}" type="datetime1">
              <a:rPr lang="tr-TR" smtClean="0"/>
              <a:t>05.12.2013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ar-S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lipArt Placeholder 3"/>
          <p:cNvSpPr>
            <a:spLocks noGrp="1"/>
          </p:cNvSpPr>
          <p:nvPr>
            <p:ph type="clipArt" sz="half" idx="2"/>
          </p:nvPr>
        </p:nvSpPr>
        <p:spPr>
          <a:xfrm>
            <a:off x="4648200" y="1600200"/>
            <a:ext cx="4038600" cy="4525963"/>
          </a:xfrm>
        </p:spPr>
        <p:txBody>
          <a:bodyPr/>
          <a:lstStyle/>
          <a:p>
            <a:endParaRPr lang="ar-SA"/>
          </a:p>
        </p:txBody>
      </p:sp>
      <p:sp>
        <p:nvSpPr>
          <p:cNvPr id="5" name="Date Placeholder 4"/>
          <p:cNvSpPr>
            <a:spLocks noGrp="1"/>
          </p:cNvSpPr>
          <p:nvPr>
            <p:ph type="dt" sz="half" idx="10"/>
          </p:nvPr>
        </p:nvSpPr>
        <p:spPr>
          <a:xfrm>
            <a:off x="457200" y="6245225"/>
            <a:ext cx="2133600" cy="476250"/>
          </a:xfrm>
        </p:spPr>
        <p:txBody>
          <a:bodyPr/>
          <a:lstStyle>
            <a:lvl1pPr>
              <a:defRPr/>
            </a:lvl1pPr>
          </a:lstStyle>
          <a:p>
            <a:r>
              <a:rPr lang="en-US" smtClean="0"/>
              <a:t>23 Eylül 2011</a:t>
            </a:r>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r>
              <a:rPr lang="en-US" smtClean="0"/>
              <a:t>Kastamonu Üniversitesi</a:t>
            </a:r>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C49312E0-794B-4DF1-AB5C-7C5BB1E18864}" type="slidenum">
              <a:rPr lang="en-US"/>
              <a:pPr/>
              <a:t>‹#›</a:t>
            </a:fld>
            <a:endParaRPr lang="en-US"/>
          </a:p>
        </p:txBody>
      </p:sp>
    </p:spTree>
    <p:extLst>
      <p:ext uri="{BB962C8B-B14F-4D97-AF65-F5344CB8AC3E}">
        <p14:creationId xmlns:p14="http://schemas.microsoft.com/office/powerpoint/2010/main" val="661289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BFB29021-9F7D-4FA8-8269-8F92A4C4324B}" type="datetime1">
              <a:rPr lang="tr-TR" smtClean="0"/>
              <a:t>05.12.2013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pic>
        <p:nvPicPr>
          <p:cNvPr id="8" name="7 Resim" descr="logo.png"/>
          <p:cNvPicPr>
            <a:picLocks noChangeAspect="1"/>
          </p:cNvPicPr>
          <p:nvPr userDrawn="1"/>
        </p:nvPicPr>
        <p:blipFill>
          <a:blip r:embed="rId2" cstate="print"/>
          <a:stretch>
            <a:fillRect/>
          </a:stretch>
        </p:blipFill>
        <p:spPr>
          <a:xfrm>
            <a:off x="107504" y="6165304"/>
            <a:ext cx="923355" cy="552246"/>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A11345C2-2CAE-4D24-BD98-FC3B3EA7A81B}" type="datetime1">
              <a:rPr lang="tr-TR" smtClean="0"/>
              <a:t>05.12.2013</a:t>
            </a:fld>
            <a:endParaRPr lang="tr-TR"/>
          </a:p>
        </p:txBody>
      </p:sp>
      <p:sp>
        <p:nvSpPr>
          <p:cNvPr id="5" name="4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6" name="5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2C15FBDB-805E-4F0C-9215-DACC1272551E}" type="datetime1">
              <a:rPr lang="tr-TR" smtClean="0"/>
              <a:t>05.12.2013</a:t>
            </a:fld>
            <a:endParaRPr lang="tr-TR"/>
          </a:p>
        </p:txBody>
      </p:sp>
      <p:sp>
        <p:nvSpPr>
          <p:cNvPr id="6" name="5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43A9077E-FEE0-46FA-BF0C-DCEE0625711B}" type="datetime1">
              <a:rPr lang="tr-TR" smtClean="0"/>
              <a:t>05.12.2013</a:t>
            </a:fld>
            <a:endParaRPr lang="tr-TR"/>
          </a:p>
        </p:txBody>
      </p:sp>
      <p:sp>
        <p:nvSpPr>
          <p:cNvPr id="8" name="7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9" name="8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C9F26157-413D-4738-A308-8B9C608A9B5D}" type="datetime1">
              <a:rPr lang="tr-TR" smtClean="0"/>
              <a:t>05.12.2013</a:t>
            </a:fld>
            <a:endParaRPr lang="tr-TR"/>
          </a:p>
        </p:txBody>
      </p:sp>
      <p:sp>
        <p:nvSpPr>
          <p:cNvPr id="4" name="3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5" name="4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1CAE0C89-80C9-4FF9-B5EE-827F557CDBAD}" type="datetime1">
              <a:rPr lang="tr-TR" smtClean="0"/>
              <a:t>05.12.2013</a:t>
            </a:fld>
            <a:endParaRPr lang="tr-TR"/>
          </a:p>
        </p:txBody>
      </p:sp>
      <p:sp>
        <p:nvSpPr>
          <p:cNvPr id="3" name="2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4" name="3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274DCCE3-F7D3-481B-B15D-D210D6591223}" type="datetime1">
              <a:rPr lang="tr-TR" smtClean="0"/>
              <a:t>05.12.2013</a:t>
            </a:fld>
            <a:endParaRPr lang="tr-TR"/>
          </a:p>
        </p:txBody>
      </p:sp>
      <p:sp>
        <p:nvSpPr>
          <p:cNvPr id="6" name="5 Altbilgi Yer Tutucusu"/>
          <p:cNvSpPr>
            <a:spLocks noGrp="1"/>
          </p:cNvSpPr>
          <p:nvPr>
            <p:ph type="ftr" sz="quarter" idx="11"/>
          </p:nvPr>
        </p:nvSpPr>
        <p:spPr/>
        <p:txBody>
          <a:bodyPr/>
          <a:lstStyle>
            <a:extLst/>
          </a:lstStyle>
          <a:p>
            <a:r>
              <a:rPr lang="tr-TR" smtClean="0"/>
              <a:t>İstanbul Medeniyet Üniversitesi</a:t>
            </a:r>
            <a:endParaRPr lang="tr-TR"/>
          </a:p>
        </p:txBody>
      </p:sp>
      <p:sp>
        <p:nvSpPr>
          <p:cNvPr id="7" name="6 Slayt Numarası Yer Tutucusu"/>
          <p:cNvSpPr>
            <a:spLocks noGrp="1"/>
          </p:cNvSpPr>
          <p:nvPr>
            <p:ph type="sldNum" sz="quarter" idx="12"/>
          </p:nvPr>
        </p:nvSpPr>
        <p:spPr/>
        <p:txBody>
          <a:bodyPr/>
          <a:lstStyle>
            <a:extLst/>
          </a:lstStyle>
          <a:p>
            <a:fld id="{94F95399-64A8-43B0-A5C5-2D48ACAF8409}"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72F65084-F083-42C4-A3F9-4EEB17F93A01}" type="datetime1">
              <a:rPr lang="tr-TR" smtClean="0"/>
              <a:t>05.12.2013</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tr-TR" smtClean="0"/>
              <a:t>İstanbul Medeniyet Üniversitesi</a:t>
            </a:r>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94F95399-64A8-43B0-A5C5-2D48ACAF8409}" type="slidenum">
              <a:rPr lang="tr-TR" smtClean="0"/>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C260ACA-0393-47BE-90C5-1019EAEE509D}" type="datetime1">
              <a:rPr lang="tr-TR" smtClean="0"/>
              <a:t>05.12.2013</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tr-TR" smtClean="0"/>
              <a:t>İstanbul Medeniyet Üniversitesi</a:t>
            </a:r>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4F95399-64A8-43B0-A5C5-2D48ACAF8409}"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45" r:id="rId12"/>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2.xml"/><Relationship Id="rId5" Type="http://schemas.openxmlformats.org/officeDocument/2006/relationships/image" Target="../media/image11.wmf"/><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16.wmf"/><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wmf"/></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2.jpeg"/><Relationship Id="rId5" Type="http://schemas.openxmlformats.org/officeDocument/2006/relationships/image" Target="../media/image21.gif"/><Relationship Id="rId4" Type="http://schemas.openxmlformats.org/officeDocument/2006/relationships/image" Target="../media/image20.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3.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bahattinkaragozoglu@gmail.com" TargetMode="External"/><Relationship Id="rId2" Type="http://schemas.openxmlformats.org/officeDocument/2006/relationships/hyperlink" Target="mailto:bkaragoz@yahoo.com" TargetMode="External"/><Relationship Id="rId1" Type="http://schemas.openxmlformats.org/officeDocument/2006/relationships/slideLayout" Target="../slideLayouts/slideLayout2.xml"/><Relationship Id="rId4" Type="http://schemas.openxmlformats.org/officeDocument/2006/relationships/hyperlink" Target="http://aves.medeniyet.edu.tr/SorguDokumanlarim.aspx?Sorgu=396"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wmf"/><Relationship Id="rId1" Type="http://schemas.openxmlformats.org/officeDocument/2006/relationships/slideLayout" Target="../slideLayouts/slideLayout2.xml"/><Relationship Id="rId6" Type="http://schemas.openxmlformats.org/officeDocument/2006/relationships/image" Target="http://www.geocities.com/Heartland/7317/images/electric.gif" TargetMode="External"/><Relationship Id="rId5" Type="http://schemas.openxmlformats.org/officeDocument/2006/relationships/image" Target="../media/image30.png"/><Relationship Id="rId4" Type="http://schemas.openxmlformats.org/officeDocument/2006/relationships/image" Target="../media/image29.jpeg"/></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wmf"/><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3.xml.rels><?xml version="1.0" encoding="UTF-8" standalone="yes"?>
<Relationships xmlns="http://schemas.openxmlformats.org/package/2006/relationships"><Relationship Id="rId3" Type="http://schemas.openxmlformats.org/officeDocument/2006/relationships/image" Target="../media/image43.gif"/><Relationship Id="rId7" Type="http://schemas.openxmlformats.org/officeDocument/2006/relationships/image" Target="../media/image47.gif"/><Relationship Id="rId2" Type="http://schemas.openxmlformats.org/officeDocument/2006/relationships/image" Target="../media/image42.gif"/><Relationship Id="rId1" Type="http://schemas.openxmlformats.org/officeDocument/2006/relationships/slideLayout" Target="../slideLayouts/slideLayout2.xml"/><Relationship Id="rId6" Type="http://schemas.openxmlformats.org/officeDocument/2006/relationships/image" Target="../media/image46.wmf"/><Relationship Id="rId5" Type="http://schemas.openxmlformats.org/officeDocument/2006/relationships/image" Target="../media/image45.gif"/><Relationship Id="rId4" Type="http://schemas.openxmlformats.org/officeDocument/2006/relationships/image" Target="../media/image44.gif"/></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image" Target="../media/image49.gif"/><Relationship Id="rId1" Type="http://schemas.openxmlformats.org/officeDocument/2006/relationships/slideLayout" Target="../slideLayouts/slideLayout2.xml"/><Relationship Id="rId6" Type="http://schemas.openxmlformats.org/officeDocument/2006/relationships/image" Target="../media/image53.gif"/><Relationship Id="rId5" Type="http://schemas.openxmlformats.org/officeDocument/2006/relationships/image" Target="../media/image52.wmf"/><Relationship Id="rId4" Type="http://schemas.openxmlformats.org/officeDocument/2006/relationships/image" Target="../media/image51.gif"/></Relationships>
</file>

<file path=ppt/slides/_rels/slide46.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image" Target="../media/image54.gif"/><Relationship Id="rId1" Type="http://schemas.openxmlformats.org/officeDocument/2006/relationships/slideLayout" Target="../slideLayouts/slideLayout2.xml"/><Relationship Id="rId5" Type="http://schemas.openxmlformats.org/officeDocument/2006/relationships/image" Target="../media/image57.wmf"/><Relationship Id="rId4" Type="http://schemas.openxmlformats.org/officeDocument/2006/relationships/image" Target="../media/image56.wmf"/></Relationships>
</file>

<file path=ppt/slides/_rels/slide47.xml.rels><?xml version="1.0" encoding="UTF-8" standalone="yes"?>
<Relationships xmlns="http://schemas.openxmlformats.org/package/2006/relationships"><Relationship Id="rId3" Type="http://schemas.openxmlformats.org/officeDocument/2006/relationships/image" Target="../media/image59.gif"/><Relationship Id="rId2" Type="http://schemas.openxmlformats.org/officeDocument/2006/relationships/image" Target="../media/image58.wmf"/><Relationship Id="rId1" Type="http://schemas.openxmlformats.org/officeDocument/2006/relationships/slideLayout" Target="../slideLayouts/slideLayout2.xml"/><Relationship Id="rId5" Type="http://schemas.openxmlformats.org/officeDocument/2006/relationships/image" Target="../media/image44.gif"/><Relationship Id="rId4" Type="http://schemas.openxmlformats.org/officeDocument/2006/relationships/image" Target="../media/image60.jpeg"/></Relationships>
</file>

<file path=ppt/slides/_rels/slide4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wm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7.wmf"/><Relationship Id="rId2" Type="http://schemas.openxmlformats.org/officeDocument/2006/relationships/image" Target="../media/image66.wmf"/><Relationship Id="rId1" Type="http://schemas.openxmlformats.org/officeDocument/2006/relationships/slideLayout" Target="../slideLayouts/slideLayout2.xml"/><Relationship Id="rId4" Type="http://schemas.openxmlformats.org/officeDocument/2006/relationships/image" Target="../media/image68.wmf"/></Relationships>
</file>

<file path=ppt/slides/_rels/slide5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1.gif"/><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2.xml"/><Relationship Id="rId4" Type="http://schemas.openxmlformats.org/officeDocument/2006/relationships/image" Target="../media/image74.gif"/></Relationships>
</file>

<file path=ppt/slides/_rels/slide6.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gi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8.wmf"/><Relationship Id="rId2" Type="http://schemas.openxmlformats.org/officeDocument/2006/relationships/image" Target="../media/image77.gif"/><Relationship Id="rId1" Type="http://schemas.openxmlformats.org/officeDocument/2006/relationships/slideLayout" Target="../slideLayouts/slideLayout2.xml"/><Relationship Id="rId4" Type="http://schemas.openxmlformats.org/officeDocument/2006/relationships/image" Target="../media/image79.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2.w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wm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s>
</file>

<file path=ppt/slides/_rels/slide74.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03.gif"/><Relationship Id="rId2" Type="http://schemas.openxmlformats.org/officeDocument/2006/relationships/image" Target="../media/image102.wmf"/><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104.gif"/><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slide" Target="slide84.xml"/><Relationship Id="rId2" Type="http://schemas.openxmlformats.org/officeDocument/2006/relationships/slide" Target="slide83.xml"/><Relationship Id="rId1" Type="http://schemas.openxmlformats.org/officeDocument/2006/relationships/slideLayout" Target="../slideLayouts/slideLayout2.xml"/><Relationship Id="rId4" Type="http://schemas.openxmlformats.org/officeDocument/2006/relationships/slide" Target="slide85.xml"/></Relationships>
</file>

<file path=ppt/slides/_rels/slide83.xml.rels><?xml version="1.0" encoding="UTF-8" standalone="yes"?>
<Relationships xmlns="http://schemas.openxmlformats.org/package/2006/relationships"><Relationship Id="rId2" Type="http://schemas.openxmlformats.org/officeDocument/2006/relationships/slide" Target="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slide" Target="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slide" Target="slide8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7.gif"/><Relationship Id="rId5" Type="http://schemas.openxmlformats.org/officeDocument/2006/relationships/image" Target="../media/image6.gif"/><Relationship Id="rId4" Type="http://schemas.openxmlformats.org/officeDocument/2006/relationships/audio" Target="../media/audio3.wav"/></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39552" y="980728"/>
            <a:ext cx="8229600" cy="2088232"/>
          </a:xfrm>
        </p:spPr>
        <p:txBody>
          <a:bodyPr>
            <a:normAutofit fontScale="90000"/>
          </a:bodyPr>
          <a:lstStyle/>
          <a:p>
            <a:pPr algn="ctr" eaLnBrk="1" hangingPunct="1"/>
            <a:r>
              <a:rPr lang="tr-TR" dirty="0" smtClean="0"/>
              <a:t>Biyomedikal İşaretler </a:t>
            </a:r>
            <a:br>
              <a:rPr lang="tr-TR" dirty="0" smtClean="0"/>
            </a:br>
            <a:r>
              <a:rPr lang="tr-TR" dirty="0" smtClean="0"/>
              <a:t>ve </a:t>
            </a:r>
            <a:br>
              <a:rPr lang="tr-TR" dirty="0" smtClean="0"/>
            </a:br>
            <a:r>
              <a:rPr lang="tr-TR" dirty="0" smtClean="0"/>
              <a:t>İşaret İşleme</a:t>
            </a:r>
            <a:endParaRPr lang="en-US" sz="2800" dirty="0" smtClean="0"/>
          </a:p>
        </p:txBody>
      </p:sp>
      <p:sp>
        <p:nvSpPr>
          <p:cNvPr id="2051" name="Rectangle 3"/>
          <p:cNvSpPr>
            <a:spLocks noGrp="1" noChangeArrowheads="1"/>
          </p:cNvSpPr>
          <p:nvPr>
            <p:ph type="subTitle" idx="1"/>
          </p:nvPr>
        </p:nvSpPr>
        <p:spPr>
          <a:xfrm>
            <a:off x="1403648" y="3429000"/>
            <a:ext cx="6400800" cy="1440160"/>
          </a:xfrm>
        </p:spPr>
        <p:txBody>
          <a:bodyPr>
            <a:normAutofit fontScale="92500"/>
          </a:bodyPr>
          <a:lstStyle/>
          <a:p>
            <a:pPr algn="ctr" eaLnBrk="1" hangingPunct="1"/>
            <a:r>
              <a:rPr lang="en-US" dirty="0" smtClean="0"/>
              <a:t>Prof. Dr. </a:t>
            </a:r>
            <a:r>
              <a:rPr lang="tr-TR" dirty="0" smtClean="0"/>
              <a:t>Bahattin Karagözoğlu</a:t>
            </a:r>
            <a:endParaRPr lang="en-US" dirty="0" smtClean="0"/>
          </a:p>
          <a:p>
            <a:pPr algn="ctr" eaLnBrk="1" hangingPunct="1"/>
            <a:r>
              <a:rPr lang="tr-TR" dirty="0" smtClean="0"/>
              <a:t>İMÜ Mühendislik ve Mimarlık Fakültesi</a:t>
            </a:r>
          </a:p>
          <a:p>
            <a:pPr algn="ctr" eaLnBrk="1" hangingPunct="1"/>
            <a:r>
              <a:rPr lang="tr-TR" dirty="0" smtClean="0"/>
              <a:t>Elektrik-Elektronik Mühendisliği Bölümü</a:t>
            </a:r>
          </a:p>
        </p:txBody>
      </p:sp>
    </p:spTree>
    <p:extLst>
      <p:ext uri="{BB962C8B-B14F-4D97-AF65-F5344CB8AC3E}">
        <p14:creationId xmlns:p14="http://schemas.microsoft.com/office/powerpoint/2010/main" val="1728920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2051">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499"/>
                                          </p:stCondLst>
                                        </p:cTn>
                                        <p:tgtEl>
                                          <p:spTgt spid="2051">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20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 grpId="0" autoUpdateAnimBg="0"/>
      <p:bldP spid="2051"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tr-TR" dirty="0" smtClean="0"/>
              <a:t>Mühendislik Nedir</a:t>
            </a:r>
            <a:r>
              <a:rPr lang="en-US" dirty="0" smtClean="0"/>
              <a:t>?</a:t>
            </a:r>
            <a:endParaRPr lang="ar-SA" dirty="0"/>
          </a:p>
        </p:txBody>
      </p:sp>
      <p:sp>
        <p:nvSpPr>
          <p:cNvPr id="3" name="Content Placeholder 2"/>
          <p:cNvSpPr>
            <a:spLocks noGrp="1"/>
          </p:cNvSpPr>
          <p:nvPr>
            <p:ph idx="1"/>
          </p:nvPr>
        </p:nvSpPr>
        <p:spPr/>
        <p:txBody>
          <a:bodyPr>
            <a:normAutofit/>
          </a:bodyPr>
          <a:lstStyle/>
          <a:p>
            <a:pPr algn="l" rtl="0"/>
            <a:r>
              <a:rPr lang="en-US" dirty="0" err="1" smtClean="0"/>
              <a:t>TDK’ya</a:t>
            </a:r>
            <a:r>
              <a:rPr lang="en-US" dirty="0" smtClean="0"/>
              <a:t> </a:t>
            </a:r>
            <a:r>
              <a:rPr lang="tr-TR" dirty="0" smtClean="0"/>
              <a:t>göre: </a:t>
            </a:r>
          </a:p>
          <a:p>
            <a:pPr lvl="1" algn="l" rtl="0"/>
            <a:r>
              <a:rPr lang="tr-TR" dirty="0" smtClean="0"/>
              <a:t>Bilim ve matematiksel prensipleri, tecrübe, karar ve ortak fikirleri kullanarak insana faydalı ürünler ortaya koyma sanatıdır.</a:t>
            </a:r>
          </a:p>
          <a:p>
            <a:pPr lvl="1" algn="l" rtl="0"/>
            <a:r>
              <a:rPr lang="tr-TR" dirty="0" smtClean="0"/>
              <a:t>Belirli bir ihtiyacı karşılamak için gerekli teknik ürün ve sistemi üretme sürecidir.</a:t>
            </a:r>
          </a:p>
          <a:p>
            <a:pPr algn="l" rtl="0"/>
            <a:r>
              <a:rPr lang="tr-TR" dirty="0" smtClean="0"/>
              <a:t>Bilim adamlarına göre:</a:t>
            </a:r>
          </a:p>
          <a:p>
            <a:pPr lvl="1" algn="l" rtl="0"/>
            <a:r>
              <a:rPr lang="tr-TR" dirty="0" smtClean="0"/>
              <a:t>Pratikte uygulanan (çalışan) birşeyler üretmektir.</a:t>
            </a:r>
          </a:p>
          <a:p>
            <a:pPr lvl="1" algn="l" rtl="0"/>
            <a:r>
              <a:rPr lang="tr-TR" dirty="0" smtClean="0"/>
              <a:t>Ödünleşme sanatıdır.</a:t>
            </a:r>
          </a:p>
          <a:p>
            <a:pPr lvl="1" algn="l" rtl="0"/>
            <a:r>
              <a:rPr lang="tr-TR" dirty="0" smtClean="0"/>
              <a:t>İkisi birleştiğinde: tasarımcılıktır.</a:t>
            </a:r>
            <a:endParaRPr lang="ar-SA" dirty="0"/>
          </a:p>
        </p:txBody>
      </p:sp>
      <p:sp>
        <p:nvSpPr>
          <p:cNvPr id="6" name="Slide Number Placeholder 5"/>
          <p:cNvSpPr>
            <a:spLocks noGrp="1"/>
          </p:cNvSpPr>
          <p:nvPr>
            <p:ph type="sldNum" sz="quarter" idx="12"/>
          </p:nvPr>
        </p:nvSpPr>
        <p:spPr/>
        <p:txBody>
          <a:bodyPr/>
          <a:lstStyle/>
          <a:p>
            <a:pPr>
              <a:buClr>
                <a:srgbClr val="C9C2D1"/>
              </a:buClr>
              <a:defRPr/>
            </a:pPr>
            <a:fld id="{89E4F861-D691-4DED-9318-CA38B85A57D9}" type="slidenum">
              <a:rPr lang="en-US" smtClean="0">
                <a:solidFill>
                  <a:prstClr val="white">
                    <a:shade val="50000"/>
                  </a:prstClr>
                </a:solidFill>
              </a:rPr>
              <a:pPr>
                <a:buClr>
                  <a:srgbClr val="C9C2D1"/>
                </a:buClr>
                <a:defRPr/>
              </a:pPr>
              <a:t>10</a:t>
            </a:fld>
            <a:endParaRPr lang="en-US">
              <a:solidFill>
                <a:prstClr val="white">
                  <a:shade val="50000"/>
                </a:prstClr>
              </a:solidFill>
            </a:endParaRPr>
          </a:p>
        </p:txBody>
      </p:sp>
      <p:sp>
        <p:nvSpPr>
          <p:cNvPr id="7"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588294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tr-TR" dirty="0" smtClean="0"/>
              <a:t>Mühendis Kimdir</a:t>
            </a:r>
            <a:r>
              <a:rPr lang="en-US" dirty="0" smtClean="0"/>
              <a:t>?</a:t>
            </a:r>
            <a:endParaRPr lang="ar-SA" dirty="0"/>
          </a:p>
        </p:txBody>
      </p:sp>
      <p:sp>
        <p:nvSpPr>
          <p:cNvPr id="3" name="Content Placeholder 2"/>
          <p:cNvSpPr>
            <a:spLocks noGrp="1"/>
          </p:cNvSpPr>
          <p:nvPr>
            <p:ph idx="1"/>
          </p:nvPr>
        </p:nvSpPr>
        <p:spPr/>
        <p:txBody>
          <a:bodyPr>
            <a:normAutofit/>
          </a:bodyPr>
          <a:lstStyle/>
          <a:p>
            <a:pPr algn="l" rtl="0">
              <a:buNone/>
            </a:pPr>
            <a:r>
              <a:rPr lang="tr-TR" u="sng" dirty="0" smtClean="0"/>
              <a:t>İnsanların her türlü ihtiyacını karşılamaya dayalı </a:t>
            </a:r>
          </a:p>
          <a:p>
            <a:pPr algn="l" rtl="0"/>
            <a:r>
              <a:rPr lang="tr-TR" dirty="0" smtClean="0"/>
              <a:t>yol, köprü, bina gibi bayındırlık; </a:t>
            </a:r>
          </a:p>
          <a:p>
            <a:pPr algn="l" rtl="0"/>
            <a:r>
              <a:rPr lang="tr-TR" dirty="0" smtClean="0"/>
              <a:t>tarım, beslenme gibi gıda; </a:t>
            </a:r>
          </a:p>
          <a:p>
            <a:pPr algn="l" rtl="0"/>
            <a:r>
              <a:rPr lang="tr-TR" dirty="0" smtClean="0"/>
              <a:t>fizik, kimya, biyoloji, Elektrik, Elektronik gibi fen;</a:t>
            </a:r>
          </a:p>
          <a:p>
            <a:pPr algn="l" rtl="0"/>
            <a:r>
              <a:rPr lang="tr-TR" dirty="0" smtClean="0"/>
              <a:t>uçak, otomobil, motor, iş makineleri gibi teknik ve sosyal </a:t>
            </a:r>
          </a:p>
          <a:p>
            <a:pPr algn="l" rtl="0">
              <a:buNone/>
            </a:pPr>
            <a:r>
              <a:rPr lang="tr-TR" dirty="0" smtClean="0"/>
              <a:t>alanlarda uzmanlaşmış, belli bir eğitim görmüş kimse.</a:t>
            </a:r>
            <a:endParaRPr lang="ar-SA" dirty="0"/>
          </a:p>
        </p:txBody>
      </p:sp>
      <p:sp>
        <p:nvSpPr>
          <p:cNvPr id="6" name="Slide Number Placeholder 5"/>
          <p:cNvSpPr>
            <a:spLocks noGrp="1"/>
          </p:cNvSpPr>
          <p:nvPr>
            <p:ph type="sldNum" sz="quarter" idx="12"/>
          </p:nvPr>
        </p:nvSpPr>
        <p:spPr/>
        <p:txBody>
          <a:bodyPr/>
          <a:lstStyle/>
          <a:p>
            <a:pPr>
              <a:buClr>
                <a:srgbClr val="C9C2D1"/>
              </a:buClr>
              <a:defRPr/>
            </a:pPr>
            <a:fld id="{89E4F861-D691-4DED-9318-CA38B85A57D9}" type="slidenum">
              <a:rPr lang="en-US" smtClean="0">
                <a:solidFill>
                  <a:prstClr val="white">
                    <a:shade val="50000"/>
                  </a:prstClr>
                </a:solidFill>
              </a:rPr>
              <a:pPr>
                <a:buClr>
                  <a:srgbClr val="C9C2D1"/>
                </a:buClr>
                <a:defRPr/>
              </a:pPr>
              <a:t>11</a:t>
            </a:fld>
            <a:endParaRPr lang="en-US">
              <a:solidFill>
                <a:prstClr val="white">
                  <a:shade val="50000"/>
                </a:prstClr>
              </a:solidFill>
            </a:endParaRPr>
          </a:p>
        </p:txBody>
      </p:sp>
      <p:sp>
        <p:nvSpPr>
          <p:cNvPr id="7"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9737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fontScale="90000"/>
          </a:bodyPr>
          <a:lstStyle/>
          <a:p>
            <a:pPr rtl="0" eaLnBrk="1" hangingPunct="1">
              <a:defRPr/>
            </a:pPr>
            <a:r>
              <a:rPr lang="tr-TR" sz="4000" dirty="0" smtClean="0"/>
              <a:t>Profesyonel Özellikler ve Sorumluluklar</a:t>
            </a:r>
            <a:endParaRPr lang="en-US" sz="4000" dirty="0" smtClean="0"/>
          </a:p>
        </p:txBody>
      </p:sp>
      <p:sp>
        <p:nvSpPr>
          <p:cNvPr id="70659" name="Rectangle 3"/>
          <p:cNvSpPr>
            <a:spLocks noGrp="1" noChangeArrowheads="1"/>
          </p:cNvSpPr>
          <p:nvPr>
            <p:ph type="body" idx="1"/>
          </p:nvPr>
        </p:nvSpPr>
        <p:spPr>
          <a:xfrm>
            <a:off x="457200" y="1828800"/>
            <a:ext cx="8229600" cy="1981200"/>
          </a:xfrm>
        </p:spPr>
        <p:txBody>
          <a:bodyPr/>
          <a:lstStyle/>
          <a:p>
            <a:pPr algn="l" rtl="0" eaLnBrk="1" hangingPunct="1">
              <a:defRPr/>
            </a:pPr>
            <a:r>
              <a:rPr lang="tr-TR" dirty="0" smtClean="0"/>
              <a:t>Toplumdaki üç tip profesyonelin verdikleri kararları karşılaştırınız</a:t>
            </a:r>
            <a:endParaRPr lang="ar-SA" dirty="0" smtClean="0"/>
          </a:p>
          <a:p>
            <a:pPr algn="l" rtl="0" eaLnBrk="1" hangingPunct="1">
              <a:defRPr/>
            </a:pPr>
            <a:endParaRPr lang="en-US" dirty="0" smtClean="0"/>
          </a:p>
          <a:p>
            <a:pPr algn="l" rtl="0" eaLnBrk="1" hangingPunct="1">
              <a:buFont typeface="Wingdings" pitchFamily="2" charset="2"/>
              <a:buNone/>
              <a:defRPr/>
            </a:pPr>
            <a:endParaRPr lang="en-US" dirty="0" smtClean="0"/>
          </a:p>
        </p:txBody>
      </p:sp>
      <p:sp>
        <p:nvSpPr>
          <p:cNvPr id="14340" name="Text Box 4"/>
          <p:cNvSpPr txBox="1">
            <a:spLocks noChangeArrowheads="1"/>
          </p:cNvSpPr>
          <p:nvPr/>
        </p:nvSpPr>
        <p:spPr bwMode="auto">
          <a:xfrm>
            <a:off x="792163" y="2084388"/>
            <a:ext cx="184150" cy="366712"/>
          </a:xfrm>
          <a:prstGeom prst="rect">
            <a:avLst/>
          </a:prstGeom>
          <a:noFill/>
          <a:ln w="9525">
            <a:noFill/>
            <a:miter lim="800000"/>
            <a:headEnd/>
            <a:tailEnd/>
          </a:ln>
        </p:spPr>
        <p:txBody>
          <a:bodyPr wrap="none">
            <a:spAutoFit/>
          </a:bodyPr>
          <a:lstStyle/>
          <a:p>
            <a:endParaRPr lang="ar-SA"/>
          </a:p>
        </p:txBody>
      </p:sp>
      <p:sp>
        <p:nvSpPr>
          <p:cNvPr id="5" name="Slide Number Placeholder 4"/>
          <p:cNvSpPr>
            <a:spLocks noGrp="1"/>
          </p:cNvSpPr>
          <p:nvPr>
            <p:ph type="sldNum" sz="quarter" idx="12"/>
          </p:nvPr>
        </p:nvSpPr>
        <p:spPr/>
        <p:txBody>
          <a:bodyPr/>
          <a:lstStyle/>
          <a:p>
            <a:pPr>
              <a:buNone/>
              <a:defRPr/>
            </a:pPr>
            <a:fld id="{0E3568C9-B2AE-4332-B184-53EF9DB33077}" type="slidenum">
              <a:rPr lang="en-US" smtClean="0"/>
              <a:pPr>
                <a:buNone/>
                <a:defRPr/>
              </a:pPr>
              <a:t>12</a:t>
            </a:fld>
            <a:endParaRPr lang="en-US" dirty="0"/>
          </a:p>
        </p:txBody>
      </p:sp>
      <p:pic>
        <p:nvPicPr>
          <p:cNvPr id="8" name="Picture 14" descr="C:\Documents and Settings\Administrator\Local Settings\Temporary Internet Files\Content.IE5\C1EY0WLN\MCj04360090000[1].wmf"/>
          <p:cNvPicPr>
            <a:picLocks noChangeAspect="1" noChangeArrowheads="1"/>
          </p:cNvPicPr>
          <p:nvPr/>
        </p:nvPicPr>
        <p:blipFill>
          <a:blip r:embed="rId2" cstate="print"/>
          <a:srcRect/>
          <a:stretch>
            <a:fillRect/>
          </a:stretch>
        </p:blipFill>
        <p:spPr bwMode="auto">
          <a:xfrm>
            <a:off x="4038600" y="3657600"/>
            <a:ext cx="2016125" cy="1793875"/>
          </a:xfrm>
          <a:prstGeom prst="rect">
            <a:avLst/>
          </a:prstGeom>
          <a:noFill/>
          <a:ln w="9525">
            <a:noFill/>
            <a:miter lim="800000"/>
            <a:headEnd/>
            <a:tailEnd/>
          </a:ln>
        </p:spPr>
      </p:pic>
      <p:pic>
        <p:nvPicPr>
          <p:cNvPr id="9" name="Picture 15" descr="C:\Documents and Settings\Administrator\Local Settings\Temporary Internet Files\Content.IE5\5KCC2BDX\MCj02311330000[1].wmf"/>
          <p:cNvPicPr>
            <a:picLocks noChangeAspect="1" noChangeArrowheads="1"/>
          </p:cNvPicPr>
          <p:nvPr/>
        </p:nvPicPr>
        <p:blipFill>
          <a:blip r:embed="rId3" cstate="print"/>
          <a:srcRect/>
          <a:stretch>
            <a:fillRect/>
          </a:stretch>
        </p:blipFill>
        <p:spPr bwMode="auto">
          <a:xfrm>
            <a:off x="6477000" y="3276600"/>
            <a:ext cx="2357438" cy="2697163"/>
          </a:xfrm>
          <a:prstGeom prst="rect">
            <a:avLst/>
          </a:prstGeom>
          <a:noFill/>
          <a:ln w="9525">
            <a:noFill/>
            <a:miter lim="800000"/>
            <a:headEnd/>
            <a:tailEnd/>
          </a:ln>
        </p:spPr>
      </p:pic>
      <p:pic>
        <p:nvPicPr>
          <p:cNvPr id="10" name="Picture 11" descr="C:\Documents and Settings\Administrator\Local Settings\Temporary Internet Files\Content.IE5\1E2JWCT8\MPj04017940000[1].jpg"/>
          <p:cNvPicPr>
            <a:picLocks noChangeAspect="1" noChangeArrowheads="1"/>
          </p:cNvPicPr>
          <p:nvPr/>
        </p:nvPicPr>
        <p:blipFill>
          <a:blip r:embed="rId4" cstate="print"/>
          <a:srcRect/>
          <a:stretch>
            <a:fillRect/>
          </a:stretch>
        </p:blipFill>
        <p:spPr bwMode="auto">
          <a:xfrm>
            <a:off x="0" y="3736975"/>
            <a:ext cx="3263900" cy="3121025"/>
          </a:xfrm>
          <a:prstGeom prst="rect">
            <a:avLst/>
          </a:prstGeom>
          <a:noFill/>
          <a:ln w="9525">
            <a:noFill/>
            <a:miter lim="800000"/>
            <a:headEnd/>
            <a:tailEnd/>
          </a:ln>
        </p:spPr>
      </p:pic>
      <p:pic>
        <p:nvPicPr>
          <p:cNvPr id="7" name="Picture 7" descr="C:\Program Files\Microsoft Office\MEDIA\CAGCAT10\j0300840.wmf"/>
          <p:cNvPicPr>
            <a:picLocks noChangeAspect="1" noChangeArrowheads="1"/>
          </p:cNvPicPr>
          <p:nvPr/>
        </p:nvPicPr>
        <p:blipFill>
          <a:blip r:embed="rId5" cstate="print"/>
          <a:srcRect/>
          <a:stretch>
            <a:fillRect/>
          </a:stretch>
        </p:blipFill>
        <p:spPr bwMode="auto">
          <a:xfrm>
            <a:off x="2057400" y="3276600"/>
            <a:ext cx="1814513" cy="1528763"/>
          </a:xfrm>
          <a:prstGeom prst="rect">
            <a:avLst/>
          </a:prstGeom>
          <a:noFill/>
          <a:ln w="9525">
            <a:noFill/>
            <a:miter lim="800000"/>
            <a:headEnd/>
            <a:tailEnd/>
          </a:ln>
        </p:spPr>
      </p:pic>
      <p:sp>
        <p:nvSpPr>
          <p:cNvPr id="13" name="Rectangle 4"/>
          <p:cNvSpPr>
            <a:spLocks noChangeArrowheads="1"/>
          </p:cNvSpPr>
          <p:nvPr/>
        </p:nvSpPr>
        <p:spPr bwMode="auto">
          <a:xfrm>
            <a:off x="468313" y="1448272"/>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584548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ox(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diamond(in)">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tr-TR" dirty="0" smtClean="0"/>
              <a:t>Mühendislik etiği</a:t>
            </a:r>
            <a:endParaRPr lang="ar-SA" dirty="0" smtClean="0"/>
          </a:p>
        </p:txBody>
      </p:sp>
      <p:sp>
        <p:nvSpPr>
          <p:cNvPr id="3" name="Content Placeholder 2"/>
          <p:cNvSpPr>
            <a:spLocks noGrp="1"/>
          </p:cNvSpPr>
          <p:nvPr>
            <p:ph idx="1"/>
          </p:nvPr>
        </p:nvSpPr>
        <p:spPr/>
        <p:txBody>
          <a:bodyPr vert="horz">
            <a:normAutofit fontScale="92500" lnSpcReduction="10000"/>
          </a:bodyPr>
          <a:lstStyle/>
          <a:p>
            <a:pPr algn="l" rtl="0">
              <a:lnSpc>
                <a:spcPct val="120000"/>
              </a:lnSpc>
              <a:defRPr/>
            </a:pPr>
            <a:r>
              <a:rPr lang="tr-TR" sz="2600" dirty="0" smtClean="0"/>
              <a:t>Mühendis kendine güveni tam, cesur insan; mühendisliğin sembolü olan cetvelden daha düzgün insan demektir. Asla yalan söyleyip demagoji yapmaz. </a:t>
            </a:r>
          </a:p>
          <a:p>
            <a:pPr algn="l" rtl="0">
              <a:lnSpc>
                <a:spcPct val="120000"/>
              </a:lnSpc>
              <a:defRPr/>
            </a:pPr>
            <a:r>
              <a:rPr lang="tr-TR" sz="2600" dirty="0" smtClean="0"/>
              <a:t>Mühendislik uygulamalarında çoğu kez karmaşık ve net olmayan durumlarla karşılaşılır:</a:t>
            </a:r>
          </a:p>
          <a:p>
            <a:pPr lvl="1" algn="l" rtl="0">
              <a:lnSpc>
                <a:spcPct val="120000"/>
              </a:lnSpc>
              <a:defRPr/>
            </a:pPr>
            <a:r>
              <a:rPr lang="tr-TR" sz="2200" dirty="0" smtClean="0"/>
              <a:t>Bu durumda  verilecek kararlar başkaları için çok kritik olabilir ama açık ilmi hüküm bulunmadığından mühendisler suçlanamazlar.</a:t>
            </a:r>
          </a:p>
          <a:p>
            <a:pPr algn="l" rtl="0">
              <a:lnSpc>
                <a:spcPct val="120000"/>
              </a:lnSpc>
              <a:defRPr/>
            </a:pPr>
            <a:r>
              <a:rPr lang="tr-TR" sz="2600" dirty="0" smtClean="0"/>
              <a:t>İnsanın yetişme tarzı ve değer yargıları burada çok önem kazanır (vicdan).</a:t>
            </a:r>
            <a:endParaRPr lang="ar-SA" sz="2600" dirty="0"/>
          </a:p>
        </p:txBody>
      </p:sp>
      <p:sp>
        <p:nvSpPr>
          <p:cNvPr id="11269" name="Slide Number Placeholder 4"/>
          <p:cNvSpPr>
            <a:spLocks noGrp="1"/>
          </p:cNvSpPr>
          <p:nvPr>
            <p:ph type="sldNum" sz="quarter" idx="12"/>
          </p:nvPr>
        </p:nvSpPr>
        <p:spPr>
          <a:noFill/>
        </p:spPr>
        <p:txBody>
          <a:bodyPr/>
          <a:lstStyle/>
          <a:p>
            <a:fld id="{812C178B-3E6D-49D9-A62A-21082F89C764}" type="slidenum">
              <a:rPr lang="en-US" smtClean="0"/>
              <a:pPr/>
              <a:t>13</a:t>
            </a:fld>
            <a:endParaRPr lang="en-US" smtClean="0"/>
          </a:p>
        </p:txBody>
      </p:sp>
      <p:pic>
        <p:nvPicPr>
          <p:cNvPr id="11270" name="Picture 5" descr="134396SmallPicture.gif"/>
          <p:cNvPicPr>
            <a:picLocks noChangeAspect="1"/>
          </p:cNvPicPr>
          <p:nvPr/>
        </p:nvPicPr>
        <p:blipFill>
          <a:blip r:embed="rId2" cstate="print"/>
          <a:srcRect/>
          <a:stretch>
            <a:fillRect/>
          </a:stretch>
        </p:blipFill>
        <p:spPr bwMode="auto">
          <a:xfrm>
            <a:off x="0" y="2928938"/>
            <a:ext cx="928688" cy="1857375"/>
          </a:xfrm>
          <a:prstGeom prst="rect">
            <a:avLst/>
          </a:prstGeom>
          <a:noFill/>
          <a:ln w="9525">
            <a:noFill/>
            <a:miter lim="800000"/>
            <a:headEnd/>
            <a:tailEnd/>
          </a:ln>
        </p:spPr>
      </p:pic>
      <p:sp>
        <p:nvSpPr>
          <p:cNvPr id="8"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2563482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14</a:t>
            </a:fld>
            <a:endParaRPr lang="en-US"/>
          </a:p>
        </p:txBody>
      </p:sp>
      <p:sp>
        <p:nvSpPr>
          <p:cNvPr id="5" name="Title 4"/>
          <p:cNvSpPr>
            <a:spLocks noGrp="1"/>
          </p:cNvSpPr>
          <p:nvPr>
            <p:ph type="title"/>
          </p:nvPr>
        </p:nvSpPr>
        <p:spPr/>
        <p:txBody>
          <a:bodyPr>
            <a:normAutofit fontScale="90000"/>
          </a:bodyPr>
          <a:lstStyle/>
          <a:p>
            <a:r>
              <a:rPr lang="tr-TR" dirty="0"/>
              <a:t>Mühendisin asal görevi olarak </a:t>
            </a:r>
            <a:r>
              <a:rPr lang="tr-TR" dirty="0" smtClean="0"/>
              <a:t>tasarımcılık</a:t>
            </a:r>
            <a:endParaRPr lang="en-US" dirty="0"/>
          </a:p>
        </p:txBody>
      </p:sp>
      <p:pic>
        <p:nvPicPr>
          <p:cNvPr id="61442" name="Picture 2" descr="http://www.ece.cmu.edu/~koopman/abs_chng/4part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18652" y="2420888"/>
            <a:ext cx="2847975" cy="317182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p:cNvSpPr>
            <a:spLocks noChangeArrowheads="1"/>
          </p:cNvSpPr>
          <p:nvPr/>
        </p:nvSpPr>
        <p:spPr bwMode="auto">
          <a:xfrm>
            <a:off x="468313" y="1988840"/>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537273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
        <p:nvSpPr>
          <p:cNvPr id="24579" name="Slide Number Placeholder 3"/>
          <p:cNvSpPr>
            <a:spLocks noGrp="1"/>
          </p:cNvSpPr>
          <p:nvPr>
            <p:ph type="sldNum" sz="quarter" idx="12"/>
          </p:nvPr>
        </p:nvSpPr>
        <p:spPr>
          <a:noFill/>
        </p:spPr>
        <p:txBody>
          <a:bodyPr/>
          <a:lstStyle/>
          <a:p>
            <a:fld id="{B7B2701F-3B25-4797-A759-02873CE53CA6}" type="slidenum">
              <a:rPr lang="en-US" smtClean="0"/>
              <a:pPr/>
              <a:t>15</a:t>
            </a:fld>
            <a:endParaRPr lang="en-US" smtClean="0"/>
          </a:p>
        </p:txBody>
      </p:sp>
      <p:sp>
        <p:nvSpPr>
          <p:cNvPr id="24580" name="Rectangle 2"/>
          <p:cNvSpPr>
            <a:spLocks noChangeArrowheads="1"/>
          </p:cNvSpPr>
          <p:nvPr/>
        </p:nvSpPr>
        <p:spPr bwMode="auto">
          <a:xfrm>
            <a:off x="4929190" y="0"/>
            <a:ext cx="3800473" cy="1142984"/>
          </a:xfrm>
          <a:prstGeom prst="rect">
            <a:avLst/>
          </a:prstGeom>
          <a:noFill/>
          <a:ln w="9525">
            <a:noFill/>
            <a:miter lim="800000"/>
            <a:headEnd/>
            <a:tailEnd/>
          </a:ln>
        </p:spPr>
        <p:txBody>
          <a:bodyPr anchor="ctr"/>
          <a:lstStyle/>
          <a:p>
            <a:pPr algn="ctr">
              <a:lnSpc>
                <a:spcPct val="100000"/>
              </a:lnSpc>
              <a:spcBef>
                <a:spcPct val="0"/>
              </a:spcBef>
              <a:buClrTx/>
              <a:buFontTx/>
              <a:buNone/>
            </a:pPr>
            <a:r>
              <a:rPr lang="tr-TR" sz="3600" dirty="0" smtClean="0">
                <a:latin typeface="+mj-lt"/>
              </a:rPr>
              <a:t>Nasıl Eğitmeliyiz</a:t>
            </a:r>
            <a:r>
              <a:rPr lang="en-US" sz="3600" dirty="0" smtClean="0">
                <a:latin typeface="+mj-lt"/>
              </a:rPr>
              <a:t>?</a:t>
            </a:r>
            <a:endParaRPr lang="en-US" sz="3600" i="1" dirty="0">
              <a:solidFill>
                <a:schemeClr val="tx2"/>
              </a:solidFill>
              <a:latin typeface="+mj-lt"/>
            </a:endParaRPr>
          </a:p>
        </p:txBody>
      </p:sp>
      <p:sp>
        <p:nvSpPr>
          <p:cNvPr id="24582" name="Rectangle 4"/>
          <p:cNvSpPr>
            <a:spLocks noChangeArrowheads="1"/>
          </p:cNvSpPr>
          <p:nvPr/>
        </p:nvSpPr>
        <p:spPr bwMode="auto">
          <a:xfrm>
            <a:off x="228600" y="2132014"/>
            <a:ext cx="8915400" cy="4440258"/>
          </a:xfrm>
          <a:prstGeom prst="rect">
            <a:avLst/>
          </a:prstGeom>
          <a:noFill/>
          <a:ln w="9525">
            <a:noFill/>
            <a:miter lim="800000"/>
            <a:headEnd/>
            <a:tailEnd/>
          </a:ln>
        </p:spPr>
        <p:txBody>
          <a:bodyPr/>
          <a:lstStyle/>
          <a:p>
            <a:pPr marL="342900" indent="-342900">
              <a:lnSpc>
                <a:spcPct val="100000"/>
              </a:lnSpc>
            </a:pPr>
            <a:r>
              <a:rPr lang="tr-TR" sz="2400" dirty="0" smtClean="0"/>
              <a:t>Teknoloji seni beklemez ve her altı ay ila yılda bir kendisini yeniler</a:t>
            </a:r>
            <a:r>
              <a:rPr lang="en-US" sz="2400" dirty="0" smtClean="0"/>
              <a:t>. </a:t>
            </a:r>
          </a:p>
          <a:p>
            <a:pPr marL="342900" indent="-342900">
              <a:lnSpc>
                <a:spcPct val="100000"/>
              </a:lnSpc>
            </a:pPr>
            <a:r>
              <a:rPr lang="tr-TR" sz="2400" dirty="0" smtClean="0"/>
              <a:t>Ayak </a:t>
            </a:r>
            <a:r>
              <a:rPr lang="tr-TR" sz="2400" dirty="0"/>
              <a:t>uydurabilenler, ve konuları ne olursa olsun, sürekli ufuklarını genişletme çabasında olanlar:</a:t>
            </a:r>
            <a:r>
              <a:rPr lang="en-US" sz="2400" dirty="0"/>
              <a:t> </a:t>
            </a:r>
            <a:endParaRPr lang="en-US" sz="2400" dirty="0" smtClean="0"/>
          </a:p>
          <a:p>
            <a:pPr marL="742950" lvl="1" indent="-285750">
              <a:lnSpc>
                <a:spcPct val="100000"/>
              </a:lnSpc>
              <a:buFontTx/>
              <a:buChar char="–"/>
            </a:pPr>
            <a:r>
              <a:rPr lang="tr-TR" sz="2400" dirty="0"/>
              <a:t>En önlerde olma şansına sahip olacaklar</a:t>
            </a:r>
            <a:r>
              <a:rPr lang="en-US" sz="2400" dirty="0"/>
              <a:t>,</a:t>
            </a:r>
          </a:p>
          <a:p>
            <a:pPr marL="742950" lvl="1" indent="-285750">
              <a:lnSpc>
                <a:spcPct val="100000"/>
              </a:lnSpc>
              <a:buFontTx/>
              <a:buChar char="–"/>
            </a:pPr>
            <a:r>
              <a:rPr lang="tr-TR" sz="2400" dirty="0" smtClean="0"/>
              <a:t>Kendilerine </a:t>
            </a:r>
            <a:r>
              <a:rPr lang="tr-TR" sz="2400" dirty="0"/>
              <a:t>çalışacaklar ve </a:t>
            </a:r>
            <a:r>
              <a:rPr lang="en-US" sz="2400" dirty="0"/>
              <a:t> </a:t>
            </a:r>
          </a:p>
          <a:p>
            <a:pPr marL="742950" lvl="1" indent="-285750">
              <a:lnSpc>
                <a:spcPct val="100000"/>
              </a:lnSpc>
              <a:buFontTx/>
              <a:buChar char="–"/>
            </a:pPr>
            <a:r>
              <a:rPr lang="tr-TR" sz="2400" dirty="0"/>
              <a:t>Gerektiğinde kolayca meslek (iş) değiştirebileceklerdir</a:t>
            </a:r>
            <a:r>
              <a:rPr lang="en-US" sz="2400" dirty="0" smtClean="0"/>
              <a:t>.</a:t>
            </a:r>
            <a:endParaRPr lang="tr-TR" sz="2400" dirty="0" smtClean="0"/>
          </a:p>
          <a:p>
            <a:pPr marL="285750" indent="-285750">
              <a:lnSpc>
                <a:spcPct val="100000"/>
              </a:lnSpc>
              <a:buFont typeface="Arial" pitchFamily="34" charset="0"/>
              <a:buChar char="•"/>
            </a:pPr>
            <a:r>
              <a:rPr lang="tr-TR" sz="2400" dirty="0" smtClean="0"/>
              <a:t>Gelişmek isteyen her ülke – her konuda – iyi eğitilmiş akıllı kişiler yetiştirmek zorundadır</a:t>
            </a:r>
            <a:r>
              <a:rPr lang="en-US" sz="2400" dirty="0" smtClean="0"/>
              <a:t>.    </a:t>
            </a:r>
          </a:p>
          <a:p>
            <a:pPr marL="285750" indent="-285750">
              <a:lnSpc>
                <a:spcPct val="100000"/>
              </a:lnSpc>
              <a:buFont typeface="Arial" pitchFamily="34" charset="0"/>
              <a:buChar char="•"/>
            </a:pPr>
            <a:r>
              <a:rPr lang="en-US" sz="2400" dirty="0" smtClean="0"/>
              <a:t> </a:t>
            </a:r>
            <a:r>
              <a:rPr lang="tr-TR" sz="2400" dirty="0" smtClean="0"/>
              <a:t>Sanayide bazı yetenek ve becerileri gelişmiş elemanlara (mühendislere) ihtiyaç vardır</a:t>
            </a:r>
            <a:r>
              <a:rPr lang="en-US" sz="2400" dirty="0" smtClean="0"/>
              <a:t>. </a:t>
            </a:r>
            <a:endParaRPr lang="en-US" sz="2400" dirty="0"/>
          </a:p>
        </p:txBody>
      </p:sp>
      <p:pic>
        <p:nvPicPr>
          <p:cNvPr id="9" name="Picture 8" descr="Rekabet.jpg"/>
          <p:cNvPicPr>
            <a:picLocks noChangeAspect="1"/>
          </p:cNvPicPr>
          <p:nvPr/>
        </p:nvPicPr>
        <p:blipFill>
          <a:blip r:embed="rId2" cstate="print"/>
          <a:stretch>
            <a:fillRect/>
          </a:stretch>
        </p:blipFill>
        <p:spPr>
          <a:xfrm>
            <a:off x="0" y="0"/>
            <a:ext cx="4857750" cy="2152650"/>
          </a:xfrm>
          <a:prstGeom prst="rect">
            <a:avLst/>
          </a:prstGeom>
        </p:spPr>
      </p:pic>
    </p:spTree>
    <p:extLst>
      <p:ext uri="{BB962C8B-B14F-4D97-AF65-F5344CB8AC3E}">
        <p14:creationId xmlns:p14="http://schemas.microsoft.com/office/powerpoint/2010/main" val="1995351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0"/>
            <a:r>
              <a:rPr lang="tr-TR" dirty="0" smtClean="0"/>
              <a:t>Mühendislerde Aranan Bazı Vasıflar</a:t>
            </a:r>
            <a:endParaRPr lang="ar-SA" dirty="0"/>
          </a:p>
        </p:txBody>
      </p:sp>
      <p:pic>
        <p:nvPicPr>
          <p:cNvPr id="8" name="Picture 4" descr="bd04972_"/>
          <p:cNvPicPr>
            <a:picLocks noChangeAspect="1" noChangeArrowheads="1"/>
          </p:cNvPicPr>
          <p:nvPr/>
        </p:nvPicPr>
        <p:blipFill>
          <a:blip r:embed="rId2" cstate="print"/>
          <a:srcRect/>
          <a:stretch>
            <a:fillRect/>
          </a:stretch>
        </p:blipFill>
        <p:spPr bwMode="auto">
          <a:xfrm>
            <a:off x="6112321" y="4665663"/>
            <a:ext cx="2924175" cy="2192337"/>
          </a:xfrm>
          <a:prstGeom prst="rect">
            <a:avLst/>
          </a:prstGeom>
          <a:noFill/>
          <a:ln w="9525">
            <a:noFill/>
            <a:miter lim="800000"/>
            <a:headEnd/>
            <a:tailEnd/>
          </a:ln>
        </p:spPr>
      </p:pic>
      <p:sp>
        <p:nvSpPr>
          <p:cNvPr id="3" name="Content Placeholder 2"/>
          <p:cNvSpPr>
            <a:spLocks noGrp="1"/>
          </p:cNvSpPr>
          <p:nvPr>
            <p:ph idx="1"/>
          </p:nvPr>
        </p:nvSpPr>
        <p:spPr>
          <a:xfrm>
            <a:off x="457200" y="1600200"/>
            <a:ext cx="8229600" cy="4853136"/>
          </a:xfrm>
        </p:spPr>
        <p:txBody>
          <a:bodyPr>
            <a:normAutofit fontScale="92500" lnSpcReduction="20000"/>
          </a:bodyPr>
          <a:lstStyle/>
          <a:p>
            <a:pPr algn="l" rtl="0"/>
            <a:r>
              <a:rPr lang="tr-TR" dirty="0" smtClean="0"/>
              <a:t>Temel mühendislik, tasarım ve imalat işlemlerinin bilgileri </a:t>
            </a:r>
          </a:p>
          <a:p>
            <a:pPr algn="l" rtl="0"/>
            <a:r>
              <a:rPr lang="tr-TR" dirty="0" smtClean="0"/>
              <a:t>Çok yönlü düşünebilme ve sistemi tüm olarak algılayabilme</a:t>
            </a:r>
            <a:r>
              <a:rPr lang="en-US" dirty="0" smtClean="0"/>
              <a:t>k</a:t>
            </a:r>
            <a:endParaRPr lang="tr-TR" dirty="0" smtClean="0"/>
          </a:p>
          <a:p>
            <a:pPr algn="l" rtl="0"/>
            <a:r>
              <a:rPr lang="tr-TR" dirty="0" smtClean="0"/>
              <a:t>Uygulayacağı mühendislik dalının uygulama</a:t>
            </a:r>
            <a:r>
              <a:rPr lang="en-US" dirty="0" smtClean="0"/>
              <a:t>la</a:t>
            </a:r>
            <a:r>
              <a:rPr lang="tr-TR" dirty="0" smtClean="0"/>
              <a:t>rını kavramış olmak</a:t>
            </a:r>
          </a:p>
          <a:p>
            <a:pPr algn="l" rtl="0"/>
            <a:r>
              <a:rPr lang="tr-TR" dirty="0" smtClean="0"/>
              <a:t>Yüksek derecede etik standardına sahip olma</a:t>
            </a:r>
            <a:r>
              <a:rPr lang="en-US" dirty="0" smtClean="0"/>
              <a:t>k</a:t>
            </a:r>
            <a:endParaRPr lang="tr-TR" dirty="0" smtClean="0"/>
          </a:p>
          <a:p>
            <a:pPr algn="l" rtl="0"/>
            <a:r>
              <a:rPr lang="tr-TR" dirty="0" smtClean="0"/>
              <a:t>Kritik, keşfedici, bağımsız ve birlikte (kooperatif) düşünme yeteneği</a:t>
            </a:r>
          </a:p>
          <a:p>
            <a:r>
              <a:rPr lang="tr-TR" dirty="0" smtClean="0"/>
              <a:t>Ekip çalışmasının önemini çok iyi kavramış olmak.</a:t>
            </a:r>
            <a:endParaRPr lang="en-AU" dirty="0" smtClean="0"/>
          </a:p>
          <a:p>
            <a:r>
              <a:rPr lang="tr-TR" dirty="0" smtClean="0"/>
              <a:t>İyi haberleşme yetenekleri</a:t>
            </a:r>
          </a:p>
          <a:p>
            <a:pPr algn="l" rtl="0"/>
            <a:r>
              <a:rPr lang="tr-TR" dirty="0" smtClean="0"/>
              <a:t>Merak ve sürekli öğrenme arzusu</a:t>
            </a:r>
          </a:p>
        </p:txBody>
      </p:sp>
      <p:sp>
        <p:nvSpPr>
          <p:cNvPr id="6" name="Slide Number Placeholder 5"/>
          <p:cNvSpPr>
            <a:spLocks noGrp="1"/>
          </p:cNvSpPr>
          <p:nvPr>
            <p:ph type="sldNum" sz="quarter" idx="12"/>
          </p:nvPr>
        </p:nvSpPr>
        <p:spPr/>
        <p:txBody>
          <a:bodyPr/>
          <a:lstStyle/>
          <a:p>
            <a:pPr>
              <a:defRPr/>
            </a:pPr>
            <a:fld id="{E9CD31E6-A9E4-465C-A52C-1CC58F7E2928}" type="slidenum">
              <a:rPr lang="en-US" smtClean="0"/>
              <a:pPr>
                <a:defRPr/>
              </a:pPr>
              <a:t>16</a:t>
            </a:fld>
            <a:endParaRPr lang="en-US"/>
          </a:p>
        </p:txBody>
      </p:sp>
      <p:sp>
        <p:nvSpPr>
          <p:cNvPr id="7" name="Rectangle 4"/>
          <p:cNvSpPr>
            <a:spLocks noChangeArrowheads="1"/>
          </p:cNvSpPr>
          <p:nvPr/>
        </p:nvSpPr>
        <p:spPr bwMode="auto">
          <a:xfrm>
            <a:off x="468313" y="1376264"/>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6668273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ChangeArrowheads="1"/>
          </p:cNvSpPr>
          <p:nvPr/>
        </p:nvSpPr>
        <p:spPr bwMode="auto">
          <a:xfrm>
            <a:off x="2052638" y="2609850"/>
            <a:ext cx="9144000" cy="0"/>
          </a:xfrm>
          <a:prstGeom prst="rect">
            <a:avLst/>
          </a:prstGeom>
          <a:noFill/>
          <a:ln w="9525">
            <a:noFill/>
            <a:miter lim="800000"/>
            <a:headEnd/>
            <a:tailEnd/>
          </a:ln>
          <a:effectLst/>
        </p:spPr>
        <p:txBody>
          <a:bodyPr>
            <a:spAutoFit/>
          </a:bodyPr>
          <a:lstStyle/>
          <a:p>
            <a:pPr algn="r" rtl="1" fontAlgn="auto">
              <a:spcBef>
                <a:spcPts val="0"/>
              </a:spcBef>
              <a:spcAft>
                <a:spcPts val="0"/>
              </a:spcAft>
            </a:pPr>
            <a:endParaRPr lang="ar-SA">
              <a:solidFill>
                <a:prstClr val="black"/>
              </a:solidFill>
              <a:latin typeface="Calibri"/>
              <a:cs typeface="Arial"/>
            </a:endParaRPr>
          </a:p>
        </p:txBody>
      </p:sp>
      <p:sp>
        <p:nvSpPr>
          <p:cNvPr id="4100" name="Rectangle 4"/>
          <p:cNvSpPr>
            <a:spLocks noChangeArrowheads="1"/>
          </p:cNvSpPr>
          <p:nvPr/>
        </p:nvSpPr>
        <p:spPr bwMode="auto">
          <a:xfrm>
            <a:off x="36512" y="5225424"/>
            <a:ext cx="8999984" cy="1200329"/>
          </a:xfrm>
          <a:prstGeom prst="rect">
            <a:avLst/>
          </a:prstGeom>
          <a:noFill/>
          <a:ln w="9525">
            <a:noFill/>
            <a:miter lim="800000"/>
            <a:headEnd/>
            <a:tailEnd/>
          </a:ln>
          <a:effectLst/>
        </p:spPr>
        <p:txBody>
          <a:bodyPr wrap="square" lIns="457200" rIns="457200">
            <a:spAutoFit/>
          </a:bodyPr>
          <a:lstStyle/>
          <a:p>
            <a:pPr fontAlgn="auto">
              <a:spcBef>
                <a:spcPts val="0"/>
              </a:spcBef>
              <a:spcAft>
                <a:spcPts val="0"/>
              </a:spcAft>
              <a:tabLst>
                <a:tab pos="2971800" algn="ctr"/>
              </a:tabLst>
            </a:pPr>
            <a:r>
              <a:rPr lang="tr-TR" sz="2400" dirty="0" smtClean="0">
                <a:solidFill>
                  <a:prstClr val="black"/>
                </a:solidFill>
                <a:latin typeface="Calibri"/>
                <a:cs typeface="Times New Roman" pitchFamily="18" charset="0"/>
              </a:rPr>
              <a:t>Bilimsel bir yöntemde bir hipotezin geçerliliği ve tutarlılığı deneysel olarak belirlenir.</a:t>
            </a:r>
            <a:endParaRPr lang="en-US" sz="2400" dirty="0">
              <a:solidFill>
                <a:prstClr val="black"/>
              </a:solidFill>
              <a:latin typeface="Calibri"/>
              <a:cs typeface="Times New Roman" pitchFamily="18" charset="0"/>
            </a:endParaRPr>
          </a:p>
          <a:p>
            <a:pPr algn="r" rtl="1" eaLnBrk="0" fontAlgn="auto" hangingPunct="0">
              <a:spcBef>
                <a:spcPts val="0"/>
              </a:spcBef>
              <a:spcAft>
                <a:spcPts val="0"/>
              </a:spcAft>
              <a:tabLst>
                <a:tab pos="2971800" algn="ctr"/>
              </a:tabLst>
            </a:pPr>
            <a:endParaRPr lang="en-US" sz="2400" dirty="0">
              <a:solidFill>
                <a:prstClr val="black"/>
              </a:solidFill>
              <a:latin typeface="Calibri"/>
            </a:endParaRPr>
          </a:p>
        </p:txBody>
      </p:sp>
      <p:sp>
        <p:nvSpPr>
          <p:cNvPr id="6" name="Title 5"/>
          <p:cNvSpPr>
            <a:spLocks noGrp="1"/>
          </p:cNvSpPr>
          <p:nvPr>
            <p:ph type="title"/>
          </p:nvPr>
        </p:nvSpPr>
        <p:spPr/>
        <p:txBody>
          <a:bodyPr>
            <a:normAutofit fontScale="90000"/>
          </a:bodyPr>
          <a:lstStyle/>
          <a:p>
            <a:pPr rtl="0"/>
            <a:r>
              <a:rPr lang="tr-TR" dirty="0" smtClean="0"/>
              <a:t>Bir hipotezin deneysel olarak testi</a:t>
            </a:r>
            <a:endParaRPr lang="ar-SA" dirty="0"/>
          </a:p>
        </p:txBody>
      </p:sp>
      <p:sp>
        <p:nvSpPr>
          <p:cNvPr id="7" name="Rectangle 4"/>
          <p:cNvSpPr>
            <a:spLocks noChangeArrowheads="1"/>
          </p:cNvSpPr>
          <p:nvPr/>
        </p:nvSpPr>
        <p:spPr bwMode="auto">
          <a:xfrm>
            <a:off x="468313" y="11430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
        <p:nvSpPr>
          <p:cNvPr id="2" name="TextBox 1"/>
          <p:cNvSpPr txBox="1"/>
          <p:nvPr/>
        </p:nvSpPr>
        <p:spPr>
          <a:xfrm>
            <a:off x="532969" y="2163641"/>
            <a:ext cx="1080120" cy="646331"/>
          </a:xfrm>
          <a:prstGeom prst="rect">
            <a:avLst/>
          </a:prstGeom>
          <a:noFill/>
          <a:ln>
            <a:solidFill>
              <a:schemeClr val="tx1"/>
            </a:solidFill>
          </a:ln>
        </p:spPr>
        <p:txBody>
          <a:bodyPr wrap="square" rtlCol="0">
            <a:spAutoFit/>
          </a:bodyPr>
          <a:lstStyle/>
          <a:p>
            <a:pPr algn="ctr"/>
            <a:r>
              <a:rPr lang="en-US" dirty="0" err="1" smtClean="0"/>
              <a:t>Sorunu</a:t>
            </a:r>
            <a:r>
              <a:rPr lang="en-US" dirty="0" smtClean="0"/>
              <a:t> tan</a:t>
            </a:r>
            <a:r>
              <a:rPr lang="tr-TR" dirty="0" smtClean="0"/>
              <a:t>ımla</a:t>
            </a:r>
            <a:endParaRPr lang="en-US" dirty="0"/>
          </a:p>
        </p:txBody>
      </p:sp>
      <p:sp>
        <p:nvSpPr>
          <p:cNvPr id="8" name="TextBox 7"/>
          <p:cNvSpPr txBox="1"/>
          <p:nvPr/>
        </p:nvSpPr>
        <p:spPr>
          <a:xfrm>
            <a:off x="2189153" y="2163640"/>
            <a:ext cx="1440160" cy="646331"/>
          </a:xfrm>
          <a:prstGeom prst="rect">
            <a:avLst/>
          </a:prstGeom>
          <a:noFill/>
          <a:ln>
            <a:solidFill>
              <a:schemeClr val="tx1"/>
            </a:solidFill>
          </a:ln>
        </p:spPr>
        <p:txBody>
          <a:bodyPr wrap="square" rtlCol="0">
            <a:spAutoFit/>
          </a:bodyPr>
          <a:lstStyle/>
          <a:p>
            <a:pPr algn="ctr"/>
            <a:r>
              <a:rPr lang="tr-TR" dirty="0" smtClean="0"/>
              <a:t>Önceki çalışmalar</a:t>
            </a:r>
            <a:endParaRPr lang="en-US" dirty="0"/>
          </a:p>
        </p:txBody>
      </p:sp>
      <p:sp>
        <p:nvSpPr>
          <p:cNvPr id="9" name="TextBox 8"/>
          <p:cNvSpPr txBox="1"/>
          <p:nvPr/>
        </p:nvSpPr>
        <p:spPr>
          <a:xfrm>
            <a:off x="4043613" y="2163641"/>
            <a:ext cx="1241884" cy="646331"/>
          </a:xfrm>
          <a:prstGeom prst="rect">
            <a:avLst/>
          </a:prstGeom>
          <a:noFill/>
          <a:ln>
            <a:solidFill>
              <a:schemeClr val="tx1"/>
            </a:solidFill>
          </a:ln>
        </p:spPr>
        <p:txBody>
          <a:bodyPr wrap="square" rtlCol="0">
            <a:spAutoFit/>
          </a:bodyPr>
          <a:lstStyle/>
          <a:p>
            <a:pPr algn="ctr"/>
            <a:r>
              <a:rPr lang="tr-TR" dirty="0" smtClean="0"/>
              <a:t>Hipotezi belirle</a:t>
            </a:r>
            <a:endParaRPr lang="en-US" dirty="0"/>
          </a:p>
        </p:txBody>
      </p:sp>
      <p:sp>
        <p:nvSpPr>
          <p:cNvPr id="10" name="TextBox 9"/>
          <p:cNvSpPr txBox="1"/>
          <p:nvPr/>
        </p:nvSpPr>
        <p:spPr>
          <a:xfrm>
            <a:off x="5861561" y="2163639"/>
            <a:ext cx="1224136" cy="646331"/>
          </a:xfrm>
          <a:prstGeom prst="rect">
            <a:avLst/>
          </a:prstGeom>
          <a:noFill/>
          <a:ln>
            <a:solidFill>
              <a:schemeClr val="tx1"/>
            </a:solidFill>
          </a:ln>
        </p:spPr>
        <p:txBody>
          <a:bodyPr wrap="square" rtlCol="0">
            <a:spAutoFit/>
          </a:bodyPr>
          <a:lstStyle/>
          <a:p>
            <a:pPr algn="ctr"/>
            <a:r>
              <a:rPr lang="tr-TR" dirty="0" smtClean="0"/>
              <a:t>Deneyler yap</a:t>
            </a:r>
            <a:endParaRPr lang="en-US" dirty="0"/>
          </a:p>
        </p:txBody>
      </p:sp>
      <p:sp>
        <p:nvSpPr>
          <p:cNvPr id="11" name="TextBox 10"/>
          <p:cNvSpPr txBox="1"/>
          <p:nvPr/>
        </p:nvSpPr>
        <p:spPr>
          <a:xfrm>
            <a:off x="3701321" y="3243761"/>
            <a:ext cx="1224136" cy="923330"/>
          </a:xfrm>
          <a:prstGeom prst="rect">
            <a:avLst/>
          </a:prstGeom>
          <a:noFill/>
          <a:ln>
            <a:solidFill>
              <a:schemeClr val="tx1"/>
            </a:solidFill>
          </a:ln>
        </p:spPr>
        <p:txBody>
          <a:bodyPr wrap="square" rtlCol="0">
            <a:spAutoFit/>
          </a:bodyPr>
          <a:lstStyle/>
          <a:p>
            <a:pPr algn="ctr"/>
            <a:r>
              <a:rPr lang="tr-TR" dirty="0" smtClean="0"/>
              <a:t>Yeni deneyler tasarla</a:t>
            </a:r>
            <a:endParaRPr lang="en-US" dirty="0"/>
          </a:p>
        </p:txBody>
      </p:sp>
      <p:sp>
        <p:nvSpPr>
          <p:cNvPr id="12" name="TextBox 11"/>
          <p:cNvSpPr txBox="1"/>
          <p:nvPr/>
        </p:nvSpPr>
        <p:spPr>
          <a:xfrm>
            <a:off x="5429513" y="3243761"/>
            <a:ext cx="1224136" cy="923330"/>
          </a:xfrm>
          <a:prstGeom prst="rect">
            <a:avLst/>
          </a:prstGeom>
          <a:noFill/>
          <a:ln>
            <a:solidFill>
              <a:schemeClr val="tx1"/>
            </a:solidFill>
          </a:ln>
        </p:spPr>
        <p:txBody>
          <a:bodyPr wrap="square" rtlCol="0">
            <a:spAutoFit/>
          </a:bodyPr>
          <a:lstStyle/>
          <a:p>
            <a:pPr algn="ctr"/>
            <a:r>
              <a:rPr lang="tr-TR" dirty="0" smtClean="0"/>
              <a:t>Veri analizi yap</a:t>
            </a:r>
            <a:endParaRPr lang="en-US" dirty="0"/>
          </a:p>
        </p:txBody>
      </p:sp>
      <p:sp>
        <p:nvSpPr>
          <p:cNvPr id="13" name="TextBox 12"/>
          <p:cNvSpPr txBox="1"/>
          <p:nvPr/>
        </p:nvSpPr>
        <p:spPr>
          <a:xfrm>
            <a:off x="7301721" y="3315769"/>
            <a:ext cx="1224136" cy="646331"/>
          </a:xfrm>
          <a:prstGeom prst="rect">
            <a:avLst/>
          </a:prstGeom>
          <a:noFill/>
          <a:ln>
            <a:solidFill>
              <a:schemeClr val="tx1"/>
            </a:solidFill>
          </a:ln>
        </p:spPr>
        <p:txBody>
          <a:bodyPr wrap="square" rtlCol="0">
            <a:spAutoFit/>
          </a:bodyPr>
          <a:lstStyle/>
          <a:p>
            <a:pPr algn="ctr"/>
            <a:r>
              <a:rPr lang="tr-TR" dirty="0" smtClean="0"/>
              <a:t>Sonucu belirt</a:t>
            </a:r>
            <a:endParaRPr lang="en-US" dirty="0"/>
          </a:p>
        </p:txBody>
      </p:sp>
      <p:sp>
        <p:nvSpPr>
          <p:cNvPr id="14" name="TextBox 13"/>
          <p:cNvSpPr txBox="1"/>
          <p:nvPr/>
        </p:nvSpPr>
        <p:spPr>
          <a:xfrm>
            <a:off x="4590256" y="4219868"/>
            <a:ext cx="1224136" cy="923330"/>
          </a:xfrm>
          <a:prstGeom prst="rect">
            <a:avLst/>
          </a:prstGeom>
          <a:noFill/>
        </p:spPr>
        <p:txBody>
          <a:bodyPr wrap="square" rtlCol="0">
            <a:spAutoFit/>
          </a:bodyPr>
          <a:lstStyle/>
          <a:p>
            <a:pPr algn="ctr"/>
            <a:r>
              <a:rPr lang="tr-TR" dirty="0" smtClean="0"/>
              <a:t>Yeni deneyler gerekli</a:t>
            </a:r>
            <a:endParaRPr lang="en-US" dirty="0"/>
          </a:p>
        </p:txBody>
      </p:sp>
      <p:sp>
        <p:nvSpPr>
          <p:cNvPr id="15" name="TextBox 14"/>
          <p:cNvSpPr txBox="1"/>
          <p:nvPr/>
        </p:nvSpPr>
        <p:spPr>
          <a:xfrm>
            <a:off x="6697905" y="4219868"/>
            <a:ext cx="1080120" cy="646331"/>
          </a:xfrm>
          <a:prstGeom prst="rect">
            <a:avLst/>
          </a:prstGeom>
          <a:noFill/>
        </p:spPr>
        <p:txBody>
          <a:bodyPr wrap="square" rtlCol="0">
            <a:spAutoFit/>
          </a:bodyPr>
          <a:lstStyle/>
          <a:p>
            <a:pPr algn="ctr"/>
            <a:r>
              <a:rPr lang="en-US" dirty="0" err="1" smtClean="0"/>
              <a:t>Sorun</a:t>
            </a:r>
            <a:r>
              <a:rPr lang="tr-TR" dirty="0" smtClean="0"/>
              <a:t> çözüldü</a:t>
            </a:r>
            <a:endParaRPr lang="en-US" dirty="0"/>
          </a:p>
        </p:txBody>
      </p:sp>
      <p:cxnSp>
        <p:nvCxnSpPr>
          <p:cNvPr id="4" name="Straight Arrow Connector 3"/>
          <p:cNvCxnSpPr>
            <a:stCxn id="2" idx="3"/>
            <a:endCxn id="8" idx="1"/>
          </p:cNvCxnSpPr>
          <p:nvPr/>
        </p:nvCxnSpPr>
        <p:spPr>
          <a:xfrm flipV="1">
            <a:off x="1613089" y="2486806"/>
            <a:ext cx="576064"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8" idx="3"/>
            <a:endCxn id="9" idx="1"/>
          </p:cNvCxnSpPr>
          <p:nvPr/>
        </p:nvCxnSpPr>
        <p:spPr>
          <a:xfrm>
            <a:off x="3629313" y="2486806"/>
            <a:ext cx="414300" cy="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9" idx="3"/>
            <a:endCxn id="10" idx="1"/>
          </p:cNvCxnSpPr>
          <p:nvPr/>
        </p:nvCxnSpPr>
        <p:spPr>
          <a:xfrm flipV="1">
            <a:off x="5285497" y="2486805"/>
            <a:ext cx="576064" cy="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1" idx="3"/>
            <a:endCxn id="10" idx="1"/>
          </p:cNvCxnSpPr>
          <p:nvPr/>
        </p:nvCxnSpPr>
        <p:spPr>
          <a:xfrm flipV="1">
            <a:off x="4925457" y="2486805"/>
            <a:ext cx="936104" cy="12186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0" idx="2"/>
            <a:endCxn id="12" idx="0"/>
          </p:cNvCxnSpPr>
          <p:nvPr/>
        </p:nvCxnSpPr>
        <p:spPr>
          <a:xfrm flipH="1">
            <a:off x="6041581" y="2809970"/>
            <a:ext cx="432048" cy="4337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2" idx="1"/>
            <a:endCxn id="11" idx="3"/>
          </p:cNvCxnSpPr>
          <p:nvPr/>
        </p:nvCxnSpPr>
        <p:spPr>
          <a:xfrm flipH="1">
            <a:off x="4925457" y="3705426"/>
            <a:ext cx="50405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12" idx="3"/>
            <a:endCxn id="13" idx="1"/>
          </p:cNvCxnSpPr>
          <p:nvPr/>
        </p:nvCxnSpPr>
        <p:spPr>
          <a:xfrm flipV="1">
            <a:off x="6653649" y="3638935"/>
            <a:ext cx="648072" cy="6649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304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normAutofit/>
          </a:bodyPr>
          <a:lstStyle/>
          <a:p>
            <a:pPr rtl="0"/>
            <a:r>
              <a:rPr lang="tr-TR" dirty="0" smtClean="0"/>
              <a:t>Çağdaş Tıbbi Uygulamalar</a:t>
            </a:r>
            <a:endParaRPr lang="ar-SA" dirty="0"/>
          </a:p>
        </p:txBody>
      </p:sp>
      <p:sp>
        <p:nvSpPr>
          <p:cNvPr id="7" name="Content Placeholder 6"/>
          <p:cNvSpPr>
            <a:spLocks noGrp="1"/>
          </p:cNvSpPr>
          <p:nvPr>
            <p:ph idx="1"/>
          </p:nvPr>
        </p:nvSpPr>
        <p:spPr>
          <a:xfrm>
            <a:off x="152400" y="1828800"/>
            <a:ext cx="4114800" cy="4297363"/>
          </a:xfrm>
        </p:spPr>
        <p:txBody>
          <a:bodyPr>
            <a:normAutofit/>
          </a:bodyPr>
          <a:lstStyle/>
          <a:p>
            <a:pPr algn="l" rtl="0"/>
            <a:r>
              <a:rPr lang="tr-TR" dirty="0" smtClean="0"/>
              <a:t>Bir hastalığın tanısı klasik uygulamada hekimin kişisel ve objektif olmayan kararı yerine tıbbi görüntüler, biyoelektrik ve biyokimyasal testlere dayanmaktadır.</a:t>
            </a:r>
          </a:p>
        </p:txBody>
      </p:sp>
      <p:sp>
        <p:nvSpPr>
          <p:cNvPr id="4" name="Slide Number Placeholder 3"/>
          <p:cNvSpPr>
            <a:spLocks noGrp="1"/>
          </p:cNvSpPr>
          <p:nvPr>
            <p:ph type="sldNum" sz="quarter" idx="12"/>
          </p:nvPr>
        </p:nvSpPr>
        <p:spPr/>
        <p:txBody>
          <a:bodyPr/>
          <a:lstStyle/>
          <a:p>
            <a:fld id="{3D13B1CC-0A86-45EB-AF1C-DC3D594004A9}" type="slidenum">
              <a:rPr lang="ar-SA" smtClean="0"/>
              <a:pPr/>
              <a:t>18</a:t>
            </a:fld>
            <a:endParaRPr lang="ar-SA"/>
          </a:p>
        </p:txBody>
      </p:sp>
      <p:pic>
        <p:nvPicPr>
          <p:cNvPr id="8" name="Picture 7" descr="BME systems.wmf"/>
          <p:cNvPicPr>
            <a:picLocks noChangeAspect="1"/>
          </p:cNvPicPr>
          <p:nvPr/>
        </p:nvPicPr>
        <p:blipFill>
          <a:blip r:embed="rId2"/>
          <a:stretch>
            <a:fillRect/>
          </a:stretch>
        </p:blipFill>
        <p:spPr>
          <a:xfrm>
            <a:off x="6934200" y="1600200"/>
            <a:ext cx="2019300" cy="2609850"/>
          </a:xfrm>
          <a:prstGeom prst="rect">
            <a:avLst/>
          </a:prstGeom>
        </p:spPr>
      </p:pic>
      <p:pic>
        <p:nvPicPr>
          <p:cNvPr id="9" name="Picture 8" descr="Bio instrument.wmf"/>
          <p:cNvPicPr>
            <a:picLocks noChangeAspect="1"/>
          </p:cNvPicPr>
          <p:nvPr/>
        </p:nvPicPr>
        <p:blipFill>
          <a:blip r:embed="rId3"/>
          <a:stretch>
            <a:fillRect/>
          </a:stretch>
        </p:blipFill>
        <p:spPr>
          <a:xfrm>
            <a:off x="3352800" y="5343525"/>
            <a:ext cx="1647825" cy="1514475"/>
          </a:xfrm>
          <a:prstGeom prst="rect">
            <a:avLst/>
          </a:prstGeom>
        </p:spPr>
      </p:pic>
      <p:pic>
        <p:nvPicPr>
          <p:cNvPr id="138242" name="Picture 2" descr="C:\Documents and Settings\Administrator\Local Settings\Temporary Internet Files\Content.IE5\1E2JWCT8\MCPE07495_0000[1].wmf"/>
          <p:cNvPicPr>
            <a:picLocks noChangeAspect="1" noChangeArrowheads="1"/>
          </p:cNvPicPr>
          <p:nvPr/>
        </p:nvPicPr>
        <p:blipFill>
          <a:blip r:embed="rId4"/>
          <a:srcRect/>
          <a:stretch>
            <a:fillRect/>
          </a:stretch>
        </p:blipFill>
        <p:spPr bwMode="auto">
          <a:xfrm>
            <a:off x="4191000" y="1447800"/>
            <a:ext cx="2773378" cy="3468986"/>
          </a:xfrm>
          <a:prstGeom prst="rect">
            <a:avLst/>
          </a:prstGeom>
          <a:noFill/>
        </p:spPr>
      </p:pic>
      <p:pic>
        <p:nvPicPr>
          <p:cNvPr id="12" name="Picture 5" descr="C:\Documents and Settings\Administrator\Local Settings\Temporary Internet Files\Content.IE5\5KCC2BDX\MPj04017390000[1].jpg"/>
          <p:cNvPicPr>
            <a:picLocks noChangeAspect="1" noChangeArrowheads="1"/>
          </p:cNvPicPr>
          <p:nvPr/>
        </p:nvPicPr>
        <p:blipFill>
          <a:blip r:embed="rId5"/>
          <a:srcRect/>
          <a:stretch>
            <a:fillRect/>
          </a:stretch>
        </p:blipFill>
        <p:spPr bwMode="auto">
          <a:xfrm>
            <a:off x="5105400" y="4114800"/>
            <a:ext cx="3901440" cy="2599944"/>
          </a:xfrm>
          <a:prstGeom prst="rect">
            <a:avLst/>
          </a:prstGeom>
          <a:noFill/>
        </p:spPr>
      </p:pic>
      <p:sp>
        <p:nvSpPr>
          <p:cNvPr id="10" name="Rectangle 9"/>
          <p:cNvSpPr>
            <a:spLocks noChangeArrowheads="1"/>
          </p:cNvSpPr>
          <p:nvPr/>
        </p:nvSpPr>
        <p:spPr bwMode="auto">
          <a:xfrm>
            <a:off x="468313" y="11430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9595099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ChangeArrowheads="1"/>
          </p:cNvSpPr>
          <p:nvPr/>
        </p:nvSpPr>
        <p:spPr bwMode="auto">
          <a:xfrm>
            <a:off x="2028825" y="2528888"/>
            <a:ext cx="9144000" cy="0"/>
          </a:xfrm>
          <a:prstGeom prst="rect">
            <a:avLst/>
          </a:prstGeom>
          <a:noFill/>
          <a:ln w="9525">
            <a:noFill/>
            <a:miter lim="800000"/>
            <a:headEnd/>
            <a:tailEnd/>
          </a:ln>
          <a:effectLst/>
        </p:spPr>
        <p:txBody>
          <a:bodyPr>
            <a:spAutoFit/>
          </a:bodyPr>
          <a:lstStyle/>
          <a:p>
            <a:pPr algn="r" rtl="1" fontAlgn="auto">
              <a:spcBef>
                <a:spcPts val="0"/>
              </a:spcBef>
              <a:spcAft>
                <a:spcPts val="0"/>
              </a:spcAft>
            </a:pPr>
            <a:endParaRPr lang="ar-SA">
              <a:solidFill>
                <a:prstClr val="black"/>
              </a:solidFill>
              <a:latin typeface="Calibri"/>
              <a:cs typeface="Arial"/>
            </a:endParaRPr>
          </a:p>
        </p:txBody>
      </p:sp>
      <p:graphicFrame>
        <p:nvGraphicFramePr>
          <p:cNvPr id="7170" name="Object 2"/>
          <p:cNvGraphicFramePr>
            <a:graphicFrameLocks noChangeAspect="1"/>
          </p:cNvGraphicFramePr>
          <p:nvPr>
            <p:extLst>
              <p:ext uri="{D42A27DB-BD31-4B8C-83A1-F6EECF244321}">
                <p14:modId xmlns:p14="http://schemas.microsoft.com/office/powerpoint/2010/main" val="1781040421"/>
              </p:ext>
            </p:extLst>
          </p:nvPr>
        </p:nvGraphicFramePr>
        <p:xfrm>
          <a:off x="609600" y="1905000"/>
          <a:ext cx="7632700" cy="2700337"/>
        </p:xfrm>
        <a:graphic>
          <a:graphicData uri="http://schemas.openxmlformats.org/presentationml/2006/ole">
            <mc:AlternateContent xmlns:mc="http://schemas.openxmlformats.org/markup-compatibility/2006">
              <mc:Choice xmlns:v="urn:schemas-microsoft-com:vml" Requires="v">
                <p:oleObj spid="_x0000_s14358" name="Visio" r:id="rId3" imgW="5115878" imgH="1824514" progId="Visio.Drawing.11">
                  <p:embed/>
                </p:oleObj>
              </mc:Choice>
              <mc:Fallback>
                <p:oleObj name="Visio" r:id="rId3" imgW="5115878" imgH="1824514" progId="Visio.Drawing.11">
                  <p:embed/>
                  <p:pic>
                    <p:nvPicPr>
                      <p:cNvPr id="0" name=""/>
                      <p:cNvPicPr>
                        <a:picLocks noChangeAspect="1" noChangeArrowheads="1"/>
                      </p:cNvPicPr>
                      <p:nvPr/>
                    </p:nvPicPr>
                    <p:blipFill>
                      <a:blip r:embed="rId4"/>
                      <a:srcRect/>
                      <a:stretch>
                        <a:fillRect/>
                      </a:stretch>
                    </p:blipFill>
                    <p:spPr bwMode="auto">
                      <a:xfrm>
                        <a:off x="609600" y="1905000"/>
                        <a:ext cx="7632700" cy="2700337"/>
                      </a:xfrm>
                      <a:prstGeom prst="rect">
                        <a:avLst/>
                      </a:prstGeom>
                      <a:noFill/>
                      <a:extLst>
                        <a:ext uri="{909E8E84-426E-40DD-AFC4-6F175D3DCCD1}">
                          <a14:hiddenFill xmlns:a14="http://schemas.microsoft.com/office/drawing/2010/main">
                            <a:solidFill>
                              <a:srgbClr val="99CCFF"/>
                            </a:solidFill>
                          </a14:hiddenFill>
                        </a:ext>
                      </a:extLst>
                    </p:spPr>
                  </p:pic>
                </p:oleObj>
              </mc:Fallback>
            </mc:AlternateContent>
          </a:graphicData>
        </a:graphic>
      </p:graphicFrame>
      <p:sp>
        <p:nvSpPr>
          <p:cNvPr id="7172" name="Rectangle 4"/>
          <p:cNvSpPr>
            <a:spLocks noChangeArrowheads="1"/>
          </p:cNvSpPr>
          <p:nvPr/>
        </p:nvSpPr>
        <p:spPr bwMode="auto">
          <a:xfrm>
            <a:off x="2411759" y="4784725"/>
            <a:ext cx="6480721" cy="1015663"/>
          </a:xfrm>
          <a:prstGeom prst="rect">
            <a:avLst/>
          </a:prstGeom>
          <a:noFill/>
          <a:ln w="9525">
            <a:noFill/>
            <a:miter lim="800000"/>
            <a:headEnd/>
            <a:tailEnd/>
          </a:ln>
          <a:effectLst/>
        </p:spPr>
        <p:txBody>
          <a:bodyPr wrap="square" lIns="457200" rIns="457200">
            <a:spAutoFit/>
          </a:bodyPr>
          <a:lstStyle/>
          <a:p>
            <a:pPr fontAlgn="auto">
              <a:spcBef>
                <a:spcPts val="0"/>
              </a:spcBef>
              <a:spcAft>
                <a:spcPts val="0"/>
              </a:spcAft>
            </a:pPr>
            <a:r>
              <a:rPr lang="en-US" sz="2000" dirty="0" smtClean="0">
                <a:solidFill>
                  <a:prstClr val="black"/>
                </a:solidFill>
                <a:latin typeface="Calibri"/>
                <a:cs typeface="Times New Roman" pitchFamily="18" charset="0"/>
              </a:rPr>
              <a:t>The </a:t>
            </a:r>
            <a:r>
              <a:rPr lang="en-US" sz="2000" dirty="0">
                <a:solidFill>
                  <a:prstClr val="black"/>
                </a:solidFill>
                <a:latin typeface="Calibri"/>
                <a:cs typeface="Times New Roman" pitchFamily="18" charset="0"/>
              </a:rPr>
              <a:t>physician obtains the history, examines the patient, performs tests to determine the diagnosis and prescribes treatment.</a:t>
            </a:r>
            <a:r>
              <a:rPr lang="en-US" sz="2000" dirty="0">
                <a:solidFill>
                  <a:prstClr val="black"/>
                </a:solidFill>
                <a:latin typeface="Calibri"/>
                <a:cs typeface="+mn-cs"/>
              </a:rPr>
              <a:t> </a:t>
            </a:r>
          </a:p>
        </p:txBody>
      </p:sp>
      <p:sp>
        <p:nvSpPr>
          <p:cNvPr id="6" name="Title 5"/>
          <p:cNvSpPr>
            <a:spLocks noGrp="1"/>
          </p:cNvSpPr>
          <p:nvPr>
            <p:ph type="title"/>
          </p:nvPr>
        </p:nvSpPr>
        <p:spPr/>
        <p:txBody>
          <a:bodyPr>
            <a:normAutofit/>
          </a:bodyPr>
          <a:lstStyle/>
          <a:p>
            <a:pPr rtl="0"/>
            <a:r>
              <a:rPr lang="tr-TR" dirty="0" smtClean="0"/>
              <a:t>Bir hastalığın tanısı (teşhisi)</a:t>
            </a:r>
            <a:endParaRPr lang="ar-SA" dirty="0"/>
          </a:p>
        </p:txBody>
      </p:sp>
      <p:sp>
        <p:nvSpPr>
          <p:cNvPr id="7" name="Rectangle 4"/>
          <p:cNvSpPr>
            <a:spLocks noChangeArrowheads="1"/>
          </p:cNvSpPr>
          <p:nvPr/>
        </p:nvSpPr>
        <p:spPr bwMode="auto">
          <a:xfrm>
            <a:off x="468313" y="11430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pic>
        <p:nvPicPr>
          <p:cNvPr id="8" name="Picture 7" descr="doktor_recete_yaziyor_hareketli.gif"/>
          <p:cNvPicPr>
            <a:picLocks noChangeAspect="1"/>
          </p:cNvPicPr>
          <p:nvPr/>
        </p:nvPicPr>
        <p:blipFill>
          <a:blip r:embed="rId5"/>
          <a:stretch>
            <a:fillRect/>
          </a:stretch>
        </p:blipFill>
        <p:spPr>
          <a:xfrm>
            <a:off x="7461122" y="46038"/>
            <a:ext cx="1428750" cy="1133475"/>
          </a:xfrm>
          <a:prstGeom prst="rect">
            <a:avLst/>
          </a:prstGeom>
        </p:spPr>
      </p:pic>
      <p:pic>
        <p:nvPicPr>
          <p:cNvPr id="9" name="Picture 2" descr="C:\Documents and Settings\Administrator\Local Settings\Temporary Internet Files\Content.IE5\81PQHS3N\MPj04021240000[1].jpg"/>
          <p:cNvPicPr>
            <a:picLocks noChangeAspect="1" noChangeArrowheads="1"/>
          </p:cNvPicPr>
          <p:nvPr/>
        </p:nvPicPr>
        <p:blipFill>
          <a:blip r:embed="rId6" cstate="print"/>
          <a:srcRect/>
          <a:stretch>
            <a:fillRect/>
          </a:stretch>
        </p:blipFill>
        <p:spPr bwMode="auto">
          <a:xfrm>
            <a:off x="179512" y="2780928"/>
            <a:ext cx="2081784" cy="3121152"/>
          </a:xfrm>
          <a:prstGeom prst="rect">
            <a:avLst/>
          </a:prstGeom>
          <a:noFill/>
        </p:spPr>
      </p:pic>
    </p:spTree>
    <p:extLst>
      <p:ext uri="{BB962C8B-B14F-4D97-AF65-F5344CB8AC3E}">
        <p14:creationId xmlns:p14="http://schemas.microsoft.com/office/powerpoint/2010/main" val="38889512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p:txBody>
          <a:bodyPr/>
          <a:lstStyle/>
          <a:p>
            <a:pPr rtl="0" eaLnBrk="1" hangingPunct="1"/>
            <a:r>
              <a:rPr lang="tr-TR" dirty="0" smtClean="0"/>
              <a:t>Kısa Özgeçmiş</a:t>
            </a:r>
            <a:endParaRPr lang="en-US" dirty="0" smtClean="0"/>
          </a:p>
        </p:txBody>
      </p:sp>
      <p:sp>
        <p:nvSpPr>
          <p:cNvPr id="5125" name="Rectangle 3"/>
          <p:cNvSpPr>
            <a:spLocks noGrp="1" noChangeArrowheads="1"/>
          </p:cNvSpPr>
          <p:nvPr>
            <p:ph idx="1"/>
          </p:nvPr>
        </p:nvSpPr>
        <p:spPr>
          <a:xfrm>
            <a:off x="250824" y="1643050"/>
            <a:ext cx="8250265" cy="4625988"/>
          </a:xfrm>
        </p:spPr>
        <p:txBody>
          <a:bodyPr>
            <a:normAutofit/>
          </a:bodyPr>
          <a:lstStyle/>
          <a:p>
            <a:pPr algn="l" rtl="0" eaLnBrk="1" hangingPunct="1">
              <a:lnSpc>
                <a:spcPct val="90000"/>
              </a:lnSpc>
            </a:pPr>
            <a:r>
              <a:rPr lang="en-US" sz="2800" dirty="0" err="1" smtClean="0"/>
              <a:t>Kastamonu</a:t>
            </a:r>
            <a:r>
              <a:rPr lang="en-US" sz="2800" dirty="0" smtClean="0"/>
              <a:t> Abdurrahman Pa</a:t>
            </a:r>
            <a:r>
              <a:rPr lang="tr-TR" sz="2800" dirty="0" smtClean="0"/>
              <a:t>şa Lisesi</a:t>
            </a:r>
          </a:p>
          <a:p>
            <a:pPr algn="l" rtl="0" eaLnBrk="1" hangingPunct="1">
              <a:lnSpc>
                <a:spcPct val="90000"/>
              </a:lnSpc>
            </a:pPr>
            <a:r>
              <a:rPr lang="tr-TR" sz="2800" dirty="0" smtClean="0"/>
              <a:t>Lisans ve yüksek lisans – ODTÜ Elektrik</a:t>
            </a:r>
            <a:r>
              <a:rPr lang="en-US" sz="2800" dirty="0" smtClean="0"/>
              <a:t>, </a:t>
            </a:r>
            <a:r>
              <a:rPr lang="tr-TR" sz="2800" dirty="0" smtClean="0"/>
              <a:t>Elektronik ve haberleşme</a:t>
            </a:r>
          </a:p>
          <a:p>
            <a:pPr algn="l" rtl="0" eaLnBrk="1" hangingPunct="1">
              <a:lnSpc>
                <a:spcPct val="90000"/>
              </a:lnSpc>
            </a:pPr>
            <a:r>
              <a:rPr lang="tr-TR" sz="2800" dirty="0" smtClean="0"/>
              <a:t>Doktora (PhD) Univ of Stratchlyde Glasgow İskoçya</a:t>
            </a:r>
            <a:r>
              <a:rPr lang="en-US" sz="2800" dirty="0" smtClean="0"/>
              <a:t>,</a:t>
            </a:r>
            <a:r>
              <a:rPr lang="tr-TR" sz="2800" dirty="0" smtClean="0"/>
              <a:t> biyomedikal müh. – klinik ölçmeler</a:t>
            </a:r>
          </a:p>
          <a:p>
            <a:pPr algn="l" rtl="0" eaLnBrk="1" hangingPunct="1">
              <a:lnSpc>
                <a:spcPct val="90000"/>
              </a:lnSpc>
            </a:pPr>
            <a:r>
              <a:rPr lang="tr-TR" sz="2800" dirty="0" smtClean="0"/>
              <a:t>Gölcük tersane kom. araştırma başmüh.</a:t>
            </a:r>
          </a:p>
          <a:p>
            <a:pPr algn="l" rtl="0" eaLnBrk="1" hangingPunct="1">
              <a:lnSpc>
                <a:spcPct val="90000"/>
              </a:lnSpc>
            </a:pPr>
            <a:r>
              <a:rPr lang="tr-TR" sz="2800" dirty="0" smtClean="0"/>
              <a:t>İTÜ Elektrik – Elektronik Fak.</a:t>
            </a:r>
          </a:p>
          <a:p>
            <a:pPr algn="l" rtl="0" eaLnBrk="1" hangingPunct="1">
              <a:lnSpc>
                <a:spcPct val="90000"/>
              </a:lnSpc>
            </a:pPr>
            <a:r>
              <a:rPr lang="tr-TR" sz="2800" dirty="0" smtClean="0"/>
              <a:t>King Abdulaziz Univ. Müh Fak. Elektrik ve Bilgisayar Müh. Böl. Biyomedikal Müh. 1983 – Ağustos 2012</a:t>
            </a:r>
          </a:p>
          <a:p>
            <a:pPr>
              <a:lnSpc>
                <a:spcPct val="90000"/>
              </a:lnSpc>
            </a:pPr>
            <a:r>
              <a:rPr lang="tr-TR" sz="2800" dirty="0" smtClean="0"/>
              <a:t>İMÜ MMF Elektrik-Elektronik Müh. Böl. 2012 </a:t>
            </a:r>
            <a:endParaRPr lang="en-US" sz="2800" dirty="0" smtClean="0"/>
          </a:p>
        </p:txBody>
      </p:sp>
      <p:sp>
        <p:nvSpPr>
          <p:cNvPr id="5123" name="Slide Number Placeholder 5"/>
          <p:cNvSpPr>
            <a:spLocks noGrp="1"/>
          </p:cNvSpPr>
          <p:nvPr>
            <p:ph type="sldNum" sz="quarter" idx="12"/>
          </p:nvPr>
        </p:nvSpPr>
        <p:spPr>
          <a:noFill/>
        </p:spPr>
        <p:txBody>
          <a:bodyPr/>
          <a:lstStyle/>
          <a:p>
            <a:pPr>
              <a:buNone/>
            </a:pPr>
            <a:fld id="{A0E41C34-04BA-40E4-BF8C-78B826318B15}" type="slidenum">
              <a:rPr lang="en-US" smtClean="0"/>
              <a:pPr>
                <a:buNone/>
              </a:pPr>
              <a:t>2</a:t>
            </a:fld>
            <a:endParaRPr lang="en-US" dirty="0" smtClean="0"/>
          </a:p>
        </p:txBody>
      </p:sp>
      <p:sp>
        <p:nvSpPr>
          <p:cNvPr id="8" name="Rectangle 4"/>
          <p:cNvSpPr>
            <a:spLocks noChangeArrowheads="1"/>
          </p:cNvSpPr>
          <p:nvPr/>
        </p:nvSpPr>
        <p:spPr bwMode="auto">
          <a:xfrm>
            <a:off x="468313" y="134076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51398823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p:nvPr>
        </p:nvSpPr>
        <p:spPr/>
        <p:txBody>
          <a:bodyPr/>
          <a:lstStyle/>
          <a:p>
            <a:pPr algn="ctr" eaLnBrk="1" hangingPunct="1"/>
            <a:r>
              <a:rPr lang="tr-TR" dirty="0" smtClean="0">
                <a:latin typeface="Times New Roman" pitchFamily="18" charset="0"/>
              </a:rPr>
              <a:t>Tipik bir tıbbi ölçme sistemi</a:t>
            </a:r>
            <a:endParaRPr lang="en-US" dirty="0" smtClean="0">
              <a:latin typeface="Times New Roman" pitchFamily="18" charset="0"/>
            </a:endParaRPr>
          </a:p>
        </p:txBody>
      </p:sp>
      <p:sp>
        <p:nvSpPr>
          <p:cNvPr id="8198"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grpSp>
        <p:nvGrpSpPr>
          <p:cNvPr id="71" name="Grup 219"/>
          <p:cNvGrpSpPr/>
          <p:nvPr/>
        </p:nvGrpSpPr>
        <p:grpSpPr>
          <a:xfrm>
            <a:off x="179512" y="2420888"/>
            <a:ext cx="8712968" cy="2592288"/>
            <a:chOff x="1323657" y="2923163"/>
            <a:chExt cx="5529580" cy="1416050"/>
          </a:xfrm>
        </p:grpSpPr>
        <p:sp>
          <p:nvSpPr>
            <p:cNvPr id="72" name="Rectangle 4"/>
            <p:cNvSpPr>
              <a:spLocks noChangeArrowheads="1"/>
            </p:cNvSpPr>
            <p:nvPr/>
          </p:nvSpPr>
          <p:spPr bwMode="auto">
            <a:xfrm>
              <a:off x="1539557" y="3727708"/>
              <a:ext cx="433705" cy="545465"/>
            </a:xfrm>
            <a:prstGeom prst="rect">
              <a:avLst/>
            </a:prstGeom>
            <a:solidFill>
              <a:srgbClr val="FFFFFF"/>
            </a:solidFill>
            <a:ln w="9525">
              <a:solidFill>
                <a:schemeClr val="tx1"/>
              </a:solidFill>
              <a:miter lim="800000"/>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73" name="Rectangle 5"/>
            <p:cNvSpPr>
              <a:spLocks noChangeArrowheads="1"/>
            </p:cNvSpPr>
            <p:nvPr/>
          </p:nvSpPr>
          <p:spPr bwMode="auto">
            <a:xfrm>
              <a:off x="1323657" y="3513713"/>
              <a:ext cx="866775" cy="323850"/>
            </a:xfrm>
            <a:prstGeom prst="rect">
              <a:avLst/>
            </a:prstGeom>
            <a:solidFill>
              <a:srgbClr val="FFFFFF"/>
            </a:solidFill>
            <a:ln w="9525">
              <a:solidFill>
                <a:schemeClr val="tx1"/>
              </a:solidFill>
              <a:miter lim="800000"/>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74" name="Freeform 6"/>
            <p:cNvSpPr>
              <a:spLocks/>
            </p:cNvSpPr>
            <p:nvPr/>
          </p:nvSpPr>
          <p:spPr bwMode="auto">
            <a:xfrm>
              <a:off x="1968182" y="3793113"/>
              <a:ext cx="217170" cy="118745"/>
            </a:xfrm>
            <a:custGeom>
              <a:avLst/>
              <a:gdLst>
                <a:gd name="T0" fmla="*/ 55 w 196"/>
                <a:gd name="T1" fmla="*/ 107 h 107"/>
                <a:gd name="T2" fmla="*/ 143 w 196"/>
                <a:gd name="T3" fmla="*/ 107 h 107"/>
                <a:gd name="T4" fmla="*/ 158 w 196"/>
                <a:gd name="T5" fmla="*/ 104 h 107"/>
                <a:gd name="T6" fmla="*/ 174 w 196"/>
                <a:gd name="T7" fmla="*/ 97 h 107"/>
                <a:gd name="T8" fmla="*/ 186 w 196"/>
                <a:gd name="T9" fmla="*/ 84 h 107"/>
                <a:gd name="T10" fmla="*/ 194 w 196"/>
                <a:gd name="T11" fmla="*/ 70 h 107"/>
                <a:gd name="T12" fmla="*/ 196 w 196"/>
                <a:gd name="T13" fmla="*/ 53 h 107"/>
                <a:gd name="T14" fmla="*/ 194 w 196"/>
                <a:gd name="T15" fmla="*/ 37 h 107"/>
                <a:gd name="T16" fmla="*/ 186 w 196"/>
                <a:gd name="T17" fmla="*/ 21 h 107"/>
                <a:gd name="T18" fmla="*/ 174 w 196"/>
                <a:gd name="T19" fmla="*/ 10 h 107"/>
                <a:gd name="T20" fmla="*/ 158 w 196"/>
                <a:gd name="T21" fmla="*/ 3 h 107"/>
                <a:gd name="T22" fmla="*/ 143 w 196"/>
                <a:gd name="T23" fmla="*/ 0 h 107"/>
                <a:gd name="T24" fmla="*/ 55 w 196"/>
                <a:gd name="T25" fmla="*/ 0 h 107"/>
                <a:gd name="T26" fmla="*/ 38 w 196"/>
                <a:gd name="T27" fmla="*/ 3 h 107"/>
                <a:gd name="T28" fmla="*/ 23 w 196"/>
                <a:gd name="T29" fmla="*/ 10 h 107"/>
                <a:gd name="T30" fmla="*/ 12 w 196"/>
                <a:gd name="T31" fmla="*/ 21 h 107"/>
                <a:gd name="T32" fmla="*/ 3 w 196"/>
                <a:gd name="T33" fmla="*/ 37 h 107"/>
                <a:gd name="T34" fmla="*/ 0 w 196"/>
                <a:gd name="T35" fmla="*/ 53 h 107"/>
                <a:gd name="T36" fmla="*/ 0 w 196"/>
                <a:gd name="T37" fmla="*/ 53 h 107"/>
                <a:gd name="T38" fmla="*/ 3 w 196"/>
                <a:gd name="T39" fmla="*/ 70 h 107"/>
                <a:gd name="T40" fmla="*/ 12 w 196"/>
                <a:gd name="T41" fmla="*/ 84 h 107"/>
                <a:gd name="T42" fmla="*/ 23 w 196"/>
                <a:gd name="T43" fmla="*/ 97 h 107"/>
                <a:gd name="T44" fmla="*/ 38 w 196"/>
                <a:gd name="T45" fmla="*/ 104 h 107"/>
                <a:gd name="T46" fmla="*/ 55 w 196"/>
                <a:gd name="T47" fmla="*/ 107 h 10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6"/>
                <a:gd name="T73" fmla="*/ 0 h 107"/>
                <a:gd name="T74" fmla="*/ 196 w 196"/>
                <a:gd name="T75" fmla="*/ 107 h 10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6" h="107">
                  <a:moveTo>
                    <a:pt x="55" y="107"/>
                  </a:moveTo>
                  <a:lnTo>
                    <a:pt x="143" y="107"/>
                  </a:lnTo>
                  <a:lnTo>
                    <a:pt x="158" y="104"/>
                  </a:lnTo>
                  <a:lnTo>
                    <a:pt x="174" y="97"/>
                  </a:lnTo>
                  <a:lnTo>
                    <a:pt x="186" y="84"/>
                  </a:lnTo>
                  <a:lnTo>
                    <a:pt x="194" y="70"/>
                  </a:lnTo>
                  <a:lnTo>
                    <a:pt x="196" y="53"/>
                  </a:lnTo>
                  <a:lnTo>
                    <a:pt x="194" y="37"/>
                  </a:lnTo>
                  <a:lnTo>
                    <a:pt x="186" y="21"/>
                  </a:lnTo>
                  <a:lnTo>
                    <a:pt x="174" y="10"/>
                  </a:lnTo>
                  <a:lnTo>
                    <a:pt x="158" y="3"/>
                  </a:lnTo>
                  <a:lnTo>
                    <a:pt x="143" y="0"/>
                  </a:lnTo>
                  <a:lnTo>
                    <a:pt x="55" y="0"/>
                  </a:lnTo>
                  <a:lnTo>
                    <a:pt x="38" y="3"/>
                  </a:lnTo>
                  <a:lnTo>
                    <a:pt x="23" y="10"/>
                  </a:lnTo>
                  <a:lnTo>
                    <a:pt x="12" y="21"/>
                  </a:lnTo>
                  <a:lnTo>
                    <a:pt x="3" y="37"/>
                  </a:lnTo>
                  <a:lnTo>
                    <a:pt x="0" y="53"/>
                  </a:lnTo>
                  <a:lnTo>
                    <a:pt x="3" y="70"/>
                  </a:lnTo>
                  <a:lnTo>
                    <a:pt x="12" y="84"/>
                  </a:lnTo>
                  <a:lnTo>
                    <a:pt x="23" y="97"/>
                  </a:lnTo>
                  <a:lnTo>
                    <a:pt x="38" y="104"/>
                  </a:lnTo>
                  <a:lnTo>
                    <a:pt x="55" y="107"/>
                  </a:lnTo>
                  <a:close/>
                </a:path>
              </a:pathLst>
            </a:custGeom>
            <a:solidFill>
              <a:srgbClr val="FFFFFF"/>
            </a:solidFill>
            <a:ln w="9525">
              <a:solidFill>
                <a:schemeClr val="tx1"/>
              </a:solidFill>
              <a:round/>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75" name="Freeform 7"/>
            <p:cNvSpPr>
              <a:spLocks/>
            </p:cNvSpPr>
            <p:nvPr/>
          </p:nvSpPr>
          <p:spPr bwMode="auto">
            <a:xfrm>
              <a:off x="1326832" y="3793113"/>
              <a:ext cx="215900" cy="118745"/>
            </a:xfrm>
            <a:custGeom>
              <a:avLst/>
              <a:gdLst>
                <a:gd name="T0" fmla="*/ 54 w 195"/>
                <a:gd name="T1" fmla="*/ 107 h 107"/>
                <a:gd name="T2" fmla="*/ 142 w 195"/>
                <a:gd name="T3" fmla="*/ 107 h 107"/>
                <a:gd name="T4" fmla="*/ 158 w 195"/>
                <a:gd name="T5" fmla="*/ 104 h 107"/>
                <a:gd name="T6" fmla="*/ 173 w 195"/>
                <a:gd name="T7" fmla="*/ 97 h 107"/>
                <a:gd name="T8" fmla="*/ 185 w 195"/>
                <a:gd name="T9" fmla="*/ 84 h 107"/>
                <a:gd name="T10" fmla="*/ 192 w 195"/>
                <a:gd name="T11" fmla="*/ 70 h 107"/>
                <a:gd name="T12" fmla="*/ 195 w 195"/>
                <a:gd name="T13" fmla="*/ 53 h 107"/>
                <a:gd name="T14" fmla="*/ 192 w 195"/>
                <a:gd name="T15" fmla="*/ 37 h 107"/>
                <a:gd name="T16" fmla="*/ 185 w 195"/>
                <a:gd name="T17" fmla="*/ 21 h 107"/>
                <a:gd name="T18" fmla="*/ 173 w 195"/>
                <a:gd name="T19" fmla="*/ 10 h 107"/>
                <a:gd name="T20" fmla="*/ 158 w 195"/>
                <a:gd name="T21" fmla="*/ 3 h 107"/>
                <a:gd name="T22" fmla="*/ 142 w 195"/>
                <a:gd name="T23" fmla="*/ 0 h 107"/>
                <a:gd name="T24" fmla="*/ 54 w 195"/>
                <a:gd name="T25" fmla="*/ 0 h 107"/>
                <a:gd name="T26" fmla="*/ 37 w 195"/>
                <a:gd name="T27" fmla="*/ 3 h 107"/>
                <a:gd name="T28" fmla="*/ 23 w 195"/>
                <a:gd name="T29" fmla="*/ 10 h 107"/>
                <a:gd name="T30" fmla="*/ 11 w 195"/>
                <a:gd name="T31" fmla="*/ 21 h 107"/>
                <a:gd name="T32" fmla="*/ 3 w 195"/>
                <a:gd name="T33" fmla="*/ 37 h 107"/>
                <a:gd name="T34" fmla="*/ 0 w 195"/>
                <a:gd name="T35" fmla="*/ 53 h 107"/>
                <a:gd name="T36" fmla="*/ 0 w 195"/>
                <a:gd name="T37" fmla="*/ 53 h 107"/>
                <a:gd name="T38" fmla="*/ 3 w 195"/>
                <a:gd name="T39" fmla="*/ 70 h 107"/>
                <a:gd name="T40" fmla="*/ 11 w 195"/>
                <a:gd name="T41" fmla="*/ 84 h 107"/>
                <a:gd name="T42" fmla="*/ 23 w 195"/>
                <a:gd name="T43" fmla="*/ 97 h 107"/>
                <a:gd name="T44" fmla="*/ 37 w 195"/>
                <a:gd name="T45" fmla="*/ 104 h 107"/>
                <a:gd name="T46" fmla="*/ 54 w 195"/>
                <a:gd name="T47" fmla="*/ 107 h 10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5"/>
                <a:gd name="T73" fmla="*/ 0 h 107"/>
                <a:gd name="T74" fmla="*/ 195 w 195"/>
                <a:gd name="T75" fmla="*/ 107 h 10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5" h="107">
                  <a:moveTo>
                    <a:pt x="54" y="107"/>
                  </a:moveTo>
                  <a:lnTo>
                    <a:pt x="142" y="107"/>
                  </a:lnTo>
                  <a:lnTo>
                    <a:pt x="158" y="104"/>
                  </a:lnTo>
                  <a:lnTo>
                    <a:pt x="173" y="97"/>
                  </a:lnTo>
                  <a:lnTo>
                    <a:pt x="185" y="84"/>
                  </a:lnTo>
                  <a:lnTo>
                    <a:pt x="192" y="70"/>
                  </a:lnTo>
                  <a:lnTo>
                    <a:pt x="195" y="53"/>
                  </a:lnTo>
                  <a:lnTo>
                    <a:pt x="192" y="37"/>
                  </a:lnTo>
                  <a:lnTo>
                    <a:pt x="185" y="21"/>
                  </a:lnTo>
                  <a:lnTo>
                    <a:pt x="173" y="10"/>
                  </a:lnTo>
                  <a:lnTo>
                    <a:pt x="158" y="3"/>
                  </a:lnTo>
                  <a:lnTo>
                    <a:pt x="142" y="0"/>
                  </a:lnTo>
                  <a:lnTo>
                    <a:pt x="54" y="0"/>
                  </a:lnTo>
                  <a:lnTo>
                    <a:pt x="37" y="3"/>
                  </a:lnTo>
                  <a:lnTo>
                    <a:pt x="23" y="10"/>
                  </a:lnTo>
                  <a:lnTo>
                    <a:pt x="11" y="21"/>
                  </a:lnTo>
                  <a:lnTo>
                    <a:pt x="3" y="37"/>
                  </a:lnTo>
                  <a:lnTo>
                    <a:pt x="0" y="53"/>
                  </a:lnTo>
                  <a:lnTo>
                    <a:pt x="3" y="70"/>
                  </a:lnTo>
                  <a:lnTo>
                    <a:pt x="11" y="84"/>
                  </a:lnTo>
                  <a:lnTo>
                    <a:pt x="23" y="97"/>
                  </a:lnTo>
                  <a:lnTo>
                    <a:pt x="37" y="104"/>
                  </a:lnTo>
                  <a:lnTo>
                    <a:pt x="54" y="107"/>
                  </a:lnTo>
                  <a:close/>
                </a:path>
              </a:pathLst>
            </a:custGeom>
            <a:solidFill>
              <a:srgbClr val="FFFFFF"/>
            </a:solidFill>
            <a:ln w="9525">
              <a:solidFill>
                <a:schemeClr val="tx1"/>
              </a:solidFill>
              <a:round/>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76" name="Freeform 8"/>
            <p:cNvSpPr>
              <a:spLocks/>
            </p:cNvSpPr>
            <p:nvPr/>
          </p:nvSpPr>
          <p:spPr bwMode="auto">
            <a:xfrm>
              <a:off x="1539557" y="4221738"/>
              <a:ext cx="215900" cy="117475"/>
            </a:xfrm>
            <a:custGeom>
              <a:avLst/>
              <a:gdLst>
                <a:gd name="T0" fmla="*/ 53 w 195"/>
                <a:gd name="T1" fmla="*/ 106 h 106"/>
                <a:gd name="T2" fmla="*/ 141 w 195"/>
                <a:gd name="T3" fmla="*/ 106 h 106"/>
                <a:gd name="T4" fmla="*/ 158 w 195"/>
                <a:gd name="T5" fmla="*/ 104 h 106"/>
                <a:gd name="T6" fmla="*/ 172 w 195"/>
                <a:gd name="T7" fmla="*/ 96 h 106"/>
                <a:gd name="T8" fmla="*/ 185 w 195"/>
                <a:gd name="T9" fmla="*/ 84 h 106"/>
                <a:gd name="T10" fmla="*/ 193 w 195"/>
                <a:gd name="T11" fmla="*/ 70 h 106"/>
                <a:gd name="T12" fmla="*/ 195 w 195"/>
                <a:gd name="T13" fmla="*/ 52 h 106"/>
                <a:gd name="T14" fmla="*/ 193 w 195"/>
                <a:gd name="T15" fmla="*/ 37 h 106"/>
                <a:gd name="T16" fmla="*/ 185 w 195"/>
                <a:gd name="T17" fmla="*/ 21 h 106"/>
                <a:gd name="T18" fmla="*/ 172 w 195"/>
                <a:gd name="T19" fmla="*/ 10 h 106"/>
                <a:gd name="T20" fmla="*/ 158 w 195"/>
                <a:gd name="T21" fmla="*/ 3 h 106"/>
                <a:gd name="T22" fmla="*/ 141 w 195"/>
                <a:gd name="T23" fmla="*/ 0 h 106"/>
                <a:gd name="T24" fmla="*/ 53 w 195"/>
                <a:gd name="T25" fmla="*/ 0 h 106"/>
                <a:gd name="T26" fmla="*/ 37 w 195"/>
                <a:gd name="T27" fmla="*/ 3 h 106"/>
                <a:gd name="T28" fmla="*/ 22 w 195"/>
                <a:gd name="T29" fmla="*/ 10 h 106"/>
                <a:gd name="T30" fmla="*/ 10 w 195"/>
                <a:gd name="T31" fmla="*/ 21 h 106"/>
                <a:gd name="T32" fmla="*/ 3 w 195"/>
                <a:gd name="T33" fmla="*/ 37 h 106"/>
                <a:gd name="T34" fmla="*/ 0 w 195"/>
                <a:gd name="T35" fmla="*/ 52 h 106"/>
                <a:gd name="T36" fmla="*/ 0 w 195"/>
                <a:gd name="T37" fmla="*/ 52 h 106"/>
                <a:gd name="T38" fmla="*/ 3 w 195"/>
                <a:gd name="T39" fmla="*/ 70 h 106"/>
                <a:gd name="T40" fmla="*/ 10 w 195"/>
                <a:gd name="T41" fmla="*/ 84 h 106"/>
                <a:gd name="T42" fmla="*/ 22 w 195"/>
                <a:gd name="T43" fmla="*/ 96 h 106"/>
                <a:gd name="T44" fmla="*/ 37 w 195"/>
                <a:gd name="T45" fmla="*/ 104 h 106"/>
                <a:gd name="T46" fmla="*/ 53 w 195"/>
                <a:gd name="T47" fmla="*/ 106 h 1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5"/>
                <a:gd name="T73" fmla="*/ 0 h 106"/>
                <a:gd name="T74" fmla="*/ 195 w 195"/>
                <a:gd name="T75" fmla="*/ 106 h 10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5" h="106">
                  <a:moveTo>
                    <a:pt x="53" y="106"/>
                  </a:moveTo>
                  <a:lnTo>
                    <a:pt x="141" y="106"/>
                  </a:lnTo>
                  <a:lnTo>
                    <a:pt x="158" y="104"/>
                  </a:lnTo>
                  <a:lnTo>
                    <a:pt x="172" y="96"/>
                  </a:lnTo>
                  <a:lnTo>
                    <a:pt x="185" y="84"/>
                  </a:lnTo>
                  <a:lnTo>
                    <a:pt x="193" y="70"/>
                  </a:lnTo>
                  <a:lnTo>
                    <a:pt x="195" y="52"/>
                  </a:lnTo>
                  <a:lnTo>
                    <a:pt x="193" y="37"/>
                  </a:lnTo>
                  <a:lnTo>
                    <a:pt x="185" y="21"/>
                  </a:lnTo>
                  <a:lnTo>
                    <a:pt x="172" y="10"/>
                  </a:lnTo>
                  <a:lnTo>
                    <a:pt x="158" y="3"/>
                  </a:lnTo>
                  <a:lnTo>
                    <a:pt x="141" y="0"/>
                  </a:lnTo>
                  <a:lnTo>
                    <a:pt x="53" y="0"/>
                  </a:lnTo>
                  <a:lnTo>
                    <a:pt x="37" y="3"/>
                  </a:lnTo>
                  <a:lnTo>
                    <a:pt x="22" y="10"/>
                  </a:lnTo>
                  <a:lnTo>
                    <a:pt x="10" y="21"/>
                  </a:lnTo>
                  <a:lnTo>
                    <a:pt x="3" y="37"/>
                  </a:lnTo>
                  <a:lnTo>
                    <a:pt x="0" y="52"/>
                  </a:lnTo>
                  <a:lnTo>
                    <a:pt x="3" y="70"/>
                  </a:lnTo>
                  <a:lnTo>
                    <a:pt x="10" y="84"/>
                  </a:lnTo>
                  <a:lnTo>
                    <a:pt x="22" y="96"/>
                  </a:lnTo>
                  <a:lnTo>
                    <a:pt x="37" y="104"/>
                  </a:lnTo>
                  <a:lnTo>
                    <a:pt x="53" y="106"/>
                  </a:lnTo>
                  <a:close/>
                </a:path>
              </a:pathLst>
            </a:custGeom>
            <a:solidFill>
              <a:srgbClr val="FFFFFF"/>
            </a:solidFill>
            <a:ln w="9525">
              <a:solidFill>
                <a:schemeClr val="tx1"/>
              </a:solidFill>
              <a:round/>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77" name="Freeform 9"/>
            <p:cNvSpPr>
              <a:spLocks/>
            </p:cNvSpPr>
            <p:nvPr/>
          </p:nvSpPr>
          <p:spPr bwMode="auto">
            <a:xfrm>
              <a:off x="1756092" y="4221738"/>
              <a:ext cx="217170" cy="117475"/>
            </a:xfrm>
            <a:custGeom>
              <a:avLst/>
              <a:gdLst>
                <a:gd name="T0" fmla="*/ 54 w 196"/>
                <a:gd name="T1" fmla="*/ 106 h 106"/>
                <a:gd name="T2" fmla="*/ 141 w 196"/>
                <a:gd name="T3" fmla="*/ 106 h 106"/>
                <a:gd name="T4" fmla="*/ 158 w 196"/>
                <a:gd name="T5" fmla="*/ 104 h 106"/>
                <a:gd name="T6" fmla="*/ 173 w 196"/>
                <a:gd name="T7" fmla="*/ 96 h 106"/>
                <a:gd name="T8" fmla="*/ 186 w 196"/>
                <a:gd name="T9" fmla="*/ 84 h 106"/>
                <a:gd name="T10" fmla="*/ 193 w 196"/>
                <a:gd name="T11" fmla="*/ 70 h 106"/>
                <a:gd name="T12" fmla="*/ 196 w 196"/>
                <a:gd name="T13" fmla="*/ 52 h 106"/>
                <a:gd name="T14" fmla="*/ 193 w 196"/>
                <a:gd name="T15" fmla="*/ 37 h 106"/>
                <a:gd name="T16" fmla="*/ 186 w 196"/>
                <a:gd name="T17" fmla="*/ 21 h 106"/>
                <a:gd name="T18" fmla="*/ 173 w 196"/>
                <a:gd name="T19" fmla="*/ 10 h 106"/>
                <a:gd name="T20" fmla="*/ 158 w 196"/>
                <a:gd name="T21" fmla="*/ 3 h 106"/>
                <a:gd name="T22" fmla="*/ 141 w 196"/>
                <a:gd name="T23" fmla="*/ 0 h 106"/>
                <a:gd name="T24" fmla="*/ 54 w 196"/>
                <a:gd name="T25" fmla="*/ 0 h 106"/>
                <a:gd name="T26" fmla="*/ 38 w 196"/>
                <a:gd name="T27" fmla="*/ 3 h 106"/>
                <a:gd name="T28" fmla="*/ 22 w 196"/>
                <a:gd name="T29" fmla="*/ 10 h 106"/>
                <a:gd name="T30" fmla="*/ 10 w 196"/>
                <a:gd name="T31" fmla="*/ 21 h 106"/>
                <a:gd name="T32" fmla="*/ 3 w 196"/>
                <a:gd name="T33" fmla="*/ 37 h 106"/>
                <a:gd name="T34" fmla="*/ 0 w 196"/>
                <a:gd name="T35" fmla="*/ 52 h 106"/>
                <a:gd name="T36" fmla="*/ 0 w 196"/>
                <a:gd name="T37" fmla="*/ 52 h 106"/>
                <a:gd name="T38" fmla="*/ 3 w 196"/>
                <a:gd name="T39" fmla="*/ 70 h 106"/>
                <a:gd name="T40" fmla="*/ 10 w 196"/>
                <a:gd name="T41" fmla="*/ 84 h 106"/>
                <a:gd name="T42" fmla="*/ 22 w 196"/>
                <a:gd name="T43" fmla="*/ 96 h 106"/>
                <a:gd name="T44" fmla="*/ 38 w 196"/>
                <a:gd name="T45" fmla="*/ 104 h 106"/>
                <a:gd name="T46" fmla="*/ 54 w 196"/>
                <a:gd name="T47" fmla="*/ 106 h 10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96"/>
                <a:gd name="T73" fmla="*/ 0 h 106"/>
                <a:gd name="T74" fmla="*/ 196 w 196"/>
                <a:gd name="T75" fmla="*/ 106 h 10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96" h="106">
                  <a:moveTo>
                    <a:pt x="54" y="106"/>
                  </a:moveTo>
                  <a:lnTo>
                    <a:pt x="141" y="106"/>
                  </a:lnTo>
                  <a:lnTo>
                    <a:pt x="158" y="104"/>
                  </a:lnTo>
                  <a:lnTo>
                    <a:pt x="173" y="96"/>
                  </a:lnTo>
                  <a:lnTo>
                    <a:pt x="186" y="84"/>
                  </a:lnTo>
                  <a:lnTo>
                    <a:pt x="193" y="70"/>
                  </a:lnTo>
                  <a:lnTo>
                    <a:pt x="196" y="52"/>
                  </a:lnTo>
                  <a:lnTo>
                    <a:pt x="193" y="37"/>
                  </a:lnTo>
                  <a:lnTo>
                    <a:pt x="186" y="21"/>
                  </a:lnTo>
                  <a:lnTo>
                    <a:pt x="173" y="10"/>
                  </a:lnTo>
                  <a:lnTo>
                    <a:pt x="158" y="3"/>
                  </a:lnTo>
                  <a:lnTo>
                    <a:pt x="141" y="0"/>
                  </a:lnTo>
                  <a:lnTo>
                    <a:pt x="54" y="0"/>
                  </a:lnTo>
                  <a:lnTo>
                    <a:pt x="38" y="3"/>
                  </a:lnTo>
                  <a:lnTo>
                    <a:pt x="22" y="10"/>
                  </a:lnTo>
                  <a:lnTo>
                    <a:pt x="10" y="21"/>
                  </a:lnTo>
                  <a:lnTo>
                    <a:pt x="3" y="37"/>
                  </a:lnTo>
                  <a:lnTo>
                    <a:pt x="0" y="52"/>
                  </a:lnTo>
                  <a:lnTo>
                    <a:pt x="3" y="70"/>
                  </a:lnTo>
                  <a:lnTo>
                    <a:pt x="10" y="84"/>
                  </a:lnTo>
                  <a:lnTo>
                    <a:pt x="22" y="96"/>
                  </a:lnTo>
                  <a:lnTo>
                    <a:pt x="38" y="104"/>
                  </a:lnTo>
                  <a:lnTo>
                    <a:pt x="54" y="106"/>
                  </a:lnTo>
                  <a:close/>
                </a:path>
              </a:pathLst>
            </a:custGeom>
            <a:solidFill>
              <a:srgbClr val="FFFFFF"/>
            </a:solidFill>
            <a:ln w="9525">
              <a:solidFill>
                <a:schemeClr val="tx1"/>
              </a:solidFill>
              <a:round/>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78" name="Freeform 10"/>
            <p:cNvSpPr>
              <a:spLocks/>
            </p:cNvSpPr>
            <p:nvPr/>
          </p:nvSpPr>
          <p:spPr bwMode="auto">
            <a:xfrm>
              <a:off x="1323657" y="3351788"/>
              <a:ext cx="866775" cy="279400"/>
            </a:xfrm>
            <a:custGeom>
              <a:avLst/>
              <a:gdLst>
                <a:gd name="T0" fmla="*/ 0 w 781"/>
                <a:gd name="T1" fmla="*/ 126 h 252"/>
                <a:gd name="T2" fmla="*/ 3 w 781"/>
                <a:gd name="T3" fmla="*/ 100 h 252"/>
                <a:gd name="T4" fmla="*/ 10 w 781"/>
                <a:gd name="T5" fmla="*/ 78 h 252"/>
                <a:gd name="T6" fmla="*/ 21 w 781"/>
                <a:gd name="T7" fmla="*/ 55 h 252"/>
                <a:gd name="T8" fmla="*/ 37 w 781"/>
                <a:gd name="T9" fmla="*/ 37 h 252"/>
                <a:gd name="T10" fmla="*/ 57 w 781"/>
                <a:gd name="T11" fmla="*/ 21 h 252"/>
                <a:gd name="T12" fmla="*/ 79 w 781"/>
                <a:gd name="T13" fmla="*/ 8 h 252"/>
                <a:gd name="T14" fmla="*/ 103 w 781"/>
                <a:gd name="T15" fmla="*/ 1 h 252"/>
                <a:gd name="T16" fmla="*/ 128 w 781"/>
                <a:gd name="T17" fmla="*/ 0 h 252"/>
                <a:gd name="T18" fmla="*/ 653 w 781"/>
                <a:gd name="T19" fmla="*/ 0 h 252"/>
                <a:gd name="T20" fmla="*/ 678 w 781"/>
                <a:gd name="T21" fmla="*/ 1 h 252"/>
                <a:gd name="T22" fmla="*/ 702 w 781"/>
                <a:gd name="T23" fmla="*/ 8 h 252"/>
                <a:gd name="T24" fmla="*/ 724 w 781"/>
                <a:gd name="T25" fmla="*/ 21 h 252"/>
                <a:gd name="T26" fmla="*/ 744 w 781"/>
                <a:gd name="T27" fmla="*/ 37 h 252"/>
                <a:gd name="T28" fmla="*/ 759 w 781"/>
                <a:gd name="T29" fmla="*/ 55 h 252"/>
                <a:gd name="T30" fmla="*/ 771 w 781"/>
                <a:gd name="T31" fmla="*/ 78 h 252"/>
                <a:gd name="T32" fmla="*/ 778 w 781"/>
                <a:gd name="T33" fmla="*/ 100 h 252"/>
                <a:gd name="T34" fmla="*/ 781 w 781"/>
                <a:gd name="T35" fmla="*/ 126 h 252"/>
                <a:gd name="T36" fmla="*/ 778 w 781"/>
                <a:gd name="T37" fmla="*/ 150 h 252"/>
                <a:gd name="T38" fmla="*/ 771 w 781"/>
                <a:gd name="T39" fmla="*/ 174 h 252"/>
                <a:gd name="T40" fmla="*/ 759 w 781"/>
                <a:gd name="T41" fmla="*/ 195 h 252"/>
                <a:gd name="T42" fmla="*/ 744 w 781"/>
                <a:gd name="T43" fmla="*/ 215 h 252"/>
                <a:gd name="T44" fmla="*/ 724 w 781"/>
                <a:gd name="T45" fmla="*/ 231 h 252"/>
                <a:gd name="T46" fmla="*/ 702 w 781"/>
                <a:gd name="T47" fmla="*/ 242 h 252"/>
                <a:gd name="T48" fmla="*/ 678 w 781"/>
                <a:gd name="T49" fmla="*/ 249 h 252"/>
                <a:gd name="T50" fmla="*/ 653 w 781"/>
                <a:gd name="T51" fmla="*/ 252 h 252"/>
                <a:gd name="T52" fmla="*/ 128 w 781"/>
                <a:gd name="T53" fmla="*/ 252 h 252"/>
                <a:gd name="T54" fmla="*/ 103 w 781"/>
                <a:gd name="T55" fmla="*/ 249 h 252"/>
                <a:gd name="T56" fmla="*/ 79 w 781"/>
                <a:gd name="T57" fmla="*/ 242 h 252"/>
                <a:gd name="T58" fmla="*/ 57 w 781"/>
                <a:gd name="T59" fmla="*/ 231 h 252"/>
                <a:gd name="T60" fmla="*/ 37 w 781"/>
                <a:gd name="T61" fmla="*/ 215 h 252"/>
                <a:gd name="T62" fmla="*/ 21 w 781"/>
                <a:gd name="T63" fmla="*/ 195 h 252"/>
                <a:gd name="T64" fmla="*/ 10 w 781"/>
                <a:gd name="T65" fmla="*/ 174 h 252"/>
                <a:gd name="T66" fmla="*/ 3 w 781"/>
                <a:gd name="T67" fmla="*/ 150 h 252"/>
                <a:gd name="T68" fmla="*/ 0 w 781"/>
                <a:gd name="T69" fmla="*/ 126 h 2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781"/>
                <a:gd name="T106" fmla="*/ 0 h 252"/>
                <a:gd name="T107" fmla="*/ 781 w 781"/>
                <a:gd name="T108" fmla="*/ 252 h 25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781" h="252">
                  <a:moveTo>
                    <a:pt x="0" y="126"/>
                  </a:moveTo>
                  <a:lnTo>
                    <a:pt x="3" y="100"/>
                  </a:lnTo>
                  <a:lnTo>
                    <a:pt x="10" y="78"/>
                  </a:lnTo>
                  <a:lnTo>
                    <a:pt x="21" y="55"/>
                  </a:lnTo>
                  <a:lnTo>
                    <a:pt x="37" y="37"/>
                  </a:lnTo>
                  <a:lnTo>
                    <a:pt x="57" y="21"/>
                  </a:lnTo>
                  <a:lnTo>
                    <a:pt x="79" y="8"/>
                  </a:lnTo>
                  <a:lnTo>
                    <a:pt x="103" y="1"/>
                  </a:lnTo>
                  <a:lnTo>
                    <a:pt x="128" y="0"/>
                  </a:lnTo>
                  <a:lnTo>
                    <a:pt x="653" y="0"/>
                  </a:lnTo>
                  <a:lnTo>
                    <a:pt x="678" y="1"/>
                  </a:lnTo>
                  <a:lnTo>
                    <a:pt x="702" y="8"/>
                  </a:lnTo>
                  <a:lnTo>
                    <a:pt x="724" y="21"/>
                  </a:lnTo>
                  <a:lnTo>
                    <a:pt x="744" y="37"/>
                  </a:lnTo>
                  <a:lnTo>
                    <a:pt x="759" y="55"/>
                  </a:lnTo>
                  <a:lnTo>
                    <a:pt x="771" y="78"/>
                  </a:lnTo>
                  <a:lnTo>
                    <a:pt x="778" y="100"/>
                  </a:lnTo>
                  <a:lnTo>
                    <a:pt x="781" y="126"/>
                  </a:lnTo>
                  <a:lnTo>
                    <a:pt x="778" y="150"/>
                  </a:lnTo>
                  <a:lnTo>
                    <a:pt x="771" y="174"/>
                  </a:lnTo>
                  <a:lnTo>
                    <a:pt x="759" y="195"/>
                  </a:lnTo>
                  <a:lnTo>
                    <a:pt x="744" y="215"/>
                  </a:lnTo>
                  <a:lnTo>
                    <a:pt x="724" y="231"/>
                  </a:lnTo>
                  <a:lnTo>
                    <a:pt x="702" y="242"/>
                  </a:lnTo>
                  <a:lnTo>
                    <a:pt x="678" y="249"/>
                  </a:lnTo>
                  <a:lnTo>
                    <a:pt x="653" y="252"/>
                  </a:lnTo>
                  <a:lnTo>
                    <a:pt x="128" y="252"/>
                  </a:lnTo>
                  <a:lnTo>
                    <a:pt x="103" y="249"/>
                  </a:lnTo>
                  <a:lnTo>
                    <a:pt x="79" y="242"/>
                  </a:lnTo>
                  <a:lnTo>
                    <a:pt x="57" y="231"/>
                  </a:lnTo>
                  <a:lnTo>
                    <a:pt x="37" y="215"/>
                  </a:lnTo>
                  <a:lnTo>
                    <a:pt x="21" y="195"/>
                  </a:lnTo>
                  <a:lnTo>
                    <a:pt x="10" y="174"/>
                  </a:lnTo>
                  <a:lnTo>
                    <a:pt x="3" y="150"/>
                  </a:lnTo>
                  <a:lnTo>
                    <a:pt x="0" y="126"/>
                  </a:lnTo>
                  <a:close/>
                </a:path>
              </a:pathLst>
            </a:custGeom>
            <a:solidFill>
              <a:srgbClr val="FFFFFF"/>
            </a:solidFill>
            <a:ln w="9525">
              <a:solidFill>
                <a:schemeClr val="tx1"/>
              </a:solidFill>
              <a:round/>
              <a:headEnd/>
              <a:tailEnd/>
            </a:ln>
          </p:spPr>
          <p:txBody>
            <a:bodyPr/>
            <a:lstStyle/>
            <a:p>
              <a:pPr algn="ctr">
                <a:lnSpc>
                  <a:spcPct val="115000"/>
                </a:lnSpc>
                <a:spcAft>
                  <a:spcPts val="1000"/>
                </a:spcAft>
              </a:pPr>
              <a:r>
                <a:rPr lang="tr-TR" dirty="0">
                  <a:effectLst/>
                  <a:latin typeface="Calibri"/>
                  <a:ea typeface="Times New Roman"/>
                  <a:cs typeface="Times New Roman"/>
                </a:rPr>
                <a:t>Ölçülen</a:t>
              </a:r>
              <a:endParaRPr lang="tr-TR" dirty="0">
                <a:effectLst/>
                <a:latin typeface="Calibri"/>
                <a:ea typeface="Calibri"/>
                <a:cs typeface="Times New Roman"/>
              </a:endParaRPr>
            </a:p>
          </p:txBody>
        </p:sp>
        <p:sp>
          <p:nvSpPr>
            <p:cNvPr id="79" name="Freeform 11"/>
            <p:cNvSpPr>
              <a:spLocks/>
            </p:cNvSpPr>
            <p:nvPr/>
          </p:nvSpPr>
          <p:spPr bwMode="auto">
            <a:xfrm>
              <a:off x="1542097" y="2923163"/>
              <a:ext cx="429260" cy="422275"/>
            </a:xfrm>
            <a:custGeom>
              <a:avLst/>
              <a:gdLst>
                <a:gd name="T0" fmla="*/ 0 w 387"/>
                <a:gd name="T1" fmla="*/ 191 h 381"/>
                <a:gd name="T2" fmla="*/ 2 w 387"/>
                <a:gd name="T3" fmla="*/ 160 h 381"/>
                <a:gd name="T4" fmla="*/ 10 w 387"/>
                <a:gd name="T5" fmla="*/ 129 h 381"/>
                <a:gd name="T6" fmla="*/ 23 w 387"/>
                <a:gd name="T7" fmla="*/ 99 h 381"/>
                <a:gd name="T8" fmla="*/ 40 w 387"/>
                <a:gd name="T9" fmla="*/ 74 h 381"/>
                <a:gd name="T10" fmla="*/ 61 w 387"/>
                <a:gd name="T11" fmla="*/ 49 h 381"/>
                <a:gd name="T12" fmla="*/ 87 w 387"/>
                <a:gd name="T13" fmla="*/ 31 h 381"/>
                <a:gd name="T14" fmla="*/ 116 w 387"/>
                <a:gd name="T15" fmla="*/ 15 h 381"/>
                <a:gd name="T16" fmla="*/ 146 w 387"/>
                <a:gd name="T17" fmla="*/ 6 h 381"/>
                <a:gd name="T18" fmla="*/ 178 w 387"/>
                <a:gd name="T19" fmla="*/ 0 h 381"/>
                <a:gd name="T20" fmla="*/ 209 w 387"/>
                <a:gd name="T21" fmla="*/ 0 h 381"/>
                <a:gd name="T22" fmla="*/ 241 w 387"/>
                <a:gd name="T23" fmla="*/ 6 h 381"/>
                <a:gd name="T24" fmla="*/ 271 w 387"/>
                <a:gd name="T25" fmla="*/ 15 h 381"/>
                <a:gd name="T26" fmla="*/ 300 w 387"/>
                <a:gd name="T27" fmla="*/ 31 h 381"/>
                <a:gd name="T28" fmla="*/ 324 w 387"/>
                <a:gd name="T29" fmla="*/ 49 h 381"/>
                <a:gd name="T30" fmla="*/ 346 w 387"/>
                <a:gd name="T31" fmla="*/ 74 h 381"/>
                <a:gd name="T32" fmla="*/ 364 w 387"/>
                <a:gd name="T33" fmla="*/ 99 h 381"/>
                <a:gd name="T34" fmla="*/ 377 w 387"/>
                <a:gd name="T35" fmla="*/ 129 h 381"/>
                <a:gd name="T36" fmla="*/ 384 w 387"/>
                <a:gd name="T37" fmla="*/ 160 h 381"/>
                <a:gd name="T38" fmla="*/ 387 w 387"/>
                <a:gd name="T39" fmla="*/ 191 h 381"/>
                <a:gd name="T40" fmla="*/ 384 w 387"/>
                <a:gd name="T41" fmla="*/ 223 h 381"/>
                <a:gd name="T42" fmla="*/ 377 w 387"/>
                <a:gd name="T43" fmla="*/ 254 h 381"/>
                <a:gd name="T44" fmla="*/ 364 w 387"/>
                <a:gd name="T45" fmla="*/ 282 h 381"/>
                <a:gd name="T46" fmla="*/ 346 w 387"/>
                <a:gd name="T47" fmla="*/ 309 h 381"/>
                <a:gd name="T48" fmla="*/ 324 w 387"/>
                <a:gd name="T49" fmla="*/ 332 h 381"/>
                <a:gd name="T50" fmla="*/ 300 w 387"/>
                <a:gd name="T51" fmla="*/ 352 h 381"/>
                <a:gd name="T52" fmla="*/ 271 w 387"/>
                <a:gd name="T53" fmla="*/ 366 h 381"/>
                <a:gd name="T54" fmla="*/ 241 w 387"/>
                <a:gd name="T55" fmla="*/ 377 h 381"/>
                <a:gd name="T56" fmla="*/ 209 w 387"/>
                <a:gd name="T57" fmla="*/ 381 h 381"/>
                <a:gd name="T58" fmla="*/ 178 w 387"/>
                <a:gd name="T59" fmla="*/ 381 h 381"/>
                <a:gd name="T60" fmla="*/ 146 w 387"/>
                <a:gd name="T61" fmla="*/ 377 h 381"/>
                <a:gd name="T62" fmla="*/ 116 w 387"/>
                <a:gd name="T63" fmla="*/ 366 h 381"/>
                <a:gd name="T64" fmla="*/ 87 w 387"/>
                <a:gd name="T65" fmla="*/ 352 h 381"/>
                <a:gd name="T66" fmla="*/ 61 w 387"/>
                <a:gd name="T67" fmla="*/ 332 h 381"/>
                <a:gd name="T68" fmla="*/ 40 w 387"/>
                <a:gd name="T69" fmla="*/ 309 h 381"/>
                <a:gd name="T70" fmla="*/ 23 w 387"/>
                <a:gd name="T71" fmla="*/ 282 h 381"/>
                <a:gd name="T72" fmla="*/ 10 w 387"/>
                <a:gd name="T73" fmla="*/ 254 h 381"/>
                <a:gd name="T74" fmla="*/ 2 w 387"/>
                <a:gd name="T75" fmla="*/ 223 h 381"/>
                <a:gd name="T76" fmla="*/ 0 w 387"/>
                <a:gd name="T77" fmla="*/ 191 h 38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87"/>
                <a:gd name="T118" fmla="*/ 0 h 381"/>
                <a:gd name="T119" fmla="*/ 387 w 387"/>
                <a:gd name="T120" fmla="*/ 381 h 38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87" h="381">
                  <a:moveTo>
                    <a:pt x="0" y="191"/>
                  </a:moveTo>
                  <a:lnTo>
                    <a:pt x="2" y="160"/>
                  </a:lnTo>
                  <a:lnTo>
                    <a:pt x="10" y="129"/>
                  </a:lnTo>
                  <a:lnTo>
                    <a:pt x="23" y="99"/>
                  </a:lnTo>
                  <a:lnTo>
                    <a:pt x="40" y="74"/>
                  </a:lnTo>
                  <a:lnTo>
                    <a:pt x="61" y="49"/>
                  </a:lnTo>
                  <a:lnTo>
                    <a:pt x="87" y="31"/>
                  </a:lnTo>
                  <a:lnTo>
                    <a:pt x="116" y="15"/>
                  </a:lnTo>
                  <a:lnTo>
                    <a:pt x="146" y="6"/>
                  </a:lnTo>
                  <a:lnTo>
                    <a:pt x="178" y="0"/>
                  </a:lnTo>
                  <a:lnTo>
                    <a:pt x="209" y="0"/>
                  </a:lnTo>
                  <a:lnTo>
                    <a:pt x="241" y="6"/>
                  </a:lnTo>
                  <a:lnTo>
                    <a:pt x="271" y="15"/>
                  </a:lnTo>
                  <a:lnTo>
                    <a:pt x="300" y="31"/>
                  </a:lnTo>
                  <a:lnTo>
                    <a:pt x="324" y="49"/>
                  </a:lnTo>
                  <a:lnTo>
                    <a:pt x="346" y="74"/>
                  </a:lnTo>
                  <a:lnTo>
                    <a:pt x="364" y="99"/>
                  </a:lnTo>
                  <a:lnTo>
                    <a:pt x="377" y="129"/>
                  </a:lnTo>
                  <a:lnTo>
                    <a:pt x="384" y="160"/>
                  </a:lnTo>
                  <a:lnTo>
                    <a:pt x="387" y="191"/>
                  </a:lnTo>
                  <a:lnTo>
                    <a:pt x="384" y="223"/>
                  </a:lnTo>
                  <a:lnTo>
                    <a:pt x="377" y="254"/>
                  </a:lnTo>
                  <a:lnTo>
                    <a:pt x="364" y="282"/>
                  </a:lnTo>
                  <a:lnTo>
                    <a:pt x="346" y="309"/>
                  </a:lnTo>
                  <a:lnTo>
                    <a:pt x="324" y="332"/>
                  </a:lnTo>
                  <a:lnTo>
                    <a:pt x="300" y="352"/>
                  </a:lnTo>
                  <a:lnTo>
                    <a:pt x="271" y="366"/>
                  </a:lnTo>
                  <a:lnTo>
                    <a:pt x="241" y="377"/>
                  </a:lnTo>
                  <a:lnTo>
                    <a:pt x="209" y="381"/>
                  </a:lnTo>
                  <a:lnTo>
                    <a:pt x="178" y="381"/>
                  </a:lnTo>
                  <a:lnTo>
                    <a:pt x="146" y="377"/>
                  </a:lnTo>
                  <a:lnTo>
                    <a:pt x="116" y="366"/>
                  </a:lnTo>
                  <a:lnTo>
                    <a:pt x="87" y="352"/>
                  </a:lnTo>
                  <a:lnTo>
                    <a:pt x="61" y="332"/>
                  </a:lnTo>
                  <a:lnTo>
                    <a:pt x="40" y="309"/>
                  </a:lnTo>
                  <a:lnTo>
                    <a:pt x="23" y="282"/>
                  </a:lnTo>
                  <a:lnTo>
                    <a:pt x="10" y="254"/>
                  </a:lnTo>
                  <a:lnTo>
                    <a:pt x="2" y="223"/>
                  </a:lnTo>
                  <a:lnTo>
                    <a:pt x="0" y="191"/>
                  </a:lnTo>
                  <a:close/>
                </a:path>
              </a:pathLst>
            </a:custGeom>
            <a:solidFill>
              <a:srgbClr val="FFFFFF"/>
            </a:solidFill>
            <a:ln w="4763">
              <a:solidFill>
                <a:schemeClr val="tx1"/>
              </a:solidFill>
              <a:round/>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cxnSp>
          <p:nvCxnSpPr>
            <p:cNvPr id="80" name="Line 12"/>
            <p:cNvCxnSpPr/>
            <p:nvPr/>
          </p:nvCxnSpPr>
          <p:spPr bwMode="auto">
            <a:xfrm>
              <a:off x="1613217" y="3347978"/>
              <a:ext cx="287020" cy="63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sp>
          <p:nvSpPr>
            <p:cNvPr id="81" name="Freeform 13"/>
            <p:cNvSpPr>
              <a:spLocks/>
            </p:cNvSpPr>
            <p:nvPr/>
          </p:nvSpPr>
          <p:spPr bwMode="auto">
            <a:xfrm>
              <a:off x="1900872" y="3347978"/>
              <a:ext cx="286385" cy="282575"/>
            </a:xfrm>
            <a:custGeom>
              <a:avLst/>
              <a:gdLst>
                <a:gd name="T0" fmla="*/ 0 w 258"/>
                <a:gd name="T1" fmla="*/ 0 h 255"/>
                <a:gd name="T2" fmla="*/ 129 w 258"/>
                <a:gd name="T3" fmla="*/ 0 h 255"/>
                <a:gd name="T4" fmla="*/ 153 w 258"/>
                <a:gd name="T5" fmla="*/ 1 h 255"/>
                <a:gd name="T6" fmla="*/ 178 w 258"/>
                <a:gd name="T7" fmla="*/ 10 h 255"/>
                <a:gd name="T8" fmla="*/ 201 w 258"/>
                <a:gd name="T9" fmla="*/ 21 h 255"/>
                <a:gd name="T10" fmla="*/ 221 w 258"/>
                <a:gd name="T11" fmla="*/ 37 h 255"/>
                <a:gd name="T12" fmla="*/ 237 w 258"/>
                <a:gd name="T13" fmla="*/ 57 h 255"/>
                <a:gd name="T14" fmla="*/ 248 w 258"/>
                <a:gd name="T15" fmla="*/ 78 h 255"/>
                <a:gd name="T16" fmla="*/ 255 w 258"/>
                <a:gd name="T17" fmla="*/ 102 h 255"/>
                <a:gd name="T18" fmla="*/ 258 w 258"/>
                <a:gd name="T19" fmla="*/ 127 h 255"/>
                <a:gd name="T20" fmla="*/ 258 w 258"/>
                <a:gd name="T21" fmla="*/ 255 h 2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8"/>
                <a:gd name="T34" fmla="*/ 0 h 255"/>
                <a:gd name="T35" fmla="*/ 258 w 258"/>
                <a:gd name="T36" fmla="*/ 255 h 25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8" h="255">
                  <a:moveTo>
                    <a:pt x="0" y="0"/>
                  </a:moveTo>
                  <a:lnTo>
                    <a:pt x="129" y="0"/>
                  </a:lnTo>
                  <a:lnTo>
                    <a:pt x="153" y="1"/>
                  </a:lnTo>
                  <a:lnTo>
                    <a:pt x="178" y="10"/>
                  </a:lnTo>
                  <a:lnTo>
                    <a:pt x="201" y="21"/>
                  </a:lnTo>
                  <a:lnTo>
                    <a:pt x="221" y="37"/>
                  </a:lnTo>
                  <a:lnTo>
                    <a:pt x="237" y="57"/>
                  </a:lnTo>
                  <a:lnTo>
                    <a:pt x="248" y="78"/>
                  </a:lnTo>
                  <a:lnTo>
                    <a:pt x="255" y="102"/>
                  </a:lnTo>
                  <a:lnTo>
                    <a:pt x="258" y="127"/>
                  </a:lnTo>
                  <a:lnTo>
                    <a:pt x="258" y="255"/>
                  </a:lnTo>
                </a:path>
              </a:pathLst>
            </a:custGeom>
            <a:noFill/>
            <a:ln w="47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82" name="Freeform 15"/>
            <p:cNvSpPr>
              <a:spLocks/>
            </p:cNvSpPr>
            <p:nvPr/>
          </p:nvSpPr>
          <p:spPr bwMode="auto">
            <a:xfrm>
              <a:off x="1326832" y="3773428"/>
              <a:ext cx="215265" cy="140335"/>
            </a:xfrm>
            <a:custGeom>
              <a:avLst/>
              <a:gdLst>
                <a:gd name="T0" fmla="*/ 0 w 194"/>
                <a:gd name="T1" fmla="*/ 0 h 127"/>
                <a:gd name="T2" fmla="*/ 0 w 194"/>
                <a:gd name="T3" fmla="*/ 64 h 127"/>
                <a:gd name="T4" fmla="*/ 1 w 194"/>
                <a:gd name="T5" fmla="*/ 79 h 127"/>
                <a:gd name="T6" fmla="*/ 8 w 194"/>
                <a:gd name="T7" fmla="*/ 95 h 127"/>
                <a:gd name="T8" fmla="*/ 18 w 194"/>
                <a:gd name="T9" fmla="*/ 109 h 127"/>
                <a:gd name="T10" fmla="*/ 31 w 194"/>
                <a:gd name="T11" fmla="*/ 119 h 127"/>
                <a:gd name="T12" fmla="*/ 47 w 194"/>
                <a:gd name="T13" fmla="*/ 125 h 127"/>
                <a:gd name="T14" fmla="*/ 64 w 194"/>
                <a:gd name="T15" fmla="*/ 127 h 127"/>
                <a:gd name="T16" fmla="*/ 129 w 194"/>
                <a:gd name="T17" fmla="*/ 127 h 127"/>
                <a:gd name="T18" fmla="*/ 146 w 194"/>
                <a:gd name="T19" fmla="*/ 125 h 127"/>
                <a:gd name="T20" fmla="*/ 161 w 194"/>
                <a:gd name="T21" fmla="*/ 119 h 127"/>
                <a:gd name="T22" fmla="*/ 175 w 194"/>
                <a:gd name="T23" fmla="*/ 109 h 127"/>
                <a:gd name="T24" fmla="*/ 185 w 194"/>
                <a:gd name="T25" fmla="*/ 95 h 127"/>
                <a:gd name="T26" fmla="*/ 191 w 194"/>
                <a:gd name="T27" fmla="*/ 79 h 127"/>
                <a:gd name="T28" fmla="*/ 194 w 194"/>
                <a:gd name="T29" fmla="*/ 64 h 127"/>
                <a:gd name="T30" fmla="*/ 194 w 194"/>
                <a:gd name="T31" fmla="*/ 0 h 1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4"/>
                <a:gd name="T49" fmla="*/ 0 h 127"/>
                <a:gd name="T50" fmla="*/ 194 w 194"/>
                <a:gd name="T51" fmla="*/ 127 h 1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4" h="127">
                  <a:moveTo>
                    <a:pt x="0" y="0"/>
                  </a:moveTo>
                  <a:lnTo>
                    <a:pt x="0" y="64"/>
                  </a:lnTo>
                  <a:lnTo>
                    <a:pt x="1" y="79"/>
                  </a:lnTo>
                  <a:lnTo>
                    <a:pt x="8" y="95"/>
                  </a:lnTo>
                  <a:lnTo>
                    <a:pt x="18" y="109"/>
                  </a:lnTo>
                  <a:lnTo>
                    <a:pt x="31" y="119"/>
                  </a:lnTo>
                  <a:lnTo>
                    <a:pt x="47" y="125"/>
                  </a:lnTo>
                  <a:lnTo>
                    <a:pt x="64" y="127"/>
                  </a:lnTo>
                  <a:lnTo>
                    <a:pt x="129" y="127"/>
                  </a:lnTo>
                  <a:lnTo>
                    <a:pt x="146" y="125"/>
                  </a:lnTo>
                  <a:lnTo>
                    <a:pt x="161" y="119"/>
                  </a:lnTo>
                  <a:lnTo>
                    <a:pt x="175" y="109"/>
                  </a:lnTo>
                  <a:lnTo>
                    <a:pt x="185" y="95"/>
                  </a:lnTo>
                  <a:lnTo>
                    <a:pt x="191" y="79"/>
                  </a:lnTo>
                  <a:lnTo>
                    <a:pt x="194" y="64"/>
                  </a:lnTo>
                  <a:lnTo>
                    <a:pt x="194" y="0"/>
                  </a:lnTo>
                </a:path>
              </a:pathLst>
            </a:custGeom>
            <a:noFill/>
            <a:ln w="47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83" name="Freeform 16"/>
            <p:cNvSpPr>
              <a:spLocks/>
            </p:cNvSpPr>
            <p:nvPr/>
          </p:nvSpPr>
          <p:spPr bwMode="auto">
            <a:xfrm>
              <a:off x="1971357" y="3773428"/>
              <a:ext cx="215265" cy="140335"/>
            </a:xfrm>
            <a:custGeom>
              <a:avLst/>
              <a:gdLst>
                <a:gd name="T0" fmla="*/ 0 w 194"/>
                <a:gd name="T1" fmla="*/ 0 h 127"/>
                <a:gd name="T2" fmla="*/ 0 w 194"/>
                <a:gd name="T3" fmla="*/ 64 h 127"/>
                <a:gd name="T4" fmla="*/ 2 w 194"/>
                <a:gd name="T5" fmla="*/ 79 h 127"/>
                <a:gd name="T6" fmla="*/ 9 w 194"/>
                <a:gd name="T7" fmla="*/ 95 h 127"/>
                <a:gd name="T8" fmla="*/ 19 w 194"/>
                <a:gd name="T9" fmla="*/ 109 h 127"/>
                <a:gd name="T10" fmla="*/ 32 w 194"/>
                <a:gd name="T11" fmla="*/ 119 h 127"/>
                <a:gd name="T12" fmla="*/ 48 w 194"/>
                <a:gd name="T13" fmla="*/ 125 h 127"/>
                <a:gd name="T14" fmla="*/ 65 w 194"/>
                <a:gd name="T15" fmla="*/ 127 h 127"/>
                <a:gd name="T16" fmla="*/ 130 w 194"/>
                <a:gd name="T17" fmla="*/ 127 h 127"/>
                <a:gd name="T18" fmla="*/ 147 w 194"/>
                <a:gd name="T19" fmla="*/ 125 h 127"/>
                <a:gd name="T20" fmla="*/ 161 w 194"/>
                <a:gd name="T21" fmla="*/ 119 h 127"/>
                <a:gd name="T22" fmla="*/ 175 w 194"/>
                <a:gd name="T23" fmla="*/ 109 h 127"/>
                <a:gd name="T24" fmla="*/ 186 w 194"/>
                <a:gd name="T25" fmla="*/ 95 h 127"/>
                <a:gd name="T26" fmla="*/ 191 w 194"/>
                <a:gd name="T27" fmla="*/ 79 h 127"/>
                <a:gd name="T28" fmla="*/ 194 w 194"/>
                <a:gd name="T29" fmla="*/ 64 h 127"/>
                <a:gd name="T30" fmla="*/ 194 w 194"/>
                <a:gd name="T31" fmla="*/ 0 h 1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4"/>
                <a:gd name="T49" fmla="*/ 0 h 127"/>
                <a:gd name="T50" fmla="*/ 194 w 194"/>
                <a:gd name="T51" fmla="*/ 127 h 1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4" h="127">
                  <a:moveTo>
                    <a:pt x="0" y="0"/>
                  </a:moveTo>
                  <a:lnTo>
                    <a:pt x="0" y="64"/>
                  </a:lnTo>
                  <a:lnTo>
                    <a:pt x="2" y="79"/>
                  </a:lnTo>
                  <a:lnTo>
                    <a:pt x="9" y="95"/>
                  </a:lnTo>
                  <a:lnTo>
                    <a:pt x="19" y="109"/>
                  </a:lnTo>
                  <a:lnTo>
                    <a:pt x="32" y="119"/>
                  </a:lnTo>
                  <a:lnTo>
                    <a:pt x="48" y="125"/>
                  </a:lnTo>
                  <a:lnTo>
                    <a:pt x="65" y="127"/>
                  </a:lnTo>
                  <a:lnTo>
                    <a:pt x="130" y="127"/>
                  </a:lnTo>
                  <a:lnTo>
                    <a:pt x="147" y="125"/>
                  </a:lnTo>
                  <a:lnTo>
                    <a:pt x="161" y="119"/>
                  </a:lnTo>
                  <a:lnTo>
                    <a:pt x="175" y="109"/>
                  </a:lnTo>
                  <a:lnTo>
                    <a:pt x="186" y="95"/>
                  </a:lnTo>
                  <a:lnTo>
                    <a:pt x="191" y="79"/>
                  </a:lnTo>
                  <a:lnTo>
                    <a:pt x="194" y="64"/>
                  </a:lnTo>
                  <a:lnTo>
                    <a:pt x="194" y="0"/>
                  </a:lnTo>
                </a:path>
              </a:pathLst>
            </a:custGeom>
            <a:noFill/>
            <a:ln w="47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84" name="Freeform 17"/>
            <p:cNvSpPr>
              <a:spLocks/>
            </p:cNvSpPr>
            <p:nvPr/>
          </p:nvSpPr>
          <p:spPr bwMode="auto">
            <a:xfrm>
              <a:off x="1756092" y="4198243"/>
              <a:ext cx="215265" cy="140335"/>
            </a:xfrm>
            <a:custGeom>
              <a:avLst/>
              <a:gdLst>
                <a:gd name="T0" fmla="*/ 0 w 194"/>
                <a:gd name="T1" fmla="*/ 0 h 127"/>
                <a:gd name="T2" fmla="*/ 0 w 194"/>
                <a:gd name="T3" fmla="*/ 64 h 127"/>
                <a:gd name="T4" fmla="*/ 2 w 194"/>
                <a:gd name="T5" fmla="*/ 79 h 127"/>
                <a:gd name="T6" fmla="*/ 9 w 194"/>
                <a:gd name="T7" fmla="*/ 95 h 127"/>
                <a:gd name="T8" fmla="*/ 19 w 194"/>
                <a:gd name="T9" fmla="*/ 109 h 127"/>
                <a:gd name="T10" fmla="*/ 32 w 194"/>
                <a:gd name="T11" fmla="*/ 119 h 127"/>
                <a:gd name="T12" fmla="*/ 48 w 194"/>
                <a:gd name="T13" fmla="*/ 125 h 127"/>
                <a:gd name="T14" fmla="*/ 65 w 194"/>
                <a:gd name="T15" fmla="*/ 127 h 127"/>
                <a:gd name="T16" fmla="*/ 130 w 194"/>
                <a:gd name="T17" fmla="*/ 127 h 127"/>
                <a:gd name="T18" fmla="*/ 147 w 194"/>
                <a:gd name="T19" fmla="*/ 125 h 127"/>
                <a:gd name="T20" fmla="*/ 161 w 194"/>
                <a:gd name="T21" fmla="*/ 119 h 127"/>
                <a:gd name="T22" fmla="*/ 176 w 194"/>
                <a:gd name="T23" fmla="*/ 109 h 127"/>
                <a:gd name="T24" fmla="*/ 186 w 194"/>
                <a:gd name="T25" fmla="*/ 95 h 127"/>
                <a:gd name="T26" fmla="*/ 191 w 194"/>
                <a:gd name="T27" fmla="*/ 79 h 127"/>
                <a:gd name="T28" fmla="*/ 194 w 194"/>
                <a:gd name="T29" fmla="*/ 64 h 127"/>
                <a:gd name="T30" fmla="*/ 194 w 194"/>
                <a:gd name="T31" fmla="*/ 0 h 1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4"/>
                <a:gd name="T49" fmla="*/ 0 h 127"/>
                <a:gd name="T50" fmla="*/ 194 w 194"/>
                <a:gd name="T51" fmla="*/ 127 h 1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4" h="127">
                  <a:moveTo>
                    <a:pt x="0" y="0"/>
                  </a:moveTo>
                  <a:lnTo>
                    <a:pt x="0" y="64"/>
                  </a:lnTo>
                  <a:lnTo>
                    <a:pt x="2" y="79"/>
                  </a:lnTo>
                  <a:lnTo>
                    <a:pt x="9" y="95"/>
                  </a:lnTo>
                  <a:lnTo>
                    <a:pt x="19" y="109"/>
                  </a:lnTo>
                  <a:lnTo>
                    <a:pt x="32" y="119"/>
                  </a:lnTo>
                  <a:lnTo>
                    <a:pt x="48" y="125"/>
                  </a:lnTo>
                  <a:lnTo>
                    <a:pt x="65" y="127"/>
                  </a:lnTo>
                  <a:lnTo>
                    <a:pt x="130" y="127"/>
                  </a:lnTo>
                  <a:lnTo>
                    <a:pt x="147" y="125"/>
                  </a:lnTo>
                  <a:lnTo>
                    <a:pt x="161" y="119"/>
                  </a:lnTo>
                  <a:lnTo>
                    <a:pt x="176" y="109"/>
                  </a:lnTo>
                  <a:lnTo>
                    <a:pt x="186" y="95"/>
                  </a:lnTo>
                  <a:lnTo>
                    <a:pt x="191" y="79"/>
                  </a:lnTo>
                  <a:lnTo>
                    <a:pt x="194" y="64"/>
                  </a:lnTo>
                  <a:lnTo>
                    <a:pt x="194" y="0"/>
                  </a:lnTo>
                </a:path>
              </a:pathLst>
            </a:custGeom>
            <a:noFill/>
            <a:ln w="47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85" name="Freeform 18"/>
            <p:cNvSpPr>
              <a:spLocks/>
            </p:cNvSpPr>
            <p:nvPr/>
          </p:nvSpPr>
          <p:spPr bwMode="auto">
            <a:xfrm>
              <a:off x="1542097" y="4198243"/>
              <a:ext cx="213995" cy="140335"/>
            </a:xfrm>
            <a:custGeom>
              <a:avLst/>
              <a:gdLst>
                <a:gd name="T0" fmla="*/ 0 w 193"/>
                <a:gd name="T1" fmla="*/ 0 h 127"/>
                <a:gd name="T2" fmla="*/ 0 w 193"/>
                <a:gd name="T3" fmla="*/ 64 h 127"/>
                <a:gd name="T4" fmla="*/ 1 w 193"/>
                <a:gd name="T5" fmla="*/ 79 h 127"/>
                <a:gd name="T6" fmla="*/ 8 w 193"/>
                <a:gd name="T7" fmla="*/ 95 h 127"/>
                <a:gd name="T8" fmla="*/ 18 w 193"/>
                <a:gd name="T9" fmla="*/ 109 h 127"/>
                <a:gd name="T10" fmla="*/ 31 w 193"/>
                <a:gd name="T11" fmla="*/ 119 h 127"/>
                <a:gd name="T12" fmla="*/ 47 w 193"/>
                <a:gd name="T13" fmla="*/ 125 h 127"/>
                <a:gd name="T14" fmla="*/ 64 w 193"/>
                <a:gd name="T15" fmla="*/ 127 h 127"/>
                <a:gd name="T16" fmla="*/ 129 w 193"/>
                <a:gd name="T17" fmla="*/ 127 h 127"/>
                <a:gd name="T18" fmla="*/ 146 w 193"/>
                <a:gd name="T19" fmla="*/ 125 h 127"/>
                <a:gd name="T20" fmla="*/ 160 w 193"/>
                <a:gd name="T21" fmla="*/ 119 h 127"/>
                <a:gd name="T22" fmla="*/ 175 w 193"/>
                <a:gd name="T23" fmla="*/ 109 h 127"/>
                <a:gd name="T24" fmla="*/ 185 w 193"/>
                <a:gd name="T25" fmla="*/ 95 h 127"/>
                <a:gd name="T26" fmla="*/ 191 w 193"/>
                <a:gd name="T27" fmla="*/ 79 h 127"/>
                <a:gd name="T28" fmla="*/ 193 w 193"/>
                <a:gd name="T29" fmla="*/ 64 h 127"/>
                <a:gd name="T30" fmla="*/ 193 w 193"/>
                <a:gd name="T31" fmla="*/ 0 h 1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93"/>
                <a:gd name="T49" fmla="*/ 0 h 127"/>
                <a:gd name="T50" fmla="*/ 193 w 193"/>
                <a:gd name="T51" fmla="*/ 127 h 1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93" h="127">
                  <a:moveTo>
                    <a:pt x="0" y="0"/>
                  </a:moveTo>
                  <a:lnTo>
                    <a:pt x="0" y="64"/>
                  </a:lnTo>
                  <a:lnTo>
                    <a:pt x="1" y="79"/>
                  </a:lnTo>
                  <a:lnTo>
                    <a:pt x="8" y="95"/>
                  </a:lnTo>
                  <a:lnTo>
                    <a:pt x="18" y="109"/>
                  </a:lnTo>
                  <a:lnTo>
                    <a:pt x="31" y="119"/>
                  </a:lnTo>
                  <a:lnTo>
                    <a:pt x="47" y="125"/>
                  </a:lnTo>
                  <a:lnTo>
                    <a:pt x="64" y="127"/>
                  </a:lnTo>
                  <a:lnTo>
                    <a:pt x="129" y="127"/>
                  </a:lnTo>
                  <a:lnTo>
                    <a:pt x="146" y="125"/>
                  </a:lnTo>
                  <a:lnTo>
                    <a:pt x="160" y="119"/>
                  </a:lnTo>
                  <a:lnTo>
                    <a:pt x="175" y="109"/>
                  </a:lnTo>
                  <a:lnTo>
                    <a:pt x="185" y="95"/>
                  </a:lnTo>
                  <a:lnTo>
                    <a:pt x="191" y="79"/>
                  </a:lnTo>
                  <a:lnTo>
                    <a:pt x="193" y="64"/>
                  </a:lnTo>
                  <a:lnTo>
                    <a:pt x="193" y="0"/>
                  </a:lnTo>
                </a:path>
              </a:pathLst>
            </a:custGeom>
            <a:noFill/>
            <a:ln w="4763">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cxnSp>
          <p:nvCxnSpPr>
            <p:cNvPr id="86" name="Line 19"/>
            <p:cNvCxnSpPr/>
            <p:nvPr/>
          </p:nvCxnSpPr>
          <p:spPr bwMode="auto">
            <a:xfrm>
              <a:off x="1756092" y="3914398"/>
              <a:ext cx="635" cy="35496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cxnSp>
          <p:nvCxnSpPr>
            <p:cNvPr id="87" name="Line 20"/>
            <p:cNvCxnSpPr/>
            <p:nvPr/>
          </p:nvCxnSpPr>
          <p:spPr bwMode="auto">
            <a:xfrm>
              <a:off x="1326832" y="3631188"/>
              <a:ext cx="635" cy="14160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cxnSp>
          <p:nvCxnSpPr>
            <p:cNvPr id="88" name="Line 21"/>
            <p:cNvCxnSpPr/>
            <p:nvPr/>
          </p:nvCxnSpPr>
          <p:spPr bwMode="auto">
            <a:xfrm flipV="1">
              <a:off x="1542097" y="3631188"/>
              <a:ext cx="635" cy="56705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cxnSp>
          <p:nvCxnSpPr>
            <p:cNvPr id="89" name="Line 22"/>
            <p:cNvCxnSpPr/>
            <p:nvPr/>
          </p:nvCxnSpPr>
          <p:spPr bwMode="auto">
            <a:xfrm>
              <a:off x="1971357" y="3631188"/>
              <a:ext cx="635" cy="58991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cxnSp>
          <p:nvCxnSpPr>
            <p:cNvPr id="90" name="Line 23"/>
            <p:cNvCxnSpPr/>
            <p:nvPr/>
          </p:nvCxnSpPr>
          <p:spPr bwMode="auto">
            <a:xfrm>
              <a:off x="2187257" y="3631188"/>
              <a:ext cx="635" cy="17589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sp>
          <p:nvSpPr>
            <p:cNvPr id="91" name="Rectangle 24"/>
            <p:cNvSpPr>
              <a:spLocks noChangeArrowheads="1"/>
            </p:cNvSpPr>
            <p:nvPr/>
          </p:nvSpPr>
          <p:spPr bwMode="auto">
            <a:xfrm>
              <a:off x="2429192" y="3140968"/>
              <a:ext cx="718185" cy="471170"/>
            </a:xfrm>
            <a:prstGeom prst="rect">
              <a:avLst/>
            </a:prstGeom>
            <a:solidFill>
              <a:srgbClr val="FFFFFF"/>
            </a:solidFill>
            <a:ln w="4763">
              <a:solidFill>
                <a:schemeClr val="tx1"/>
              </a:solidFill>
              <a:miter lim="800000"/>
              <a:headEnd/>
              <a:tailEnd/>
            </a:ln>
          </p:spPr>
          <p:txBody>
            <a:bodyPr/>
            <a:lstStyle/>
            <a:p>
              <a:pPr algn="ctr">
                <a:lnSpc>
                  <a:spcPct val="115000"/>
                </a:lnSpc>
                <a:spcBef>
                  <a:spcPts val="600"/>
                </a:spcBef>
                <a:spcAft>
                  <a:spcPts val="1000"/>
                </a:spcAft>
              </a:pPr>
              <a:r>
                <a:rPr lang="tr-TR">
                  <a:effectLst/>
                  <a:latin typeface="Calibri"/>
                  <a:ea typeface="Times New Roman"/>
                  <a:cs typeface="Times New Roman"/>
                </a:rPr>
                <a:t>Algılayıcı</a:t>
              </a:r>
              <a:endParaRPr lang="tr-TR">
                <a:effectLst/>
                <a:latin typeface="Calibri"/>
                <a:ea typeface="Calibri"/>
                <a:cs typeface="Times New Roman"/>
              </a:endParaRPr>
            </a:p>
          </p:txBody>
        </p:sp>
        <p:sp>
          <p:nvSpPr>
            <p:cNvPr id="92" name="Rectangle 26"/>
            <p:cNvSpPr>
              <a:spLocks noChangeArrowheads="1"/>
            </p:cNvSpPr>
            <p:nvPr/>
          </p:nvSpPr>
          <p:spPr bwMode="auto">
            <a:xfrm>
              <a:off x="5896927" y="3848993"/>
              <a:ext cx="956310" cy="471170"/>
            </a:xfrm>
            <a:prstGeom prst="rect">
              <a:avLst/>
            </a:prstGeom>
            <a:solidFill>
              <a:srgbClr val="FFFFFF"/>
            </a:solidFill>
            <a:ln w="4763">
              <a:solidFill>
                <a:schemeClr val="tx1"/>
              </a:solidFill>
              <a:miter lim="800000"/>
              <a:headEnd/>
              <a:tailEnd/>
            </a:ln>
          </p:spPr>
          <p:txBody>
            <a:bodyPr/>
            <a:lstStyle/>
            <a:p>
              <a:pPr algn="ctr">
                <a:lnSpc>
                  <a:spcPct val="115000"/>
                </a:lnSpc>
                <a:spcAft>
                  <a:spcPts val="1000"/>
                </a:spcAft>
              </a:pPr>
              <a:r>
                <a:rPr lang="tr-TR">
                  <a:effectLst/>
                  <a:latin typeface="Calibri"/>
                  <a:ea typeface="Times New Roman"/>
                  <a:cs typeface="Times New Roman"/>
                </a:rPr>
                <a:t>Veri haberleşmesi</a:t>
              </a:r>
              <a:endParaRPr lang="tr-TR">
                <a:effectLst/>
                <a:latin typeface="Calibri"/>
                <a:ea typeface="Calibri"/>
                <a:cs typeface="Times New Roman"/>
              </a:endParaRPr>
            </a:p>
          </p:txBody>
        </p:sp>
        <p:cxnSp>
          <p:nvCxnSpPr>
            <p:cNvPr id="93" name="Line 29"/>
            <p:cNvCxnSpPr/>
            <p:nvPr/>
          </p:nvCxnSpPr>
          <p:spPr bwMode="auto">
            <a:xfrm flipH="1">
              <a:off x="2098992" y="4085213"/>
              <a:ext cx="329565" cy="635"/>
            </a:xfrm>
            <a:prstGeom prst="line">
              <a:avLst/>
            </a:prstGeom>
            <a:noFill/>
            <a:ln w="14288">
              <a:solidFill>
                <a:schemeClr val="tx1"/>
              </a:solidFill>
              <a:round/>
              <a:headEnd/>
              <a:tailEnd/>
            </a:ln>
            <a:extLst>
              <a:ext uri="{909E8E84-426E-40DD-AFC4-6F175D3DCCD1}">
                <a14:hiddenFill xmlns:a14="http://schemas.microsoft.com/office/drawing/2010/main">
                  <a:noFill/>
                </a14:hiddenFill>
              </a:ext>
            </a:extLst>
          </p:spPr>
        </p:cxnSp>
        <p:sp>
          <p:nvSpPr>
            <p:cNvPr id="94" name="Freeform 30"/>
            <p:cNvSpPr>
              <a:spLocks/>
            </p:cNvSpPr>
            <p:nvPr/>
          </p:nvSpPr>
          <p:spPr bwMode="auto">
            <a:xfrm>
              <a:off x="1981517" y="4042033"/>
              <a:ext cx="128270" cy="85090"/>
            </a:xfrm>
            <a:custGeom>
              <a:avLst/>
              <a:gdLst>
                <a:gd name="T0" fmla="*/ 116 w 116"/>
                <a:gd name="T1" fmla="*/ 77 h 77"/>
                <a:gd name="T2" fmla="*/ 0 w 116"/>
                <a:gd name="T3" fmla="*/ 39 h 77"/>
                <a:gd name="T4" fmla="*/ 116 w 116"/>
                <a:gd name="T5" fmla="*/ 0 h 77"/>
                <a:gd name="T6" fmla="*/ 116 w 116"/>
                <a:gd name="T7" fmla="*/ 77 h 77"/>
                <a:gd name="T8" fmla="*/ 0 60000 65536"/>
                <a:gd name="T9" fmla="*/ 0 60000 65536"/>
                <a:gd name="T10" fmla="*/ 0 60000 65536"/>
                <a:gd name="T11" fmla="*/ 0 60000 65536"/>
                <a:gd name="T12" fmla="*/ 0 w 116"/>
                <a:gd name="T13" fmla="*/ 0 h 77"/>
                <a:gd name="T14" fmla="*/ 116 w 116"/>
                <a:gd name="T15" fmla="*/ 77 h 77"/>
              </a:gdLst>
              <a:ahLst/>
              <a:cxnLst>
                <a:cxn ang="T8">
                  <a:pos x="T0" y="T1"/>
                </a:cxn>
                <a:cxn ang="T9">
                  <a:pos x="T2" y="T3"/>
                </a:cxn>
                <a:cxn ang="T10">
                  <a:pos x="T4" y="T5"/>
                </a:cxn>
                <a:cxn ang="T11">
                  <a:pos x="T6" y="T7"/>
                </a:cxn>
              </a:cxnLst>
              <a:rect l="T12" t="T13" r="T14" b="T15"/>
              <a:pathLst>
                <a:path w="116" h="77">
                  <a:moveTo>
                    <a:pt x="116" y="77"/>
                  </a:moveTo>
                  <a:lnTo>
                    <a:pt x="0" y="39"/>
                  </a:lnTo>
                  <a:lnTo>
                    <a:pt x="116" y="0"/>
                  </a:lnTo>
                  <a:lnTo>
                    <a:pt x="116" y="77"/>
                  </a:lnTo>
                  <a:close/>
                </a:path>
              </a:pathLst>
            </a:custGeom>
            <a:solidFill>
              <a:srgbClr val="000000"/>
            </a:solidFill>
            <a:ln w="9525">
              <a:solidFill>
                <a:schemeClr val="tx1"/>
              </a:solidFill>
              <a:round/>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95" name="Rectangle 31"/>
            <p:cNvSpPr>
              <a:spLocks noChangeArrowheads="1"/>
            </p:cNvSpPr>
            <p:nvPr/>
          </p:nvSpPr>
          <p:spPr bwMode="auto">
            <a:xfrm>
              <a:off x="5896927" y="3140968"/>
              <a:ext cx="956310" cy="471170"/>
            </a:xfrm>
            <a:prstGeom prst="rect">
              <a:avLst/>
            </a:prstGeom>
            <a:solidFill>
              <a:srgbClr val="FFFFFF"/>
            </a:solidFill>
            <a:ln w="4763">
              <a:solidFill>
                <a:schemeClr val="tx1"/>
              </a:solidFill>
              <a:miter lim="800000"/>
              <a:headEnd/>
              <a:tailEnd/>
            </a:ln>
          </p:spPr>
          <p:txBody>
            <a:bodyPr/>
            <a:lstStyle/>
            <a:p>
              <a:pPr algn="ctr">
                <a:lnSpc>
                  <a:spcPct val="115000"/>
                </a:lnSpc>
                <a:spcAft>
                  <a:spcPts val="1000"/>
                </a:spcAft>
              </a:pPr>
              <a:r>
                <a:rPr lang="tr-TR" dirty="0">
                  <a:effectLst/>
                  <a:latin typeface="Calibri"/>
                  <a:ea typeface="Times New Roman"/>
                  <a:cs typeface="Times New Roman"/>
                </a:rPr>
                <a:t>Veri göstergeleri</a:t>
              </a:r>
              <a:endParaRPr lang="tr-TR" dirty="0">
                <a:effectLst/>
                <a:latin typeface="Calibri"/>
                <a:ea typeface="Calibri"/>
                <a:cs typeface="Times New Roman"/>
              </a:endParaRPr>
            </a:p>
          </p:txBody>
        </p:sp>
        <p:sp>
          <p:nvSpPr>
            <p:cNvPr id="96" name="Rectangle 34"/>
            <p:cNvSpPr>
              <a:spLocks noChangeArrowheads="1"/>
            </p:cNvSpPr>
            <p:nvPr/>
          </p:nvSpPr>
          <p:spPr bwMode="auto">
            <a:xfrm>
              <a:off x="2429192" y="3848993"/>
              <a:ext cx="718185" cy="471170"/>
            </a:xfrm>
            <a:prstGeom prst="rect">
              <a:avLst/>
            </a:prstGeom>
            <a:solidFill>
              <a:srgbClr val="FFFFFF"/>
            </a:solidFill>
            <a:ln w="4763">
              <a:solidFill>
                <a:schemeClr val="tx1"/>
              </a:solidFill>
              <a:miter lim="800000"/>
              <a:headEnd/>
              <a:tailEnd/>
            </a:ln>
          </p:spPr>
          <p:txBody>
            <a:bodyPr/>
            <a:lstStyle/>
            <a:p>
              <a:pPr algn="ctr" eaLnBrk="0" fontAlgn="base" hangingPunct="0">
                <a:lnSpc>
                  <a:spcPct val="90000"/>
                </a:lnSpc>
                <a:spcBef>
                  <a:spcPts val="600"/>
                </a:spcBef>
                <a:spcAft>
                  <a:spcPts val="0"/>
                </a:spcAft>
              </a:pPr>
              <a:r>
                <a:rPr lang="tr-TR" dirty="0">
                  <a:effectLst/>
                  <a:latin typeface="Calibri"/>
                  <a:ea typeface="Times New Roman"/>
                </a:rPr>
                <a:t>Etkileyici</a:t>
              </a:r>
              <a:endParaRPr lang="tr-TR" dirty="0">
                <a:effectLst/>
                <a:latin typeface="Times New Roman"/>
                <a:ea typeface="Times New Roman"/>
              </a:endParaRPr>
            </a:p>
          </p:txBody>
        </p:sp>
        <p:sp>
          <p:nvSpPr>
            <p:cNvPr id="97" name="Rectangle 37"/>
            <p:cNvSpPr>
              <a:spLocks noChangeArrowheads="1"/>
            </p:cNvSpPr>
            <p:nvPr/>
          </p:nvSpPr>
          <p:spPr bwMode="auto">
            <a:xfrm>
              <a:off x="3386137" y="3140968"/>
              <a:ext cx="836930" cy="471170"/>
            </a:xfrm>
            <a:prstGeom prst="rect">
              <a:avLst/>
            </a:prstGeom>
            <a:solidFill>
              <a:srgbClr val="FFFFFF"/>
            </a:solidFill>
            <a:ln w="4763">
              <a:solidFill>
                <a:schemeClr val="tx1"/>
              </a:solidFill>
              <a:miter lim="800000"/>
              <a:headEnd/>
              <a:tailEnd/>
            </a:ln>
          </p:spPr>
          <p:txBody>
            <a:bodyPr/>
            <a:lstStyle/>
            <a:p>
              <a:pPr algn="ctr">
                <a:lnSpc>
                  <a:spcPct val="115000"/>
                </a:lnSpc>
                <a:spcAft>
                  <a:spcPts val="1000"/>
                </a:spcAft>
              </a:pPr>
              <a:r>
                <a:rPr lang="tr-TR">
                  <a:effectLst/>
                  <a:latin typeface="Calibri"/>
                  <a:ea typeface="Times New Roman"/>
                  <a:cs typeface="Times New Roman"/>
                </a:rPr>
                <a:t>İşaret şekillendir</a:t>
              </a:r>
              <a:endParaRPr lang="tr-TR">
                <a:effectLst/>
                <a:latin typeface="Calibri"/>
                <a:ea typeface="Calibri"/>
                <a:cs typeface="Times New Roman"/>
              </a:endParaRPr>
            </a:p>
          </p:txBody>
        </p:sp>
        <p:cxnSp>
          <p:nvCxnSpPr>
            <p:cNvPr id="98" name="Line 40"/>
            <p:cNvCxnSpPr/>
            <p:nvPr/>
          </p:nvCxnSpPr>
          <p:spPr bwMode="auto">
            <a:xfrm>
              <a:off x="2160587" y="3375918"/>
              <a:ext cx="168275" cy="63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sp>
          <p:nvSpPr>
            <p:cNvPr id="99" name="Freeform 41"/>
            <p:cNvSpPr>
              <a:spLocks/>
            </p:cNvSpPr>
            <p:nvPr/>
          </p:nvSpPr>
          <p:spPr bwMode="auto">
            <a:xfrm>
              <a:off x="2319337" y="3340358"/>
              <a:ext cx="109855" cy="71755"/>
            </a:xfrm>
            <a:custGeom>
              <a:avLst/>
              <a:gdLst>
                <a:gd name="T0" fmla="*/ 0 w 99"/>
                <a:gd name="T1" fmla="*/ 0 h 65"/>
                <a:gd name="T2" fmla="*/ 99 w 99"/>
                <a:gd name="T3" fmla="*/ 32 h 65"/>
                <a:gd name="T4" fmla="*/ 0 w 99"/>
                <a:gd name="T5" fmla="*/ 65 h 65"/>
                <a:gd name="T6" fmla="*/ 0 w 99"/>
                <a:gd name="T7" fmla="*/ 0 h 65"/>
                <a:gd name="T8" fmla="*/ 0 60000 65536"/>
                <a:gd name="T9" fmla="*/ 0 60000 65536"/>
                <a:gd name="T10" fmla="*/ 0 60000 65536"/>
                <a:gd name="T11" fmla="*/ 0 60000 65536"/>
                <a:gd name="T12" fmla="*/ 0 w 99"/>
                <a:gd name="T13" fmla="*/ 0 h 65"/>
                <a:gd name="T14" fmla="*/ 99 w 99"/>
                <a:gd name="T15" fmla="*/ 65 h 65"/>
              </a:gdLst>
              <a:ahLst/>
              <a:cxnLst>
                <a:cxn ang="T8">
                  <a:pos x="T0" y="T1"/>
                </a:cxn>
                <a:cxn ang="T9">
                  <a:pos x="T2" y="T3"/>
                </a:cxn>
                <a:cxn ang="T10">
                  <a:pos x="T4" y="T5"/>
                </a:cxn>
                <a:cxn ang="T11">
                  <a:pos x="T6" y="T7"/>
                </a:cxn>
              </a:cxnLst>
              <a:rect l="T12" t="T13" r="T14" b="T15"/>
              <a:pathLst>
                <a:path w="99" h="65">
                  <a:moveTo>
                    <a:pt x="0" y="0"/>
                  </a:moveTo>
                  <a:lnTo>
                    <a:pt x="99" y="32"/>
                  </a:lnTo>
                  <a:lnTo>
                    <a:pt x="0" y="65"/>
                  </a:lnTo>
                  <a:lnTo>
                    <a:pt x="0" y="0"/>
                  </a:lnTo>
                  <a:close/>
                </a:path>
              </a:pathLst>
            </a:custGeom>
            <a:solidFill>
              <a:srgbClr val="000000"/>
            </a:solidFill>
            <a:ln w="9525">
              <a:solidFill>
                <a:schemeClr val="tx1"/>
              </a:solidFill>
              <a:round/>
              <a:headEnd/>
              <a:tailEnd/>
            </a:ln>
          </p:spPr>
          <p:txBody>
            <a:bodyPr/>
            <a:lstStyle/>
            <a:p>
              <a:pPr eaLnBrk="0" fontAlgn="base" hangingPunct="0">
                <a:lnSpc>
                  <a:spcPct val="90000"/>
                </a:lnSpc>
                <a:spcBef>
                  <a:spcPts val="240"/>
                </a:spcBef>
                <a:spcAft>
                  <a:spcPts val="0"/>
                </a:spcAft>
              </a:pPr>
              <a:endParaRPr lang="tr-TR" dirty="0">
                <a:effectLst/>
                <a:latin typeface="Times New Roman"/>
                <a:ea typeface="Times New Roman"/>
              </a:endParaRPr>
            </a:p>
          </p:txBody>
        </p:sp>
        <p:cxnSp>
          <p:nvCxnSpPr>
            <p:cNvPr id="100" name="Line 42"/>
            <p:cNvCxnSpPr/>
            <p:nvPr/>
          </p:nvCxnSpPr>
          <p:spPr bwMode="auto">
            <a:xfrm>
              <a:off x="3147377" y="3375918"/>
              <a:ext cx="138430" cy="63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sp>
          <p:nvSpPr>
            <p:cNvPr id="101" name="Freeform 43"/>
            <p:cNvSpPr>
              <a:spLocks/>
            </p:cNvSpPr>
            <p:nvPr/>
          </p:nvSpPr>
          <p:spPr bwMode="auto">
            <a:xfrm>
              <a:off x="3275647" y="3340358"/>
              <a:ext cx="109855" cy="71755"/>
            </a:xfrm>
            <a:custGeom>
              <a:avLst/>
              <a:gdLst>
                <a:gd name="T0" fmla="*/ 0 w 99"/>
                <a:gd name="T1" fmla="*/ 0 h 65"/>
                <a:gd name="T2" fmla="*/ 99 w 99"/>
                <a:gd name="T3" fmla="*/ 32 h 65"/>
                <a:gd name="T4" fmla="*/ 0 w 99"/>
                <a:gd name="T5" fmla="*/ 65 h 65"/>
                <a:gd name="T6" fmla="*/ 0 w 99"/>
                <a:gd name="T7" fmla="*/ 0 h 65"/>
                <a:gd name="T8" fmla="*/ 0 60000 65536"/>
                <a:gd name="T9" fmla="*/ 0 60000 65536"/>
                <a:gd name="T10" fmla="*/ 0 60000 65536"/>
                <a:gd name="T11" fmla="*/ 0 60000 65536"/>
                <a:gd name="T12" fmla="*/ 0 w 99"/>
                <a:gd name="T13" fmla="*/ 0 h 65"/>
                <a:gd name="T14" fmla="*/ 99 w 99"/>
                <a:gd name="T15" fmla="*/ 65 h 65"/>
              </a:gdLst>
              <a:ahLst/>
              <a:cxnLst>
                <a:cxn ang="T8">
                  <a:pos x="T0" y="T1"/>
                </a:cxn>
                <a:cxn ang="T9">
                  <a:pos x="T2" y="T3"/>
                </a:cxn>
                <a:cxn ang="T10">
                  <a:pos x="T4" y="T5"/>
                </a:cxn>
                <a:cxn ang="T11">
                  <a:pos x="T6" y="T7"/>
                </a:cxn>
              </a:cxnLst>
              <a:rect l="T12" t="T13" r="T14" b="T15"/>
              <a:pathLst>
                <a:path w="99" h="65">
                  <a:moveTo>
                    <a:pt x="0" y="0"/>
                  </a:moveTo>
                  <a:lnTo>
                    <a:pt x="99" y="32"/>
                  </a:lnTo>
                  <a:lnTo>
                    <a:pt x="0" y="65"/>
                  </a:lnTo>
                  <a:lnTo>
                    <a:pt x="0" y="0"/>
                  </a:lnTo>
                  <a:close/>
                </a:path>
              </a:pathLst>
            </a:custGeom>
            <a:solidFill>
              <a:srgbClr val="000000"/>
            </a:solidFill>
            <a:ln w="9525">
              <a:solidFill>
                <a:schemeClr val="tx1"/>
              </a:solidFill>
              <a:round/>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102" name="Rectangle 44"/>
            <p:cNvSpPr>
              <a:spLocks noChangeArrowheads="1"/>
            </p:cNvSpPr>
            <p:nvPr/>
          </p:nvSpPr>
          <p:spPr bwMode="auto">
            <a:xfrm>
              <a:off x="4461192" y="3140968"/>
              <a:ext cx="718185" cy="471170"/>
            </a:xfrm>
            <a:prstGeom prst="rect">
              <a:avLst/>
            </a:prstGeom>
            <a:solidFill>
              <a:srgbClr val="FFFFFF"/>
            </a:solidFill>
            <a:ln w="4763">
              <a:solidFill>
                <a:schemeClr val="tx1"/>
              </a:solidFill>
              <a:miter lim="800000"/>
              <a:headEnd/>
              <a:tailEnd/>
            </a:ln>
          </p:spPr>
          <p:txBody>
            <a:bodyPr/>
            <a:lstStyle/>
            <a:p>
              <a:pPr algn="ctr" eaLnBrk="0" fontAlgn="base" hangingPunct="0">
                <a:lnSpc>
                  <a:spcPct val="90000"/>
                </a:lnSpc>
                <a:spcBef>
                  <a:spcPts val="240"/>
                </a:spcBef>
                <a:spcAft>
                  <a:spcPts val="0"/>
                </a:spcAft>
              </a:pPr>
              <a:r>
                <a:rPr lang="tr-TR" dirty="0">
                  <a:effectLst/>
                  <a:latin typeface="Calibri"/>
                  <a:ea typeface="Times New Roman"/>
                </a:rPr>
                <a:t>İşaret işleme</a:t>
              </a:r>
              <a:endParaRPr lang="tr-TR" dirty="0">
                <a:effectLst/>
                <a:latin typeface="Times New Roman"/>
                <a:ea typeface="Times New Roman"/>
              </a:endParaRPr>
            </a:p>
          </p:txBody>
        </p:sp>
        <p:cxnSp>
          <p:nvCxnSpPr>
            <p:cNvPr id="103" name="Line 47"/>
            <p:cNvCxnSpPr/>
            <p:nvPr/>
          </p:nvCxnSpPr>
          <p:spPr bwMode="auto">
            <a:xfrm>
              <a:off x="4223067" y="3375918"/>
              <a:ext cx="138430" cy="63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sp>
          <p:nvSpPr>
            <p:cNvPr id="104" name="Freeform 48"/>
            <p:cNvSpPr>
              <a:spLocks/>
            </p:cNvSpPr>
            <p:nvPr/>
          </p:nvSpPr>
          <p:spPr bwMode="auto">
            <a:xfrm>
              <a:off x="4351337" y="3340358"/>
              <a:ext cx="109855" cy="71755"/>
            </a:xfrm>
            <a:custGeom>
              <a:avLst/>
              <a:gdLst>
                <a:gd name="T0" fmla="*/ 0 w 99"/>
                <a:gd name="T1" fmla="*/ 0 h 65"/>
                <a:gd name="T2" fmla="*/ 99 w 99"/>
                <a:gd name="T3" fmla="*/ 32 h 65"/>
                <a:gd name="T4" fmla="*/ 0 w 99"/>
                <a:gd name="T5" fmla="*/ 65 h 65"/>
                <a:gd name="T6" fmla="*/ 0 w 99"/>
                <a:gd name="T7" fmla="*/ 0 h 65"/>
                <a:gd name="T8" fmla="*/ 0 60000 65536"/>
                <a:gd name="T9" fmla="*/ 0 60000 65536"/>
                <a:gd name="T10" fmla="*/ 0 60000 65536"/>
                <a:gd name="T11" fmla="*/ 0 60000 65536"/>
                <a:gd name="T12" fmla="*/ 0 w 99"/>
                <a:gd name="T13" fmla="*/ 0 h 65"/>
                <a:gd name="T14" fmla="*/ 99 w 99"/>
                <a:gd name="T15" fmla="*/ 65 h 65"/>
              </a:gdLst>
              <a:ahLst/>
              <a:cxnLst>
                <a:cxn ang="T8">
                  <a:pos x="T0" y="T1"/>
                </a:cxn>
                <a:cxn ang="T9">
                  <a:pos x="T2" y="T3"/>
                </a:cxn>
                <a:cxn ang="T10">
                  <a:pos x="T4" y="T5"/>
                </a:cxn>
                <a:cxn ang="T11">
                  <a:pos x="T6" y="T7"/>
                </a:cxn>
              </a:cxnLst>
              <a:rect l="T12" t="T13" r="T14" b="T15"/>
              <a:pathLst>
                <a:path w="99" h="65">
                  <a:moveTo>
                    <a:pt x="0" y="0"/>
                  </a:moveTo>
                  <a:lnTo>
                    <a:pt x="99" y="32"/>
                  </a:lnTo>
                  <a:lnTo>
                    <a:pt x="0" y="65"/>
                  </a:lnTo>
                  <a:lnTo>
                    <a:pt x="0" y="0"/>
                  </a:lnTo>
                  <a:close/>
                </a:path>
              </a:pathLst>
            </a:custGeom>
            <a:solidFill>
              <a:srgbClr val="000000"/>
            </a:solidFill>
            <a:ln w="9525">
              <a:solidFill>
                <a:schemeClr val="tx1"/>
              </a:solidFill>
              <a:round/>
              <a:headEnd/>
              <a:tailEnd/>
            </a:ln>
          </p:spPr>
          <p:txBody>
            <a:bodyPr/>
            <a:lstStyle/>
            <a:p>
              <a:pPr eaLnBrk="0" fontAlgn="base" hangingPunct="0">
                <a:lnSpc>
                  <a:spcPct val="90000"/>
                </a:lnSpc>
                <a:spcBef>
                  <a:spcPts val="240"/>
                </a:spcBef>
                <a:spcAft>
                  <a:spcPts val="0"/>
                </a:spcAft>
              </a:pPr>
              <a:endParaRPr lang="tr-TR" dirty="0">
                <a:effectLst/>
                <a:latin typeface="Times New Roman"/>
                <a:ea typeface="Times New Roman"/>
              </a:endParaRPr>
            </a:p>
          </p:txBody>
        </p:sp>
        <p:cxnSp>
          <p:nvCxnSpPr>
            <p:cNvPr id="105" name="Line 49"/>
            <p:cNvCxnSpPr/>
            <p:nvPr/>
          </p:nvCxnSpPr>
          <p:spPr bwMode="auto">
            <a:xfrm>
              <a:off x="3276917" y="4085213"/>
              <a:ext cx="1365250" cy="63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sp>
          <p:nvSpPr>
            <p:cNvPr id="106" name="Freeform 50"/>
            <p:cNvSpPr>
              <a:spLocks/>
            </p:cNvSpPr>
            <p:nvPr/>
          </p:nvSpPr>
          <p:spPr bwMode="auto">
            <a:xfrm>
              <a:off x="3177222" y="4048383"/>
              <a:ext cx="109855" cy="71755"/>
            </a:xfrm>
            <a:custGeom>
              <a:avLst/>
              <a:gdLst>
                <a:gd name="T0" fmla="*/ 99 w 99"/>
                <a:gd name="T1" fmla="*/ 0 h 65"/>
                <a:gd name="T2" fmla="*/ 0 w 99"/>
                <a:gd name="T3" fmla="*/ 33 h 65"/>
                <a:gd name="T4" fmla="*/ 99 w 99"/>
                <a:gd name="T5" fmla="*/ 65 h 65"/>
                <a:gd name="T6" fmla="*/ 99 w 99"/>
                <a:gd name="T7" fmla="*/ 0 h 65"/>
                <a:gd name="T8" fmla="*/ 0 60000 65536"/>
                <a:gd name="T9" fmla="*/ 0 60000 65536"/>
                <a:gd name="T10" fmla="*/ 0 60000 65536"/>
                <a:gd name="T11" fmla="*/ 0 60000 65536"/>
                <a:gd name="T12" fmla="*/ 0 w 99"/>
                <a:gd name="T13" fmla="*/ 0 h 65"/>
                <a:gd name="T14" fmla="*/ 99 w 99"/>
                <a:gd name="T15" fmla="*/ 65 h 65"/>
              </a:gdLst>
              <a:ahLst/>
              <a:cxnLst>
                <a:cxn ang="T8">
                  <a:pos x="T0" y="T1"/>
                </a:cxn>
                <a:cxn ang="T9">
                  <a:pos x="T2" y="T3"/>
                </a:cxn>
                <a:cxn ang="T10">
                  <a:pos x="T4" y="T5"/>
                </a:cxn>
                <a:cxn ang="T11">
                  <a:pos x="T6" y="T7"/>
                </a:cxn>
              </a:cxnLst>
              <a:rect l="T12" t="T13" r="T14" b="T15"/>
              <a:pathLst>
                <a:path w="99" h="65">
                  <a:moveTo>
                    <a:pt x="99" y="0"/>
                  </a:moveTo>
                  <a:lnTo>
                    <a:pt x="0" y="33"/>
                  </a:lnTo>
                  <a:lnTo>
                    <a:pt x="99" y="65"/>
                  </a:lnTo>
                  <a:lnTo>
                    <a:pt x="99" y="0"/>
                  </a:lnTo>
                  <a:close/>
                </a:path>
              </a:pathLst>
            </a:custGeom>
            <a:solidFill>
              <a:srgbClr val="000000"/>
            </a:solidFill>
            <a:ln w="9525">
              <a:solidFill>
                <a:schemeClr val="tx1"/>
              </a:solidFill>
              <a:round/>
              <a:headEnd/>
              <a:tailEnd/>
            </a:ln>
          </p:spPr>
          <p:txBody>
            <a:bodyPr/>
            <a:lstStyle/>
            <a:p>
              <a:pPr eaLnBrk="0" fontAlgn="base" hangingPunct="0">
                <a:lnSpc>
                  <a:spcPct val="90000"/>
                </a:lnSpc>
                <a:spcBef>
                  <a:spcPts val="240"/>
                </a:spcBef>
                <a:spcAft>
                  <a:spcPts val="0"/>
                </a:spcAft>
              </a:pPr>
              <a:endParaRPr lang="tr-TR" dirty="0">
                <a:effectLst/>
                <a:latin typeface="Times New Roman"/>
                <a:ea typeface="Times New Roman"/>
              </a:endParaRPr>
            </a:p>
          </p:txBody>
        </p:sp>
        <p:sp>
          <p:nvSpPr>
            <p:cNvPr id="107" name="Rectangle 51"/>
            <p:cNvSpPr>
              <a:spLocks noChangeArrowheads="1"/>
            </p:cNvSpPr>
            <p:nvPr/>
          </p:nvSpPr>
          <p:spPr bwMode="auto">
            <a:xfrm>
              <a:off x="4939982" y="3848993"/>
              <a:ext cx="716915" cy="471170"/>
            </a:xfrm>
            <a:prstGeom prst="rect">
              <a:avLst/>
            </a:prstGeom>
            <a:solidFill>
              <a:srgbClr val="FFFFFF"/>
            </a:solidFill>
            <a:ln w="4763">
              <a:solidFill>
                <a:schemeClr val="tx1"/>
              </a:solidFill>
              <a:miter lim="800000"/>
              <a:headEnd/>
              <a:tailEnd/>
            </a:ln>
          </p:spPr>
          <p:txBody>
            <a:bodyPr/>
            <a:lstStyle/>
            <a:p>
              <a:pPr algn="ctr">
                <a:lnSpc>
                  <a:spcPct val="115000"/>
                </a:lnSpc>
                <a:spcAft>
                  <a:spcPts val="1000"/>
                </a:spcAft>
              </a:pPr>
              <a:r>
                <a:rPr lang="tr-TR">
                  <a:effectLst/>
                  <a:latin typeface="Calibri"/>
                  <a:ea typeface="Times New Roman"/>
                  <a:cs typeface="Times New Roman"/>
                </a:rPr>
                <a:t>Veri depola</a:t>
              </a:r>
              <a:endParaRPr lang="tr-TR">
                <a:effectLst/>
                <a:latin typeface="Calibri"/>
                <a:ea typeface="Calibri"/>
                <a:cs typeface="Times New Roman"/>
              </a:endParaRPr>
            </a:p>
          </p:txBody>
        </p:sp>
        <p:cxnSp>
          <p:nvCxnSpPr>
            <p:cNvPr id="108" name="Line 54"/>
            <p:cNvCxnSpPr/>
            <p:nvPr/>
          </p:nvCxnSpPr>
          <p:spPr bwMode="auto">
            <a:xfrm>
              <a:off x="4642167" y="3612138"/>
              <a:ext cx="635" cy="472440"/>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cxnSp>
          <p:nvCxnSpPr>
            <p:cNvPr id="109" name="Line 56"/>
            <p:cNvCxnSpPr/>
            <p:nvPr/>
          </p:nvCxnSpPr>
          <p:spPr bwMode="auto">
            <a:xfrm flipV="1">
              <a:off x="5656897" y="3470533"/>
              <a:ext cx="207010" cy="614680"/>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sp>
          <p:nvSpPr>
            <p:cNvPr id="110" name="Freeform 57"/>
            <p:cNvSpPr>
              <a:spLocks/>
            </p:cNvSpPr>
            <p:nvPr/>
          </p:nvSpPr>
          <p:spPr bwMode="auto">
            <a:xfrm>
              <a:off x="5827077" y="3375918"/>
              <a:ext cx="69850" cy="113030"/>
            </a:xfrm>
            <a:custGeom>
              <a:avLst/>
              <a:gdLst>
                <a:gd name="T0" fmla="*/ 0 w 63"/>
                <a:gd name="T1" fmla="*/ 83 h 102"/>
                <a:gd name="T2" fmla="*/ 63 w 63"/>
                <a:gd name="T3" fmla="*/ 0 h 102"/>
                <a:gd name="T4" fmla="*/ 63 w 63"/>
                <a:gd name="T5" fmla="*/ 102 h 102"/>
                <a:gd name="T6" fmla="*/ 0 w 63"/>
                <a:gd name="T7" fmla="*/ 83 h 102"/>
                <a:gd name="T8" fmla="*/ 0 60000 65536"/>
                <a:gd name="T9" fmla="*/ 0 60000 65536"/>
                <a:gd name="T10" fmla="*/ 0 60000 65536"/>
                <a:gd name="T11" fmla="*/ 0 60000 65536"/>
                <a:gd name="T12" fmla="*/ 0 w 63"/>
                <a:gd name="T13" fmla="*/ 0 h 102"/>
                <a:gd name="T14" fmla="*/ 63 w 63"/>
                <a:gd name="T15" fmla="*/ 102 h 102"/>
              </a:gdLst>
              <a:ahLst/>
              <a:cxnLst>
                <a:cxn ang="T8">
                  <a:pos x="T0" y="T1"/>
                </a:cxn>
                <a:cxn ang="T9">
                  <a:pos x="T2" y="T3"/>
                </a:cxn>
                <a:cxn ang="T10">
                  <a:pos x="T4" y="T5"/>
                </a:cxn>
                <a:cxn ang="T11">
                  <a:pos x="T6" y="T7"/>
                </a:cxn>
              </a:cxnLst>
              <a:rect l="T12" t="T13" r="T14" b="T15"/>
              <a:pathLst>
                <a:path w="63" h="102">
                  <a:moveTo>
                    <a:pt x="0" y="83"/>
                  </a:moveTo>
                  <a:lnTo>
                    <a:pt x="63" y="0"/>
                  </a:lnTo>
                  <a:lnTo>
                    <a:pt x="63" y="102"/>
                  </a:lnTo>
                  <a:lnTo>
                    <a:pt x="0" y="83"/>
                  </a:lnTo>
                  <a:close/>
                </a:path>
              </a:pathLst>
            </a:custGeom>
            <a:solidFill>
              <a:srgbClr val="000000"/>
            </a:solidFill>
            <a:ln w="9525">
              <a:solidFill>
                <a:schemeClr val="tx1"/>
              </a:solidFill>
              <a:round/>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cxnSp>
          <p:nvCxnSpPr>
            <p:cNvPr id="111" name="Line 58"/>
            <p:cNvCxnSpPr/>
            <p:nvPr/>
          </p:nvCxnSpPr>
          <p:spPr bwMode="auto">
            <a:xfrm>
              <a:off x="5000942" y="3612138"/>
              <a:ext cx="219710" cy="172720"/>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sp>
          <p:nvSpPr>
            <p:cNvPr id="112" name="Freeform 59"/>
            <p:cNvSpPr>
              <a:spLocks/>
            </p:cNvSpPr>
            <p:nvPr/>
          </p:nvSpPr>
          <p:spPr bwMode="auto">
            <a:xfrm>
              <a:off x="5190807" y="3752473"/>
              <a:ext cx="107315" cy="96520"/>
            </a:xfrm>
            <a:custGeom>
              <a:avLst/>
              <a:gdLst>
                <a:gd name="T0" fmla="*/ 40 w 97"/>
                <a:gd name="T1" fmla="*/ 0 h 87"/>
                <a:gd name="T2" fmla="*/ 97 w 97"/>
                <a:gd name="T3" fmla="*/ 87 h 87"/>
                <a:gd name="T4" fmla="*/ 0 w 97"/>
                <a:gd name="T5" fmla="*/ 51 h 87"/>
                <a:gd name="T6" fmla="*/ 40 w 97"/>
                <a:gd name="T7" fmla="*/ 0 h 87"/>
                <a:gd name="T8" fmla="*/ 0 60000 65536"/>
                <a:gd name="T9" fmla="*/ 0 60000 65536"/>
                <a:gd name="T10" fmla="*/ 0 60000 65536"/>
                <a:gd name="T11" fmla="*/ 0 60000 65536"/>
                <a:gd name="T12" fmla="*/ 0 w 97"/>
                <a:gd name="T13" fmla="*/ 0 h 87"/>
                <a:gd name="T14" fmla="*/ 97 w 97"/>
                <a:gd name="T15" fmla="*/ 87 h 87"/>
              </a:gdLst>
              <a:ahLst/>
              <a:cxnLst>
                <a:cxn ang="T8">
                  <a:pos x="T0" y="T1"/>
                </a:cxn>
                <a:cxn ang="T9">
                  <a:pos x="T2" y="T3"/>
                </a:cxn>
                <a:cxn ang="T10">
                  <a:pos x="T4" y="T5"/>
                </a:cxn>
                <a:cxn ang="T11">
                  <a:pos x="T6" y="T7"/>
                </a:cxn>
              </a:cxnLst>
              <a:rect l="T12" t="T13" r="T14" b="T15"/>
              <a:pathLst>
                <a:path w="97" h="87">
                  <a:moveTo>
                    <a:pt x="40" y="0"/>
                  </a:moveTo>
                  <a:lnTo>
                    <a:pt x="97" y="87"/>
                  </a:lnTo>
                  <a:lnTo>
                    <a:pt x="0" y="51"/>
                  </a:lnTo>
                  <a:lnTo>
                    <a:pt x="40" y="0"/>
                  </a:lnTo>
                  <a:close/>
                </a:path>
              </a:pathLst>
            </a:custGeom>
            <a:solidFill>
              <a:srgbClr val="000000"/>
            </a:solidFill>
            <a:ln w="9525">
              <a:solidFill>
                <a:schemeClr val="tx1"/>
              </a:solidFill>
              <a:round/>
              <a:headEnd/>
              <a:tailEnd/>
            </a:ln>
          </p:spPr>
          <p:txBody>
            <a:bodyPr/>
            <a:lstStyle/>
            <a:p>
              <a:pPr eaLnBrk="0" fontAlgn="base" hangingPunct="0">
                <a:lnSpc>
                  <a:spcPct val="90000"/>
                </a:lnSpc>
                <a:spcBef>
                  <a:spcPts val="240"/>
                </a:spcBef>
                <a:spcAft>
                  <a:spcPts val="0"/>
                </a:spcAft>
              </a:pPr>
              <a:endParaRPr lang="tr-TR" dirty="0">
                <a:effectLst/>
                <a:latin typeface="Times New Roman"/>
                <a:ea typeface="Times New Roman"/>
              </a:endParaRPr>
            </a:p>
          </p:txBody>
        </p:sp>
        <p:cxnSp>
          <p:nvCxnSpPr>
            <p:cNvPr id="113" name="Line 60"/>
            <p:cNvCxnSpPr/>
            <p:nvPr/>
          </p:nvCxnSpPr>
          <p:spPr bwMode="auto">
            <a:xfrm>
              <a:off x="5656897" y="3375918"/>
              <a:ext cx="207010" cy="614680"/>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sp>
          <p:nvSpPr>
            <p:cNvPr id="114" name="Freeform 61"/>
            <p:cNvSpPr>
              <a:spLocks/>
            </p:cNvSpPr>
            <p:nvPr/>
          </p:nvSpPr>
          <p:spPr bwMode="auto">
            <a:xfrm>
              <a:off x="5827077" y="3969643"/>
              <a:ext cx="69850" cy="114935"/>
            </a:xfrm>
            <a:custGeom>
              <a:avLst/>
              <a:gdLst>
                <a:gd name="T0" fmla="*/ 63 w 63"/>
                <a:gd name="T1" fmla="*/ 0 h 104"/>
                <a:gd name="T2" fmla="*/ 63 w 63"/>
                <a:gd name="T3" fmla="*/ 104 h 104"/>
                <a:gd name="T4" fmla="*/ 0 w 63"/>
                <a:gd name="T5" fmla="*/ 21 h 104"/>
                <a:gd name="T6" fmla="*/ 63 w 63"/>
                <a:gd name="T7" fmla="*/ 0 h 104"/>
                <a:gd name="T8" fmla="*/ 0 60000 65536"/>
                <a:gd name="T9" fmla="*/ 0 60000 65536"/>
                <a:gd name="T10" fmla="*/ 0 60000 65536"/>
                <a:gd name="T11" fmla="*/ 0 60000 65536"/>
                <a:gd name="T12" fmla="*/ 0 w 63"/>
                <a:gd name="T13" fmla="*/ 0 h 104"/>
                <a:gd name="T14" fmla="*/ 63 w 63"/>
                <a:gd name="T15" fmla="*/ 104 h 104"/>
              </a:gdLst>
              <a:ahLst/>
              <a:cxnLst>
                <a:cxn ang="T8">
                  <a:pos x="T0" y="T1"/>
                </a:cxn>
                <a:cxn ang="T9">
                  <a:pos x="T2" y="T3"/>
                </a:cxn>
                <a:cxn ang="T10">
                  <a:pos x="T4" y="T5"/>
                </a:cxn>
                <a:cxn ang="T11">
                  <a:pos x="T6" y="T7"/>
                </a:cxn>
              </a:cxnLst>
              <a:rect l="T12" t="T13" r="T14" b="T15"/>
              <a:pathLst>
                <a:path w="63" h="104">
                  <a:moveTo>
                    <a:pt x="63" y="0"/>
                  </a:moveTo>
                  <a:lnTo>
                    <a:pt x="63" y="104"/>
                  </a:lnTo>
                  <a:lnTo>
                    <a:pt x="0" y="21"/>
                  </a:lnTo>
                  <a:lnTo>
                    <a:pt x="63" y="0"/>
                  </a:lnTo>
                  <a:close/>
                </a:path>
              </a:pathLst>
            </a:custGeom>
            <a:solidFill>
              <a:srgbClr val="000000"/>
            </a:solidFill>
            <a:ln w="9525">
              <a:solidFill>
                <a:schemeClr val="tx1"/>
              </a:solidFill>
              <a:round/>
              <a:headEnd/>
              <a:tailEnd/>
            </a:ln>
          </p:spPr>
          <p:txBody>
            <a:bodyPr/>
            <a:lstStyle/>
            <a:p>
              <a:pPr algn="ctr" eaLnBrk="0" fontAlgn="base" hangingPunct="0">
                <a:lnSpc>
                  <a:spcPct val="90000"/>
                </a:lnSpc>
                <a:spcBef>
                  <a:spcPts val="240"/>
                </a:spcBef>
                <a:spcAft>
                  <a:spcPts val="0"/>
                </a:spcAft>
              </a:pPr>
              <a:endParaRPr lang="tr-TR" dirty="0">
                <a:effectLst/>
                <a:latin typeface="Times New Roman"/>
                <a:ea typeface="Times New Roman"/>
              </a:endParaRPr>
            </a:p>
          </p:txBody>
        </p:sp>
        <p:cxnSp>
          <p:nvCxnSpPr>
            <p:cNvPr id="115" name="Line 62"/>
            <p:cNvCxnSpPr/>
            <p:nvPr/>
          </p:nvCxnSpPr>
          <p:spPr bwMode="auto">
            <a:xfrm>
              <a:off x="5656897" y="4085213"/>
              <a:ext cx="138430" cy="63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sp>
          <p:nvSpPr>
            <p:cNvPr id="116" name="Freeform 63"/>
            <p:cNvSpPr>
              <a:spLocks/>
            </p:cNvSpPr>
            <p:nvPr/>
          </p:nvSpPr>
          <p:spPr bwMode="auto">
            <a:xfrm>
              <a:off x="5787072" y="4048383"/>
              <a:ext cx="109855" cy="71755"/>
            </a:xfrm>
            <a:custGeom>
              <a:avLst/>
              <a:gdLst>
                <a:gd name="T0" fmla="*/ 0 w 99"/>
                <a:gd name="T1" fmla="*/ 0 h 65"/>
                <a:gd name="T2" fmla="*/ 99 w 99"/>
                <a:gd name="T3" fmla="*/ 33 h 65"/>
                <a:gd name="T4" fmla="*/ 0 w 99"/>
                <a:gd name="T5" fmla="*/ 65 h 65"/>
                <a:gd name="T6" fmla="*/ 0 w 99"/>
                <a:gd name="T7" fmla="*/ 0 h 65"/>
                <a:gd name="T8" fmla="*/ 0 60000 65536"/>
                <a:gd name="T9" fmla="*/ 0 60000 65536"/>
                <a:gd name="T10" fmla="*/ 0 60000 65536"/>
                <a:gd name="T11" fmla="*/ 0 60000 65536"/>
                <a:gd name="T12" fmla="*/ 0 w 99"/>
                <a:gd name="T13" fmla="*/ 0 h 65"/>
                <a:gd name="T14" fmla="*/ 99 w 99"/>
                <a:gd name="T15" fmla="*/ 65 h 65"/>
              </a:gdLst>
              <a:ahLst/>
              <a:cxnLst>
                <a:cxn ang="T8">
                  <a:pos x="T0" y="T1"/>
                </a:cxn>
                <a:cxn ang="T9">
                  <a:pos x="T2" y="T3"/>
                </a:cxn>
                <a:cxn ang="T10">
                  <a:pos x="T4" y="T5"/>
                </a:cxn>
                <a:cxn ang="T11">
                  <a:pos x="T6" y="T7"/>
                </a:cxn>
              </a:cxnLst>
              <a:rect l="T12" t="T13" r="T14" b="T15"/>
              <a:pathLst>
                <a:path w="99" h="65">
                  <a:moveTo>
                    <a:pt x="0" y="0"/>
                  </a:moveTo>
                  <a:lnTo>
                    <a:pt x="99" y="33"/>
                  </a:lnTo>
                  <a:lnTo>
                    <a:pt x="0" y="65"/>
                  </a:lnTo>
                  <a:lnTo>
                    <a:pt x="0" y="0"/>
                  </a:lnTo>
                  <a:close/>
                </a:path>
              </a:pathLst>
            </a:custGeom>
            <a:solidFill>
              <a:srgbClr val="000000"/>
            </a:solidFill>
            <a:ln w="9525">
              <a:solidFill>
                <a:schemeClr val="tx1"/>
              </a:solidFill>
              <a:round/>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cxnSp>
          <p:nvCxnSpPr>
            <p:cNvPr id="117" name="Line 64"/>
            <p:cNvCxnSpPr/>
            <p:nvPr/>
          </p:nvCxnSpPr>
          <p:spPr bwMode="auto">
            <a:xfrm>
              <a:off x="5180012" y="3375918"/>
              <a:ext cx="615950" cy="635"/>
            </a:xfrm>
            <a:prstGeom prst="line">
              <a:avLst/>
            </a:prstGeom>
            <a:noFill/>
            <a:ln w="4763">
              <a:solidFill>
                <a:schemeClr val="tx1"/>
              </a:solidFill>
              <a:round/>
              <a:headEnd/>
              <a:tailEnd/>
            </a:ln>
            <a:extLst>
              <a:ext uri="{909E8E84-426E-40DD-AFC4-6F175D3DCCD1}">
                <a14:hiddenFill xmlns:a14="http://schemas.microsoft.com/office/drawing/2010/main">
                  <a:noFill/>
                </a14:hiddenFill>
              </a:ext>
            </a:extLst>
          </p:spPr>
        </p:cxnSp>
        <p:sp>
          <p:nvSpPr>
            <p:cNvPr id="118" name="Freeform 65"/>
            <p:cNvSpPr>
              <a:spLocks/>
            </p:cNvSpPr>
            <p:nvPr/>
          </p:nvSpPr>
          <p:spPr bwMode="auto">
            <a:xfrm>
              <a:off x="5787072" y="3340358"/>
              <a:ext cx="109855" cy="71755"/>
            </a:xfrm>
            <a:custGeom>
              <a:avLst/>
              <a:gdLst>
                <a:gd name="T0" fmla="*/ 0 w 99"/>
                <a:gd name="T1" fmla="*/ 0 h 65"/>
                <a:gd name="T2" fmla="*/ 99 w 99"/>
                <a:gd name="T3" fmla="*/ 32 h 65"/>
                <a:gd name="T4" fmla="*/ 0 w 99"/>
                <a:gd name="T5" fmla="*/ 65 h 65"/>
                <a:gd name="T6" fmla="*/ 0 w 99"/>
                <a:gd name="T7" fmla="*/ 0 h 65"/>
                <a:gd name="T8" fmla="*/ 0 60000 65536"/>
                <a:gd name="T9" fmla="*/ 0 60000 65536"/>
                <a:gd name="T10" fmla="*/ 0 60000 65536"/>
                <a:gd name="T11" fmla="*/ 0 60000 65536"/>
                <a:gd name="T12" fmla="*/ 0 w 99"/>
                <a:gd name="T13" fmla="*/ 0 h 65"/>
                <a:gd name="T14" fmla="*/ 99 w 99"/>
                <a:gd name="T15" fmla="*/ 65 h 65"/>
              </a:gdLst>
              <a:ahLst/>
              <a:cxnLst>
                <a:cxn ang="T8">
                  <a:pos x="T0" y="T1"/>
                </a:cxn>
                <a:cxn ang="T9">
                  <a:pos x="T2" y="T3"/>
                </a:cxn>
                <a:cxn ang="T10">
                  <a:pos x="T4" y="T5"/>
                </a:cxn>
                <a:cxn ang="T11">
                  <a:pos x="T6" y="T7"/>
                </a:cxn>
              </a:cxnLst>
              <a:rect l="T12" t="T13" r="T14" b="T15"/>
              <a:pathLst>
                <a:path w="99" h="65">
                  <a:moveTo>
                    <a:pt x="0" y="0"/>
                  </a:moveTo>
                  <a:lnTo>
                    <a:pt x="99" y="32"/>
                  </a:lnTo>
                  <a:lnTo>
                    <a:pt x="0" y="65"/>
                  </a:lnTo>
                  <a:lnTo>
                    <a:pt x="0" y="0"/>
                  </a:lnTo>
                  <a:close/>
                </a:path>
              </a:pathLst>
            </a:custGeom>
            <a:solidFill>
              <a:srgbClr val="000000"/>
            </a:solidFill>
            <a:ln w="9525">
              <a:solidFill>
                <a:schemeClr val="tx1"/>
              </a:solidFill>
              <a:round/>
              <a:headEnd/>
              <a:tailEnd/>
            </a:ln>
          </p:spPr>
          <p:txBody>
            <a:bodyPr/>
            <a:lstStyle/>
            <a:p>
              <a:pPr>
                <a:lnSpc>
                  <a:spcPct val="115000"/>
                </a:lnSpc>
                <a:spcAft>
                  <a:spcPts val="1000"/>
                </a:spcAft>
              </a:pPr>
              <a:r>
                <a:rPr lang="tr-TR">
                  <a:effectLst/>
                  <a:latin typeface="Calibri"/>
                  <a:ea typeface="Times New Roman"/>
                  <a:cs typeface="Times New Roman"/>
                </a:rPr>
                <a:t> </a:t>
              </a:r>
              <a:endParaRPr lang="tr-TR">
                <a:effectLst/>
                <a:latin typeface="Calibri"/>
                <a:ea typeface="Calibri"/>
                <a:cs typeface="Times New Roman"/>
              </a:endParaRPr>
            </a:p>
          </p:txBody>
        </p:sp>
        <p:sp>
          <p:nvSpPr>
            <p:cNvPr id="119" name="Rectangle 67"/>
            <p:cNvSpPr>
              <a:spLocks noChangeArrowheads="1"/>
            </p:cNvSpPr>
            <p:nvPr/>
          </p:nvSpPr>
          <p:spPr bwMode="auto">
            <a:xfrm>
              <a:off x="5308917" y="3082548"/>
              <a:ext cx="414337" cy="174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pPr>
                <a:lnSpc>
                  <a:spcPct val="115000"/>
                </a:lnSpc>
                <a:spcAft>
                  <a:spcPts val="0"/>
                </a:spcAft>
              </a:pPr>
              <a:r>
                <a:rPr lang="tr-TR" dirty="0">
                  <a:effectLst/>
                  <a:latin typeface="Calibri"/>
                  <a:ea typeface="Times New Roman"/>
                  <a:cs typeface="Times New Roman"/>
                </a:rPr>
                <a:t>Çıktılar</a:t>
              </a:r>
              <a:endParaRPr lang="tr-TR" dirty="0">
                <a:effectLst/>
                <a:latin typeface="Calibri"/>
                <a:ea typeface="Calibri"/>
                <a:cs typeface="Times New Roman"/>
              </a:endParaRPr>
            </a:p>
          </p:txBody>
        </p:sp>
      </p:grpSp>
    </p:spTree>
    <p:extLst>
      <p:ext uri="{BB962C8B-B14F-4D97-AF65-F5344CB8AC3E}">
        <p14:creationId xmlns:p14="http://schemas.microsoft.com/office/powerpoint/2010/main" val="38238212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Genelleştirilmiş Bir Tıbbi Ölçme Sistemi</a:t>
            </a:r>
            <a:endParaRPr lang="en-US" dirty="0"/>
          </a:p>
        </p:txBody>
      </p:sp>
      <p:grpSp>
        <p:nvGrpSpPr>
          <p:cNvPr id="3" name="Group 204"/>
          <p:cNvGrpSpPr>
            <a:grpSpLocks/>
          </p:cNvGrpSpPr>
          <p:nvPr/>
        </p:nvGrpSpPr>
        <p:grpSpPr bwMode="auto">
          <a:xfrm>
            <a:off x="354013" y="1700808"/>
            <a:ext cx="8520117" cy="4899025"/>
            <a:chOff x="223" y="104"/>
            <a:chExt cx="5367" cy="3086"/>
          </a:xfrm>
        </p:grpSpPr>
        <p:sp>
          <p:nvSpPr>
            <p:cNvPr id="4" name="Line 6"/>
            <p:cNvSpPr>
              <a:spLocks noChangeShapeType="1"/>
            </p:cNvSpPr>
            <p:nvPr/>
          </p:nvSpPr>
          <p:spPr bwMode="auto">
            <a:xfrm>
              <a:off x="4436"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 name="Line 7"/>
            <p:cNvSpPr>
              <a:spLocks noChangeShapeType="1"/>
            </p:cNvSpPr>
            <p:nvPr/>
          </p:nvSpPr>
          <p:spPr bwMode="auto">
            <a:xfrm>
              <a:off x="4548"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 name="Line 8"/>
            <p:cNvSpPr>
              <a:spLocks noChangeShapeType="1"/>
            </p:cNvSpPr>
            <p:nvPr/>
          </p:nvSpPr>
          <p:spPr bwMode="auto">
            <a:xfrm>
              <a:off x="4660"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 name="Line 9"/>
            <p:cNvSpPr>
              <a:spLocks noChangeShapeType="1"/>
            </p:cNvSpPr>
            <p:nvPr/>
          </p:nvSpPr>
          <p:spPr bwMode="auto">
            <a:xfrm>
              <a:off x="4772"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 name="Freeform 10"/>
            <p:cNvSpPr>
              <a:spLocks/>
            </p:cNvSpPr>
            <p:nvPr/>
          </p:nvSpPr>
          <p:spPr bwMode="auto">
            <a:xfrm>
              <a:off x="4884" y="332"/>
              <a:ext cx="60" cy="16"/>
            </a:xfrm>
            <a:custGeom>
              <a:avLst/>
              <a:gdLst>
                <a:gd name="T0" fmla="*/ 0 w 60"/>
                <a:gd name="T1" fmla="*/ 0 h 16"/>
                <a:gd name="T2" fmla="*/ 60 w 60"/>
                <a:gd name="T3" fmla="*/ 0 h 16"/>
                <a:gd name="T4" fmla="*/ 60 w 60"/>
                <a:gd name="T5" fmla="*/ 16 h 16"/>
              </a:gdLst>
              <a:ahLst/>
              <a:cxnLst>
                <a:cxn ang="0">
                  <a:pos x="T0" y="T1"/>
                </a:cxn>
                <a:cxn ang="0">
                  <a:pos x="T2" y="T3"/>
                </a:cxn>
                <a:cxn ang="0">
                  <a:pos x="T4" y="T5"/>
                </a:cxn>
              </a:cxnLst>
              <a:rect l="0" t="0" r="r" b="b"/>
              <a:pathLst>
                <a:path w="60" h="16">
                  <a:moveTo>
                    <a:pt x="0" y="0"/>
                  </a:moveTo>
                  <a:lnTo>
                    <a:pt x="60" y="0"/>
                  </a:lnTo>
                  <a:lnTo>
                    <a:pt x="60" y="16"/>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9" name="Line 11"/>
            <p:cNvSpPr>
              <a:spLocks noChangeShapeType="1"/>
            </p:cNvSpPr>
            <p:nvPr/>
          </p:nvSpPr>
          <p:spPr bwMode="auto">
            <a:xfrm>
              <a:off x="4944" y="380"/>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 name="Line 12"/>
            <p:cNvSpPr>
              <a:spLocks noChangeShapeType="1"/>
            </p:cNvSpPr>
            <p:nvPr/>
          </p:nvSpPr>
          <p:spPr bwMode="auto">
            <a:xfrm>
              <a:off x="4944" y="49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 name="Line 13"/>
            <p:cNvSpPr>
              <a:spLocks noChangeShapeType="1"/>
            </p:cNvSpPr>
            <p:nvPr/>
          </p:nvSpPr>
          <p:spPr bwMode="auto">
            <a:xfrm>
              <a:off x="4944" y="605"/>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2" name="Line 14"/>
            <p:cNvSpPr>
              <a:spLocks noChangeShapeType="1"/>
            </p:cNvSpPr>
            <p:nvPr/>
          </p:nvSpPr>
          <p:spPr bwMode="auto">
            <a:xfrm>
              <a:off x="4944" y="717"/>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3" name="Line 15"/>
            <p:cNvSpPr>
              <a:spLocks noChangeShapeType="1"/>
            </p:cNvSpPr>
            <p:nvPr/>
          </p:nvSpPr>
          <p:spPr bwMode="auto">
            <a:xfrm>
              <a:off x="4944" y="829"/>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4" name="Line 16"/>
            <p:cNvSpPr>
              <a:spLocks noChangeShapeType="1"/>
            </p:cNvSpPr>
            <p:nvPr/>
          </p:nvSpPr>
          <p:spPr bwMode="auto">
            <a:xfrm>
              <a:off x="4944" y="941"/>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5" name="Line 17"/>
            <p:cNvSpPr>
              <a:spLocks noChangeShapeType="1"/>
            </p:cNvSpPr>
            <p:nvPr/>
          </p:nvSpPr>
          <p:spPr bwMode="auto">
            <a:xfrm>
              <a:off x="4944" y="105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6" name="Line 18"/>
            <p:cNvSpPr>
              <a:spLocks noChangeShapeType="1"/>
            </p:cNvSpPr>
            <p:nvPr/>
          </p:nvSpPr>
          <p:spPr bwMode="auto">
            <a:xfrm>
              <a:off x="4944" y="1165"/>
              <a:ext cx="1" cy="8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7" name="Line 19"/>
            <p:cNvSpPr>
              <a:spLocks noChangeShapeType="1"/>
            </p:cNvSpPr>
            <p:nvPr/>
          </p:nvSpPr>
          <p:spPr bwMode="auto">
            <a:xfrm>
              <a:off x="4944" y="1278"/>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8" name="Line 20"/>
            <p:cNvSpPr>
              <a:spLocks noChangeShapeType="1"/>
            </p:cNvSpPr>
            <p:nvPr/>
          </p:nvSpPr>
          <p:spPr bwMode="auto">
            <a:xfrm>
              <a:off x="900"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9" name="Line 21"/>
            <p:cNvSpPr>
              <a:spLocks noChangeShapeType="1"/>
            </p:cNvSpPr>
            <p:nvPr/>
          </p:nvSpPr>
          <p:spPr bwMode="auto">
            <a:xfrm>
              <a:off x="1012"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0" name="Line 22"/>
            <p:cNvSpPr>
              <a:spLocks noChangeShapeType="1"/>
            </p:cNvSpPr>
            <p:nvPr/>
          </p:nvSpPr>
          <p:spPr bwMode="auto">
            <a:xfrm>
              <a:off x="1124"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1" name="Line 23"/>
            <p:cNvSpPr>
              <a:spLocks noChangeShapeType="1"/>
            </p:cNvSpPr>
            <p:nvPr/>
          </p:nvSpPr>
          <p:spPr bwMode="auto">
            <a:xfrm>
              <a:off x="1236"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2" name="Line 24"/>
            <p:cNvSpPr>
              <a:spLocks noChangeShapeType="1"/>
            </p:cNvSpPr>
            <p:nvPr/>
          </p:nvSpPr>
          <p:spPr bwMode="auto">
            <a:xfrm>
              <a:off x="1348"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3" name="Line 25"/>
            <p:cNvSpPr>
              <a:spLocks noChangeShapeType="1"/>
            </p:cNvSpPr>
            <p:nvPr/>
          </p:nvSpPr>
          <p:spPr bwMode="auto">
            <a:xfrm>
              <a:off x="1460"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4" name="Line 26"/>
            <p:cNvSpPr>
              <a:spLocks noChangeShapeType="1"/>
            </p:cNvSpPr>
            <p:nvPr/>
          </p:nvSpPr>
          <p:spPr bwMode="auto">
            <a:xfrm>
              <a:off x="1573"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5" name="Line 27"/>
            <p:cNvSpPr>
              <a:spLocks noChangeShapeType="1"/>
            </p:cNvSpPr>
            <p:nvPr/>
          </p:nvSpPr>
          <p:spPr bwMode="auto">
            <a:xfrm>
              <a:off x="1685"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6" name="Line 28"/>
            <p:cNvSpPr>
              <a:spLocks noChangeShapeType="1"/>
            </p:cNvSpPr>
            <p:nvPr/>
          </p:nvSpPr>
          <p:spPr bwMode="auto">
            <a:xfrm>
              <a:off x="1797"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7" name="Line 29"/>
            <p:cNvSpPr>
              <a:spLocks noChangeShapeType="1"/>
            </p:cNvSpPr>
            <p:nvPr/>
          </p:nvSpPr>
          <p:spPr bwMode="auto">
            <a:xfrm>
              <a:off x="1909"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8" name="Line 30"/>
            <p:cNvSpPr>
              <a:spLocks noChangeShapeType="1"/>
            </p:cNvSpPr>
            <p:nvPr/>
          </p:nvSpPr>
          <p:spPr bwMode="auto">
            <a:xfrm>
              <a:off x="2021"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29" name="Line 31"/>
            <p:cNvSpPr>
              <a:spLocks noChangeShapeType="1"/>
            </p:cNvSpPr>
            <p:nvPr/>
          </p:nvSpPr>
          <p:spPr bwMode="auto">
            <a:xfrm>
              <a:off x="2133"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0" name="Line 32"/>
            <p:cNvSpPr>
              <a:spLocks noChangeShapeType="1"/>
            </p:cNvSpPr>
            <p:nvPr/>
          </p:nvSpPr>
          <p:spPr bwMode="auto">
            <a:xfrm>
              <a:off x="2245" y="809"/>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1" name="Freeform 33"/>
            <p:cNvSpPr>
              <a:spLocks/>
            </p:cNvSpPr>
            <p:nvPr/>
          </p:nvSpPr>
          <p:spPr bwMode="auto">
            <a:xfrm>
              <a:off x="2357" y="785"/>
              <a:ext cx="56" cy="24"/>
            </a:xfrm>
            <a:custGeom>
              <a:avLst/>
              <a:gdLst>
                <a:gd name="T0" fmla="*/ 0 w 56"/>
                <a:gd name="T1" fmla="*/ 24 h 24"/>
                <a:gd name="T2" fmla="*/ 56 w 56"/>
                <a:gd name="T3" fmla="*/ 24 h 24"/>
                <a:gd name="T4" fmla="*/ 56 w 56"/>
                <a:gd name="T5" fmla="*/ 0 h 24"/>
              </a:gdLst>
              <a:ahLst/>
              <a:cxnLst>
                <a:cxn ang="0">
                  <a:pos x="T0" y="T1"/>
                </a:cxn>
                <a:cxn ang="0">
                  <a:pos x="T2" y="T3"/>
                </a:cxn>
                <a:cxn ang="0">
                  <a:pos x="T4" y="T5"/>
                </a:cxn>
              </a:cxnLst>
              <a:rect l="0" t="0" r="r" b="b"/>
              <a:pathLst>
                <a:path w="56" h="24">
                  <a:moveTo>
                    <a:pt x="0" y="24"/>
                  </a:moveTo>
                  <a:lnTo>
                    <a:pt x="56" y="24"/>
                  </a:lnTo>
                  <a:lnTo>
                    <a:pt x="56"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32" name="Line 34"/>
            <p:cNvSpPr>
              <a:spLocks noChangeShapeType="1"/>
            </p:cNvSpPr>
            <p:nvPr/>
          </p:nvSpPr>
          <p:spPr bwMode="auto">
            <a:xfrm flipV="1">
              <a:off x="2413" y="67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3" name="Line 35"/>
            <p:cNvSpPr>
              <a:spLocks noChangeShapeType="1"/>
            </p:cNvSpPr>
            <p:nvPr/>
          </p:nvSpPr>
          <p:spPr bwMode="auto">
            <a:xfrm flipV="1">
              <a:off x="2413" y="561"/>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4" name="Line 36"/>
            <p:cNvSpPr>
              <a:spLocks noChangeShapeType="1"/>
            </p:cNvSpPr>
            <p:nvPr/>
          </p:nvSpPr>
          <p:spPr bwMode="auto">
            <a:xfrm flipV="1">
              <a:off x="2413" y="448"/>
              <a:ext cx="1" cy="8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5" name="Line 37"/>
            <p:cNvSpPr>
              <a:spLocks noChangeShapeType="1"/>
            </p:cNvSpPr>
            <p:nvPr/>
          </p:nvSpPr>
          <p:spPr bwMode="auto">
            <a:xfrm flipV="1">
              <a:off x="2413" y="336"/>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6" name="Line 38"/>
            <p:cNvSpPr>
              <a:spLocks noChangeShapeType="1"/>
            </p:cNvSpPr>
            <p:nvPr/>
          </p:nvSpPr>
          <p:spPr bwMode="auto">
            <a:xfrm>
              <a:off x="2442"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7" name="Line 39"/>
            <p:cNvSpPr>
              <a:spLocks noChangeShapeType="1"/>
            </p:cNvSpPr>
            <p:nvPr/>
          </p:nvSpPr>
          <p:spPr bwMode="auto">
            <a:xfrm>
              <a:off x="2554"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8" name="Line 40"/>
            <p:cNvSpPr>
              <a:spLocks noChangeShapeType="1"/>
            </p:cNvSpPr>
            <p:nvPr/>
          </p:nvSpPr>
          <p:spPr bwMode="auto">
            <a:xfrm>
              <a:off x="2666"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39" name="Line 41"/>
            <p:cNvSpPr>
              <a:spLocks noChangeShapeType="1"/>
            </p:cNvSpPr>
            <p:nvPr/>
          </p:nvSpPr>
          <p:spPr bwMode="auto">
            <a:xfrm>
              <a:off x="2778"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0" name="Line 42"/>
            <p:cNvSpPr>
              <a:spLocks noChangeShapeType="1"/>
            </p:cNvSpPr>
            <p:nvPr/>
          </p:nvSpPr>
          <p:spPr bwMode="auto">
            <a:xfrm>
              <a:off x="2890"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1" name="Line 43"/>
            <p:cNvSpPr>
              <a:spLocks noChangeShapeType="1"/>
            </p:cNvSpPr>
            <p:nvPr/>
          </p:nvSpPr>
          <p:spPr bwMode="auto">
            <a:xfrm>
              <a:off x="3002"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2" name="Line 44"/>
            <p:cNvSpPr>
              <a:spLocks noChangeShapeType="1"/>
            </p:cNvSpPr>
            <p:nvPr/>
          </p:nvSpPr>
          <p:spPr bwMode="auto">
            <a:xfrm>
              <a:off x="3114"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3" name="Line 45"/>
            <p:cNvSpPr>
              <a:spLocks noChangeShapeType="1"/>
            </p:cNvSpPr>
            <p:nvPr/>
          </p:nvSpPr>
          <p:spPr bwMode="auto">
            <a:xfrm>
              <a:off x="3226"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4" name="Line 46"/>
            <p:cNvSpPr>
              <a:spLocks noChangeShapeType="1"/>
            </p:cNvSpPr>
            <p:nvPr/>
          </p:nvSpPr>
          <p:spPr bwMode="auto">
            <a:xfrm>
              <a:off x="3339"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5" name="Line 47"/>
            <p:cNvSpPr>
              <a:spLocks noChangeShapeType="1"/>
            </p:cNvSpPr>
            <p:nvPr/>
          </p:nvSpPr>
          <p:spPr bwMode="auto">
            <a:xfrm>
              <a:off x="3451" y="33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6" name="Line 48"/>
            <p:cNvSpPr>
              <a:spLocks noChangeShapeType="1"/>
            </p:cNvSpPr>
            <p:nvPr/>
          </p:nvSpPr>
          <p:spPr bwMode="auto">
            <a:xfrm flipH="1">
              <a:off x="1116" y="809"/>
              <a:ext cx="52" cy="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7" name="Line 49"/>
            <p:cNvSpPr>
              <a:spLocks noChangeShapeType="1"/>
            </p:cNvSpPr>
            <p:nvPr/>
          </p:nvSpPr>
          <p:spPr bwMode="auto">
            <a:xfrm flipH="1">
              <a:off x="1040" y="893"/>
              <a:ext cx="56" cy="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8" name="Line 50"/>
            <p:cNvSpPr>
              <a:spLocks noChangeShapeType="1"/>
            </p:cNvSpPr>
            <p:nvPr/>
          </p:nvSpPr>
          <p:spPr bwMode="auto">
            <a:xfrm flipH="1">
              <a:off x="968" y="977"/>
              <a:ext cx="52" cy="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49" name="Line 51"/>
            <p:cNvSpPr>
              <a:spLocks noChangeShapeType="1"/>
            </p:cNvSpPr>
            <p:nvPr/>
          </p:nvSpPr>
          <p:spPr bwMode="auto">
            <a:xfrm flipH="1">
              <a:off x="916" y="1061"/>
              <a:ext cx="32" cy="3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0" name="Line 52"/>
            <p:cNvSpPr>
              <a:spLocks noChangeShapeType="1"/>
            </p:cNvSpPr>
            <p:nvPr/>
          </p:nvSpPr>
          <p:spPr bwMode="auto">
            <a:xfrm>
              <a:off x="4864" y="1370"/>
              <a:ext cx="613"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1" name="Line 53"/>
            <p:cNvSpPr>
              <a:spLocks noChangeShapeType="1"/>
            </p:cNvSpPr>
            <p:nvPr/>
          </p:nvSpPr>
          <p:spPr bwMode="auto">
            <a:xfrm>
              <a:off x="3887" y="1370"/>
              <a:ext cx="228"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2" name="Line 54"/>
            <p:cNvSpPr>
              <a:spLocks noChangeShapeType="1"/>
            </p:cNvSpPr>
            <p:nvPr/>
          </p:nvSpPr>
          <p:spPr bwMode="auto">
            <a:xfrm>
              <a:off x="2990" y="1370"/>
              <a:ext cx="14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3" name="Line 55"/>
            <p:cNvSpPr>
              <a:spLocks noChangeShapeType="1"/>
            </p:cNvSpPr>
            <p:nvPr/>
          </p:nvSpPr>
          <p:spPr bwMode="auto">
            <a:xfrm>
              <a:off x="2077" y="1370"/>
              <a:ext cx="16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4" name="Line 56"/>
            <p:cNvSpPr>
              <a:spLocks noChangeShapeType="1"/>
            </p:cNvSpPr>
            <p:nvPr/>
          </p:nvSpPr>
          <p:spPr bwMode="auto">
            <a:xfrm>
              <a:off x="1008" y="1370"/>
              <a:ext cx="316"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5" name="Line 57"/>
            <p:cNvSpPr>
              <a:spLocks noChangeShapeType="1"/>
            </p:cNvSpPr>
            <p:nvPr/>
          </p:nvSpPr>
          <p:spPr bwMode="auto">
            <a:xfrm>
              <a:off x="223" y="1370"/>
              <a:ext cx="156"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6" name="Line 58"/>
            <p:cNvSpPr>
              <a:spLocks noChangeShapeType="1"/>
            </p:cNvSpPr>
            <p:nvPr/>
          </p:nvSpPr>
          <p:spPr bwMode="auto">
            <a:xfrm flipH="1">
              <a:off x="367" y="281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7" name="Line 59"/>
            <p:cNvSpPr>
              <a:spLocks noChangeShapeType="1"/>
            </p:cNvSpPr>
            <p:nvPr/>
          </p:nvSpPr>
          <p:spPr bwMode="auto">
            <a:xfrm flipH="1">
              <a:off x="255" y="2812"/>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58" name="Freeform 60"/>
            <p:cNvSpPr>
              <a:spLocks/>
            </p:cNvSpPr>
            <p:nvPr/>
          </p:nvSpPr>
          <p:spPr bwMode="auto">
            <a:xfrm>
              <a:off x="223" y="2735"/>
              <a:ext cx="1" cy="77"/>
            </a:xfrm>
            <a:custGeom>
              <a:avLst/>
              <a:gdLst>
                <a:gd name="T0" fmla="*/ 77 h 77"/>
                <a:gd name="T1" fmla="*/ 77 h 77"/>
                <a:gd name="T2" fmla="*/ 0 h 77"/>
              </a:gdLst>
              <a:ahLst/>
              <a:cxnLst>
                <a:cxn ang="0">
                  <a:pos x="0" y="T0"/>
                </a:cxn>
                <a:cxn ang="0">
                  <a:pos x="0" y="T1"/>
                </a:cxn>
                <a:cxn ang="0">
                  <a:pos x="0" y="T2"/>
                </a:cxn>
              </a:cxnLst>
              <a:rect l="0" t="0" r="r" b="b"/>
              <a:pathLst>
                <a:path h="77">
                  <a:moveTo>
                    <a:pt x="0" y="77"/>
                  </a:moveTo>
                  <a:lnTo>
                    <a:pt x="0" y="77"/>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59" name="Line 61"/>
            <p:cNvSpPr>
              <a:spLocks noChangeShapeType="1"/>
            </p:cNvSpPr>
            <p:nvPr/>
          </p:nvSpPr>
          <p:spPr bwMode="auto">
            <a:xfrm flipV="1">
              <a:off x="223" y="262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0" name="Line 62"/>
            <p:cNvSpPr>
              <a:spLocks noChangeShapeType="1"/>
            </p:cNvSpPr>
            <p:nvPr/>
          </p:nvSpPr>
          <p:spPr bwMode="auto">
            <a:xfrm flipV="1">
              <a:off x="223" y="2511"/>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1" name="Line 63"/>
            <p:cNvSpPr>
              <a:spLocks noChangeShapeType="1"/>
            </p:cNvSpPr>
            <p:nvPr/>
          </p:nvSpPr>
          <p:spPr bwMode="auto">
            <a:xfrm flipV="1">
              <a:off x="223" y="2399"/>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2" name="Line 64"/>
            <p:cNvSpPr>
              <a:spLocks noChangeShapeType="1"/>
            </p:cNvSpPr>
            <p:nvPr/>
          </p:nvSpPr>
          <p:spPr bwMode="auto">
            <a:xfrm flipV="1">
              <a:off x="223" y="2287"/>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3" name="Line 65"/>
            <p:cNvSpPr>
              <a:spLocks noChangeShapeType="1"/>
            </p:cNvSpPr>
            <p:nvPr/>
          </p:nvSpPr>
          <p:spPr bwMode="auto">
            <a:xfrm flipV="1">
              <a:off x="223" y="2175"/>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4" name="Line 66"/>
            <p:cNvSpPr>
              <a:spLocks noChangeShapeType="1"/>
            </p:cNvSpPr>
            <p:nvPr/>
          </p:nvSpPr>
          <p:spPr bwMode="auto">
            <a:xfrm flipV="1">
              <a:off x="223" y="206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5" name="Line 67"/>
            <p:cNvSpPr>
              <a:spLocks noChangeShapeType="1"/>
            </p:cNvSpPr>
            <p:nvPr/>
          </p:nvSpPr>
          <p:spPr bwMode="auto">
            <a:xfrm flipV="1">
              <a:off x="223" y="1950"/>
              <a:ext cx="1" cy="8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6" name="Line 68"/>
            <p:cNvSpPr>
              <a:spLocks noChangeShapeType="1"/>
            </p:cNvSpPr>
            <p:nvPr/>
          </p:nvSpPr>
          <p:spPr bwMode="auto">
            <a:xfrm flipV="1">
              <a:off x="223" y="1838"/>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7" name="Line 69"/>
            <p:cNvSpPr>
              <a:spLocks noChangeShapeType="1"/>
            </p:cNvSpPr>
            <p:nvPr/>
          </p:nvSpPr>
          <p:spPr bwMode="auto">
            <a:xfrm flipV="1">
              <a:off x="223" y="1726"/>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8" name="Line 70"/>
            <p:cNvSpPr>
              <a:spLocks noChangeShapeType="1"/>
            </p:cNvSpPr>
            <p:nvPr/>
          </p:nvSpPr>
          <p:spPr bwMode="auto">
            <a:xfrm flipV="1">
              <a:off x="223" y="1614"/>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69" name="Line 71"/>
            <p:cNvSpPr>
              <a:spLocks noChangeShapeType="1"/>
            </p:cNvSpPr>
            <p:nvPr/>
          </p:nvSpPr>
          <p:spPr bwMode="auto">
            <a:xfrm flipV="1">
              <a:off x="223" y="1502"/>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0" name="Line 72"/>
            <p:cNvSpPr>
              <a:spLocks noChangeShapeType="1"/>
            </p:cNvSpPr>
            <p:nvPr/>
          </p:nvSpPr>
          <p:spPr bwMode="auto">
            <a:xfrm flipV="1">
              <a:off x="223" y="1390"/>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1" name="Line 73"/>
            <p:cNvSpPr>
              <a:spLocks noChangeShapeType="1"/>
            </p:cNvSpPr>
            <p:nvPr/>
          </p:nvSpPr>
          <p:spPr bwMode="auto">
            <a:xfrm>
              <a:off x="1248" y="1430"/>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2" name="Line 74"/>
            <p:cNvSpPr>
              <a:spLocks noChangeShapeType="1"/>
            </p:cNvSpPr>
            <p:nvPr/>
          </p:nvSpPr>
          <p:spPr bwMode="auto">
            <a:xfrm>
              <a:off x="1248" y="1542"/>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3" name="Line 75"/>
            <p:cNvSpPr>
              <a:spLocks noChangeShapeType="1"/>
            </p:cNvSpPr>
            <p:nvPr/>
          </p:nvSpPr>
          <p:spPr bwMode="auto">
            <a:xfrm>
              <a:off x="1248" y="1654"/>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4" name="Line 76"/>
            <p:cNvSpPr>
              <a:spLocks noChangeShapeType="1"/>
            </p:cNvSpPr>
            <p:nvPr/>
          </p:nvSpPr>
          <p:spPr bwMode="auto">
            <a:xfrm>
              <a:off x="1248" y="1766"/>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5" name="Line 77"/>
            <p:cNvSpPr>
              <a:spLocks noChangeShapeType="1"/>
            </p:cNvSpPr>
            <p:nvPr/>
          </p:nvSpPr>
          <p:spPr bwMode="auto">
            <a:xfrm>
              <a:off x="1248" y="1878"/>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6" name="Line 78"/>
            <p:cNvSpPr>
              <a:spLocks noChangeShapeType="1"/>
            </p:cNvSpPr>
            <p:nvPr/>
          </p:nvSpPr>
          <p:spPr bwMode="auto">
            <a:xfrm>
              <a:off x="1248" y="1990"/>
              <a:ext cx="1" cy="8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7" name="Line 79"/>
            <p:cNvSpPr>
              <a:spLocks noChangeShapeType="1"/>
            </p:cNvSpPr>
            <p:nvPr/>
          </p:nvSpPr>
          <p:spPr bwMode="auto">
            <a:xfrm>
              <a:off x="1248" y="210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78" name="Freeform 80"/>
            <p:cNvSpPr>
              <a:spLocks/>
            </p:cNvSpPr>
            <p:nvPr/>
          </p:nvSpPr>
          <p:spPr bwMode="auto">
            <a:xfrm>
              <a:off x="1248" y="2215"/>
              <a:ext cx="60" cy="20"/>
            </a:xfrm>
            <a:custGeom>
              <a:avLst/>
              <a:gdLst>
                <a:gd name="T0" fmla="*/ 0 w 60"/>
                <a:gd name="T1" fmla="*/ 0 h 20"/>
                <a:gd name="T2" fmla="*/ 0 w 60"/>
                <a:gd name="T3" fmla="*/ 20 h 20"/>
                <a:gd name="T4" fmla="*/ 60 w 60"/>
                <a:gd name="T5" fmla="*/ 20 h 20"/>
              </a:gdLst>
              <a:ahLst/>
              <a:cxnLst>
                <a:cxn ang="0">
                  <a:pos x="T0" y="T1"/>
                </a:cxn>
                <a:cxn ang="0">
                  <a:pos x="T2" y="T3"/>
                </a:cxn>
                <a:cxn ang="0">
                  <a:pos x="T4" y="T5"/>
                </a:cxn>
              </a:cxnLst>
              <a:rect l="0" t="0" r="r" b="b"/>
              <a:pathLst>
                <a:path w="60" h="20">
                  <a:moveTo>
                    <a:pt x="0" y="0"/>
                  </a:moveTo>
                  <a:lnTo>
                    <a:pt x="0" y="20"/>
                  </a:lnTo>
                  <a:lnTo>
                    <a:pt x="60" y="2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79" name="Line 81"/>
            <p:cNvSpPr>
              <a:spLocks noChangeShapeType="1"/>
            </p:cNvSpPr>
            <p:nvPr/>
          </p:nvSpPr>
          <p:spPr bwMode="auto">
            <a:xfrm>
              <a:off x="1340" y="2235"/>
              <a:ext cx="4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0" name="Line 82"/>
            <p:cNvSpPr>
              <a:spLocks noChangeShapeType="1"/>
            </p:cNvSpPr>
            <p:nvPr/>
          </p:nvSpPr>
          <p:spPr bwMode="auto">
            <a:xfrm>
              <a:off x="3070" y="1434"/>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1" name="Line 83"/>
            <p:cNvSpPr>
              <a:spLocks noChangeShapeType="1"/>
            </p:cNvSpPr>
            <p:nvPr/>
          </p:nvSpPr>
          <p:spPr bwMode="auto">
            <a:xfrm>
              <a:off x="3070" y="1546"/>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2" name="Line 84"/>
            <p:cNvSpPr>
              <a:spLocks noChangeShapeType="1"/>
            </p:cNvSpPr>
            <p:nvPr/>
          </p:nvSpPr>
          <p:spPr bwMode="auto">
            <a:xfrm>
              <a:off x="3070" y="1658"/>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3" name="Line 85"/>
            <p:cNvSpPr>
              <a:spLocks noChangeShapeType="1"/>
            </p:cNvSpPr>
            <p:nvPr/>
          </p:nvSpPr>
          <p:spPr bwMode="auto">
            <a:xfrm>
              <a:off x="3070" y="1770"/>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4" name="Line 86"/>
            <p:cNvSpPr>
              <a:spLocks noChangeShapeType="1"/>
            </p:cNvSpPr>
            <p:nvPr/>
          </p:nvSpPr>
          <p:spPr bwMode="auto">
            <a:xfrm>
              <a:off x="3070" y="1882"/>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5" name="Line 87"/>
            <p:cNvSpPr>
              <a:spLocks noChangeShapeType="1"/>
            </p:cNvSpPr>
            <p:nvPr/>
          </p:nvSpPr>
          <p:spPr bwMode="auto">
            <a:xfrm>
              <a:off x="3070" y="1994"/>
              <a:ext cx="1" cy="8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6" name="Line 88"/>
            <p:cNvSpPr>
              <a:spLocks noChangeShapeType="1"/>
            </p:cNvSpPr>
            <p:nvPr/>
          </p:nvSpPr>
          <p:spPr bwMode="auto">
            <a:xfrm>
              <a:off x="3070" y="2107"/>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7" name="Freeform 89"/>
            <p:cNvSpPr>
              <a:spLocks/>
            </p:cNvSpPr>
            <p:nvPr/>
          </p:nvSpPr>
          <p:spPr bwMode="auto">
            <a:xfrm>
              <a:off x="3070" y="2219"/>
              <a:ext cx="60" cy="16"/>
            </a:xfrm>
            <a:custGeom>
              <a:avLst/>
              <a:gdLst>
                <a:gd name="T0" fmla="*/ 0 w 60"/>
                <a:gd name="T1" fmla="*/ 0 h 16"/>
                <a:gd name="T2" fmla="*/ 0 w 60"/>
                <a:gd name="T3" fmla="*/ 16 h 16"/>
                <a:gd name="T4" fmla="*/ 60 w 60"/>
                <a:gd name="T5" fmla="*/ 16 h 16"/>
              </a:gdLst>
              <a:ahLst/>
              <a:cxnLst>
                <a:cxn ang="0">
                  <a:pos x="T0" y="T1"/>
                </a:cxn>
                <a:cxn ang="0">
                  <a:pos x="T2" y="T3"/>
                </a:cxn>
                <a:cxn ang="0">
                  <a:pos x="T4" y="T5"/>
                </a:cxn>
              </a:cxnLst>
              <a:rect l="0" t="0" r="r" b="b"/>
              <a:pathLst>
                <a:path w="60" h="16">
                  <a:moveTo>
                    <a:pt x="0" y="0"/>
                  </a:moveTo>
                  <a:lnTo>
                    <a:pt x="0" y="16"/>
                  </a:lnTo>
                  <a:lnTo>
                    <a:pt x="60" y="16"/>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88" name="Line 90"/>
            <p:cNvSpPr>
              <a:spLocks noChangeShapeType="1"/>
            </p:cNvSpPr>
            <p:nvPr/>
          </p:nvSpPr>
          <p:spPr bwMode="auto">
            <a:xfrm>
              <a:off x="3947" y="2235"/>
              <a:ext cx="16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89" name="Line 91"/>
            <p:cNvSpPr>
              <a:spLocks noChangeShapeType="1"/>
            </p:cNvSpPr>
            <p:nvPr/>
          </p:nvSpPr>
          <p:spPr bwMode="auto">
            <a:xfrm>
              <a:off x="4059"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0" name="Line 92"/>
            <p:cNvSpPr>
              <a:spLocks noChangeShapeType="1"/>
            </p:cNvSpPr>
            <p:nvPr/>
          </p:nvSpPr>
          <p:spPr bwMode="auto">
            <a:xfrm>
              <a:off x="4171" y="861"/>
              <a:ext cx="81"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1" name="Line 93"/>
            <p:cNvSpPr>
              <a:spLocks noChangeShapeType="1"/>
            </p:cNvSpPr>
            <p:nvPr/>
          </p:nvSpPr>
          <p:spPr bwMode="auto">
            <a:xfrm>
              <a:off x="4284"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2" name="Line 94"/>
            <p:cNvSpPr>
              <a:spLocks noChangeShapeType="1"/>
            </p:cNvSpPr>
            <p:nvPr/>
          </p:nvSpPr>
          <p:spPr bwMode="auto">
            <a:xfrm>
              <a:off x="4396"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3" name="Freeform 95"/>
            <p:cNvSpPr>
              <a:spLocks/>
            </p:cNvSpPr>
            <p:nvPr/>
          </p:nvSpPr>
          <p:spPr bwMode="auto">
            <a:xfrm>
              <a:off x="4508" y="861"/>
              <a:ext cx="8" cy="72"/>
            </a:xfrm>
            <a:custGeom>
              <a:avLst/>
              <a:gdLst>
                <a:gd name="T0" fmla="*/ 0 w 8"/>
                <a:gd name="T1" fmla="*/ 0 h 72"/>
                <a:gd name="T2" fmla="*/ 8 w 8"/>
                <a:gd name="T3" fmla="*/ 0 h 72"/>
                <a:gd name="T4" fmla="*/ 8 w 8"/>
                <a:gd name="T5" fmla="*/ 72 h 72"/>
              </a:gdLst>
              <a:ahLst/>
              <a:cxnLst>
                <a:cxn ang="0">
                  <a:pos x="T0" y="T1"/>
                </a:cxn>
                <a:cxn ang="0">
                  <a:pos x="T2" y="T3"/>
                </a:cxn>
                <a:cxn ang="0">
                  <a:pos x="T4" y="T5"/>
                </a:cxn>
              </a:cxnLst>
              <a:rect l="0" t="0" r="r" b="b"/>
              <a:pathLst>
                <a:path w="8" h="72">
                  <a:moveTo>
                    <a:pt x="0" y="0"/>
                  </a:moveTo>
                  <a:lnTo>
                    <a:pt x="8" y="0"/>
                  </a:lnTo>
                  <a:lnTo>
                    <a:pt x="8" y="72"/>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94" name="Line 96"/>
            <p:cNvSpPr>
              <a:spLocks noChangeShapeType="1"/>
            </p:cNvSpPr>
            <p:nvPr/>
          </p:nvSpPr>
          <p:spPr bwMode="auto">
            <a:xfrm>
              <a:off x="4516" y="965"/>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5" name="Line 97"/>
            <p:cNvSpPr>
              <a:spLocks noChangeShapeType="1"/>
            </p:cNvSpPr>
            <p:nvPr/>
          </p:nvSpPr>
          <p:spPr bwMode="auto">
            <a:xfrm>
              <a:off x="4516" y="1077"/>
              <a:ext cx="1" cy="4"/>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6" name="Line 98"/>
            <p:cNvSpPr>
              <a:spLocks noChangeShapeType="1"/>
            </p:cNvSpPr>
            <p:nvPr/>
          </p:nvSpPr>
          <p:spPr bwMode="auto">
            <a:xfrm>
              <a:off x="3887"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7" name="Line 99"/>
            <p:cNvSpPr>
              <a:spLocks noChangeShapeType="1"/>
            </p:cNvSpPr>
            <p:nvPr/>
          </p:nvSpPr>
          <p:spPr bwMode="auto">
            <a:xfrm flipV="1">
              <a:off x="2646" y="1005"/>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8" name="Line 100"/>
            <p:cNvSpPr>
              <a:spLocks noChangeShapeType="1"/>
            </p:cNvSpPr>
            <p:nvPr/>
          </p:nvSpPr>
          <p:spPr bwMode="auto">
            <a:xfrm flipV="1">
              <a:off x="2646" y="893"/>
              <a:ext cx="1" cy="8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99" name="Line 101"/>
            <p:cNvSpPr>
              <a:spLocks noChangeShapeType="1"/>
            </p:cNvSpPr>
            <p:nvPr/>
          </p:nvSpPr>
          <p:spPr bwMode="auto">
            <a:xfrm>
              <a:off x="2646"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0" name="Line 102"/>
            <p:cNvSpPr>
              <a:spLocks noChangeShapeType="1"/>
            </p:cNvSpPr>
            <p:nvPr/>
          </p:nvSpPr>
          <p:spPr bwMode="auto">
            <a:xfrm>
              <a:off x="2758"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1" name="Line 103"/>
            <p:cNvSpPr>
              <a:spLocks noChangeShapeType="1"/>
            </p:cNvSpPr>
            <p:nvPr/>
          </p:nvSpPr>
          <p:spPr bwMode="auto">
            <a:xfrm>
              <a:off x="2870"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2" name="Line 104"/>
            <p:cNvSpPr>
              <a:spLocks noChangeShapeType="1"/>
            </p:cNvSpPr>
            <p:nvPr/>
          </p:nvSpPr>
          <p:spPr bwMode="auto">
            <a:xfrm>
              <a:off x="2982"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3" name="Line 105"/>
            <p:cNvSpPr>
              <a:spLocks noChangeShapeType="1"/>
            </p:cNvSpPr>
            <p:nvPr/>
          </p:nvSpPr>
          <p:spPr bwMode="auto">
            <a:xfrm>
              <a:off x="3094"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4" name="Line 106"/>
            <p:cNvSpPr>
              <a:spLocks noChangeShapeType="1"/>
            </p:cNvSpPr>
            <p:nvPr/>
          </p:nvSpPr>
          <p:spPr bwMode="auto">
            <a:xfrm>
              <a:off x="4011" y="1426"/>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5" name="Line 107"/>
            <p:cNvSpPr>
              <a:spLocks noChangeShapeType="1"/>
            </p:cNvSpPr>
            <p:nvPr/>
          </p:nvSpPr>
          <p:spPr bwMode="auto">
            <a:xfrm>
              <a:off x="4011" y="1554"/>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6" name="Line 108"/>
            <p:cNvSpPr>
              <a:spLocks noChangeShapeType="1"/>
            </p:cNvSpPr>
            <p:nvPr/>
          </p:nvSpPr>
          <p:spPr bwMode="auto">
            <a:xfrm>
              <a:off x="4011" y="1682"/>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7" name="Line 109"/>
            <p:cNvSpPr>
              <a:spLocks noChangeShapeType="1"/>
            </p:cNvSpPr>
            <p:nvPr/>
          </p:nvSpPr>
          <p:spPr bwMode="auto">
            <a:xfrm>
              <a:off x="4011" y="1810"/>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8" name="Line 110"/>
            <p:cNvSpPr>
              <a:spLocks noChangeShapeType="1"/>
            </p:cNvSpPr>
            <p:nvPr/>
          </p:nvSpPr>
          <p:spPr bwMode="auto">
            <a:xfrm>
              <a:off x="4011" y="1938"/>
              <a:ext cx="1" cy="97"/>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09" name="Line 111"/>
            <p:cNvSpPr>
              <a:spLocks noChangeShapeType="1"/>
            </p:cNvSpPr>
            <p:nvPr/>
          </p:nvSpPr>
          <p:spPr bwMode="auto">
            <a:xfrm>
              <a:off x="4011" y="2067"/>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0" name="Line 112"/>
            <p:cNvSpPr>
              <a:spLocks noChangeShapeType="1"/>
            </p:cNvSpPr>
            <p:nvPr/>
          </p:nvSpPr>
          <p:spPr bwMode="auto">
            <a:xfrm>
              <a:off x="4011" y="2195"/>
              <a:ext cx="1" cy="4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1" name="Line 113"/>
            <p:cNvSpPr>
              <a:spLocks noChangeShapeType="1"/>
            </p:cNvSpPr>
            <p:nvPr/>
          </p:nvSpPr>
          <p:spPr bwMode="auto">
            <a:xfrm>
              <a:off x="4011" y="617"/>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2" name="Line 114"/>
            <p:cNvSpPr>
              <a:spLocks noChangeShapeType="1"/>
            </p:cNvSpPr>
            <p:nvPr/>
          </p:nvSpPr>
          <p:spPr bwMode="auto">
            <a:xfrm>
              <a:off x="4011" y="745"/>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3" name="Line 115"/>
            <p:cNvSpPr>
              <a:spLocks noChangeShapeType="1"/>
            </p:cNvSpPr>
            <p:nvPr/>
          </p:nvSpPr>
          <p:spPr bwMode="auto">
            <a:xfrm>
              <a:off x="4011" y="873"/>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4" name="Line 116"/>
            <p:cNvSpPr>
              <a:spLocks noChangeShapeType="1"/>
            </p:cNvSpPr>
            <p:nvPr/>
          </p:nvSpPr>
          <p:spPr bwMode="auto">
            <a:xfrm>
              <a:off x="4011" y="1001"/>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5" name="Line 117"/>
            <p:cNvSpPr>
              <a:spLocks noChangeShapeType="1"/>
            </p:cNvSpPr>
            <p:nvPr/>
          </p:nvSpPr>
          <p:spPr bwMode="auto">
            <a:xfrm>
              <a:off x="4011" y="1129"/>
              <a:ext cx="1" cy="96"/>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6" name="Line 118"/>
            <p:cNvSpPr>
              <a:spLocks noChangeShapeType="1"/>
            </p:cNvSpPr>
            <p:nvPr/>
          </p:nvSpPr>
          <p:spPr bwMode="auto">
            <a:xfrm>
              <a:off x="4011" y="1258"/>
              <a:ext cx="1" cy="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7" name="Line 119"/>
            <p:cNvSpPr>
              <a:spLocks noChangeShapeType="1"/>
            </p:cNvSpPr>
            <p:nvPr/>
          </p:nvSpPr>
          <p:spPr bwMode="auto">
            <a:xfrm>
              <a:off x="2209" y="805"/>
              <a:ext cx="1" cy="52"/>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18" name="Freeform 120"/>
            <p:cNvSpPr>
              <a:spLocks/>
            </p:cNvSpPr>
            <p:nvPr/>
          </p:nvSpPr>
          <p:spPr bwMode="auto">
            <a:xfrm>
              <a:off x="315" y="1025"/>
              <a:ext cx="349" cy="637"/>
            </a:xfrm>
            <a:custGeom>
              <a:avLst/>
              <a:gdLst>
                <a:gd name="T0" fmla="*/ 0 w 349"/>
                <a:gd name="T1" fmla="*/ 637 h 637"/>
                <a:gd name="T2" fmla="*/ 0 w 349"/>
                <a:gd name="T3" fmla="*/ 637 h 637"/>
                <a:gd name="T4" fmla="*/ 12 w 349"/>
                <a:gd name="T5" fmla="*/ 513 h 637"/>
                <a:gd name="T6" fmla="*/ 32 w 349"/>
                <a:gd name="T7" fmla="*/ 417 h 637"/>
                <a:gd name="T8" fmla="*/ 52 w 349"/>
                <a:gd name="T9" fmla="*/ 337 h 637"/>
                <a:gd name="T10" fmla="*/ 76 w 349"/>
                <a:gd name="T11" fmla="*/ 273 h 637"/>
                <a:gd name="T12" fmla="*/ 76 w 349"/>
                <a:gd name="T13" fmla="*/ 273 h 637"/>
                <a:gd name="T14" fmla="*/ 88 w 349"/>
                <a:gd name="T15" fmla="*/ 241 h 637"/>
                <a:gd name="T16" fmla="*/ 104 w 349"/>
                <a:gd name="T17" fmla="*/ 208 h 637"/>
                <a:gd name="T18" fmla="*/ 116 w 349"/>
                <a:gd name="T19" fmla="*/ 188 h 637"/>
                <a:gd name="T20" fmla="*/ 132 w 349"/>
                <a:gd name="T21" fmla="*/ 168 h 637"/>
                <a:gd name="T22" fmla="*/ 148 w 349"/>
                <a:gd name="T23" fmla="*/ 156 h 637"/>
                <a:gd name="T24" fmla="*/ 164 w 349"/>
                <a:gd name="T25" fmla="*/ 148 h 637"/>
                <a:gd name="T26" fmla="*/ 176 w 349"/>
                <a:gd name="T27" fmla="*/ 140 h 637"/>
                <a:gd name="T28" fmla="*/ 192 w 349"/>
                <a:gd name="T29" fmla="*/ 140 h 637"/>
                <a:gd name="T30" fmla="*/ 192 w 349"/>
                <a:gd name="T31" fmla="*/ 140 h 637"/>
                <a:gd name="T32" fmla="*/ 256 w 349"/>
                <a:gd name="T33" fmla="*/ 116 h 637"/>
                <a:gd name="T34" fmla="*/ 296 w 349"/>
                <a:gd name="T35" fmla="*/ 92 h 637"/>
                <a:gd name="T36" fmla="*/ 324 w 349"/>
                <a:gd name="T37" fmla="*/ 76 h 637"/>
                <a:gd name="T38" fmla="*/ 340 w 349"/>
                <a:gd name="T39" fmla="*/ 60 h 637"/>
                <a:gd name="T40" fmla="*/ 345 w 349"/>
                <a:gd name="T41" fmla="*/ 48 h 637"/>
                <a:gd name="T42" fmla="*/ 349 w 349"/>
                <a:gd name="T43" fmla="*/ 32 h 637"/>
                <a:gd name="T44" fmla="*/ 345 w 349"/>
                <a:gd name="T45" fmla="*/ 16 h 637"/>
                <a:gd name="T46" fmla="*/ 345 w 349"/>
                <a:gd name="T47" fmla="*/ 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9" h="637">
                  <a:moveTo>
                    <a:pt x="0" y="637"/>
                  </a:moveTo>
                  <a:lnTo>
                    <a:pt x="0" y="637"/>
                  </a:lnTo>
                  <a:lnTo>
                    <a:pt x="12" y="513"/>
                  </a:lnTo>
                  <a:lnTo>
                    <a:pt x="32" y="417"/>
                  </a:lnTo>
                  <a:lnTo>
                    <a:pt x="52" y="337"/>
                  </a:lnTo>
                  <a:lnTo>
                    <a:pt x="76" y="273"/>
                  </a:lnTo>
                  <a:lnTo>
                    <a:pt x="76" y="273"/>
                  </a:lnTo>
                  <a:lnTo>
                    <a:pt x="88" y="241"/>
                  </a:lnTo>
                  <a:lnTo>
                    <a:pt x="104" y="208"/>
                  </a:lnTo>
                  <a:lnTo>
                    <a:pt x="116" y="188"/>
                  </a:lnTo>
                  <a:lnTo>
                    <a:pt x="132" y="168"/>
                  </a:lnTo>
                  <a:lnTo>
                    <a:pt x="148" y="156"/>
                  </a:lnTo>
                  <a:lnTo>
                    <a:pt x="164" y="148"/>
                  </a:lnTo>
                  <a:lnTo>
                    <a:pt x="176" y="140"/>
                  </a:lnTo>
                  <a:lnTo>
                    <a:pt x="192" y="140"/>
                  </a:lnTo>
                  <a:lnTo>
                    <a:pt x="192" y="140"/>
                  </a:lnTo>
                  <a:lnTo>
                    <a:pt x="256" y="116"/>
                  </a:lnTo>
                  <a:lnTo>
                    <a:pt x="296" y="92"/>
                  </a:lnTo>
                  <a:lnTo>
                    <a:pt x="324" y="76"/>
                  </a:lnTo>
                  <a:lnTo>
                    <a:pt x="340" y="60"/>
                  </a:lnTo>
                  <a:lnTo>
                    <a:pt x="345" y="48"/>
                  </a:lnTo>
                  <a:lnTo>
                    <a:pt x="349" y="32"/>
                  </a:lnTo>
                  <a:lnTo>
                    <a:pt x="345" y="16"/>
                  </a:lnTo>
                  <a:lnTo>
                    <a:pt x="345" y="0"/>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19" name="Freeform 121"/>
            <p:cNvSpPr>
              <a:spLocks/>
            </p:cNvSpPr>
            <p:nvPr/>
          </p:nvSpPr>
          <p:spPr bwMode="auto">
            <a:xfrm>
              <a:off x="423" y="1538"/>
              <a:ext cx="92" cy="224"/>
            </a:xfrm>
            <a:custGeom>
              <a:avLst/>
              <a:gdLst>
                <a:gd name="T0" fmla="*/ 92 w 92"/>
                <a:gd name="T1" fmla="*/ 224 h 224"/>
                <a:gd name="T2" fmla="*/ 92 w 92"/>
                <a:gd name="T3" fmla="*/ 224 h 224"/>
                <a:gd name="T4" fmla="*/ 92 w 92"/>
                <a:gd name="T5" fmla="*/ 164 h 224"/>
                <a:gd name="T6" fmla="*/ 84 w 92"/>
                <a:gd name="T7" fmla="*/ 108 h 224"/>
                <a:gd name="T8" fmla="*/ 76 w 92"/>
                <a:gd name="T9" fmla="*/ 56 h 224"/>
                <a:gd name="T10" fmla="*/ 60 w 92"/>
                <a:gd name="T11" fmla="*/ 0 h 224"/>
                <a:gd name="T12" fmla="*/ 60 w 92"/>
                <a:gd name="T13" fmla="*/ 0 h 224"/>
                <a:gd name="T14" fmla="*/ 52 w 92"/>
                <a:gd name="T15" fmla="*/ 24 h 224"/>
                <a:gd name="T16" fmla="*/ 36 w 92"/>
                <a:gd name="T17" fmla="*/ 52 h 224"/>
                <a:gd name="T18" fmla="*/ 20 w 92"/>
                <a:gd name="T19" fmla="*/ 92 h 224"/>
                <a:gd name="T20" fmla="*/ 0 w 92"/>
                <a:gd name="T21" fmla="*/ 152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224">
                  <a:moveTo>
                    <a:pt x="92" y="224"/>
                  </a:moveTo>
                  <a:lnTo>
                    <a:pt x="92" y="224"/>
                  </a:lnTo>
                  <a:lnTo>
                    <a:pt x="92" y="164"/>
                  </a:lnTo>
                  <a:lnTo>
                    <a:pt x="84" y="108"/>
                  </a:lnTo>
                  <a:lnTo>
                    <a:pt x="76" y="56"/>
                  </a:lnTo>
                  <a:lnTo>
                    <a:pt x="60" y="0"/>
                  </a:lnTo>
                  <a:lnTo>
                    <a:pt x="60" y="0"/>
                  </a:lnTo>
                  <a:lnTo>
                    <a:pt x="52" y="24"/>
                  </a:lnTo>
                  <a:lnTo>
                    <a:pt x="36" y="52"/>
                  </a:lnTo>
                  <a:lnTo>
                    <a:pt x="20" y="92"/>
                  </a:lnTo>
                  <a:lnTo>
                    <a:pt x="0" y="152"/>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20" name="Freeform 122"/>
            <p:cNvSpPr>
              <a:spLocks/>
            </p:cNvSpPr>
            <p:nvPr/>
          </p:nvSpPr>
          <p:spPr bwMode="auto">
            <a:xfrm>
              <a:off x="932" y="1538"/>
              <a:ext cx="92" cy="224"/>
            </a:xfrm>
            <a:custGeom>
              <a:avLst/>
              <a:gdLst>
                <a:gd name="T0" fmla="*/ 92 w 92"/>
                <a:gd name="T1" fmla="*/ 152 h 224"/>
                <a:gd name="T2" fmla="*/ 92 w 92"/>
                <a:gd name="T3" fmla="*/ 152 h 224"/>
                <a:gd name="T4" fmla="*/ 72 w 92"/>
                <a:gd name="T5" fmla="*/ 92 h 224"/>
                <a:gd name="T6" fmla="*/ 56 w 92"/>
                <a:gd name="T7" fmla="*/ 52 h 224"/>
                <a:gd name="T8" fmla="*/ 40 w 92"/>
                <a:gd name="T9" fmla="*/ 24 h 224"/>
                <a:gd name="T10" fmla="*/ 32 w 92"/>
                <a:gd name="T11" fmla="*/ 0 h 224"/>
                <a:gd name="T12" fmla="*/ 32 w 92"/>
                <a:gd name="T13" fmla="*/ 0 h 224"/>
                <a:gd name="T14" fmla="*/ 16 w 92"/>
                <a:gd name="T15" fmla="*/ 56 h 224"/>
                <a:gd name="T16" fmla="*/ 8 w 92"/>
                <a:gd name="T17" fmla="*/ 108 h 224"/>
                <a:gd name="T18" fmla="*/ 0 w 92"/>
                <a:gd name="T19" fmla="*/ 164 h 224"/>
                <a:gd name="T20" fmla="*/ 0 w 92"/>
                <a:gd name="T21" fmla="*/ 224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224">
                  <a:moveTo>
                    <a:pt x="92" y="152"/>
                  </a:moveTo>
                  <a:lnTo>
                    <a:pt x="92" y="152"/>
                  </a:lnTo>
                  <a:lnTo>
                    <a:pt x="72" y="92"/>
                  </a:lnTo>
                  <a:lnTo>
                    <a:pt x="56" y="52"/>
                  </a:lnTo>
                  <a:lnTo>
                    <a:pt x="40" y="24"/>
                  </a:lnTo>
                  <a:lnTo>
                    <a:pt x="32" y="0"/>
                  </a:lnTo>
                  <a:lnTo>
                    <a:pt x="32" y="0"/>
                  </a:lnTo>
                  <a:lnTo>
                    <a:pt x="16" y="56"/>
                  </a:lnTo>
                  <a:lnTo>
                    <a:pt x="8" y="108"/>
                  </a:lnTo>
                  <a:lnTo>
                    <a:pt x="0" y="164"/>
                  </a:lnTo>
                  <a:lnTo>
                    <a:pt x="0" y="224"/>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21" name="Freeform 123"/>
            <p:cNvSpPr>
              <a:spLocks/>
            </p:cNvSpPr>
            <p:nvPr/>
          </p:nvSpPr>
          <p:spPr bwMode="auto">
            <a:xfrm>
              <a:off x="784" y="1025"/>
              <a:ext cx="348" cy="637"/>
            </a:xfrm>
            <a:custGeom>
              <a:avLst/>
              <a:gdLst>
                <a:gd name="T0" fmla="*/ 4 w 348"/>
                <a:gd name="T1" fmla="*/ 0 h 637"/>
                <a:gd name="T2" fmla="*/ 4 w 348"/>
                <a:gd name="T3" fmla="*/ 0 h 637"/>
                <a:gd name="T4" fmla="*/ 4 w 348"/>
                <a:gd name="T5" fmla="*/ 16 h 637"/>
                <a:gd name="T6" fmla="*/ 0 w 348"/>
                <a:gd name="T7" fmla="*/ 32 h 637"/>
                <a:gd name="T8" fmla="*/ 4 w 348"/>
                <a:gd name="T9" fmla="*/ 48 h 637"/>
                <a:gd name="T10" fmla="*/ 8 w 348"/>
                <a:gd name="T11" fmla="*/ 60 h 637"/>
                <a:gd name="T12" fmla="*/ 24 w 348"/>
                <a:gd name="T13" fmla="*/ 76 h 637"/>
                <a:gd name="T14" fmla="*/ 52 w 348"/>
                <a:gd name="T15" fmla="*/ 92 h 637"/>
                <a:gd name="T16" fmla="*/ 96 w 348"/>
                <a:gd name="T17" fmla="*/ 116 h 637"/>
                <a:gd name="T18" fmla="*/ 156 w 348"/>
                <a:gd name="T19" fmla="*/ 140 h 637"/>
                <a:gd name="T20" fmla="*/ 156 w 348"/>
                <a:gd name="T21" fmla="*/ 140 h 637"/>
                <a:gd name="T22" fmla="*/ 172 w 348"/>
                <a:gd name="T23" fmla="*/ 140 h 637"/>
                <a:gd name="T24" fmla="*/ 184 w 348"/>
                <a:gd name="T25" fmla="*/ 148 h 637"/>
                <a:gd name="T26" fmla="*/ 200 w 348"/>
                <a:gd name="T27" fmla="*/ 156 h 637"/>
                <a:gd name="T28" fmla="*/ 216 w 348"/>
                <a:gd name="T29" fmla="*/ 168 h 637"/>
                <a:gd name="T30" fmla="*/ 232 w 348"/>
                <a:gd name="T31" fmla="*/ 188 h 637"/>
                <a:gd name="T32" fmla="*/ 248 w 348"/>
                <a:gd name="T33" fmla="*/ 208 h 637"/>
                <a:gd name="T34" fmla="*/ 260 w 348"/>
                <a:gd name="T35" fmla="*/ 241 h 637"/>
                <a:gd name="T36" fmla="*/ 272 w 348"/>
                <a:gd name="T37" fmla="*/ 273 h 637"/>
                <a:gd name="T38" fmla="*/ 272 w 348"/>
                <a:gd name="T39" fmla="*/ 273 h 637"/>
                <a:gd name="T40" fmla="*/ 296 w 348"/>
                <a:gd name="T41" fmla="*/ 337 h 637"/>
                <a:gd name="T42" fmla="*/ 320 w 348"/>
                <a:gd name="T43" fmla="*/ 417 h 637"/>
                <a:gd name="T44" fmla="*/ 336 w 348"/>
                <a:gd name="T45" fmla="*/ 513 h 637"/>
                <a:gd name="T46" fmla="*/ 348 w 348"/>
                <a:gd name="T47" fmla="*/ 637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48" h="637">
                  <a:moveTo>
                    <a:pt x="4" y="0"/>
                  </a:moveTo>
                  <a:lnTo>
                    <a:pt x="4" y="0"/>
                  </a:lnTo>
                  <a:lnTo>
                    <a:pt x="4" y="16"/>
                  </a:lnTo>
                  <a:lnTo>
                    <a:pt x="0" y="32"/>
                  </a:lnTo>
                  <a:lnTo>
                    <a:pt x="4" y="48"/>
                  </a:lnTo>
                  <a:lnTo>
                    <a:pt x="8" y="60"/>
                  </a:lnTo>
                  <a:lnTo>
                    <a:pt x="24" y="76"/>
                  </a:lnTo>
                  <a:lnTo>
                    <a:pt x="52" y="92"/>
                  </a:lnTo>
                  <a:lnTo>
                    <a:pt x="96" y="116"/>
                  </a:lnTo>
                  <a:lnTo>
                    <a:pt x="156" y="140"/>
                  </a:lnTo>
                  <a:lnTo>
                    <a:pt x="156" y="140"/>
                  </a:lnTo>
                  <a:lnTo>
                    <a:pt x="172" y="140"/>
                  </a:lnTo>
                  <a:lnTo>
                    <a:pt x="184" y="148"/>
                  </a:lnTo>
                  <a:lnTo>
                    <a:pt x="200" y="156"/>
                  </a:lnTo>
                  <a:lnTo>
                    <a:pt x="216" y="168"/>
                  </a:lnTo>
                  <a:lnTo>
                    <a:pt x="232" y="188"/>
                  </a:lnTo>
                  <a:lnTo>
                    <a:pt x="248" y="208"/>
                  </a:lnTo>
                  <a:lnTo>
                    <a:pt x="260" y="241"/>
                  </a:lnTo>
                  <a:lnTo>
                    <a:pt x="272" y="273"/>
                  </a:lnTo>
                  <a:lnTo>
                    <a:pt x="272" y="273"/>
                  </a:lnTo>
                  <a:lnTo>
                    <a:pt x="296" y="337"/>
                  </a:lnTo>
                  <a:lnTo>
                    <a:pt x="320" y="417"/>
                  </a:lnTo>
                  <a:lnTo>
                    <a:pt x="336" y="513"/>
                  </a:lnTo>
                  <a:lnTo>
                    <a:pt x="348" y="637"/>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22" name="Freeform 124"/>
            <p:cNvSpPr>
              <a:spLocks/>
            </p:cNvSpPr>
            <p:nvPr/>
          </p:nvSpPr>
          <p:spPr bwMode="auto">
            <a:xfrm>
              <a:off x="475" y="1350"/>
              <a:ext cx="8" cy="188"/>
            </a:xfrm>
            <a:custGeom>
              <a:avLst/>
              <a:gdLst>
                <a:gd name="T0" fmla="*/ 0 w 8"/>
                <a:gd name="T1" fmla="*/ 0 h 188"/>
                <a:gd name="T2" fmla="*/ 0 w 8"/>
                <a:gd name="T3" fmla="*/ 0 h 188"/>
                <a:gd name="T4" fmla="*/ 8 w 8"/>
                <a:gd name="T5" fmla="*/ 36 h 188"/>
                <a:gd name="T6" fmla="*/ 8 w 8"/>
                <a:gd name="T7" fmla="*/ 72 h 188"/>
                <a:gd name="T8" fmla="*/ 8 w 8"/>
                <a:gd name="T9" fmla="*/ 72 h 188"/>
                <a:gd name="T10" fmla="*/ 4 w 8"/>
                <a:gd name="T11" fmla="*/ 132 h 188"/>
                <a:gd name="T12" fmla="*/ 4 w 8"/>
                <a:gd name="T13" fmla="*/ 164 h 188"/>
                <a:gd name="T14" fmla="*/ 8 w 8"/>
                <a:gd name="T15" fmla="*/ 188 h 1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88">
                  <a:moveTo>
                    <a:pt x="0" y="0"/>
                  </a:moveTo>
                  <a:lnTo>
                    <a:pt x="0" y="0"/>
                  </a:lnTo>
                  <a:lnTo>
                    <a:pt x="8" y="36"/>
                  </a:lnTo>
                  <a:lnTo>
                    <a:pt x="8" y="72"/>
                  </a:lnTo>
                  <a:lnTo>
                    <a:pt x="8" y="72"/>
                  </a:lnTo>
                  <a:lnTo>
                    <a:pt x="4" y="132"/>
                  </a:lnTo>
                  <a:lnTo>
                    <a:pt x="4" y="164"/>
                  </a:lnTo>
                  <a:lnTo>
                    <a:pt x="8" y="188"/>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23" name="Freeform 125"/>
            <p:cNvSpPr>
              <a:spLocks/>
            </p:cNvSpPr>
            <p:nvPr/>
          </p:nvSpPr>
          <p:spPr bwMode="auto">
            <a:xfrm>
              <a:off x="964" y="1350"/>
              <a:ext cx="8" cy="188"/>
            </a:xfrm>
            <a:custGeom>
              <a:avLst/>
              <a:gdLst>
                <a:gd name="T0" fmla="*/ 8 w 8"/>
                <a:gd name="T1" fmla="*/ 0 h 188"/>
                <a:gd name="T2" fmla="*/ 8 w 8"/>
                <a:gd name="T3" fmla="*/ 0 h 188"/>
                <a:gd name="T4" fmla="*/ 0 w 8"/>
                <a:gd name="T5" fmla="*/ 36 h 188"/>
                <a:gd name="T6" fmla="*/ 0 w 8"/>
                <a:gd name="T7" fmla="*/ 72 h 188"/>
                <a:gd name="T8" fmla="*/ 0 w 8"/>
                <a:gd name="T9" fmla="*/ 72 h 188"/>
                <a:gd name="T10" fmla="*/ 4 w 8"/>
                <a:gd name="T11" fmla="*/ 132 h 188"/>
                <a:gd name="T12" fmla="*/ 4 w 8"/>
                <a:gd name="T13" fmla="*/ 164 h 188"/>
                <a:gd name="T14" fmla="*/ 0 w 8"/>
                <a:gd name="T15" fmla="*/ 188 h 1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88">
                  <a:moveTo>
                    <a:pt x="8" y="0"/>
                  </a:moveTo>
                  <a:lnTo>
                    <a:pt x="8" y="0"/>
                  </a:lnTo>
                  <a:lnTo>
                    <a:pt x="0" y="36"/>
                  </a:lnTo>
                  <a:lnTo>
                    <a:pt x="0" y="72"/>
                  </a:lnTo>
                  <a:lnTo>
                    <a:pt x="0" y="72"/>
                  </a:lnTo>
                  <a:lnTo>
                    <a:pt x="4" y="132"/>
                  </a:lnTo>
                  <a:lnTo>
                    <a:pt x="4" y="164"/>
                  </a:lnTo>
                  <a:lnTo>
                    <a:pt x="0" y="188"/>
                  </a:lnTo>
                </a:path>
              </a:pathLst>
            </a:custGeom>
            <a:noFill/>
            <a:ln w="1905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24" name="Freeform 126"/>
            <p:cNvSpPr>
              <a:spLocks/>
            </p:cNvSpPr>
            <p:nvPr/>
          </p:nvSpPr>
          <p:spPr bwMode="auto">
            <a:xfrm>
              <a:off x="591" y="681"/>
              <a:ext cx="265" cy="400"/>
            </a:xfrm>
            <a:custGeom>
              <a:avLst/>
              <a:gdLst>
                <a:gd name="T0" fmla="*/ 133 w 265"/>
                <a:gd name="T1" fmla="*/ 400 h 400"/>
                <a:gd name="T2" fmla="*/ 101 w 265"/>
                <a:gd name="T3" fmla="*/ 392 h 400"/>
                <a:gd name="T4" fmla="*/ 93 w 265"/>
                <a:gd name="T5" fmla="*/ 388 h 400"/>
                <a:gd name="T6" fmla="*/ 44 w 265"/>
                <a:gd name="T7" fmla="*/ 316 h 400"/>
                <a:gd name="T8" fmla="*/ 32 w 265"/>
                <a:gd name="T9" fmla="*/ 272 h 400"/>
                <a:gd name="T10" fmla="*/ 24 w 265"/>
                <a:gd name="T11" fmla="*/ 272 h 400"/>
                <a:gd name="T12" fmla="*/ 12 w 265"/>
                <a:gd name="T13" fmla="*/ 252 h 400"/>
                <a:gd name="T14" fmla="*/ 8 w 265"/>
                <a:gd name="T15" fmla="*/ 240 h 400"/>
                <a:gd name="T16" fmla="*/ 0 w 265"/>
                <a:gd name="T17" fmla="*/ 200 h 400"/>
                <a:gd name="T18" fmla="*/ 8 w 265"/>
                <a:gd name="T19" fmla="*/ 192 h 400"/>
                <a:gd name="T20" fmla="*/ 20 w 265"/>
                <a:gd name="T21" fmla="*/ 196 h 400"/>
                <a:gd name="T22" fmla="*/ 12 w 265"/>
                <a:gd name="T23" fmla="*/ 160 h 400"/>
                <a:gd name="T24" fmla="*/ 16 w 265"/>
                <a:gd name="T25" fmla="*/ 100 h 400"/>
                <a:gd name="T26" fmla="*/ 32 w 265"/>
                <a:gd name="T27" fmla="*/ 60 h 400"/>
                <a:gd name="T28" fmla="*/ 44 w 265"/>
                <a:gd name="T29" fmla="*/ 40 h 400"/>
                <a:gd name="T30" fmla="*/ 81 w 265"/>
                <a:gd name="T31" fmla="*/ 12 h 400"/>
                <a:gd name="T32" fmla="*/ 133 w 265"/>
                <a:gd name="T33" fmla="*/ 0 h 400"/>
                <a:gd name="T34" fmla="*/ 161 w 265"/>
                <a:gd name="T35" fmla="*/ 4 h 400"/>
                <a:gd name="T36" fmla="*/ 205 w 265"/>
                <a:gd name="T37" fmla="*/ 24 h 400"/>
                <a:gd name="T38" fmla="*/ 221 w 265"/>
                <a:gd name="T39" fmla="*/ 40 h 400"/>
                <a:gd name="T40" fmla="*/ 241 w 265"/>
                <a:gd name="T41" fmla="*/ 80 h 400"/>
                <a:gd name="T42" fmla="*/ 253 w 265"/>
                <a:gd name="T43" fmla="*/ 120 h 400"/>
                <a:gd name="T44" fmla="*/ 245 w 265"/>
                <a:gd name="T45" fmla="*/ 196 h 400"/>
                <a:gd name="T46" fmla="*/ 253 w 265"/>
                <a:gd name="T47" fmla="*/ 192 h 400"/>
                <a:gd name="T48" fmla="*/ 261 w 265"/>
                <a:gd name="T49" fmla="*/ 196 h 400"/>
                <a:gd name="T50" fmla="*/ 265 w 265"/>
                <a:gd name="T51" fmla="*/ 216 h 400"/>
                <a:gd name="T52" fmla="*/ 257 w 265"/>
                <a:gd name="T53" fmla="*/ 240 h 400"/>
                <a:gd name="T54" fmla="*/ 249 w 265"/>
                <a:gd name="T55" fmla="*/ 264 h 400"/>
                <a:gd name="T56" fmla="*/ 233 w 265"/>
                <a:gd name="T57" fmla="*/ 272 h 400"/>
                <a:gd name="T58" fmla="*/ 229 w 265"/>
                <a:gd name="T59" fmla="*/ 296 h 400"/>
                <a:gd name="T60" fmla="*/ 205 w 265"/>
                <a:gd name="T61" fmla="*/ 344 h 400"/>
                <a:gd name="T62" fmla="*/ 173 w 265"/>
                <a:gd name="T63" fmla="*/ 388 h 400"/>
                <a:gd name="T64" fmla="*/ 157 w 265"/>
                <a:gd name="T65" fmla="*/ 396 h 400"/>
                <a:gd name="T66" fmla="*/ 133 w 265"/>
                <a:gd name="T67" fmla="*/ 400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65" h="400">
                  <a:moveTo>
                    <a:pt x="133" y="400"/>
                  </a:moveTo>
                  <a:lnTo>
                    <a:pt x="133" y="400"/>
                  </a:lnTo>
                  <a:lnTo>
                    <a:pt x="113" y="396"/>
                  </a:lnTo>
                  <a:lnTo>
                    <a:pt x="101" y="392"/>
                  </a:lnTo>
                  <a:lnTo>
                    <a:pt x="93" y="388"/>
                  </a:lnTo>
                  <a:lnTo>
                    <a:pt x="93" y="388"/>
                  </a:lnTo>
                  <a:lnTo>
                    <a:pt x="60" y="344"/>
                  </a:lnTo>
                  <a:lnTo>
                    <a:pt x="44" y="316"/>
                  </a:lnTo>
                  <a:lnTo>
                    <a:pt x="36" y="296"/>
                  </a:lnTo>
                  <a:lnTo>
                    <a:pt x="32" y="272"/>
                  </a:lnTo>
                  <a:lnTo>
                    <a:pt x="32" y="272"/>
                  </a:lnTo>
                  <a:lnTo>
                    <a:pt x="24" y="272"/>
                  </a:lnTo>
                  <a:lnTo>
                    <a:pt x="16" y="264"/>
                  </a:lnTo>
                  <a:lnTo>
                    <a:pt x="12" y="252"/>
                  </a:lnTo>
                  <a:lnTo>
                    <a:pt x="8" y="240"/>
                  </a:lnTo>
                  <a:lnTo>
                    <a:pt x="8" y="240"/>
                  </a:lnTo>
                  <a:lnTo>
                    <a:pt x="0" y="216"/>
                  </a:lnTo>
                  <a:lnTo>
                    <a:pt x="0" y="200"/>
                  </a:lnTo>
                  <a:lnTo>
                    <a:pt x="4" y="196"/>
                  </a:lnTo>
                  <a:lnTo>
                    <a:pt x="8" y="192"/>
                  </a:lnTo>
                  <a:lnTo>
                    <a:pt x="16" y="192"/>
                  </a:lnTo>
                  <a:lnTo>
                    <a:pt x="20" y="196"/>
                  </a:lnTo>
                  <a:lnTo>
                    <a:pt x="20" y="196"/>
                  </a:lnTo>
                  <a:lnTo>
                    <a:pt x="12" y="160"/>
                  </a:lnTo>
                  <a:lnTo>
                    <a:pt x="12" y="120"/>
                  </a:lnTo>
                  <a:lnTo>
                    <a:pt x="16" y="100"/>
                  </a:lnTo>
                  <a:lnTo>
                    <a:pt x="24" y="80"/>
                  </a:lnTo>
                  <a:lnTo>
                    <a:pt x="32" y="60"/>
                  </a:lnTo>
                  <a:lnTo>
                    <a:pt x="44" y="40"/>
                  </a:lnTo>
                  <a:lnTo>
                    <a:pt x="44" y="40"/>
                  </a:lnTo>
                  <a:lnTo>
                    <a:pt x="60" y="24"/>
                  </a:lnTo>
                  <a:lnTo>
                    <a:pt x="81" y="12"/>
                  </a:lnTo>
                  <a:lnTo>
                    <a:pt x="105" y="4"/>
                  </a:lnTo>
                  <a:lnTo>
                    <a:pt x="133" y="0"/>
                  </a:lnTo>
                  <a:lnTo>
                    <a:pt x="133" y="0"/>
                  </a:lnTo>
                  <a:lnTo>
                    <a:pt x="161" y="4"/>
                  </a:lnTo>
                  <a:lnTo>
                    <a:pt x="185" y="12"/>
                  </a:lnTo>
                  <a:lnTo>
                    <a:pt x="205" y="24"/>
                  </a:lnTo>
                  <a:lnTo>
                    <a:pt x="221" y="40"/>
                  </a:lnTo>
                  <a:lnTo>
                    <a:pt x="221" y="40"/>
                  </a:lnTo>
                  <a:lnTo>
                    <a:pt x="233" y="60"/>
                  </a:lnTo>
                  <a:lnTo>
                    <a:pt x="241" y="80"/>
                  </a:lnTo>
                  <a:lnTo>
                    <a:pt x="249" y="100"/>
                  </a:lnTo>
                  <a:lnTo>
                    <a:pt x="253" y="120"/>
                  </a:lnTo>
                  <a:lnTo>
                    <a:pt x="253" y="160"/>
                  </a:lnTo>
                  <a:lnTo>
                    <a:pt x="245" y="196"/>
                  </a:lnTo>
                  <a:lnTo>
                    <a:pt x="245" y="196"/>
                  </a:lnTo>
                  <a:lnTo>
                    <a:pt x="253" y="192"/>
                  </a:lnTo>
                  <a:lnTo>
                    <a:pt x="257" y="192"/>
                  </a:lnTo>
                  <a:lnTo>
                    <a:pt x="261" y="196"/>
                  </a:lnTo>
                  <a:lnTo>
                    <a:pt x="265" y="200"/>
                  </a:lnTo>
                  <a:lnTo>
                    <a:pt x="265" y="216"/>
                  </a:lnTo>
                  <a:lnTo>
                    <a:pt x="257" y="240"/>
                  </a:lnTo>
                  <a:lnTo>
                    <a:pt x="257" y="240"/>
                  </a:lnTo>
                  <a:lnTo>
                    <a:pt x="253" y="252"/>
                  </a:lnTo>
                  <a:lnTo>
                    <a:pt x="249" y="264"/>
                  </a:lnTo>
                  <a:lnTo>
                    <a:pt x="241" y="272"/>
                  </a:lnTo>
                  <a:lnTo>
                    <a:pt x="233" y="272"/>
                  </a:lnTo>
                  <a:lnTo>
                    <a:pt x="233" y="272"/>
                  </a:lnTo>
                  <a:lnTo>
                    <a:pt x="229" y="296"/>
                  </a:lnTo>
                  <a:lnTo>
                    <a:pt x="225" y="316"/>
                  </a:lnTo>
                  <a:lnTo>
                    <a:pt x="205" y="344"/>
                  </a:lnTo>
                  <a:lnTo>
                    <a:pt x="173" y="388"/>
                  </a:lnTo>
                  <a:lnTo>
                    <a:pt x="173" y="388"/>
                  </a:lnTo>
                  <a:lnTo>
                    <a:pt x="165" y="392"/>
                  </a:lnTo>
                  <a:lnTo>
                    <a:pt x="157" y="396"/>
                  </a:lnTo>
                  <a:lnTo>
                    <a:pt x="133" y="400"/>
                  </a:lnTo>
                  <a:lnTo>
                    <a:pt x="133" y="400"/>
                  </a:lnTo>
                  <a:close/>
                </a:path>
              </a:pathLst>
            </a:custGeom>
            <a:solidFill>
              <a:srgbClr val="FFFFFF"/>
            </a:solidFill>
            <a:ln w="1905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25" name="Rectangle 127"/>
            <p:cNvSpPr>
              <a:spLocks noChangeArrowheads="1"/>
            </p:cNvSpPr>
            <p:nvPr/>
          </p:nvSpPr>
          <p:spPr bwMode="auto">
            <a:xfrm>
              <a:off x="1380" y="1141"/>
              <a:ext cx="697" cy="45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26" name="Rectangle 128"/>
            <p:cNvSpPr>
              <a:spLocks noChangeArrowheads="1"/>
            </p:cNvSpPr>
            <p:nvPr/>
          </p:nvSpPr>
          <p:spPr bwMode="auto">
            <a:xfrm>
              <a:off x="1380" y="2007"/>
              <a:ext cx="697" cy="46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27" name="Rectangle 129"/>
            <p:cNvSpPr>
              <a:spLocks noChangeArrowheads="1"/>
            </p:cNvSpPr>
            <p:nvPr/>
          </p:nvSpPr>
          <p:spPr bwMode="auto">
            <a:xfrm>
              <a:off x="447" y="2495"/>
              <a:ext cx="885" cy="695"/>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28" name="Rectangle 130"/>
            <p:cNvSpPr>
              <a:spLocks noChangeArrowheads="1"/>
            </p:cNvSpPr>
            <p:nvPr/>
          </p:nvSpPr>
          <p:spPr bwMode="auto">
            <a:xfrm>
              <a:off x="2297" y="1141"/>
              <a:ext cx="693" cy="45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29" name="Rectangle 131"/>
            <p:cNvSpPr>
              <a:spLocks noChangeArrowheads="1"/>
            </p:cNvSpPr>
            <p:nvPr/>
          </p:nvSpPr>
          <p:spPr bwMode="auto">
            <a:xfrm>
              <a:off x="3194" y="1141"/>
              <a:ext cx="693" cy="45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0" name="Rectangle 132"/>
            <p:cNvSpPr>
              <a:spLocks noChangeArrowheads="1"/>
            </p:cNvSpPr>
            <p:nvPr/>
          </p:nvSpPr>
          <p:spPr bwMode="auto">
            <a:xfrm>
              <a:off x="439" y="1270"/>
              <a:ext cx="569" cy="200"/>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1" name="Rectangle 133"/>
            <p:cNvSpPr>
              <a:spLocks noChangeArrowheads="1"/>
            </p:cNvSpPr>
            <p:nvPr/>
          </p:nvSpPr>
          <p:spPr bwMode="auto">
            <a:xfrm>
              <a:off x="4167" y="1141"/>
              <a:ext cx="697" cy="45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2" name="Rectangle 134"/>
            <p:cNvSpPr>
              <a:spLocks noChangeArrowheads="1"/>
            </p:cNvSpPr>
            <p:nvPr/>
          </p:nvSpPr>
          <p:spPr bwMode="auto">
            <a:xfrm>
              <a:off x="3619" y="104"/>
              <a:ext cx="757" cy="457"/>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3" name="Rectangle 135"/>
            <p:cNvSpPr>
              <a:spLocks noChangeArrowheads="1"/>
            </p:cNvSpPr>
            <p:nvPr/>
          </p:nvSpPr>
          <p:spPr bwMode="auto">
            <a:xfrm>
              <a:off x="3194" y="2007"/>
              <a:ext cx="693" cy="456"/>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4" name="Rectangle 136"/>
            <p:cNvSpPr>
              <a:spLocks noChangeArrowheads="1"/>
            </p:cNvSpPr>
            <p:nvPr/>
          </p:nvSpPr>
          <p:spPr bwMode="auto">
            <a:xfrm>
              <a:off x="4167" y="2007"/>
              <a:ext cx="697" cy="456"/>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35" name="Rectangle 137"/>
            <p:cNvSpPr>
              <a:spLocks noChangeArrowheads="1"/>
            </p:cNvSpPr>
            <p:nvPr/>
          </p:nvSpPr>
          <p:spPr bwMode="auto">
            <a:xfrm>
              <a:off x="5012" y="1069"/>
              <a:ext cx="578"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Algılanabilir</a:t>
              </a:r>
              <a:endParaRPr lang="en-US" sz="1400" dirty="0" smtClean="0">
                <a:solidFill>
                  <a:srgbClr val="000000"/>
                </a:solidFill>
                <a:latin typeface="Times New Roman" pitchFamily="18" charset="0"/>
                <a:cs typeface="+mn-cs"/>
              </a:endParaRPr>
            </a:p>
            <a:p>
              <a:r>
                <a:rPr lang="tr-TR" sz="1400" dirty="0" smtClean="0">
                  <a:solidFill>
                    <a:srgbClr val="000000"/>
                  </a:solidFill>
                  <a:latin typeface="Times New Roman" pitchFamily="18" charset="0"/>
                  <a:cs typeface="+mn-cs"/>
                </a:rPr>
                <a:t>çıkış</a:t>
              </a:r>
              <a:endParaRPr lang="en-US" sz="1400" dirty="0" smtClean="0">
                <a:solidFill>
                  <a:srgbClr val="000000"/>
                </a:solidFill>
                <a:latin typeface="Times New Roman" pitchFamily="18" charset="0"/>
                <a:cs typeface="+mn-cs"/>
              </a:endParaRPr>
            </a:p>
          </p:txBody>
        </p:sp>
        <p:sp>
          <p:nvSpPr>
            <p:cNvPr id="136" name="Rectangle 138"/>
            <p:cNvSpPr>
              <a:spLocks noChangeArrowheads="1"/>
            </p:cNvSpPr>
            <p:nvPr/>
          </p:nvSpPr>
          <p:spPr bwMode="auto">
            <a:xfrm>
              <a:off x="5012" y="1198"/>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37" name="Rectangle 139"/>
            <p:cNvSpPr>
              <a:spLocks noChangeArrowheads="1"/>
            </p:cNvSpPr>
            <p:nvPr/>
          </p:nvSpPr>
          <p:spPr bwMode="auto">
            <a:xfrm>
              <a:off x="4242" y="1254"/>
              <a:ext cx="532"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tr-TR" sz="1400" dirty="0" smtClean="0">
                  <a:solidFill>
                    <a:srgbClr val="000000"/>
                  </a:solidFill>
                  <a:latin typeface="Times New Roman" pitchFamily="18" charset="0"/>
                  <a:cs typeface="+mn-cs"/>
                </a:rPr>
                <a:t>Çıkış göstergesi</a:t>
              </a:r>
              <a:endParaRPr lang="en-US" sz="1400" dirty="0" smtClean="0">
                <a:solidFill>
                  <a:srgbClr val="000000"/>
                </a:solidFill>
                <a:latin typeface="Times New Roman" pitchFamily="18" charset="0"/>
                <a:cs typeface="+mn-cs"/>
              </a:endParaRPr>
            </a:p>
          </p:txBody>
        </p:sp>
        <p:sp>
          <p:nvSpPr>
            <p:cNvPr id="138" name="Rectangle 140"/>
            <p:cNvSpPr>
              <a:spLocks noChangeArrowheads="1"/>
            </p:cNvSpPr>
            <p:nvPr/>
          </p:nvSpPr>
          <p:spPr bwMode="auto">
            <a:xfrm>
              <a:off x="4352" y="1362"/>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39" name="Rectangle 141"/>
            <p:cNvSpPr>
              <a:spLocks noChangeArrowheads="1"/>
            </p:cNvSpPr>
            <p:nvPr/>
          </p:nvSpPr>
          <p:spPr bwMode="auto">
            <a:xfrm>
              <a:off x="3696" y="136"/>
              <a:ext cx="601" cy="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a:solidFill>
                    <a:srgbClr val="000000"/>
                  </a:solidFill>
                  <a:latin typeface="Times New Roman" pitchFamily="18" charset="0"/>
                  <a:cs typeface="+mn-cs"/>
                </a:rPr>
                <a:t>K</a:t>
              </a:r>
              <a:r>
                <a:rPr lang="en-US" sz="1400" dirty="0" err="1" smtClean="0">
                  <a:solidFill>
                    <a:srgbClr val="000000"/>
                  </a:solidFill>
                  <a:latin typeface="Times New Roman" pitchFamily="18" charset="0"/>
                  <a:cs typeface="+mn-cs"/>
                </a:rPr>
                <a:t>ontrol</a:t>
              </a:r>
              <a:endParaRPr lang="en-US" sz="1400" dirty="0" smtClean="0">
                <a:solidFill>
                  <a:srgbClr val="000000"/>
                </a:solidFill>
                <a:latin typeface="Times New Roman" pitchFamily="18" charset="0"/>
                <a:cs typeface="+mn-cs"/>
              </a:endParaRPr>
            </a:p>
            <a:p>
              <a:r>
                <a:rPr lang="tr-TR" sz="1400" dirty="0" smtClean="0">
                  <a:solidFill>
                    <a:srgbClr val="000000"/>
                  </a:solidFill>
                  <a:latin typeface="Times New Roman" pitchFamily="18" charset="0"/>
                  <a:cs typeface="+mn-cs"/>
                </a:rPr>
                <a:t>ve</a:t>
              </a:r>
              <a:endParaRPr lang="en-US" sz="1400" dirty="0" smtClean="0">
                <a:solidFill>
                  <a:srgbClr val="000000"/>
                </a:solidFill>
                <a:latin typeface="Times New Roman" pitchFamily="18" charset="0"/>
                <a:cs typeface="+mn-cs"/>
              </a:endParaRPr>
            </a:p>
            <a:p>
              <a:r>
                <a:rPr lang="tr-TR" sz="1400" dirty="0" smtClean="0">
                  <a:solidFill>
                    <a:srgbClr val="000000"/>
                  </a:solidFill>
                  <a:latin typeface="Times New Roman" pitchFamily="18" charset="0"/>
                  <a:cs typeface="+mn-cs"/>
                </a:rPr>
                <a:t>Geri besleme</a:t>
              </a:r>
              <a:endParaRPr lang="en-US" sz="1400" dirty="0" smtClean="0">
                <a:solidFill>
                  <a:srgbClr val="000000"/>
                </a:solidFill>
                <a:latin typeface="Times New Roman" pitchFamily="18" charset="0"/>
                <a:cs typeface="+mn-cs"/>
              </a:endParaRPr>
            </a:p>
          </p:txBody>
        </p:sp>
        <p:sp>
          <p:nvSpPr>
            <p:cNvPr id="140" name="Rectangle 142"/>
            <p:cNvSpPr>
              <a:spLocks noChangeArrowheads="1"/>
            </p:cNvSpPr>
            <p:nvPr/>
          </p:nvSpPr>
          <p:spPr bwMode="auto">
            <a:xfrm>
              <a:off x="3791" y="264"/>
              <a:ext cx="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400" smtClean="0">
                <a:solidFill>
                  <a:srgbClr val="000000"/>
                </a:solidFill>
                <a:latin typeface="Times New Roman" pitchFamily="18" charset="0"/>
                <a:cs typeface="+mn-cs"/>
              </a:endParaRPr>
            </a:p>
          </p:txBody>
        </p:sp>
        <p:sp>
          <p:nvSpPr>
            <p:cNvPr id="141" name="Rectangle 143"/>
            <p:cNvSpPr>
              <a:spLocks noChangeArrowheads="1"/>
            </p:cNvSpPr>
            <p:nvPr/>
          </p:nvSpPr>
          <p:spPr bwMode="auto">
            <a:xfrm>
              <a:off x="3791" y="393"/>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42" name="Rectangle 144"/>
            <p:cNvSpPr>
              <a:spLocks noChangeArrowheads="1"/>
            </p:cNvSpPr>
            <p:nvPr/>
          </p:nvSpPr>
          <p:spPr bwMode="auto">
            <a:xfrm>
              <a:off x="3231" y="1278"/>
              <a:ext cx="576"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İşaret işleme</a:t>
              </a:r>
              <a:endParaRPr lang="en-US" sz="2400" dirty="0" smtClean="0">
                <a:solidFill>
                  <a:srgbClr val="000000"/>
                </a:solidFill>
                <a:latin typeface="Times New Roman" pitchFamily="18" charset="0"/>
                <a:cs typeface="+mn-cs"/>
              </a:endParaRPr>
            </a:p>
          </p:txBody>
        </p:sp>
        <p:sp>
          <p:nvSpPr>
            <p:cNvPr id="143" name="Rectangle 145"/>
            <p:cNvSpPr>
              <a:spLocks noChangeArrowheads="1"/>
            </p:cNvSpPr>
            <p:nvPr/>
          </p:nvSpPr>
          <p:spPr bwMode="auto">
            <a:xfrm>
              <a:off x="3290" y="1358"/>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44" name="Rectangle 146"/>
            <p:cNvSpPr>
              <a:spLocks noChangeArrowheads="1"/>
            </p:cNvSpPr>
            <p:nvPr/>
          </p:nvSpPr>
          <p:spPr bwMode="auto">
            <a:xfrm>
              <a:off x="4290" y="2159"/>
              <a:ext cx="44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Veri nakli</a:t>
              </a:r>
              <a:endParaRPr lang="en-US" sz="2400" dirty="0" smtClean="0">
                <a:solidFill>
                  <a:srgbClr val="000000"/>
                </a:solidFill>
                <a:latin typeface="Times New Roman" pitchFamily="18" charset="0"/>
                <a:cs typeface="+mn-cs"/>
              </a:endParaRPr>
            </a:p>
          </p:txBody>
        </p:sp>
        <p:sp>
          <p:nvSpPr>
            <p:cNvPr id="145" name="Rectangle 147"/>
            <p:cNvSpPr>
              <a:spLocks noChangeArrowheads="1"/>
            </p:cNvSpPr>
            <p:nvPr/>
          </p:nvSpPr>
          <p:spPr bwMode="auto">
            <a:xfrm>
              <a:off x="4220" y="2227"/>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46" name="Rectangle 148"/>
            <p:cNvSpPr>
              <a:spLocks noChangeArrowheads="1"/>
            </p:cNvSpPr>
            <p:nvPr/>
          </p:nvSpPr>
          <p:spPr bwMode="auto">
            <a:xfrm>
              <a:off x="3263" y="2089"/>
              <a:ext cx="524" cy="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tr-TR" sz="1400" dirty="0" smtClean="0">
                  <a:solidFill>
                    <a:srgbClr val="000000"/>
                  </a:solidFill>
                  <a:latin typeface="Times New Roman" pitchFamily="18" charset="0"/>
                  <a:cs typeface="+mn-cs"/>
                </a:rPr>
                <a:t>Veri depolama</a:t>
              </a:r>
              <a:endParaRPr lang="en-US" sz="1400" dirty="0" smtClean="0">
                <a:solidFill>
                  <a:srgbClr val="000000"/>
                </a:solidFill>
                <a:latin typeface="Times New Roman" pitchFamily="18" charset="0"/>
                <a:cs typeface="+mn-cs"/>
              </a:endParaRPr>
            </a:p>
          </p:txBody>
        </p:sp>
        <p:sp>
          <p:nvSpPr>
            <p:cNvPr id="147" name="Rectangle 149"/>
            <p:cNvSpPr>
              <a:spLocks noChangeArrowheads="1"/>
            </p:cNvSpPr>
            <p:nvPr/>
          </p:nvSpPr>
          <p:spPr bwMode="auto">
            <a:xfrm>
              <a:off x="3363" y="2239"/>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48" name="Rectangle 150"/>
            <p:cNvSpPr>
              <a:spLocks noChangeArrowheads="1"/>
            </p:cNvSpPr>
            <p:nvPr/>
          </p:nvSpPr>
          <p:spPr bwMode="auto">
            <a:xfrm>
              <a:off x="2393" y="1174"/>
              <a:ext cx="517"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latin typeface="Times New Roman" pitchFamily="18" charset="0"/>
                  <a:cs typeface="+mn-cs"/>
                </a:rPr>
                <a:t>Variable</a:t>
              </a:r>
            </a:p>
            <a:p>
              <a:r>
                <a:rPr lang="en-US" sz="1400" smtClean="0">
                  <a:solidFill>
                    <a:srgbClr val="000000"/>
                  </a:solidFill>
                  <a:latin typeface="Times New Roman" pitchFamily="18" charset="0"/>
                  <a:cs typeface="+mn-cs"/>
                </a:rPr>
                <a:t>Conversion</a:t>
              </a:r>
            </a:p>
            <a:p>
              <a:r>
                <a:rPr lang="en-US" sz="1400" smtClean="0">
                  <a:solidFill>
                    <a:srgbClr val="000000"/>
                  </a:solidFill>
                  <a:latin typeface="Times New Roman" pitchFamily="18" charset="0"/>
                  <a:cs typeface="+mn-cs"/>
                </a:rPr>
                <a:t>element</a:t>
              </a:r>
            </a:p>
          </p:txBody>
        </p:sp>
        <p:sp>
          <p:nvSpPr>
            <p:cNvPr id="149" name="Rectangle 151"/>
            <p:cNvSpPr>
              <a:spLocks noChangeArrowheads="1"/>
            </p:cNvSpPr>
            <p:nvPr/>
          </p:nvSpPr>
          <p:spPr bwMode="auto">
            <a:xfrm>
              <a:off x="2393" y="1302"/>
              <a:ext cx="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400" smtClean="0">
                <a:solidFill>
                  <a:srgbClr val="000000"/>
                </a:solidFill>
                <a:latin typeface="Times New Roman" pitchFamily="18" charset="0"/>
                <a:cs typeface="+mn-cs"/>
              </a:endParaRPr>
            </a:p>
          </p:txBody>
        </p:sp>
        <p:sp>
          <p:nvSpPr>
            <p:cNvPr id="150" name="Rectangle 152"/>
            <p:cNvSpPr>
              <a:spLocks noChangeArrowheads="1"/>
            </p:cNvSpPr>
            <p:nvPr/>
          </p:nvSpPr>
          <p:spPr bwMode="auto">
            <a:xfrm>
              <a:off x="2393" y="1430"/>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51" name="Rectangle 153"/>
            <p:cNvSpPr>
              <a:spLocks noChangeArrowheads="1"/>
            </p:cNvSpPr>
            <p:nvPr/>
          </p:nvSpPr>
          <p:spPr bwMode="auto">
            <a:xfrm>
              <a:off x="2049" y="893"/>
              <a:ext cx="421"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Agılayıcı</a:t>
              </a:r>
              <a:endParaRPr lang="en-US" sz="2400" dirty="0" smtClean="0">
                <a:solidFill>
                  <a:srgbClr val="000000"/>
                </a:solidFill>
                <a:latin typeface="Times New Roman" pitchFamily="18" charset="0"/>
                <a:cs typeface="+mn-cs"/>
              </a:endParaRPr>
            </a:p>
          </p:txBody>
        </p:sp>
        <p:sp>
          <p:nvSpPr>
            <p:cNvPr id="152" name="Rectangle 154"/>
            <p:cNvSpPr>
              <a:spLocks noChangeArrowheads="1"/>
            </p:cNvSpPr>
            <p:nvPr/>
          </p:nvSpPr>
          <p:spPr bwMode="auto">
            <a:xfrm>
              <a:off x="1544" y="1174"/>
              <a:ext cx="360" cy="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en-US" sz="1400" smtClean="0">
                  <a:solidFill>
                    <a:srgbClr val="000000"/>
                  </a:solidFill>
                  <a:latin typeface="Times New Roman" pitchFamily="18" charset="0"/>
                  <a:cs typeface="+mn-cs"/>
                </a:rPr>
                <a:t>Primary</a:t>
              </a:r>
            </a:p>
            <a:p>
              <a:r>
                <a:rPr lang="en-US" sz="1400" smtClean="0">
                  <a:solidFill>
                    <a:srgbClr val="000000"/>
                  </a:solidFill>
                  <a:latin typeface="Times New Roman" pitchFamily="18" charset="0"/>
                  <a:cs typeface="+mn-cs"/>
                </a:rPr>
                <a:t>Sensing</a:t>
              </a:r>
            </a:p>
            <a:p>
              <a:r>
                <a:rPr lang="en-US" sz="1400" smtClean="0">
                  <a:solidFill>
                    <a:srgbClr val="000000"/>
                  </a:solidFill>
                  <a:latin typeface="Times New Roman" pitchFamily="18" charset="0"/>
                  <a:cs typeface="+mn-cs"/>
                </a:rPr>
                <a:t>element</a:t>
              </a:r>
            </a:p>
          </p:txBody>
        </p:sp>
        <p:sp>
          <p:nvSpPr>
            <p:cNvPr id="153" name="Rectangle 155"/>
            <p:cNvSpPr>
              <a:spLocks noChangeArrowheads="1"/>
            </p:cNvSpPr>
            <p:nvPr/>
          </p:nvSpPr>
          <p:spPr bwMode="auto">
            <a:xfrm>
              <a:off x="1544" y="1302"/>
              <a:ext cx="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400" smtClean="0">
                <a:solidFill>
                  <a:srgbClr val="000000"/>
                </a:solidFill>
                <a:latin typeface="Times New Roman" pitchFamily="18" charset="0"/>
                <a:cs typeface="+mn-cs"/>
              </a:endParaRPr>
            </a:p>
          </p:txBody>
        </p:sp>
        <p:sp>
          <p:nvSpPr>
            <p:cNvPr id="154" name="Rectangle 156"/>
            <p:cNvSpPr>
              <a:spLocks noChangeArrowheads="1"/>
            </p:cNvSpPr>
            <p:nvPr/>
          </p:nvSpPr>
          <p:spPr bwMode="auto">
            <a:xfrm>
              <a:off x="1544" y="1430"/>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55" name="Rectangle 157"/>
            <p:cNvSpPr>
              <a:spLocks noChangeArrowheads="1"/>
            </p:cNvSpPr>
            <p:nvPr/>
          </p:nvSpPr>
          <p:spPr bwMode="auto">
            <a:xfrm>
              <a:off x="572" y="1306"/>
              <a:ext cx="35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Ölçülen</a:t>
              </a:r>
              <a:endParaRPr lang="en-US" sz="2400" dirty="0" smtClean="0">
                <a:solidFill>
                  <a:srgbClr val="000000"/>
                </a:solidFill>
                <a:latin typeface="Times New Roman" pitchFamily="18" charset="0"/>
                <a:cs typeface="+mn-cs"/>
              </a:endParaRPr>
            </a:p>
          </p:txBody>
        </p:sp>
        <p:sp>
          <p:nvSpPr>
            <p:cNvPr id="156" name="Rectangle 158"/>
            <p:cNvSpPr>
              <a:spLocks noChangeArrowheads="1"/>
            </p:cNvSpPr>
            <p:nvPr/>
          </p:nvSpPr>
          <p:spPr bwMode="auto">
            <a:xfrm>
              <a:off x="1452" y="2107"/>
              <a:ext cx="553"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a:solidFill>
                    <a:srgbClr val="000000"/>
                  </a:solidFill>
                  <a:latin typeface="Times New Roman" pitchFamily="18" charset="0"/>
                  <a:cs typeface="+mn-cs"/>
                </a:rPr>
                <a:t>K</a:t>
              </a:r>
              <a:r>
                <a:rPr lang="en-US" sz="1400" dirty="0" err="1" smtClean="0">
                  <a:solidFill>
                    <a:srgbClr val="000000"/>
                  </a:solidFill>
                  <a:latin typeface="Times New Roman" pitchFamily="18" charset="0"/>
                  <a:cs typeface="+mn-cs"/>
                </a:rPr>
                <a:t>alibra</a:t>
              </a:r>
              <a:r>
                <a:rPr lang="tr-TR" sz="1400" dirty="0" smtClean="0">
                  <a:solidFill>
                    <a:srgbClr val="000000"/>
                  </a:solidFill>
                  <a:latin typeface="Times New Roman" pitchFamily="18" charset="0"/>
                  <a:cs typeface="+mn-cs"/>
                </a:rPr>
                <a:t>sy</a:t>
              </a:r>
              <a:r>
                <a:rPr lang="en-US" sz="1400" dirty="0" smtClean="0">
                  <a:solidFill>
                    <a:srgbClr val="000000"/>
                  </a:solidFill>
                  <a:latin typeface="Times New Roman" pitchFamily="18" charset="0"/>
                  <a:cs typeface="+mn-cs"/>
                </a:rPr>
                <a:t>on</a:t>
              </a:r>
              <a:endParaRPr lang="en-US" sz="2400" dirty="0" smtClean="0">
                <a:solidFill>
                  <a:srgbClr val="000000"/>
                </a:solidFill>
                <a:latin typeface="Times New Roman" pitchFamily="18" charset="0"/>
                <a:cs typeface="+mn-cs"/>
              </a:endParaRPr>
            </a:p>
          </p:txBody>
        </p:sp>
        <p:sp>
          <p:nvSpPr>
            <p:cNvPr id="158" name="Rectangle 160"/>
            <p:cNvSpPr>
              <a:spLocks noChangeArrowheads="1"/>
            </p:cNvSpPr>
            <p:nvPr/>
          </p:nvSpPr>
          <p:spPr bwMode="auto">
            <a:xfrm>
              <a:off x="471" y="2511"/>
              <a:ext cx="797" cy="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en-US" sz="1400" dirty="0" smtClean="0">
                  <a:solidFill>
                    <a:srgbClr val="000000"/>
                  </a:solidFill>
                  <a:latin typeface="Times New Roman" pitchFamily="18" charset="0"/>
                  <a:cs typeface="+mn-cs"/>
                </a:rPr>
                <a:t>Rad</a:t>
              </a:r>
              <a:r>
                <a:rPr lang="tr-TR" sz="1400" dirty="0" smtClean="0">
                  <a:solidFill>
                    <a:srgbClr val="000000"/>
                  </a:solidFill>
                  <a:latin typeface="Times New Roman" pitchFamily="18" charset="0"/>
                  <a:cs typeface="+mn-cs"/>
                </a:rPr>
                <a:t>y</a:t>
              </a:r>
              <a:r>
                <a:rPr lang="en-US" sz="1400" dirty="0" smtClean="0">
                  <a:solidFill>
                    <a:srgbClr val="000000"/>
                  </a:solidFill>
                  <a:latin typeface="Times New Roman" pitchFamily="18" charset="0"/>
                  <a:cs typeface="+mn-cs"/>
                </a:rPr>
                <a:t>a</a:t>
              </a:r>
              <a:r>
                <a:rPr lang="tr-TR" sz="1400" dirty="0" smtClean="0">
                  <a:solidFill>
                    <a:srgbClr val="000000"/>
                  </a:solidFill>
                  <a:latin typeface="Times New Roman" pitchFamily="18" charset="0"/>
                  <a:cs typeface="+mn-cs"/>
                </a:rPr>
                <a:t>sy</a:t>
              </a:r>
              <a:r>
                <a:rPr lang="en-US" sz="1400" dirty="0" smtClean="0">
                  <a:solidFill>
                    <a:srgbClr val="000000"/>
                  </a:solidFill>
                  <a:latin typeface="Times New Roman" pitchFamily="18" charset="0"/>
                  <a:cs typeface="+mn-cs"/>
                </a:rPr>
                <a:t>on,</a:t>
              </a:r>
            </a:p>
            <a:p>
              <a:r>
                <a:rPr lang="en-US" sz="1400" dirty="0" err="1" smtClean="0">
                  <a:solidFill>
                    <a:srgbClr val="000000"/>
                  </a:solidFill>
                  <a:latin typeface="Times New Roman" pitchFamily="18" charset="0"/>
                  <a:cs typeface="+mn-cs"/>
                </a:rPr>
                <a:t>Ele</a:t>
              </a:r>
              <a:r>
                <a:rPr lang="tr-TR" sz="1400" dirty="0" smtClean="0">
                  <a:solidFill>
                    <a:srgbClr val="000000"/>
                  </a:solidFill>
                  <a:latin typeface="Times New Roman" pitchFamily="18" charset="0"/>
                  <a:cs typeface="+mn-cs"/>
                </a:rPr>
                <a:t>k</a:t>
              </a:r>
              <a:r>
                <a:rPr lang="en-US" sz="1400" dirty="0" smtClean="0">
                  <a:solidFill>
                    <a:srgbClr val="000000"/>
                  </a:solidFill>
                  <a:latin typeface="Times New Roman" pitchFamily="18" charset="0"/>
                  <a:cs typeface="+mn-cs"/>
                </a:rPr>
                <a:t>tri</a:t>
              </a:r>
              <a:r>
                <a:rPr lang="tr-TR" sz="1400" dirty="0" smtClean="0">
                  <a:solidFill>
                    <a:srgbClr val="000000"/>
                  </a:solidFill>
                  <a:latin typeface="Times New Roman" pitchFamily="18" charset="0"/>
                  <a:cs typeface="+mn-cs"/>
                </a:rPr>
                <a:t>k akımı</a:t>
              </a:r>
              <a:r>
                <a:rPr lang="en-US" sz="1400" dirty="0" smtClean="0">
                  <a:solidFill>
                    <a:srgbClr val="000000"/>
                  </a:solidFill>
                  <a:latin typeface="Times New Roman" pitchFamily="18" charset="0"/>
                  <a:cs typeface="+mn-cs"/>
                </a:rPr>
                <a:t>,</a:t>
              </a:r>
            </a:p>
            <a:p>
              <a:r>
                <a:rPr lang="en-US" sz="1400" dirty="0">
                  <a:solidFill>
                    <a:srgbClr val="000000"/>
                  </a:solidFill>
                  <a:latin typeface="Times New Roman" pitchFamily="18" charset="0"/>
                </a:rPr>
                <a:t>v</a:t>
              </a:r>
              <a:r>
                <a:rPr lang="tr-TR" sz="1400" dirty="0" smtClean="0">
                  <a:solidFill>
                    <a:srgbClr val="000000"/>
                  </a:solidFill>
                  <a:latin typeface="Times New Roman" pitchFamily="18" charset="0"/>
                  <a:cs typeface="+mn-cs"/>
                </a:rPr>
                <a:t>eya diğer uygulanan enerji türleri</a:t>
              </a:r>
              <a:endParaRPr lang="en-US" sz="1400" dirty="0" smtClean="0">
                <a:solidFill>
                  <a:srgbClr val="000000"/>
                </a:solidFill>
                <a:latin typeface="Times New Roman" pitchFamily="18" charset="0"/>
                <a:cs typeface="+mn-cs"/>
              </a:endParaRPr>
            </a:p>
          </p:txBody>
        </p:sp>
        <p:sp>
          <p:nvSpPr>
            <p:cNvPr id="159" name="Rectangle 161"/>
            <p:cNvSpPr>
              <a:spLocks noChangeArrowheads="1"/>
            </p:cNvSpPr>
            <p:nvPr/>
          </p:nvSpPr>
          <p:spPr bwMode="auto">
            <a:xfrm>
              <a:off x="511" y="2684"/>
              <a:ext cx="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400" smtClean="0">
                <a:solidFill>
                  <a:srgbClr val="000000"/>
                </a:solidFill>
                <a:latin typeface="Times New Roman" pitchFamily="18" charset="0"/>
                <a:cs typeface="+mn-cs"/>
              </a:endParaRPr>
            </a:p>
          </p:txBody>
        </p:sp>
        <p:sp>
          <p:nvSpPr>
            <p:cNvPr id="160" name="Rectangle 162"/>
            <p:cNvSpPr>
              <a:spLocks noChangeArrowheads="1"/>
            </p:cNvSpPr>
            <p:nvPr/>
          </p:nvSpPr>
          <p:spPr bwMode="auto">
            <a:xfrm>
              <a:off x="511" y="2812"/>
              <a:ext cx="0"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1400" smtClean="0">
                <a:solidFill>
                  <a:srgbClr val="000000"/>
                </a:solidFill>
                <a:latin typeface="Times New Roman" pitchFamily="18" charset="0"/>
                <a:cs typeface="+mn-cs"/>
              </a:endParaRPr>
            </a:p>
          </p:txBody>
        </p:sp>
        <p:sp>
          <p:nvSpPr>
            <p:cNvPr id="161" name="Rectangle 163"/>
            <p:cNvSpPr>
              <a:spLocks noChangeArrowheads="1"/>
            </p:cNvSpPr>
            <p:nvPr/>
          </p:nvSpPr>
          <p:spPr bwMode="auto">
            <a:xfrm>
              <a:off x="511" y="2940"/>
              <a:ext cx="0"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endParaRPr lang="en-US" sz="2400" smtClean="0">
                <a:solidFill>
                  <a:srgbClr val="000000"/>
                </a:solidFill>
                <a:latin typeface="Times New Roman" pitchFamily="18" charset="0"/>
                <a:cs typeface="+mn-cs"/>
              </a:endParaRPr>
            </a:p>
          </p:txBody>
        </p:sp>
        <p:sp>
          <p:nvSpPr>
            <p:cNvPr id="162" name="Freeform 164"/>
            <p:cNvSpPr>
              <a:spLocks/>
            </p:cNvSpPr>
            <p:nvPr/>
          </p:nvSpPr>
          <p:spPr bwMode="auto">
            <a:xfrm>
              <a:off x="1224" y="1370"/>
              <a:ext cx="44" cy="72"/>
            </a:xfrm>
            <a:custGeom>
              <a:avLst/>
              <a:gdLst>
                <a:gd name="T0" fmla="*/ 24 w 44"/>
                <a:gd name="T1" fmla="*/ 68 h 72"/>
                <a:gd name="T2" fmla="*/ 24 w 44"/>
                <a:gd name="T3" fmla="*/ 68 h 72"/>
                <a:gd name="T4" fmla="*/ 36 w 44"/>
                <a:gd name="T5" fmla="*/ 68 h 72"/>
                <a:gd name="T6" fmla="*/ 44 w 44"/>
                <a:gd name="T7" fmla="*/ 72 h 72"/>
                <a:gd name="T8" fmla="*/ 44 w 44"/>
                <a:gd name="T9" fmla="*/ 72 h 72"/>
                <a:gd name="T10" fmla="*/ 32 w 44"/>
                <a:gd name="T11" fmla="*/ 40 h 72"/>
                <a:gd name="T12" fmla="*/ 24 w 44"/>
                <a:gd name="T13" fmla="*/ 0 h 72"/>
                <a:gd name="T14" fmla="*/ 24 w 44"/>
                <a:gd name="T15" fmla="*/ 0 h 72"/>
                <a:gd name="T16" fmla="*/ 16 w 44"/>
                <a:gd name="T17" fmla="*/ 40 h 72"/>
                <a:gd name="T18" fmla="*/ 0 w 44"/>
                <a:gd name="T19" fmla="*/ 72 h 72"/>
                <a:gd name="T20" fmla="*/ 0 w 44"/>
                <a:gd name="T21" fmla="*/ 72 h 72"/>
                <a:gd name="T22" fmla="*/ 16 w 44"/>
                <a:gd name="T23" fmla="*/ 68 h 72"/>
                <a:gd name="T24" fmla="*/ 24 w 44"/>
                <a:gd name="T25" fmla="*/ 68 h 72"/>
                <a:gd name="T26" fmla="*/ 24 w 44"/>
                <a:gd name="T27" fmla="*/ 6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72">
                  <a:moveTo>
                    <a:pt x="24" y="68"/>
                  </a:moveTo>
                  <a:lnTo>
                    <a:pt x="24" y="68"/>
                  </a:lnTo>
                  <a:lnTo>
                    <a:pt x="36" y="68"/>
                  </a:lnTo>
                  <a:lnTo>
                    <a:pt x="44" y="72"/>
                  </a:lnTo>
                  <a:lnTo>
                    <a:pt x="44" y="72"/>
                  </a:lnTo>
                  <a:lnTo>
                    <a:pt x="32" y="40"/>
                  </a:lnTo>
                  <a:lnTo>
                    <a:pt x="24" y="0"/>
                  </a:lnTo>
                  <a:lnTo>
                    <a:pt x="24" y="0"/>
                  </a:lnTo>
                  <a:lnTo>
                    <a:pt x="16" y="40"/>
                  </a:lnTo>
                  <a:lnTo>
                    <a:pt x="0" y="72"/>
                  </a:lnTo>
                  <a:lnTo>
                    <a:pt x="0" y="72"/>
                  </a:lnTo>
                  <a:lnTo>
                    <a:pt x="16" y="68"/>
                  </a:lnTo>
                  <a:lnTo>
                    <a:pt x="24" y="68"/>
                  </a:lnTo>
                  <a:lnTo>
                    <a:pt x="24" y="68"/>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3" name="Freeform 165"/>
            <p:cNvSpPr>
              <a:spLocks/>
            </p:cNvSpPr>
            <p:nvPr/>
          </p:nvSpPr>
          <p:spPr bwMode="auto">
            <a:xfrm>
              <a:off x="367" y="1350"/>
              <a:ext cx="72" cy="44"/>
            </a:xfrm>
            <a:custGeom>
              <a:avLst/>
              <a:gdLst>
                <a:gd name="T0" fmla="*/ 8 w 72"/>
                <a:gd name="T1" fmla="*/ 20 h 44"/>
                <a:gd name="T2" fmla="*/ 8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8 w 72"/>
                <a:gd name="T23" fmla="*/ 28 h 44"/>
                <a:gd name="T24" fmla="*/ 8 w 72"/>
                <a:gd name="T25" fmla="*/ 20 h 44"/>
                <a:gd name="T26" fmla="*/ 8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8" y="20"/>
                  </a:moveTo>
                  <a:lnTo>
                    <a:pt x="8" y="20"/>
                  </a:lnTo>
                  <a:lnTo>
                    <a:pt x="4" y="12"/>
                  </a:lnTo>
                  <a:lnTo>
                    <a:pt x="0" y="0"/>
                  </a:lnTo>
                  <a:lnTo>
                    <a:pt x="0" y="0"/>
                  </a:lnTo>
                  <a:lnTo>
                    <a:pt x="36" y="12"/>
                  </a:lnTo>
                  <a:lnTo>
                    <a:pt x="72" y="20"/>
                  </a:lnTo>
                  <a:lnTo>
                    <a:pt x="72" y="20"/>
                  </a:lnTo>
                  <a:lnTo>
                    <a:pt x="36" y="32"/>
                  </a:lnTo>
                  <a:lnTo>
                    <a:pt x="0" y="44"/>
                  </a:lnTo>
                  <a:lnTo>
                    <a:pt x="0" y="44"/>
                  </a:lnTo>
                  <a:lnTo>
                    <a:pt x="8" y="28"/>
                  </a:lnTo>
                  <a:lnTo>
                    <a:pt x="8" y="20"/>
                  </a:lnTo>
                  <a:lnTo>
                    <a:pt x="8"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4" name="Freeform 166"/>
            <p:cNvSpPr>
              <a:spLocks/>
            </p:cNvSpPr>
            <p:nvPr/>
          </p:nvSpPr>
          <p:spPr bwMode="auto">
            <a:xfrm>
              <a:off x="1308" y="1350"/>
              <a:ext cx="72" cy="44"/>
            </a:xfrm>
            <a:custGeom>
              <a:avLst/>
              <a:gdLst>
                <a:gd name="T0" fmla="*/ 8 w 72"/>
                <a:gd name="T1" fmla="*/ 20 h 44"/>
                <a:gd name="T2" fmla="*/ 8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8 w 72"/>
                <a:gd name="T23" fmla="*/ 28 h 44"/>
                <a:gd name="T24" fmla="*/ 8 w 72"/>
                <a:gd name="T25" fmla="*/ 20 h 44"/>
                <a:gd name="T26" fmla="*/ 8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8" y="20"/>
                  </a:moveTo>
                  <a:lnTo>
                    <a:pt x="8" y="20"/>
                  </a:lnTo>
                  <a:lnTo>
                    <a:pt x="4" y="12"/>
                  </a:lnTo>
                  <a:lnTo>
                    <a:pt x="0" y="0"/>
                  </a:lnTo>
                  <a:lnTo>
                    <a:pt x="0" y="0"/>
                  </a:lnTo>
                  <a:lnTo>
                    <a:pt x="36" y="12"/>
                  </a:lnTo>
                  <a:lnTo>
                    <a:pt x="72" y="20"/>
                  </a:lnTo>
                  <a:lnTo>
                    <a:pt x="72" y="20"/>
                  </a:lnTo>
                  <a:lnTo>
                    <a:pt x="36" y="32"/>
                  </a:lnTo>
                  <a:lnTo>
                    <a:pt x="0" y="44"/>
                  </a:lnTo>
                  <a:lnTo>
                    <a:pt x="0" y="44"/>
                  </a:lnTo>
                  <a:lnTo>
                    <a:pt x="8" y="28"/>
                  </a:lnTo>
                  <a:lnTo>
                    <a:pt x="8" y="20"/>
                  </a:lnTo>
                  <a:lnTo>
                    <a:pt x="8"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5" name="Freeform 167"/>
            <p:cNvSpPr>
              <a:spLocks/>
            </p:cNvSpPr>
            <p:nvPr/>
          </p:nvSpPr>
          <p:spPr bwMode="auto">
            <a:xfrm>
              <a:off x="844" y="785"/>
              <a:ext cx="72" cy="44"/>
            </a:xfrm>
            <a:custGeom>
              <a:avLst/>
              <a:gdLst>
                <a:gd name="T0" fmla="*/ 64 w 72"/>
                <a:gd name="T1" fmla="*/ 24 h 44"/>
                <a:gd name="T2" fmla="*/ 64 w 72"/>
                <a:gd name="T3" fmla="*/ 24 h 44"/>
                <a:gd name="T4" fmla="*/ 68 w 72"/>
                <a:gd name="T5" fmla="*/ 36 h 44"/>
                <a:gd name="T6" fmla="*/ 72 w 72"/>
                <a:gd name="T7" fmla="*/ 44 h 44"/>
                <a:gd name="T8" fmla="*/ 72 w 72"/>
                <a:gd name="T9" fmla="*/ 44 h 44"/>
                <a:gd name="T10" fmla="*/ 36 w 72"/>
                <a:gd name="T11" fmla="*/ 32 h 44"/>
                <a:gd name="T12" fmla="*/ 0 w 72"/>
                <a:gd name="T13" fmla="*/ 24 h 44"/>
                <a:gd name="T14" fmla="*/ 0 w 72"/>
                <a:gd name="T15" fmla="*/ 24 h 44"/>
                <a:gd name="T16" fmla="*/ 36 w 72"/>
                <a:gd name="T17" fmla="*/ 12 h 44"/>
                <a:gd name="T18" fmla="*/ 72 w 72"/>
                <a:gd name="T19" fmla="*/ 0 h 44"/>
                <a:gd name="T20" fmla="*/ 72 w 72"/>
                <a:gd name="T21" fmla="*/ 0 h 44"/>
                <a:gd name="T22" fmla="*/ 64 w 72"/>
                <a:gd name="T23" fmla="*/ 16 h 44"/>
                <a:gd name="T24" fmla="*/ 64 w 72"/>
                <a:gd name="T25" fmla="*/ 24 h 44"/>
                <a:gd name="T26" fmla="*/ 64 w 72"/>
                <a:gd name="T27" fmla="*/ 2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64" y="24"/>
                  </a:moveTo>
                  <a:lnTo>
                    <a:pt x="64" y="24"/>
                  </a:lnTo>
                  <a:lnTo>
                    <a:pt x="68" y="36"/>
                  </a:lnTo>
                  <a:lnTo>
                    <a:pt x="72" y="44"/>
                  </a:lnTo>
                  <a:lnTo>
                    <a:pt x="72" y="44"/>
                  </a:lnTo>
                  <a:lnTo>
                    <a:pt x="36" y="32"/>
                  </a:lnTo>
                  <a:lnTo>
                    <a:pt x="0" y="24"/>
                  </a:lnTo>
                  <a:lnTo>
                    <a:pt x="0" y="24"/>
                  </a:lnTo>
                  <a:lnTo>
                    <a:pt x="36" y="12"/>
                  </a:lnTo>
                  <a:lnTo>
                    <a:pt x="72" y="0"/>
                  </a:lnTo>
                  <a:lnTo>
                    <a:pt x="72" y="0"/>
                  </a:lnTo>
                  <a:lnTo>
                    <a:pt x="64" y="16"/>
                  </a:lnTo>
                  <a:lnTo>
                    <a:pt x="64" y="24"/>
                  </a:lnTo>
                  <a:lnTo>
                    <a:pt x="64" y="24"/>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6" name="Freeform 168"/>
            <p:cNvSpPr>
              <a:spLocks/>
            </p:cNvSpPr>
            <p:nvPr/>
          </p:nvSpPr>
          <p:spPr bwMode="auto">
            <a:xfrm>
              <a:off x="876" y="1073"/>
              <a:ext cx="64" cy="64"/>
            </a:xfrm>
            <a:custGeom>
              <a:avLst/>
              <a:gdLst>
                <a:gd name="T0" fmla="*/ 44 w 64"/>
                <a:gd name="T1" fmla="*/ 16 h 64"/>
                <a:gd name="T2" fmla="*/ 44 w 64"/>
                <a:gd name="T3" fmla="*/ 16 h 64"/>
                <a:gd name="T4" fmla="*/ 56 w 64"/>
                <a:gd name="T5" fmla="*/ 24 h 64"/>
                <a:gd name="T6" fmla="*/ 64 w 64"/>
                <a:gd name="T7" fmla="*/ 28 h 64"/>
                <a:gd name="T8" fmla="*/ 64 w 64"/>
                <a:gd name="T9" fmla="*/ 28 h 64"/>
                <a:gd name="T10" fmla="*/ 32 w 64"/>
                <a:gd name="T11" fmla="*/ 44 h 64"/>
                <a:gd name="T12" fmla="*/ 0 w 64"/>
                <a:gd name="T13" fmla="*/ 64 h 64"/>
                <a:gd name="T14" fmla="*/ 0 w 64"/>
                <a:gd name="T15" fmla="*/ 64 h 64"/>
                <a:gd name="T16" fmla="*/ 20 w 64"/>
                <a:gd name="T17" fmla="*/ 32 h 64"/>
                <a:gd name="T18" fmla="*/ 32 w 64"/>
                <a:gd name="T19" fmla="*/ 0 h 64"/>
                <a:gd name="T20" fmla="*/ 32 w 64"/>
                <a:gd name="T21" fmla="*/ 0 h 64"/>
                <a:gd name="T22" fmla="*/ 40 w 64"/>
                <a:gd name="T23" fmla="*/ 12 h 64"/>
                <a:gd name="T24" fmla="*/ 44 w 64"/>
                <a:gd name="T25" fmla="*/ 16 h 64"/>
                <a:gd name="T26" fmla="*/ 44 w 64"/>
                <a:gd name="T27" fmla="*/ 16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4" h="64">
                  <a:moveTo>
                    <a:pt x="44" y="16"/>
                  </a:moveTo>
                  <a:lnTo>
                    <a:pt x="44" y="16"/>
                  </a:lnTo>
                  <a:lnTo>
                    <a:pt x="56" y="24"/>
                  </a:lnTo>
                  <a:lnTo>
                    <a:pt x="64" y="28"/>
                  </a:lnTo>
                  <a:lnTo>
                    <a:pt x="64" y="28"/>
                  </a:lnTo>
                  <a:lnTo>
                    <a:pt x="32" y="44"/>
                  </a:lnTo>
                  <a:lnTo>
                    <a:pt x="0" y="64"/>
                  </a:lnTo>
                  <a:lnTo>
                    <a:pt x="0" y="64"/>
                  </a:lnTo>
                  <a:lnTo>
                    <a:pt x="20" y="32"/>
                  </a:lnTo>
                  <a:lnTo>
                    <a:pt x="32" y="0"/>
                  </a:lnTo>
                  <a:lnTo>
                    <a:pt x="32" y="0"/>
                  </a:lnTo>
                  <a:lnTo>
                    <a:pt x="40" y="12"/>
                  </a:lnTo>
                  <a:lnTo>
                    <a:pt x="44" y="16"/>
                  </a:lnTo>
                  <a:lnTo>
                    <a:pt x="44" y="16"/>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7" name="Freeform 169"/>
            <p:cNvSpPr>
              <a:spLocks/>
            </p:cNvSpPr>
            <p:nvPr/>
          </p:nvSpPr>
          <p:spPr bwMode="auto">
            <a:xfrm>
              <a:off x="2189" y="845"/>
              <a:ext cx="40" cy="72"/>
            </a:xfrm>
            <a:custGeom>
              <a:avLst/>
              <a:gdLst>
                <a:gd name="T0" fmla="*/ 20 w 40"/>
                <a:gd name="T1" fmla="*/ 8 h 72"/>
                <a:gd name="T2" fmla="*/ 20 w 40"/>
                <a:gd name="T3" fmla="*/ 8 h 72"/>
                <a:gd name="T4" fmla="*/ 32 w 40"/>
                <a:gd name="T5" fmla="*/ 4 h 72"/>
                <a:gd name="T6" fmla="*/ 40 w 40"/>
                <a:gd name="T7" fmla="*/ 0 h 72"/>
                <a:gd name="T8" fmla="*/ 40 w 40"/>
                <a:gd name="T9" fmla="*/ 0 h 72"/>
                <a:gd name="T10" fmla="*/ 28 w 40"/>
                <a:gd name="T11" fmla="*/ 36 h 72"/>
                <a:gd name="T12" fmla="*/ 20 w 40"/>
                <a:gd name="T13" fmla="*/ 72 h 72"/>
                <a:gd name="T14" fmla="*/ 20 w 40"/>
                <a:gd name="T15" fmla="*/ 72 h 72"/>
                <a:gd name="T16" fmla="*/ 12 w 40"/>
                <a:gd name="T17" fmla="*/ 36 h 72"/>
                <a:gd name="T18" fmla="*/ 0 w 40"/>
                <a:gd name="T19" fmla="*/ 0 h 72"/>
                <a:gd name="T20" fmla="*/ 0 w 40"/>
                <a:gd name="T21" fmla="*/ 0 h 72"/>
                <a:gd name="T22" fmla="*/ 12 w 40"/>
                <a:gd name="T23" fmla="*/ 8 h 72"/>
                <a:gd name="T24" fmla="*/ 20 w 40"/>
                <a:gd name="T25" fmla="*/ 8 h 72"/>
                <a:gd name="T26" fmla="*/ 20 w 40"/>
                <a:gd name="T27" fmla="*/ 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72">
                  <a:moveTo>
                    <a:pt x="20" y="8"/>
                  </a:moveTo>
                  <a:lnTo>
                    <a:pt x="20" y="8"/>
                  </a:lnTo>
                  <a:lnTo>
                    <a:pt x="32" y="4"/>
                  </a:lnTo>
                  <a:lnTo>
                    <a:pt x="40" y="0"/>
                  </a:lnTo>
                  <a:lnTo>
                    <a:pt x="40" y="0"/>
                  </a:lnTo>
                  <a:lnTo>
                    <a:pt x="28" y="36"/>
                  </a:lnTo>
                  <a:lnTo>
                    <a:pt x="20" y="72"/>
                  </a:lnTo>
                  <a:lnTo>
                    <a:pt x="20" y="72"/>
                  </a:lnTo>
                  <a:lnTo>
                    <a:pt x="12" y="36"/>
                  </a:lnTo>
                  <a:lnTo>
                    <a:pt x="0" y="0"/>
                  </a:lnTo>
                  <a:lnTo>
                    <a:pt x="0" y="0"/>
                  </a:lnTo>
                  <a:lnTo>
                    <a:pt x="12" y="8"/>
                  </a:lnTo>
                  <a:lnTo>
                    <a:pt x="20" y="8"/>
                  </a:lnTo>
                  <a:lnTo>
                    <a:pt x="20" y="8"/>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8" name="Freeform 170"/>
            <p:cNvSpPr>
              <a:spLocks/>
            </p:cNvSpPr>
            <p:nvPr/>
          </p:nvSpPr>
          <p:spPr bwMode="auto">
            <a:xfrm>
              <a:off x="2622" y="1073"/>
              <a:ext cx="44" cy="68"/>
            </a:xfrm>
            <a:custGeom>
              <a:avLst/>
              <a:gdLst>
                <a:gd name="T0" fmla="*/ 24 w 44"/>
                <a:gd name="T1" fmla="*/ 4 h 68"/>
                <a:gd name="T2" fmla="*/ 24 w 44"/>
                <a:gd name="T3" fmla="*/ 4 h 68"/>
                <a:gd name="T4" fmla="*/ 32 w 44"/>
                <a:gd name="T5" fmla="*/ 4 h 68"/>
                <a:gd name="T6" fmla="*/ 44 w 44"/>
                <a:gd name="T7" fmla="*/ 0 h 68"/>
                <a:gd name="T8" fmla="*/ 44 w 44"/>
                <a:gd name="T9" fmla="*/ 0 h 68"/>
                <a:gd name="T10" fmla="*/ 32 w 44"/>
                <a:gd name="T11" fmla="*/ 32 h 68"/>
                <a:gd name="T12" fmla="*/ 24 w 44"/>
                <a:gd name="T13" fmla="*/ 68 h 68"/>
                <a:gd name="T14" fmla="*/ 24 w 44"/>
                <a:gd name="T15" fmla="*/ 68 h 68"/>
                <a:gd name="T16" fmla="*/ 12 w 44"/>
                <a:gd name="T17" fmla="*/ 32 h 68"/>
                <a:gd name="T18" fmla="*/ 0 w 44"/>
                <a:gd name="T19" fmla="*/ 0 h 68"/>
                <a:gd name="T20" fmla="*/ 0 w 44"/>
                <a:gd name="T21" fmla="*/ 0 h 68"/>
                <a:gd name="T22" fmla="*/ 16 w 44"/>
                <a:gd name="T23" fmla="*/ 4 h 68"/>
                <a:gd name="T24" fmla="*/ 24 w 44"/>
                <a:gd name="T25" fmla="*/ 4 h 68"/>
                <a:gd name="T26" fmla="*/ 24 w 44"/>
                <a:gd name="T27" fmla="*/ 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68">
                  <a:moveTo>
                    <a:pt x="24" y="4"/>
                  </a:moveTo>
                  <a:lnTo>
                    <a:pt x="24" y="4"/>
                  </a:lnTo>
                  <a:lnTo>
                    <a:pt x="32" y="4"/>
                  </a:lnTo>
                  <a:lnTo>
                    <a:pt x="44" y="0"/>
                  </a:lnTo>
                  <a:lnTo>
                    <a:pt x="44" y="0"/>
                  </a:lnTo>
                  <a:lnTo>
                    <a:pt x="32" y="32"/>
                  </a:lnTo>
                  <a:lnTo>
                    <a:pt x="24" y="68"/>
                  </a:lnTo>
                  <a:lnTo>
                    <a:pt x="24" y="68"/>
                  </a:lnTo>
                  <a:lnTo>
                    <a:pt x="12" y="32"/>
                  </a:lnTo>
                  <a:lnTo>
                    <a:pt x="0" y="0"/>
                  </a:lnTo>
                  <a:lnTo>
                    <a:pt x="0" y="0"/>
                  </a:lnTo>
                  <a:lnTo>
                    <a:pt x="16" y="4"/>
                  </a:lnTo>
                  <a:lnTo>
                    <a:pt x="24" y="4"/>
                  </a:lnTo>
                  <a:lnTo>
                    <a:pt x="24" y="4"/>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69" name="Freeform 171"/>
            <p:cNvSpPr>
              <a:spLocks/>
            </p:cNvSpPr>
            <p:nvPr/>
          </p:nvSpPr>
          <p:spPr bwMode="auto">
            <a:xfrm>
              <a:off x="2225" y="1350"/>
              <a:ext cx="72" cy="44"/>
            </a:xfrm>
            <a:custGeom>
              <a:avLst/>
              <a:gdLst>
                <a:gd name="T0" fmla="*/ 4 w 72"/>
                <a:gd name="T1" fmla="*/ 20 h 44"/>
                <a:gd name="T2" fmla="*/ 4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4 w 72"/>
                <a:gd name="T23" fmla="*/ 28 h 44"/>
                <a:gd name="T24" fmla="*/ 4 w 72"/>
                <a:gd name="T25" fmla="*/ 20 h 44"/>
                <a:gd name="T26" fmla="*/ 4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0" name="Freeform 172"/>
            <p:cNvSpPr>
              <a:spLocks/>
            </p:cNvSpPr>
            <p:nvPr/>
          </p:nvSpPr>
          <p:spPr bwMode="auto">
            <a:xfrm>
              <a:off x="3046" y="1370"/>
              <a:ext cx="44" cy="72"/>
            </a:xfrm>
            <a:custGeom>
              <a:avLst/>
              <a:gdLst>
                <a:gd name="T0" fmla="*/ 24 w 44"/>
                <a:gd name="T1" fmla="*/ 68 h 72"/>
                <a:gd name="T2" fmla="*/ 24 w 44"/>
                <a:gd name="T3" fmla="*/ 68 h 72"/>
                <a:gd name="T4" fmla="*/ 36 w 44"/>
                <a:gd name="T5" fmla="*/ 68 h 72"/>
                <a:gd name="T6" fmla="*/ 44 w 44"/>
                <a:gd name="T7" fmla="*/ 72 h 72"/>
                <a:gd name="T8" fmla="*/ 44 w 44"/>
                <a:gd name="T9" fmla="*/ 72 h 72"/>
                <a:gd name="T10" fmla="*/ 32 w 44"/>
                <a:gd name="T11" fmla="*/ 40 h 72"/>
                <a:gd name="T12" fmla="*/ 24 w 44"/>
                <a:gd name="T13" fmla="*/ 0 h 72"/>
                <a:gd name="T14" fmla="*/ 24 w 44"/>
                <a:gd name="T15" fmla="*/ 0 h 72"/>
                <a:gd name="T16" fmla="*/ 16 w 44"/>
                <a:gd name="T17" fmla="*/ 40 h 72"/>
                <a:gd name="T18" fmla="*/ 0 w 44"/>
                <a:gd name="T19" fmla="*/ 72 h 72"/>
                <a:gd name="T20" fmla="*/ 0 w 44"/>
                <a:gd name="T21" fmla="*/ 72 h 72"/>
                <a:gd name="T22" fmla="*/ 16 w 44"/>
                <a:gd name="T23" fmla="*/ 68 h 72"/>
                <a:gd name="T24" fmla="*/ 24 w 44"/>
                <a:gd name="T25" fmla="*/ 68 h 72"/>
                <a:gd name="T26" fmla="*/ 24 w 44"/>
                <a:gd name="T27" fmla="*/ 6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72">
                  <a:moveTo>
                    <a:pt x="24" y="68"/>
                  </a:moveTo>
                  <a:lnTo>
                    <a:pt x="24" y="68"/>
                  </a:lnTo>
                  <a:lnTo>
                    <a:pt x="36" y="68"/>
                  </a:lnTo>
                  <a:lnTo>
                    <a:pt x="44" y="72"/>
                  </a:lnTo>
                  <a:lnTo>
                    <a:pt x="44" y="72"/>
                  </a:lnTo>
                  <a:lnTo>
                    <a:pt x="32" y="40"/>
                  </a:lnTo>
                  <a:lnTo>
                    <a:pt x="24" y="0"/>
                  </a:lnTo>
                  <a:lnTo>
                    <a:pt x="24" y="0"/>
                  </a:lnTo>
                  <a:lnTo>
                    <a:pt x="16" y="40"/>
                  </a:lnTo>
                  <a:lnTo>
                    <a:pt x="0" y="72"/>
                  </a:lnTo>
                  <a:lnTo>
                    <a:pt x="0" y="72"/>
                  </a:lnTo>
                  <a:lnTo>
                    <a:pt x="16" y="68"/>
                  </a:lnTo>
                  <a:lnTo>
                    <a:pt x="24" y="68"/>
                  </a:lnTo>
                  <a:lnTo>
                    <a:pt x="24" y="68"/>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1" name="Freeform 173"/>
            <p:cNvSpPr>
              <a:spLocks/>
            </p:cNvSpPr>
            <p:nvPr/>
          </p:nvSpPr>
          <p:spPr bwMode="auto">
            <a:xfrm>
              <a:off x="3122" y="1350"/>
              <a:ext cx="72" cy="44"/>
            </a:xfrm>
            <a:custGeom>
              <a:avLst/>
              <a:gdLst>
                <a:gd name="T0" fmla="*/ 4 w 72"/>
                <a:gd name="T1" fmla="*/ 20 h 44"/>
                <a:gd name="T2" fmla="*/ 4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4 w 72"/>
                <a:gd name="T23" fmla="*/ 28 h 44"/>
                <a:gd name="T24" fmla="*/ 4 w 72"/>
                <a:gd name="T25" fmla="*/ 20 h 44"/>
                <a:gd name="T26" fmla="*/ 4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2" name="Freeform 174"/>
            <p:cNvSpPr>
              <a:spLocks/>
            </p:cNvSpPr>
            <p:nvPr/>
          </p:nvSpPr>
          <p:spPr bwMode="auto">
            <a:xfrm>
              <a:off x="3122" y="2215"/>
              <a:ext cx="72" cy="44"/>
            </a:xfrm>
            <a:custGeom>
              <a:avLst/>
              <a:gdLst>
                <a:gd name="T0" fmla="*/ 4 w 72"/>
                <a:gd name="T1" fmla="*/ 20 h 44"/>
                <a:gd name="T2" fmla="*/ 4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4 w 72"/>
                <a:gd name="T23" fmla="*/ 28 h 44"/>
                <a:gd name="T24" fmla="*/ 4 w 72"/>
                <a:gd name="T25" fmla="*/ 20 h 44"/>
                <a:gd name="T26" fmla="*/ 4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3" name="Freeform 175"/>
            <p:cNvSpPr>
              <a:spLocks/>
            </p:cNvSpPr>
            <p:nvPr/>
          </p:nvSpPr>
          <p:spPr bwMode="auto">
            <a:xfrm>
              <a:off x="3891" y="2215"/>
              <a:ext cx="68" cy="44"/>
            </a:xfrm>
            <a:custGeom>
              <a:avLst/>
              <a:gdLst>
                <a:gd name="T0" fmla="*/ 64 w 68"/>
                <a:gd name="T1" fmla="*/ 20 h 44"/>
                <a:gd name="T2" fmla="*/ 64 w 68"/>
                <a:gd name="T3" fmla="*/ 20 h 44"/>
                <a:gd name="T4" fmla="*/ 64 w 68"/>
                <a:gd name="T5" fmla="*/ 32 h 44"/>
                <a:gd name="T6" fmla="*/ 68 w 68"/>
                <a:gd name="T7" fmla="*/ 44 h 44"/>
                <a:gd name="T8" fmla="*/ 68 w 68"/>
                <a:gd name="T9" fmla="*/ 44 h 44"/>
                <a:gd name="T10" fmla="*/ 36 w 68"/>
                <a:gd name="T11" fmla="*/ 32 h 44"/>
                <a:gd name="T12" fmla="*/ 0 w 68"/>
                <a:gd name="T13" fmla="*/ 20 h 44"/>
                <a:gd name="T14" fmla="*/ 0 w 68"/>
                <a:gd name="T15" fmla="*/ 20 h 44"/>
                <a:gd name="T16" fmla="*/ 36 w 68"/>
                <a:gd name="T17" fmla="*/ 12 h 44"/>
                <a:gd name="T18" fmla="*/ 68 w 68"/>
                <a:gd name="T19" fmla="*/ 0 h 44"/>
                <a:gd name="T20" fmla="*/ 68 w 68"/>
                <a:gd name="T21" fmla="*/ 0 h 44"/>
                <a:gd name="T22" fmla="*/ 64 w 68"/>
                <a:gd name="T23" fmla="*/ 16 h 44"/>
                <a:gd name="T24" fmla="*/ 64 w 68"/>
                <a:gd name="T25" fmla="*/ 20 h 44"/>
                <a:gd name="T26" fmla="*/ 64 w 68"/>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44">
                  <a:moveTo>
                    <a:pt x="64" y="20"/>
                  </a:moveTo>
                  <a:lnTo>
                    <a:pt x="64" y="20"/>
                  </a:lnTo>
                  <a:lnTo>
                    <a:pt x="64" y="32"/>
                  </a:lnTo>
                  <a:lnTo>
                    <a:pt x="68" y="44"/>
                  </a:lnTo>
                  <a:lnTo>
                    <a:pt x="68" y="44"/>
                  </a:lnTo>
                  <a:lnTo>
                    <a:pt x="36" y="32"/>
                  </a:lnTo>
                  <a:lnTo>
                    <a:pt x="0" y="20"/>
                  </a:lnTo>
                  <a:lnTo>
                    <a:pt x="0" y="20"/>
                  </a:lnTo>
                  <a:lnTo>
                    <a:pt x="36" y="12"/>
                  </a:lnTo>
                  <a:lnTo>
                    <a:pt x="68" y="0"/>
                  </a:lnTo>
                  <a:lnTo>
                    <a:pt x="68" y="0"/>
                  </a:lnTo>
                  <a:lnTo>
                    <a:pt x="64" y="16"/>
                  </a:lnTo>
                  <a:lnTo>
                    <a:pt x="64" y="20"/>
                  </a:lnTo>
                  <a:lnTo>
                    <a:pt x="6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4" name="Freeform 176"/>
            <p:cNvSpPr>
              <a:spLocks/>
            </p:cNvSpPr>
            <p:nvPr/>
          </p:nvSpPr>
          <p:spPr bwMode="auto">
            <a:xfrm>
              <a:off x="4099" y="2215"/>
              <a:ext cx="68" cy="44"/>
            </a:xfrm>
            <a:custGeom>
              <a:avLst/>
              <a:gdLst>
                <a:gd name="T0" fmla="*/ 4 w 68"/>
                <a:gd name="T1" fmla="*/ 20 h 44"/>
                <a:gd name="T2" fmla="*/ 4 w 68"/>
                <a:gd name="T3" fmla="*/ 20 h 44"/>
                <a:gd name="T4" fmla="*/ 4 w 68"/>
                <a:gd name="T5" fmla="*/ 32 h 44"/>
                <a:gd name="T6" fmla="*/ 0 w 68"/>
                <a:gd name="T7" fmla="*/ 44 h 44"/>
                <a:gd name="T8" fmla="*/ 0 w 68"/>
                <a:gd name="T9" fmla="*/ 44 h 44"/>
                <a:gd name="T10" fmla="*/ 32 w 68"/>
                <a:gd name="T11" fmla="*/ 32 h 44"/>
                <a:gd name="T12" fmla="*/ 68 w 68"/>
                <a:gd name="T13" fmla="*/ 20 h 44"/>
                <a:gd name="T14" fmla="*/ 68 w 68"/>
                <a:gd name="T15" fmla="*/ 20 h 44"/>
                <a:gd name="T16" fmla="*/ 32 w 68"/>
                <a:gd name="T17" fmla="*/ 12 h 44"/>
                <a:gd name="T18" fmla="*/ 0 w 68"/>
                <a:gd name="T19" fmla="*/ 0 h 44"/>
                <a:gd name="T20" fmla="*/ 0 w 68"/>
                <a:gd name="T21" fmla="*/ 0 h 44"/>
                <a:gd name="T22" fmla="*/ 4 w 68"/>
                <a:gd name="T23" fmla="*/ 16 h 44"/>
                <a:gd name="T24" fmla="*/ 4 w 68"/>
                <a:gd name="T25" fmla="*/ 20 h 44"/>
                <a:gd name="T26" fmla="*/ 4 w 68"/>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44">
                  <a:moveTo>
                    <a:pt x="4" y="20"/>
                  </a:moveTo>
                  <a:lnTo>
                    <a:pt x="4" y="20"/>
                  </a:lnTo>
                  <a:lnTo>
                    <a:pt x="4" y="32"/>
                  </a:lnTo>
                  <a:lnTo>
                    <a:pt x="0" y="44"/>
                  </a:lnTo>
                  <a:lnTo>
                    <a:pt x="0" y="44"/>
                  </a:lnTo>
                  <a:lnTo>
                    <a:pt x="32" y="32"/>
                  </a:lnTo>
                  <a:lnTo>
                    <a:pt x="68" y="20"/>
                  </a:lnTo>
                  <a:lnTo>
                    <a:pt x="68" y="20"/>
                  </a:lnTo>
                  <a:lnTo>
                    <a:pt x="32" y="12"/>
                  </a:lnTo>
                  <a:lnTo>
                    <a:pt x="0" y="0"/>
                  </a:lnTo>
                  <a:lnTo>
                    <a:pt x="0" y="0"/>
                  </a:lnTo>
                  <a:lnTo>
                    <a:pt x="4" y="16"/>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5" name="Freeform 177"/>
            <p:cNvSpPr>
              <a:spLocks/>
            </p:cNvSpPr>
            <p:nvPr/>
          </p:nvSpPr>
          <p:spPr bwMode="auto">
            <a:xfrm>
              <a:off x="3991" y="561"/>
              <a:ext cx="44" cy="72"/>
            </a:xfrm>
            <a:custGeom>
              <a:avLst/>
              <a:gdLst>
                <a:gd name="T0" fmla="*/ 20 w 44"/>
                <a:gd name="T1" fmla="*/ 64 h 72"/>
                <a:gd name="T2" fmla="*/ 20 w 44"/>
                <a:gd name="T3" fmla="*/ 64 h 72"/>
                <a:gd name="T4" fmla="*/ 32 w 44"/>
                <a:gd name="T5" fmla="*/ 68 h 72"/>
                <a:gd name="T6" fmla="*/ 44 w 44"/>
                <a:gd name="T7" fmla="*/ 72 h 72"/>
                <a:gd name="T8" fmla="*/ 44 w 44"/>
                <a:gd name="T9" fmla="*/ 72 h 72"/>
                <a:gd name="T10" fmla="*/ 28 w 44"/>
                <a:gd name="T11" fmla="*/ 36 h 72"/>
                <a:gd name="T12" fmla="*/ 20 w 44"/>
                <a:gd name="T13" fmla="*/ 0 h 72"/>
                <a:gd name="T14" fmla="*/ 20 w 44"/>
                <a:gd name="T15" fmla="*/ 0 h 72"/>
                <a:gd name="T16" fmla="*/ 12 w 44"/>
                <a:gd name="T17" fmla="*/ 36 h 72"/>
                <a:gd name="T18" fmla="*/ 0 w 44"/>
                <a:gd name="T19" fmla="*/ 72 h 72"/>
                <a:gd name="T20" fmla="*/ 0 w 44"/>
                <a:gd name="T21" fmla="*/ 72 h 72"/>
                <a:gd name="T22" fmla="*/ 12 w 44"/>
                <a:gd name="T23" fmla="*/ 64 h 72"/>
                <a:gd name="T24" fmla="*/ 20 w 44"/>
                <a:gd name="T25" fmla="*/ 64 h 72"/>
                <a:gd name="T26" fmla="*/ 20 w 44"/>
                <a:gd name="T27" fmla="*/ 6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72">
                  <a:moveTo>
                    <a:pt x="20" y="64"/>
                  </a:moveTo>
                  <a:lnTo>
                    <a:pt x="20" y="64"/>
                  </a:lnTo>
                  <a:lnTo>
                    <a:pt x="32" y="68"/>
                  </a:lnTo>
                  <a:lnTo>
                    <a:pt x="44" y="72"/>
                  </a:lnTo>
                  <a:lnTo>
                    <a:pt x="44" y="72"/>
                  </a:lnTo>
                  <a:lnTo>
                    <a:pt x="28" y="36"/>
                  </a:lnTo>
                  <a:lnTo>
                    <a:pt x="20" y="0"/>
                  </a:lnTo>
                  <a:lnTo>
                    <a:pt x="20" y="0"/>
                  </a:lnTo>
                  <a:lnTo>
                    <a:pt x="12" y="36"/>
                  </a:lnTo>
                  <a:lnTo>
                    <a:pt x="0" y="72"/>
                  </a:lnTo>
                  <a:lnTo>
                    <a:pt x="0" y="72"/>
                  </a:lnTo>
                  <a:lnTo>
                    <a:pt x="12" y="64"/>
                  </a:lnTo>
                  <a:lnTo>
                    <a:pt x="20" y="64"/>
                  </a:lnTo>
                  <a:lnTo>
                    <a:pt x="20" y="64"/>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6" name="Freeform 178"/>
            <p:cNvSpPr>
              <a:spLocks/>
            </p:cNvSpPr>
            <p:nvPr/>
          </p:nvSpPr>
          <p:spPr bwMode="auto">
            <a:xfrm>
              <a:off x="3547" y="312"/>
              <a:ext cx="68" cy="40"/>
            </a:xfrm>
            <a:custGeom>
              <a:avLst/>
              <a:gdLst>
                <a:gd name="T0" fmla="*/ 4 w 68"/>
                <a:gd name="T1" fmla="*/ 20 h 40"/>
                <a:gd name="T2" fmla="*/ 4 w 68"/>
                <a:gd name="T3" fmla="*/ 20 h 40"/>
                <a:gd name="T4" fmla="*/ 4 w 68"/>
                <a:gd name="T5" fmla="*/ 8 h 40"/>
                <a:gd name="T6" fmla="*/ 0 w 68"/>
                <a:gd name="T7" fmla="*/ 0 h 40"/>
                <a:gd name="T8" fmla="*/ 0 w 68"/>
                <a:gd name="T9" fmla="*/ 0 h 40"/>
                <a:gd name="T10" fmla="*/ 32 w 68"/>
                <a:gd name="T11" fmla="*/ 12 h 40"/>
                <a:gd name="T12" fmla="*/ 68 w 68"/>
                <a:gd name="T13" fmla="*/ 20 h 40"/>
                <a:gd name="T14" fmla="*/ 68 w 68"/>
                <a:gd name="T15" fmla="*/ 20 h 40"/>
                <a:gd name="T16" fmla="*/ 32 w 68"/>
                <a:gd name="T17" fmla="*/ 28 h 40"/>
                <a:gd name="T18" fmla="*/ 0 w 68"/>
                <a:gd name="T19" fmla="*/ 40 h 40"/>
                <a:gd name="T20" fmla="*/ 0 w 68"/>
                <a:gd name="T21" fmla="*/ 40 h 40"/>
                <a:gd name="T22" fmla="*/ 4 w 68"/>
                <a:gd name="T23" fmla="*/ 28 h 40"/>
                <a:gd name="T24" fmla="*/ 4 w 68"/>
                <a:gd name="T25" fmla="*/ 20 h 40"/>
                <a:gd name="T26" fmla="*/ 4 w 68"/>
                <a:gd name="T2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40">
                  <a:moveTo>
                    <a:pt x="4" y="20"/>
                  </a:moveTo>
                  <a:lnTo>
                    <a:pt x="4" y="20"/>
                  </a:lnTo>
                  <a:lnTo>
                    <a:pt x="4" y="8"/>
                  </a:lnTo>
                  <a:lnTo>
                    <a:pt x="0" y="0"/>
                  </a:lnTo>
                  <a:lnTo>
                    <a:pt x="0" y="0"/>
                  </a:lnTo>
                  <a:lnTo>
                    <a:pt x="32" y="12"/>
                  </a:lnTo>
                  <a:lnTo>
                    <a:pt x="68" y="20"/>
                  </a:lnTo>
                  <a:lnTo>
                    <a:pt x="68" y="20"/>
                  </a:lnTo>
                  <a:lnTo>
                    <a:pt x="32" y="28"/>
                  </a:lnTo>
                  <a:lnTo>
                    <a:pt x="0" y="40"/>
                  </a:lnTo>
                  <a:lnTo>
                    <a:pt x="0" y="40"/>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7" name="Freeform 179"/>
            <p:cNvSpPr>
              <a:spLocks/>
            </p:cNvSpPr>
            <p:nvPr/>
          </p:nvSpPr>
          <p:spPr bwMode="auto">
            <a:xfrm>
              <a:off x="4376" y="312"/>
              <a:ext cx="72" cy="40"/>
            </a:xfrm>
            <a:custGeom>
              <a:avLst/>
              <a:gdLst>
                <a:gd name="T0" fmla="*/ 68 w 72"/>
                <a:gd name="T1" fmla="*/ 20 h 40"/>
                <a:gd name="T2" fmla="*/ 68 w 72"/>
                <a:gd name="T3" fmla="*/ 20 h 40"/>
                <a:gd name="T4" fmla="*/ 68 w 72"/>
                <a:gd name="T5" fmla="*/ 32 h 40"/>
                <a:gd name="T6" fmla="*/ 72 w 72"/>
                <a:gd name="T7" fmla="*/ 40 h 40"/>
                <a:gd name="T8" fmla="*/ 72 w 72"/>
                <a:gd name="T9" fmla="*/ 40 h 40"/>
                <a:gd name="T10" fmla="*/ 36 w 72"/>
                <a:gd name="T11" fmla="*/ 28 h 40"/>
                <a:gd name="T12" fmla="*/ 0 w 72"/>
                <a:gd name="T13" fmla="*/ 20 h 40"/>
                <a:gd name="T14" fmla="*/ 0 w 72"/>
                <a:gd name="T15" fmla="*/ 20 h 40"/>
                <a:gd name="T16" fmla="*/ 36 w 72"/>
                <a:gd name="T17" fmla="*/ 12 h 40"/>
                <a:gd name="T18" fmla="*/ 72 w 72"/>
                <a:gd name="T19" fmla="*/ 0 h 40"/>
                <a:gd name="T20" fmla="*/ 72 w 72"/>
                <a:gd name="T21" fmla="*/ 0 h 40"/>
                <a:gd name="T22" fmla="*/ 68 w 72"/>
                <a:gd name="T23" fmla="*/ 12 h 40"/>
                <a:gd name="T24" fmla="*/ 68 w 72"/>
                <a:gd name="T25" fmla="*/ 20 h 40"/>
                <a:gd name="T26" fmla="*/ 68 w 72"/>
                <a:gd name="T2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0">
                  <a:moveTo>
                    <a:pt x="68" y="20"/>
                  </a:moveTo>
                  <a:lnTo>
                    <a:pt x="68" y="20"/>
                  </a:lnTo>
                  <a:lnTo>
                    <a:pt x="68" y="32"/>
                  </a:lnTo>
                  <a:lnTo>
                    <a:pt x="72" y="40"/>
                  </a:lnTo>
                  <a:lnTo>
                    <a:pt x="72" y="40"/>
                  </a:lnTo>
                  <a:lnTo>
                    <a:pt x="36" y="28"/>
                  </a:lnTo>
                  <a:lnTo>
                    <a:pt x="0" y="20"/>
                  </a:lnTo>
                  <a:lnTo>
                    <a:pt x="0" y="20"/>
                  </a:lnTo>
                  <a:lnTo>
                    <a:pt x="36" y="12"/>
                  </a:lnTo>
                  <a:lnTo>
                    <a:pt x="72" y="0"/>
                  </a:lnTo>
                  <a:lnTo>
                    <a:pt x="72" y="0"/>
                  </a:lnTo>
                  <a:lnTo>
                    <a:pt x="68" y="12"/>
                  </a:lnTo>
                  <a:lnTo>
                    <a:pt x="68" y="20"/>
                  </a:lnTo>
                  <a:lnTo>
                    <a:pt x="68"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8" name="Freeform 180"/>
            <p:cNvSpPr>
              <a:spLocks/>
            </p:cNvSpPr>
            <p:nvPr/>
          </p:nvSpPr>
          <p:spPr bwMode="auto">
            <a:xfrm>
              <a:off x="4496" y="1069"/>
              <a:ext cx="40" cy="72"/>
            </a:xfrm>
            <a:custGeom>
              <a:avLst/>
              <a:gdLst>
                <a:gd name="T0" fmla="*/ 20 w 40"/>
                <a:gd name="T1" fmla="*/ 8 h 72"/>
                <a:gd name="T2" fmla="*/ 20 w 40"/>
                <a:gd name="T3" fmla="*/ 8 h 72"/>
                <a:gd name="T4" fmla="*/ 32 w 40"/>
                <a:gd name="T5" fmla="*/ 4 h 72"/>
                <a:gd name="T6" fmla="*/ 40 w 40"/>
                <a:gd name="T7" fmla="*/ 0 h 72"/>
                <a:gd name="T8" fmla="*/ 40 w 40"/>
                <a:gd name="T9" fmla="*/ 0 h 72"/>
                <a:gd name="T10" fmla="*/ 28 w 40"/>
                <a:gd name="T11" fmla="*/ 36 h 72"/>
                <a:gd name="T12" fmla="*/ 20 w 40"/>
                <a:gd name="T13" fmla="*/ 72 h 72"/>
                <a:gd name="T14" fmla="*/ 20 w 40"/>
                <a:gd name="T15" fmla="*/ 72 h 72"/>
                <a:gd name="T16" fmla="*/ 12 w 40"/>
                <a:gd name="T17" fmla="*/ 36 h 72"/>
                <a:gd name="T18" fmla="*/ 0 w 40"/>
                <a:gd name="T19" fmla="*/ 0 h 72"/>
                <a:gd name="T20" fmla="*/ 0 w 40"/>
                <a:gd name="T21" fmla="*/ 0 h 72"/>
                <a:gd name="T22" fmla="*/ 12 w 40"/>
                <a:gd name="T23" fmla="*/ 8 h 72"/>
                <a:gd name="T24" fmla="*/ 20 w 40"/>
                <a:gd name="T25" fmla="*/ 8 h 72"/>
                <a:gd name="T26" fmla="*/ 20 w 40"/>
                <a:gd name="T27" fmla="*/ 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0" h="72">
                  <a:moveTo>
                    <a:pt x="20" y="8"/>
                  </a:moveTo>
                  <a:lnTo>
                    <a:pt x="20" y="8"/>
                  </a:lnTo>
                  <a:lnTo>
                    <a:pt x="32" y="4"/>
                  </a:lnTo>
                  <a:lnTo>
                    <a:pt x="40" y="0"/>
                  </a:lnTo>
                  <a:lnTo>
                    <a:pt x="40" y="0"/>
                  </a:lnTo>
                  <a:lnTo>
                    <a:pt x="28" y="36"/>
                  </a:lnTo>
                  <a:lnTo>
                    <a:pt x="20" y="72"/>
                  </a:lnTo>
                  <a:lnTo>
                    <a:pt x="20" y="72"/>
                  </a:lnTo>
                  <a:lnTo>
                    <a:pt x="12" y="36"/>
                  </a:lnTo>
                  <a:lnTo>
                    <a:pt x="0" y="0"/>
                  </a:lnTo>
                  <a:lnTo>
                    <a:pt x="0" y="0"/>
                  </a:lnTo>
                  <a:lnTo>
                    <a:pt x="12" y="8"/>
                  </a:lnTo>
                  <a:lnTo>
                    <a:pt x="20" y="8"/>
                  </a:lnTo>
                  <a:lnTo>
                    <a:pt x="20" y="8"/>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79" name="Freeform 181"/>
            <p:cNvSpPr>
              <a:spLocks/>
            </p:cNvSpPr>
            <p:nvPr/>
          </p:nvSpPr>
          <p:spPr bwMode="auto">
            <a:xfrm>
              <a:off x="5465" y="1350"/>
              <a:ext cx="72" cy="44"/>
            </a:xfrm>
            <a:custGeom>
              <a:avLst/>
              <a:gdLst>
                <a:gd name="T0" fmla="*/ 4 w 72"/>
                <a:gd name="T1" fmla="*/ 20 h 44"/>
                <a:gd name="T2" fmla="*/ 4 w 72"/>
                <a:gd name="T3" fmla="*/ 20 h 44"/>
                <a:gd name="T4" fmla="*/ 4 w 72"/>
                <a:gd name="T5" fmla="*/ 12 h 44"/>
                <a:gd name="T6" fmla="*/ 0 w 72"/>
                <a:gd name="T7" fmla="*/ 0 h 44"/>
                <a:gd name="T8" fmla="*/ 0 w 72"/>
                <a:gd name="T9" fmla="*/ 0 h 44"/>
                <a:gd name="T10" fmla="*/ 36 w 72"/>
                <a:gd name="T11" fmla="*/ 12 h 44"/>
                <a:gd name="T12" fmla="*/ 72 w 72"/>
                <a:gd name="T13" fmla="*/ 20 h 44"/>
                <a:gd name="T14" fmla="*/ 72 w 72"/>
                <a:gd name="T15" fmla="*/ 20 h 44"/>
                <a:gd name="T16" fmla="*/ 36 w 72"/>
                <a:gd name="T17" fmla="*/ 32 h 44"/>
                <a:gd name="T18" fmla="*/ 0 w 72"/>
                <a:gd name="T19" fmla="*/ 44 h 44"/>
                <a:gd name="T20" fmla="*/ 0 w 72"/>
                <a:gd name="T21" fmla="*/ 44 h 44"/>
                <a:gd name="T22" fmla="*/ 4 w 72"/>
                <a:gd name="T23" fmla="*/ 28 h 44"/>
                <a:gd name="T24" fmla="*/ 4 w 72"/>
                <a:gd name="T25" fmla="*/ 20 h 44"/>
                <a:gd name="T26" fmla="*/ 4 w 72"/>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4">
                  <a:moveTo>
                    <a:pt x="4" y="20"/>
                  </a:moveTo>
                  <a:lnTo>
                    <a:pt x="4" y="20"/>
                  </a:lnTo>
                  <a:lnTo>
                    <a:pt x="4" y="12"/>
                  </a:lnTo>
                  <a:lnTo>
                    <a:pt x="0" y="0"/>
                  </a:lnTo>
                  <a:lnTo>
                    <a:pt x="0" y="0"/>
                  </a:lnTo>
                  <a:lnTo>
                    <a:pt x="36" y="12"/>
                  </a:lnTo>
                  <a:lnTo>
                    <a:pt x="72" y="20"/>
                  </a:lnTo>
                  <a:lnTo>
                    <a:pt x="72" y="20"/>
                  </a:lnTo>
                  <a:lnTo>
                    <a:pt x="36"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80" name="Freeform 182"/>
            <p:cNvSpPr>
              <a:spLocks/>
            </p:cNvSpPr>
            <p:nvPr/>
          </p:nvSpPr>
          <p:spPr bwMode="auto">
            <a:xfrm>
              <a:off x="4099" y="1350"/>
              <a:ext cx="68" cy="44"/>
            </a:xfrm>
            <a:custGeom>
              <a:avLst/>
              <a:gdLst>
                <a:gd name="T0" fmla="*/ 4 w 68"/>
                <a:gd name="T1" fmla="*/ 20 h 44"/>
                <a:gd name="T2" fmla="*/ 4 w 68"/>
                <a:gd name="T3" fmla="*/ 20 h 44"/>
                <a:gd name="T4" fmla="*/ 4 w 68"/>
                <a:gd name="T5" fmla="*/ 12 h 44"/>
                <a:gd name="T6" fmla="*/ 0 w 68"/>
                <a:gd name="T7" fmla="*/ 0 h 44"/>
                <a:gd name="T8" fmla="*/ 0 w 68"/>
                <a:gd name="T9" fmla="*/ 0 h 44"/>
                <a:gd name="T10" fmla="*/ 32 w 68"/>
                <a:gd name="T11" fmla="*/ 12 h 44"/>
                <a:gd name="T12" fmla="*/ 68 w 68"/>
                <a:gd name="T13" fmla="*/ 20 h 44"/>
                <a:gd name="T14" fmla="*/ 68 w 68"/>
                <a:gd name="T15" fmla="*/ 20 h 44"/>
                <a:gd name="T16" fmla="*/ 32 w 68"/>
                <a:gd name="T17" fmla="*/ 32 h 44"/>
                <a:gd name="T18" fmla="*/ 0 w 68"/>
                <a:gd name="T19" fmla="*/ 44 h 44"/>
                <a:gd name="T20" fmla="*/ 0 w 68"/>
                <a:gd name="T21" fmla="*/ 44 h 44"/>
                <a:gd name="T22" fmla="*/ 4 w 68"/>
                <a:gd name="T23" fmla="*/ 28 h 44"/>
                <a:gd name="T24" fmla="*/ 4 w 68"/>
                <a:gd name="T25" fmla="*/ 20 h 44"/>
                <a:gd name="T26" fmla="*/ 4 w 68"/>
                <a:gd name="T27" fmla="*/ 2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68" h="44">
                  <a:moveTo>
                    <a:pt x="4" y="20"/>
                  </a:moveTo>
                  <a:lnTo>
                    <a:pt x="4" y="20"/>
                  </a:lnTo>
                  <a:lnTo>
                    <a:pt x="4" y="12"/>
                  </a:lnTo>
                  <a:lnTo>
                    <a:pt x="0" y="0"/>
                  </a:lnTo>
                  <a:lnTo>
                    <a:pt x="0" y="0"/>
                  </a:lnTo>
                  <a:lnTo>
                    <a:pt x="32" y="12"/>
                  </a:lnTo>
                  <a:lnTo>
                    <a:pt x="68" y="20"/>
                  </a:lnTo>
                  <a:lnTo>
                    <a:pt x="68" y="20"/>
                  </a:lnTo>
                  <a:lnTo>
                    <a:pt x="32" y="32"/>
                  </a:lnTo>
                  <a:lnTo>
                    <a:pt x="0" y="44"/>
                  </a:lnTo>
                  <a:lnTo>
                    <a:pt x="0" y="44"/>
                  </a:lnTo>
                  <a:lnTo>
                    <a:pt x="4" y="28"/>
                  </a:lnTo>
                  <a:lnTo>
                    <a:pt x="4" y="20"/>
                  </a:lnTo>
                  <a:lnTo>
                    <a:pt x="4" y="20"/>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81" name="Freeform 183"/>
            <p:cNvSpPr>
              <a:spLocks/>
            </p:cNvSpPr>
            <p:nvPr/>
          </p:nvSpPr>
          <p:spPr bwMode="auto">
            <a:xfrm>
              <a:off x="2413" y="332"/>
              <a:ext cx="93" cy="64"/>
            </a:xfrm>
            <a:custGeom>
              <a:avLst/>
              <a:gdLst>
                <a:gd name="T0" fmla="*/ 0 w 93"/>
                <a:gd name="T1" fmla="*/ 64 h 64"/>
                <a:gd name="T2" fmla="*/ 0 w 93"/>
                <a:gd name="T3" fmla="*/ 0 h 64"/>
                <a:gd name="T4" fmla="*/ 93 w 93"/>
                <a:gd name="T5" fmla="*/ 0 h 64"/>
              </a:gdLst>
              <a:ahLst/>
              <a:cxnLst>
                <a:cxn ang="0">
                  <a:pos x="T0" y="T1"/>
                </a:cxn>
                <a:cxn ang="0">
                  <a:pos x="T2" y="T3"/>
                </a:cxn>
                <a:cxn ang="0">
                  <a:pos x="T4" y="T5"/>
                </a:cxn>
              </a:cxnLst>
              <a:rect l="0" t="0" r="r" b="b"/>
              <a:pathLst>
                <a:path w="93" h="64">
                  <a:moveTo>
                    <a:pt x="0" y="64"/>
                  </a:moveTo>
                  <a:lnTo>
                    <a:pt x="0" y="0"/>
                  </a:lnTo>
                  <a:lnTo>
                    <a:pt x="93"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82" name="Freeform 184"/>
            <p:cNvSpPr>
              <a:spLocks/>
            </p:cNvSpPr>
            <p:nvPr/>
          </p:nvSpPr>
          <p:spPr bwMode="auto">
            <a:xfrm>
              <a:off x="2646" y="861"/>
              <a:ext cx="40" cy="56"/>
            </a:xfrm>
            <a:custGeom>
              <a:avLst/>
              <a:gdLst>
                <a:gd name="T0" fmla="*/ 0 w 40"/>
                <a:gd name="T1" fmla="*/ 56 h 56"/>
                <a:gd name="T2" fmla="*/ 0 w 40"/>
                <a:gd name="T3" fmla="*/ 0 h 56"/>
                <a:gd name="T4" fmla="*/ 40 w 40"/>
                <a:gd name="T5" fmla="*/ 0 h 56"/>
              </a:gdLst>
              <a:ahLst/>
              <a:cxnLst>
                <a:cxn ang="0">
                  <a:pos x="T0" y="T1"/>
                </a:cxn>
                <a:cxn ang="0">
                  <a:pos x="T2" y="T3"/>
                </a:cxn>
                <a:cxn ang="0">
                  <a:pos x="T4" y="T5"/>
                </a:cxn>
              </a:cxnLst>
              <a:rect l="0" t="0" r="r" b="b"/>
              <a:pathLst>
                <a:path w="40" h="56">
                  <a:moveTo>
                    <a:pt x="0" y="56"/>
                  </a:moveTo>
                  <a:lnTo>
                    <a:pt x="0" y="0"/>
                  </a:lnTo>
                  <a:lnTo>
                    <a:pt x="4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83" name="Line 185"/>
            <p:cNvSpPr>
              <a:spLocks noChangeShapeType="1"/>
            </p:cNvSpPr>
            <p:nvPr/>
          </p:nvSpPr>
          <p:spPr bwMode="auto">
            <a:xfrm>
              <a:off x="2185" y="805"/>
              <a:ext cx="88"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84" name="Line 186"/>
            <p:cNvSpPr>
              <a:spLocks noChangeShapeType="1"/>
            </p:cNvSpPr>
            <p:nvPr/>
          </p:nvSpPr>
          <p:spPr bwMode="auto">
            <a:xfrm>
              <a:off x="3467" y="332"/>
              <a:ext cx="104"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85" name="Line 187"/>
            <p:cNvSpPr>
              <a:spLocks noChangeShapeType="1"/>
            </p:cNvSpPr>
            <p:nvPr/>
          </p:nvSpPr>
          <p:spPr bwMode="auto">
            <a:xfrm>
              <a:off x="3154" y="861"/>
              <a:ext cx="80" cy="1"/>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86" name="Rectangle 188"/>
            <p:cNvSpPr>
              <a:spLocks noChangeArrowheads="1"/>
            </p:cNvSpPr>
            <p:nvPr/>
          </p:nvSpPr>
          <p:spPr bwMode="auto">
            <a:xfrm>
              <a:off x="3194" y="633"/>
              <a:ext cx="693" cy="456"/>
            </a:xfrm>
            <a:prstGeom prst="rect">
              <a:avLst/>
            </a:prstGeom>
            <a:solidFill>
              <a:srgbClr val="D9D9D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87" name="Rectangle 189"/>
            <p:cNvSpPr>
              <a:spLocks noChangeArrowheads="1"/>
            </p:cNvSpPr>
            <p:nvPr/>
          </p:nvSpPr>
          <p:spPr bwMode="auto">
            <a:xfrm>
              <a:off x="3379" y="733"/>
              <a:ext cx="189"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Güç</a:t>
              </a:r>
              <a:endParaRPr lang="en-US" sz="2400" dirty="0" smtClean="0">
                <a:solidFill>
                  <a:srgbClr val="000000"/>
                </a:solidFill>
                <a:latin typeface="Times New Roman" pitchFamily="18" charset="0"/>
                <a:cs typeface="+mn-cs"/>
              </a:endParaRPr>
            </a:p>
          </p:txBody>
        </p:sp>
        <p:sp>
          <p:nvSpPr>
            <p:cNvPr id="188" name="Rectangle 190"/>
            <p:cNvSpPr>
              <a:spLocks noChangeArrowheads="1"/>
            </p:cNvSpPr>
            <p:nvPr/>
          </p:nvSpPr>
          <p:spPr bwMode="auto">
            <a:xfrm>
              <a:off x="3379" y="861"/>
              <a:ext cx="358" cy="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p>
              <a:r>
                <a:rPr lang="tr-TR" sz="1400" dirty="0" smtClean="0">
                  <a:solidFill>
                    <a:srgbClr val="000000"/>
                  </a:solidFill>
                  <a:latin typeface="Times New Roman" pitchFamily="18" charset="0"/>
                  <a:cs typeface="+mn-cs"/>
                </a:rPr>
                <a:t>kaynağı</a:t>
              </a:r>
              <a:endParaRPr lang="en-US" sz="2400" dirty="0" smtClean="0">
                <a:solidFill>
                  <a:srgbClr val="000000"/>
                </a:solidFill>
                <a:latin typeface="Times New Roman" pitchFamily="18" charset="0"/>
                <a:cs typeface="+mn-cs"/>
              </a:endParaRPr>
            </a:p>
          </p:txBody>
        </p:sp>
        <p:sp>
          <p:nvSpPr>
            <p:cNvPr id="189" name="Freeform 191"/>
            <p:cNvSpPr>
              <a:spLocks/>
            </p:cNvSpPr>
            <p:nvPr/>
          </p:nvSpPr>
          <p:spPr bwMode="auto">
            <a:xfrm>
              <a:off x="4432" y="861"/>
              <a:ext cx="84" cy="44"/>
            </a:xfrm>
            <a:custGeom>
              <a:avLst/>
              <a:gdLst>
                <a:gd name="T0" fmla="*/ 0 w 84"/>
                <a:gd name="T1" fmla="*/ 0 h 44"/>
                <a:gd name="T2" fmla="*/ 84 w 84"/>
                <a:gd name="T3" fmla="*/ 0 h 44"/>
                <a:gd name="T4" fmla="*/ 84 w 84"/>
                <a:gd name="T5" fmla="*/ 44 h 44"/>
              </a:gdLst>
              <a:ahLst/>
              <a:cxnLst>
                <a:cxn ang="0">
                  <a:pos x="T0" y="T1"/>
                </a:cxn>
                <a:cxn ang="0">
                  <a:pos x="T2" y="T3"/>
                </a:cxn>
                <a:cxn ang="0">
                  <a:pos x="T4" y="T5"/>
                </a:cxn>
              </a:cxnLst>
              <a:rect l="0" t="0" r="r" b="b"/>
              <a:pathLst>
                <a:path w="84" h="44">
                  <a:moveTo>
                    <a:pt x="0" y="0"/>
                  </a:moveTo>
                  <a:lnTo>
                    <a:pt x="84" y="0"/>
                  </a:lnTo>
                  <a:lnTo>
                    <a:pt x="84" y="44"/>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90" name="Line 192"/>
            <p:cNvSpPr>
              <a:spLocks noChangeShapeType="1"/>
            </p:cNvSpPr>
            <p:nvPr/>
          </p:nvSpPr>
          <p:spPr bwMode="auto">
            <a:xfrm flipV="1">
              <a:off x="4944" y="1302"/>
              <a:ext cx="1" cy="68"/>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91" name="Line 193"/>
            <p:cNvSpPr>
              <a:spLocks noChangeShapeType="1"/>
            </p:cNvSpPr>
            <p:nvPr/>
          </p:nvSpPr>
          <p:spPr bwMode="auto">
            <a:xfrm flipV="1">
              <a:off x="4516" y="1029"/>
              <a:ext cx="1" cy="60"/>
            </a:xfrm>
            <a:prstGeom prst="line">
              <a:avLst/>
            </a:prstGeom>
            <a:noFill/>
            <a:ln w="127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sz="2400" smtClean="0">
                <a:solidFill>
                  <a:srgbClr val="000000"/>
                </a:solidFill>
                <a:latin typeface="Times New Roman" pitchFamily="18" charset="0"/>
                <a:cs typeface="+mn-cs"/>
              </a:endParaRPr>
            </a:p>
          </p:txBody>
        </p:sp>
        <p:sp>
          <p:nvSpPr>
            <p:cNvPr id="192" name="Freeform 194"/>
            <p:cNvSpPr>
              <a:spLocks/>
            </p:cNvSpPr>
            <p:nvPr/>
          </p:nvSpPr>
          <p:spPr bwMode="auto">
            <a:xfrm>
              <a:off x="223" y="2739"/>
              <a:ext cx="48" cy="73"/>
            </a:xfrm>
            <a:custGeom>
              <a:avLst/>
              <a:gdLst>
                <a:gd name="T0" fmla="*/ 0 w 48"/>
                <a:gd name="T1" fmla="*/ 0 h 73"/>
                <a:gd name="T2" fmla="*/ 0 w 48"/>
                <a:gd name="T3" fmla="*/ 73 h 73"/>
                <a:gd name="T4" fmla="*/ 48 w 48"/>
                <a:gd name="T5" fmla="*/ 73 h 73"/>
              </a:gdLst>
              <a:ahLst/>
              <a:cxnLst>
                <a:cxn ang="0">
                  <a:pos x="T0" y="T1"/>
                </a:cxn>
                <a:cxn ang="0">
                  <a:pos x="T2" y="T3"/>
                </a:cxn>
                <a:cxn ang="0">
                  <a:pos x="T4" y="T5"/>
                </a:cxn>
              </a:cxnLst>
              <a:rect l="0" t="0" r="r" b="b"/>
              <a:pathLst>
                <a:path w="48" h="73">
                  <a:moveTo>
                    <a:pt x="0" y="0"/>
                  </a:moveTo>
                  <a:lnTo>
                    <a:pt x="0" y="73"/>
                  </a:lnTo>
                  <a:lnTo>
                    <a:pt x="48" y="73"/>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93" name="Freeform 195"/>
            <p:cNvSpPr>
              <a:spLocks/>
            </p:cNvSpPr>
            <p:nvPr/>
          </p:nvSpPr>
          <p:spPr bwMode="auto">
            <a:xfrm>
              <a:off x="223" y="1370"/>
              <a:ext cx="32" cy="32"/>
            </a:xfrm>
            <a:custGeom>
              <a:avLst/>
              <a:gdLst>
                <a:gd name="T0" fmla="*/ 0 w 32"/>
                <a:gd name="T1" fmla="*/ 32 h 32"/>
                <a:gd name="T2" fmla="*/ 0 w 32"/>
                <a:gd name="T3" fmla="*/ 0 h 32"/>
                <a:gd name="T4" fmla="*/ 32 w 32"/>
                <a:gd name="T5" fmla="*/ 0 h 32"/>
              </a:gdLst>
              <a:ahLst/>
              <a:cxnLst>
                <a:cxn ang="0">
                  <a:pos x="T0" y="T1"/>
                </a:cxn>
                <a:cxn ang="0">
                  <a:pos x="T2" y="T3"/>
                </a:cxn>
                <a:cxn ang="0">
                  <a:pos x="T4" y="T5"/>
                </a:cxn>
              </a:cxnLst>
              <a:rect l="0" t="0" r="r" b="b"/>
              <a:pathLst>
                <a:path w="32" h="32">
                  <a:moveTo>
                    <a:pt x="0" y="32"/>
                  </a:moveTo>
                  <a:lnTo>
                    <a:pt x="0" y="0"/>
                  </a:lnTo>
                  <a:lnTo>
                    <a:pt x="32"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94" name="Freeform 196"/>
            <p:cNvSpPr>
              <a:spLocks/>
            </p:cNvSpPr>
            <p:nvPr/>
          </p:nvSpPr>
          <p:spPr bwMode="auto">
            <a:xfrm>
              <a:off x="3991" y="1298"/>
              <a:ext cx="44" cy="72"/>
            </a:xfrm>
            <a:custGeom>
              <a:avLst/>
              <a:gdLst>
                <a:gd name="T0" fmla="*/ 20 w 44"/>
                <a:gd name="T1" fmla="*/ 8 h 72"/>
                <a:gd name="T2" fmla="*/ 20 w 44"/>
                <a:gd name="T3" fmla="*/ 8 h 72"/>
                <a:gd name="T4" fmla="*/ 32 w 44"/>
                <a:gd name="T5" fmla="*/ 4 h 72"/>
                <a:gd name="T6" fmla="*/ 44 w 44"/>
                <a:gd name="T7" fmla="*/ 0 h 72"/>
                <a:gd name="T8" fmla="*/ 44 w 44"/>
                <a:gd name="T9" fmla="*/ 0 h 72"/>
                <a:gd name="T10" fmla="*/ 28 w 44"/>
                <a:gd name="T11" fmla="*/ 36 h 72"/>
                <a:gd name="T12" fmla="*/ 20 w 44"/>
                <a:gd name="T13" fmla="*/ 72 h 72"/>
                <a:gd name="T14" fmla="*/ 20 w 44"/>
                <a:gd name="T15" fmla="*/ 72 h 72"/>
                <a:gd name="T16" fmla="*/ 12 w 44"/>
                <a:gd name="T17" fmla="*/ 36 h 72"/>
                <a:gd name="T18" fmla="*/ 0 w 44"/>
                <a:gd name="T19" fmla="*/ 0 h 72"/>
                <a:gd name="T20" fmla="*/ 0 w 44"/>
                <a:gd name="T21" fmla="*/ 0 h 72"/>
                <a:gd name="T22" fmla="*/ 12 w 44"/>
                <a:gd name="T23" fmla="*/ 8 h 72"/>
                <a:gd name="T24" fmla="*/ 20 w 44"/>
                <a:gd name="T25" fmla="*/ 8 h 72"/>
                <a:gd name="T26" fmla="*/ 20 w 44"/>
                <a:gd name="T27" fmla="*/ 8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72">
                  <a:moveTo>
                    <a:pt x="20" y="8"/>
                  </a:moveTo>
                  <a:lnTo>
                    <a:pt x="20" y="8"/>
                  </a:lnTo>
                  <a:lnTo>
                    <a:pt x="32" y="4"/>
                  </a:lnTo>
                  <a:lnTo>
                    <a:pt x="44" y="0"/>
                  </a:lnTo>
                  <a:lnTo>
                    <a:pt x="44" y="0"/>
                  </a:lnTo>
                  <a:lnTo>
                    <a:pt x="28" y="36"/>
                  </a:lnTo>
                  <a:lnTo>
                    <a:pt x="20" y="72"/>
                  </a:lnTo>
                  <a:lnTo>
                    <a:pt x="20" y="72"/>
                  </a:lnTo>
                  <a:lnTo>
                    <a:pt x="12" y="36"/>
                  </a:lnTo>
                  <a:lnTo>
                    <a:pt x="0" y="0"/>
                  </a:lnTo>
                  <a:lnTo>
                    <a:pt x="0" y="0"/>
                  </a:lnTo>
                  <a:lnTo>
                    <a:pt x="12" y="8"/>
                  </a:lnTo>
                  <a:lnTo>
                    <a:pt x="20" y="8"/>
                  </a:lnTo>
                  <a:lnTo>
                    <a:pt x="20" y="8"/>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95" name="Freeform 197"/>
            <p:cNvSpPr>
              <a:spLocks/>
            </p:cNvSpPr>
            <p:nvPr/>
          </p:nvSpPr>
          <p:spPr bwMode="auto">
            <a:xfrm>
              <a:off x="3991" y="1374"/>
              <a:ext cx="44" cy="68"/>
            </a:xfrm>
            <a:custGeom>
              <a:avLst/>
              <a:gdLst>
                <a:gd name="T0" fmla="*/ 20 w 44"/>
                <a:gd name="T1" fmla="*/ 64 h 68"/>
                <a:gd name="T2" fmla="*/ 20 w 44"/>
                <a:gd name="T3" fmla="*/ 64 h 68"/>
                <a:gd name="T4" fmla="*/ 32 w 44"/>
                <a:gd name="T5" fmla="*/ 64 h 68"/>
                <a:gd name="T6" fmla="*/ 44 w 44"/>
                <a:gd name="T7" fmla="*/ 68 h 68"/>
                <a:gd name="T8" fmla="*/ 44 w 44"/>
                <a:gd name="T9" fmla="*/ 68 h 68"/>
                <a:gd name="T10" fmla="*/ 28 w 44"/>
                <a:gd name="T11" fmla="*/ 36 h 68"/>
                <a:gd name="T12" fmla="*/ 20 w 44"/>
                <a:gd name="T13" fmla="*/ 0 h 68"/>
                <a:gd name="T14" fmla="*/ 20 w 44"/>
                <a:gd name="T15" fmla="*/ 0 h 68"/>
                <a:gd name="T16" fmla="*/ 12 w 44"/>
                <a:gd name="T17" fmla="*/ 36 h 68"/>
                <a:gd name="T18" fmla="*/ 0 w 44"/>
                <a:gd name="T19" fmla="*/ 68 h 68"/>
                <a:gd name="T20" fmla="*/ 0 w 44"/>
                <a:gd name="T21" fmla="*/ 68 h 68"/>
                <a:gd name="T22" fmla="*/ 12 w 44"/>
                <a:gd name="T23" fmla="*/ 64 h 68"/>
                <a:gd name="T24" fmla="*/ 20 w 44"/>
                <a:gd name="T25" fmla="*/ 64 h 68"/>
                <a:gd name="T26" fmla="*/ 20 w 44"/>
                <a:gd name="T27" fmla="*/ 64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68">
                  <a:moveTo>
                    <a:pt x="20" y="64"/>
                  </a:moveTo>
                  <a:lnTo>
                    <a:pt x="20" y="64"/>
                  </a:lnTo>
                  <a:lnTo>
                    <a:pt x="32" y="64"/>
                  </a:lnTo>
                  <a:lnTo>
                    <a:pt x="44" y="68"/>
                  </a:lnTo>
                  <a:lnTo>
                    <a:pt x="44" y="68"/>
                  </a:lnTo>
                  <a:lnTo>
                    <a:pt x="28" y="36"/>
                  </a:lnTo>
                  <a:lnTo>
                    <a:pt x="20" y="0"/>
                  </a:lnTo>
                  <a:lnTo>
                    <a:pt x="20" y="0"/>
                  </a:lnTo>
                  <a:lnTo>
                    <a:pt x="12" y="36"/>
                  </a:lnTo>
                  <a:lnTo>
                    <a:pt x="0" y="68"/>
                  </a:lnTo>
                  <a:lnTo>
                    <a:pt x="0" y="68"/>
                  </a:lnTo>
                  <a:lnTo>
                    <a:pt x="12" y="64"/>
                  </a:lnTo>
                  <a:lnTo>
                    <a:pt x="20" y="64"/>
                  </a:lnTo>
                  <a:lnTo>
                    <a:pt x="20" y="64"/>
                  </a:lnTo>
                  <a:close/>
                </a:path>
              </a:pathLst>
            </a:custGeom>
            <a:solidFill>
              <a:srgbClr val="000000"/>
            </a:solidFill>
            <a:ln w="12700">
              <a:solidFill>
                <a:srgbClr val="000000"/>
              </a:solidFill>
              <a:prstDash val="solid"/>
              <a:round/>
              <a:headEnd/>
              <a:tailEnd/>
            </a:ln>
          </p:spPr>
          <p:txBody>
            <a:bodyPr/>
            <a:lstStyle/>
            <a:p>
              <a:endParaRPr lang="en-US" sz="2400" smtClean="0">
                <a:solidFill>
                  <a:srgbClr val="000000"/>
                </a:solidFill>
                <a:latin typeface="Times New Roman" pitchFamily="18" charset="0"/>
                <a:cs typeface="+mn-cs"/>
              </a:endParaRPr>
            </a:p>
          </p:txBody>
        </p:sp>
        <p:sp>
          <p:nvSpPr>
            <p:cNvPr id="196" name="Freeform 198"/>
            <p:cNvSpPr>
              <a:spLocks/>
            </p:cNvSpPr>
            <p:nvPr/>
          </p:nvSpPr>
          <p:spPr bwMode="auto">
            <a:xfrm>
              <a:off x="3967" y="817"/>
              <a:ext cx="92" cy="44"/>
            </a:xfrm>
            <a:custGeom>
              <a:avLst/>
              <a:gdLst>
                <a:gd name="T0" fmla="*/ 92 w 92"/>
                <a:gd name="T1" fmla="*/ 44 h 44"/>
                <a:gd name="T2" fmla="*/ 92 w 92"/>
                <a:gd name="T3" fmla="*/ 44 h 44"/>
                <a:gd name="T4" fmla="*/ 88 w 92"/>
                <a:gd name="T5" fmla="*/ 28 h 44"/>
                <a:gd name="T6" fmla="*/ 76 w 92"/>
                <a:gd name="T7" fmla="*/ 12 h 44"/>
                <a:gd name="T8" fmla="*/ 64 w 92"/>
                <a:gd name="T9" fmla="*/ 4 h 44"/>
                <a:gd name="T10" fmla="*/ 44 w 92"/>
                <a:gd name="T11" fmla="*/ 0 h 44"/>
                <a:gd name="T12" fmla="*/ 44 w 92"/>
                <a:gd name="T13" fmla="*/ 0 h 44"/>
                <a:gd name="T14" fmla="*/ 28 w 92"/>
                <a:gd name="T15" fmla="*/ 4 h 44"/>
                <a:gd name="T16" fmla="*/ 12 w 92"/>
                <a:gd name="T17" fmla="*/ 12 h 44"/>
                <a:gd name="T18" fmla="*/ 4 w 92"/>
                <a:gd name="T19" fmla="*/ 28 h 44"/>
                <a:gd name="T20" fmla="*/ 0 w 92"/>
                <a:gd name="T21" fmla="*/ 44 h 44"/>
                <a:gd name="T22" fmla="*/ 92 w 92"/>
                <a:gd name="T23"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2" h="44">
                  <a:moveTo>
                    <a:pt x="92" y="44"/>
                  </a:moveTo>
                  <a:lnTo>
                    <a:pt x="92" y="44"/>
                  </a:lnTo>
                  <a:lnTo>
                    <a:pt x="88" y="28"/>
                  </a:lnTo>
                  <a:lnTo>
                    <a:pt x="76" y="12"/>
                  </a:lnTo>
                  <a:lnTo>
                    <a:pt x="64" y="4"/>
                  </a:lnTo>
                  <a:lnTo>
                    <a:pt x="44" y="0"/>
                  </a:lnTo>
                  <a:lnTo>
                    <a:pt x="44" y="0"/>
                  </a:lnTo>
                  <a:lnTo>
                    <a:pt x="28" y="4"/>
                  </a:lnTo>
                  <a:lnTo>
                    <a:pt x="12" y="12"/>
                  </a:lnTo>
                  <a:lnTo>
                    <a:pt x="4" y="28"/>
                  </a:lnTo>
                  <a:lnTo>
                    <a:pt x="0" y="44"/>
                  </a:lnTo>
                  <a:lnTo>
                    <a:pt x="92" y="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2400" smtClean="0">
                <a:solidFill>
                  <a:srgbClr val="000000"/>
                </a:solidFill>
                <a:latin typeface="Times New Roman" pitchFamily="18" charset="0"/>
                <a:cs typeface="+mn-cs"/>
              </a:endParaRPr>
            </a:p>
          </p:txBody>
        </p:sp>
        <p:sp>
          <p:nvSpPr>
            <p:cNvPr id="197" name="Freeform 199"/>
            <p:cNvSpPr>
              <a:spLocks/>
            </p:cNvSpPr>
            <p:nvPr/>
          </p:nvSpPr>
          <p:spPr bwMode="auto">
            <a:xfrm>
              <a:off x="3967" y="817"/>
              <a:ext cx="92" cy="44"/>
            </a:xfrm>
            <a:custGeom>
              <a:avLst/>
              <a:gdLst>
                <a:gd name="T0" fmla="*/ 92 w 92"/>
                <a:gd name="T1" fmla="*/ 44 h 44"/>
                <a:gd name="T2" fmla="*/ 92 w 92"/>
                <a:gd name="T3" fmla="*/ 44 h 44"/>
                <a:gd name="T4" fmla="*/ 88 w 92"/>
                <a:gd name="T5" fmla="*/ 28 h 44"/>
                <a:gd name="T6" fmla="*/ 76 w 92"/>
                <a:gd name="T7" fmla="*/ 12 h 44"/>
                <a:gd name="T8" fmla="*/ 64 w 92"/>
                <a:gd name="T9" fmla="*/ 4 h 44"/>
                <a:gd name="T10" fmla="*/ 44 w 92"/>
                <a:gd name="T11" fmla="*/ 0 h 44"/>
                <a:gd name="T12" fmla="*/ 44 w 92"/>
                <a:gd name="T13" fmla="*/ 0 h 44"/>
                <a:gd name="T14" fmla="*/ 28 w 92"/>
                <a:gd name="T15" fmla="*/ 4 h 44"/>
                <a:gd name="T16" fmla="*/ 12 w 92"/>
                <a:gd name="T17" fmla="*/ 12 h 44"/>
                <a:gd name="T18" fmla="*/ 4 w 92"/>
                <a:gd name="T19" fmla="*/ 28 h 44"/>
                <a:gd name="T20" fmla="*/ 0 w 92"/>
                <a:gd name="T21"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44">
                  <a:moveTo>
                    <a:pt x="92" y="44"/>
                  </a:moveTo>
                  <a:lnTo>
                    <a:pt x="92" y="44"/>
                  </a:lnTo>
                  <a:lnTo>
                    <a:pt x="88" y="28"/>
                  </a:lnTo>
                  <a:lnTo>
                    <a:pt x="76" y="12"/>
                  </a:lnTo>
                  <a:lnTo>
                    <a:pt x="64" y="4"/>
                  </a:lnTo>
                  <a:lnTo>
                    <a:pt x="44" y="0"/>
                  </a:lnTo>
                  <a:lnTo>
                    <a:pt x="44" y="0"/>
                  </a:lnTo>
                  <a:lnTo>
                    <a:pt x="28" y="4"/>
                  </a:lnTo>
                  <a:lnTo>
                    <a:pt x="12" y="12"/>
                  </a:lnTo>
                  <a:lnTo>
                    <a:pt x="4" y="28"/>
                  </a:lnTo>
                  <a:lnTo>
                    <a:pt x="0" y="44"/>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98" name="Freeform 200"/>
            <p:cNvSpPr>
              <a:spLocks/>
            </p:cNvSpPr>
            <p:nvPr/>
          </p:nvSpPr>
          <p:spPr bwMode="auto">
            <a:xfrm>
              <a:off x="2157" y="1021"/>
              <a:ext cx="52" cy="52"/>
            </a:xfrm>
            <a:custGeom>
              <a:avLst/>
              <a:gdLst>
                <a:gd name="T0" fmla="*/ 52 w 52"/>
                <a:gd name="T1" fmla="*/ 0 h 52"/>
                <a:gd name="T2" fmla="*/ 52 w 52"/>
                <a:gd name="T3" fmla="*/ 0 h 52"/>
                <a:gd name="T4" fmla="*/ 48 w 52"/>
                <a:gd name="T5" fmla="*/ 20 h 52"/>
                <a:gd name="T6" fmla="*/ 40 w 52"/>
                <a:gd name="T7" fmla="*/ 36 h 52"/>
                <a:gd name="T8" fmla="*/ 24 w 52"/>
                <a:gd name="T9" fmla="*/ 48 h 52"/>
                <a:gd name="T10" fmla="*/ 0 w 52"/>
                <a:gd name="T11" fmla="*/ 52 h 52"/>
              </a:gdLst>
              <a:ahLst/>
              <a:cxnLst>
                <a:cxn ang="0">
                  <a:pos x="T0" y="T1"/>
                </a:cxn>
                <a:cxn ang="0">
                  <a:pos x="T2" y="T3"/>
                </a:cxn>
                <a:cxn ang="0">
                  <a:pos x="T4" y="T5"/>
                </a:cxn>
                <a:cxn ang="0">
                  <a:pos x="T6" y="T7"/>
                </a:cxn>
                <a:cxn ang="0">
                  <a:pos x="T8" y="T9"/>
                </a:cxn>
                <a:cxn ang="0">
                  <a:pos x="T10" y="T11"/>
                </a:cxn>
              </a:cxnLst>
              <a:rect l="0" t="0" r="r" b="b"/>
              <a:pathLst>
                <a:path w="52" h="52">
                  <a:moveTo>
                    <a:pt x="52" y="0"/>
                  </a:moveTo>
                  <a:lnTo>
                    <a:pt x="52" y="0"/>
                  </a:lnTo>
                  <a:lnTo>
                    <a:pt x="48" y="20"/>
                  </a:lnTo>
                  <a:lnTo>
                    <a:pt x="40" y="36"/>
                  </a:lnTo>
                  <a:lnTo>
                    <a:pt x="24" y="48"/>
                  </a:lnTo>
                  <a:lnTo>
                    <a:pt x="0" y="52"/>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199" name="Freeform 201"/>
            <p:cNvSpPr>
              <a:spLocks/>
            </p:cNvSpPr>
            <p:nvPr/>
          </p:nvSpPr>
          <p:spPr bwMode="auto">
            <a:xfrm>
              <a:off x="1933" y="1073"/>
              <a:ext cx="224" cy="52"/>
            </a:xfrm>
            <a:custGeom>
              <a:avLst/>
              <a:gdLst>
                <a:gd name="T0" fmla="*/ 0 w 224"/>
                <a:gd name="T1" fmla="*/ 52 h 52"/>
                <a:gd name="T2" fmla="*/ 0 w 224"/>
                <a:gd name="T3" fmla="*/ 52 h 52"/>
                <a:gd name="T4" fmla="*/ 0 w 224"/>
                <a:gd name="T5" fmla="*/ 36 h 52"/>
                <a:gd name="T6" fmla="*/ 4 w 224"/>
                <a:gd name="T7" fmla="*/ 20 h 52"/>
                <a:gd name="T8" fmla="*/ 12 w 224"/>
                <a:gd name="T9" fmla="*/ 12 h 52"/>
                <a:gd name="T10" fmla="*/ 20 w 224"/>
                <a:gd name="T11" fmla="*/ 8 h 52"/>
                <a:gd name="T12" fmla="*/ 36 w 224"/>
                <a:gd name="T13" fmla="*/ 0 h 52"/>
                <a:gd name="T14" fmla="*/ 48 w 224"/>
                <a:gd name="T15" fmla="*/ 0 h 52"/>
                <a:gd name="T16" fmla="*/ 224 w 224"/>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4" h="52">
                  <a:moveTo>
                    <a:pt x="0" y="52"/>
                  </a:moveTo>
                  <a:lnTo>
                    <a:pt x="0" y="52"/>
                  </a:lnTo>
                  <a:lnTo>
                    <a:pt x="0" y="36"/>
                  </a:lnTo>
                  <a:lnTo>
                    <a:pt x="4" y="20"/>
                  </a:lnTo>
                  <a:lnTo>
                    <a:pt x="12" y="12"/>
                  </a:lnTo>
                  <a:lnTo>
                    <a:pt x="20" y="8"/>
                  </a:lnTo>
                  <a:lnTo>
                    <a:pt x="36" y="0"/>
                  </a:lnTo>
                  <a:lnTo>
                    <a:pt x="48" y="0"/>
                  </a:lnTo>
                  <a:lnTo>
                    <a:pt x="224"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200" name="Freeform 202"/>
            <p:cNvSpPr>
              <a:spLocks/>
            </p:cNvSpPr>
            <p:nvPr/>
          </p:nvSpPr>
          <p:spPr bwMode="auto">
            <a:xfrm>
              <a:off x="2209" y="1021"/>
              <a:ext cx="52" cy="52"/>
            </a:xfrm>
            <a:custGeom>
              <a:avLst/>
              <a:gdLst>
                <a:gd name="T0" fmla="*/ 0 w 52"/>
                <a:gd name="T1" fmla="*/ 0 h 52"/>
                <a:gd name="T2" fmla="*/ 0 w 52"/>
                <a:gd name="T3" fmla="*/ 0 h 52"/>
                <a:gd name="T4" fmla="*/ 4 w 52"/>
                <a:gd name="T5" fmla="*/ 20 h 52"/>
                <a:gd name="T6" fmla="*/ 12 w 52"/>
                <a:gd name="T7" fmla="*/ 36 h 52"/>
                <a:gd name="T8" fmla="*/ 28 w 52"/>
                <a:gd name="T9" fmla="*/ 48 h 52"/>
                <a:gd name="T10" fmla="*/ 52 w 52"/>
                <a:gd name="T11" fmla="*/ 52 h 52"/>
              </a:gdLst>
              <a:ahLst/>
              <a:cxnLst>
                <a:cxn ang="0">
                  <a:pos x="T0" y="T1"/>
                </a:cxn>
                <a:cxn ang="0">
                  <a:pos x="T2" y="T3"/>
                </a:cxn>
                <a:cxn ang="0">
                  <a:pos x="T4" y="T5"/>
                </a:cxn>
                <a:cxn ang="0">
                  <a:pos x="T6" y="T7"/>
                </a:cxn>
                <a:cxn ang="0">
                  <a:pos x="T8" y="T9"/>
                </a:cxn>
                <a:cxn ang="0">
                  <a:pos x="T10" y="T11"/>
                </a:cxn>
              </a:cxnLst>
              <a:rect l="0" t="0" r="r" b="b"/>
              <a:pathLst>
                <a:path w="52" h="52">
                  <a:moveTo>
                    <a:pt x="0" y="0"/>
                  </a:moveTo>
                  <a:lnTo>
                    <a:pt x="0" y="0"/>
                  </a:lnTo>
                  <a:lnTo>
                    <a:pt x="4" y="20"/>
                  </a:lnTo>
                  <a:lnTo>
                    <a:pt x="12" y="36"/>
                  </a:lnTo>
                  <a:lnTo>
                    <a:pt x="28" y="48"/>
                  </a:lnTo>
                  <a:lnTo>
                    <a:pt x="52" y="52"/>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sp>
          <p:nvSpPr>
            <p:cNvPr id="201" name="Freeform 203"/>
            <p:cNvSpPr>
              <a:spLocks/>
            </p:cNvSpPr>
            <p:nvPr/>
          </p:nvSpPr>
          <p:spPr bwMode="auto">
            <a:xfrm>
              <a:off x="2261" y="1073"/>
              <a:ext cx="225" cy="52"/>
            </a:xfrm>
            <a:custGeom>
              <a:avLst/>
              <a:gdLst>
                <a:gd name="T0" fmla="*/ 225 w 225"/>
                <a:gd name="T1" fmla="*/ 52 h 52"/>
                <a:gd name="T2" fmla="*/ 225 w 225"/>
                <a:gd name="T3" fmla="*/ 52 h 52"/>
                <a:gd name="T4" fmla="*/ 225 w 225"/>
                <a:gd name="T5" fmla="*/ 36 h 52"/>
                <a:gd name="T6" fmla="*/ 221 w 225"/>
                <a:gd name="T7" fmla="*/ 20 h 52"/>
                <a:gd name="T8" fmla="*/ 213 w 225"/>
                <a:gd name="T9" fmla="*/ 12 h 52"/>
                <a:gd name="T10" fmla="*/ 205 w 225"/>
                <a:gd name="T11" fmla="*/ 8 h 52"/>
                <a:gd name="T12" fmla="*/ 189 w 225"/>
                <a:gd name="T13" fmla="*/ 0 h 52"/>
                <a:gd name="T14" fmla="*/ 177 w 225"/>
                <a:gd name="T15" fmla="*/ 0 h 52"/>
                <a:gd name="T16" fmla="*/ 0 w 225"/>
                <a:gd name="T1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5" h="52">
                  <a:moveTo>
                    <a:pt x="225" y="52"/>
                  </a:moveTo>
                  <a:lnTo>
                    <a:pt x="225" y="52"/>
                  </a:lnTo>
                  <a:lnTo>
                    <a:pt x="225" y="36"/>
                  </a:lnTo>
                  <a:lnTo>
                    <a:pt x="221" y="20"/>
                  </a:lnTo>
                  <a:lnTo>
                    <a:pt x="213" y="12"/>
                  </a:lnTo>
                  <a:lnTo>
                    <a:pt x="205" y="8"/>
                  </a:lnTo>
                  <a:lnTo>
                    <a:pt x="189" y="0"/>
                  </a:lnTo>
                  <a:lnTo>
                    <a:pt x="177" y="0"/>
                  </a:lnTo>
                  <a:lnTo>
                    <a:pt x="0" y="0"/>
                  </a:lnTo>
                </a:path>
              </a:pathLst>
            </a:custGeom>
            <a:noFill/>
            <a:ln w="12700">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US" sz="2400" smtClean="0">
                <a:solidFill>
                  <a:srgbClr val="000000"/>
                </a:solidFill>
                <a:latin typeface="Times New Roman" pitchFamily="18" charset="0"/>
                <a:cs typeface="+mn-cs"/>
              </a:endParaRPr>
            </a:p>
          </p:txBody>
        </p:sp>
      </p:grpSp>
      <p:sp>
        <p:nvSpPr>
          <p:cNvPr id="202" name="Rectangle 4"/>
          <p:cNvSpPr>
            <a:spLocks noChangeArrowheads="1"/>
          </p:cNvSpPr>
          <p:nvPr/>
        </p:nvSpPr>
        <p:spPr bwMode="auto">
          <a:xfrm>
            <a:off x="468313" y="155679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1781567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tr-TR" dirty="0" smtClean="0"/>
              <a:t>Mühendislik Tasarımı</a:t>
            </a:r>
            <a:endParaRPr lang="ar-SA" dirty="0"/>
          </a:p>
        </p:txBody>
      </p:sp>
      <p:sp>
        <p:nvSpPr>
          <p:cNvPr id="3" name="Content Placeholder 2"/>
          <p:cNvSpPr>
            <a:spLocks noGrp="1"/>
          </p:cNvSpPr>
          <p:nvPr>
            <p:ph idx="1"/>
          </p:nvPr>
        </p:nvSpPr>
        <p:spPr/>
        <p:txBody>
          <a:bodyPr>
            <a:normAutofit/>
          </a:bodyPr>
          <a:lstStyle/>
          <a:p>
            <a:pPr algn="l" rtl="0">
              <a:lnSpc>
                <a:spcPct val="120000"/>
              </a:lnSpc>
            </a:pPr>
            <a:r>
              <a:rPr lang="tr-TR" dirty="0" smtClean="0"/>
              <a:t>Kendisi ve türevleri tabii olarak bulunan maddeler dışındaki her şey bir tasarım sonucudur. </a:t>
            </a:r>
          </a:p>
          <a:p>
            <a:pPr algn="l" rtl="0">
              <a:lnSpc>
                <a:spcPct val="120000"/>
              </a:lnSpc>
            </a:pPr>
            <a:r>
              <a:rPr lang="tr-TR" dirty="0" smtClean="0"/>
              <a:t>Mühendisler doğal olarak tasarımcıdırlar. Müşterilerin temel ihtiyaç ve isteklerini karşılayacak ürünler ve süreçler tasarlarlar. </a:t>
            </a:r>
          </a:p>
        </p:txBody>
      </p:sp>
      <p:sp>
        <p:nvSpPr>
          <p:cNvPr id="6" name="Slide Number Placeholder 5"/>
          <p:cNvSpPr>
            <a:spLocks noGrp="1"/>
          </p:cNvSpPr>
          <p:nvPr>
            <p:ph type="sldNum" sz="quarter" idx="12"/>
          </p:nvPr>
        </p:nvSpPr>
        <p:spPr/>
        <p:txBody>
          <a:bodyPr/>
          <a:lstStyle/>
          <a:p>
            <a:pPr>
              <a:defRPr/>
            </a:pPr>
            <a:fld id="{E9CD31E6-A9E4-465C-A52C-1CC58F7E2928}" type="slidenum">
              <a:rPr lang="en-US" smtClean="0"/>
              <a:pPr>
                <a:defRPr/>
              </a:pPr>
              <a:t>22</a:t>
            </a:fld>
            <a:endParaRPr lang="en-US"/>
          </a:p>
        </p:txBody>
      </p:sp>
      <p:sp>
        <p:nvSpPr>
          <p:cNvPr id="8"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9116859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marL="109728" indent="0">
              <a:buNone/>
            </a:pPr>
            <a:r>
              <a:rPr lang="tr-TR" dirty="0" smtClean="0"/>
              <a:t>Tasarım</a:t>
            </a:r>
            <a:r>
              <a:rPr lang="tr-TR" dirty="0"/>
              <a:t>, amaç ve kıstasların belirlenmesi ile başlayan, </a:t>
            </a:r>
            <a:endParaRPr lang="tr-TR" dirty="0" smtClean="0"/>
          </a:p>
          <a:p>
            <a:pPr lvl="1"/>
            <a:r>
              <a:rPr lang="tr-TR" dirty="0" smtClean="0"/>
              <a:t>analiz</a:t>
            </a:r>
            <a:r>
              <a:rPr lang="tr-TR" dirty="0"/>
              <a:t>, </a:t>
            </a:r>
            <a:endParaRPr lang="tr-TR" dirty="0" smtClean="0"/>
          </a:p>
          <a:p>
            <a:pPr lvl="1"/>
            <a:r>
              <a:rPr lang="tr-TR" dirty="0" smtClean="0"/>
              <a:t>sentez</a:t>
            </a:r>
            <a:r>
              <a:rPr lang="tr-TR" dirty="0"/>
              <a:t>, </a:t>
            </a:r>
            <a:endParaRPr lang="tr-TR" dirty="0" smtClean="0"/>
          </a:p>
          <a:p>
            <a:pPr lvl="1"/>
            <a:r>
              <a:rPr lang="tr-TR" dirty="0" smtClean="0"/>
              <a:t>imalat </a:t>
            </a:r>
          </a:p>
          <a:p>
            <a:pPr lvl="1"/>
            <a:r>
              <a:rPr lang="tr-TR" dirty="0" smtClean="0"/>
              <a:t>deneme </a:t>
            </a:r>
            <a:r>
              <a:rPr lang="tr-TR" dirty="0"/>
              <a:t>ve </a:t>
            </a:r>
            <a:endParaRPr lang="tr-TR" dirty="0" smtClean="0"/>
          </a:p>
          <a:p>
            <a:pPr lvl="1"/>
            <a:r>
              <a:rPr lang="tr-TR" dirty="0" smtClean="0"/>
              <a:t>değerlendirme </a:t>
            </a:r>
            <a:r>
              <a:rPr lang="tr-TR" dirty="0"/>
              <a:t>basamaklarından oluşan bir süreçtir. </a:t>
            </a:r>
            <a:endParaRPr lang="tr-TR" dirty="0" smtClean="0"/>
          </a:p>
          <a:p>
            <a:r>
              <a:rPr lang="tr-TR" dirty="0" smtClean="0"/>
              <a:t>Bir </a:t>
            </a:r>
            <a:r>
              <a:rPr lang="tr-TR" dirty="0"/>
              <a:t>sistem mühendisliği süreci olup yeni elemanlar veya yeni ve geliştirilmiş yetenekler için ihtiyaç, arzu ve isteklerin belirlenmesi ile başlar. Bu da gerçek (veya algılanan) bir eksikliğe dayanmalıdır</a:t>
            </a:r>
            <a:r>
              <a:rPr lang="tr-TR" dirty="0" smtClean="0"/>
              <a:t>.</a:t>
            </a:r>
            <a:endParaRPr lang="tr-TR" dirty="0"/>
          </a:p>
        </p:txBody>
      </p:sp>
      <p:sp>
        <p:nvSpPr>
          <p:cNvPr id="3" name="Slide Number Placeholder 2"/>
          <p:cNvSpPr>
            <a:spLocks noGrp="1"/>
          </p:cNvSpPr>
          <p:nvPr>
            <p:ph type="sldNum" sz="quarter" idx="12"/>
          </p:nvPr>
        </p:nvSpPr>
        <p:spPr/>
        <p:txBody>
          <a:bodyPr/>
          <a:lstStyle/>
          <a:p>
            <a:fld id="{94F95399-64A8-43B0-A5C5-2D48ACAF8409}" type="slidenum">
              <a:rPr lang="tr-TR" smtClean="0"/>
              <a:t>23</a:t>
            </a:fld>
            <a:endParaRPr lang="tr-TR"/>
          </a:p>
        </p:txBody>
      </p:sp>
      <p:sp>
        <p:nvSpPr>
          <p:cNvPr id="4" name="Title 3"/>
          <p:cNvSpPr>
            <a:spLocks noGrp="1"/>
          </p:cNvSpPr>
          <p:nvPr>
            <p:ph type="title"/>
          </p:nvPr>
        </p:nvSpPr>
        <p:spPr/>
        <p:txBody>
          <a:bodyPr/>
          <a:lstStyle/>
          <a:p>
            <a:r>
              <a:rPr lang="tr-TR" dirty="0"/>
              <a:t>Mühendislik Tasarımı</a:t>
            </a:r>
            <a:endParaRPr lang="en-US" dirty="0"/>
          </a:p>
        </p:txBody>
      </p:sp>
      <p:sp>
        <p:nvSpPr>
          <p:cNvPr id="5" name="Rectangle 4"/>
          <p:cNvSpPr>
            <a:spLocks noChangeArrowheads="1"/>
          </p:cNvSpPr>
          <p:nvPr/>
        </p:nvSpPr>
        <p:spPr bwMode="auto">
          <a:xfrm>
            <a:off x="450056" y="1196752"/>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ar-SA"/>
          </a:p>
        </p:txBody>
      </p:sp>
    </p:spTree>
    <p:extLst>
      <p:ext uri="{BB962C8B-B14F-4D97-AF65-F5344CB8AC3E}">
        <p14:creationId xmlns:p14="http://schemas.microsoft.com/office/powerpoint/2010/main" val="26047488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0"/>
            <a:r>
              <a:rPr lang="tr-TR" dirty="0" smtClean="0"/>
              <a:t>Tasarım İçeren Mühendislik Programlarının Amaçları</a:t>
            </a:r>
            <a:endParaRPr lang="ar-SA" dirty="0"/>
          </a:p>
        </p:txBody>
      </p:sp>
      <p:sp>
        <p:nvSpPr>
          <p:cNvPr id="3" name="Content Placeholder 2"/>
          <p:cNvSpPr>
            <a:spLocks noGrp="1"/>
          </p:cNvSpPr>
          <p:nvPr>
            <p:ph idx="1"/>
          </p:nvPr>
        </p:nvSpPr>
        <p:spPr/>
        <p:txBody>
          <a:bodyPr>
            <a:normAutofit fontScale="92500" lnSpcReduction="10000"/>
          </a:bodyPr>
          <a:lstStyle/>
          <a:p>
            <a:pPr algn="l" rtl="0"/>
            <a:r>
              <a:rPr lang="tr-TR" dirty="0" smtClean="0"/>
              <a:t>Öğrencinin buluş ve icat yeteneğinin geliştirilmesi,</a:t>
            </a:r>
            <a:endParaRPr lang="en-US" dirty="0" smtClean="0"/>
          </a:p>
          <a:p>
            <a:pPr algn="l" rtl="0"/>
            <a:r>
              <a:rPr lang="tr-TR" dirty="0" smtClean="0"/>
              <a:t>Önü açık problemlerin kullanılması,</a:t>
            </a:r>
            <a:endParaRPr lang="en-US" dirty="0" smtClean="0"/>
          </a:p>
          <a:p>
            <a:pPr algn="l" rtl="0"/>
            <a:r>
              <a:rPr lang="tr-TR" dirty="0" smtClean="0"/>
              <a:t>Modern tasarım teori ve yöntemlerinin geliştirilip kullanılması,</a:t>
            </a:r>
            <a:endParaRPr lang="en-US" dirty="0" smtClean="0"/>
          </a:p>
          <a:p>
            <a:pPr algn="l" rtl="0"/>
            <a:r>
              <a:rPr lang="tr-TR" dirty="0" smtClean="0"/>
              <a:t>Tasarım probleminin biçimlendirilmesi ve özelliklerinin belirlenmesi,</a:t>
            </a:r>
            <a:endParaRPr lang="en-US" dirty="0" smtClean="0"/>
          </a:p>
          <a:p>
            <a:pPr algn="l" rtl="0"/>
            <a:r>
              <a:rPr lang="tr-TR" dirty="0" smtClean="0"/>
              <a:t>Değişik (alternatif) çözümlerin göz önüne alınması,</a:t>
            </a:r>
            <a:endParaRPr lang="en-US" dirty="0" smtClean="0"/>
          </a:p>
          <a:p>
            <a:pPr algn="l" rtl="0"/>
            <a:r>
              <a:rPr lang="tr-TR" dirty="0" smtClean="0"/>
              <a:t>Uygulanabilirliğin (fizibilite) değerlendirilmesi ve</a:t>
            </a:r>
            <a:endParaRPr lang="en-US" dirty="0" smtClean="0"/>
          </a:p>
          <a:p>
            <a:pPr algn="l" rtl="0"/>
            <a:r>
              <a:rPr lang="tr-TR" dirty="0" smtClean="0"/>
              <a:t>Sistemin ayrıntılı tanımı.</a:t>
            </a:r>
            <a:endParaRPr lang="en-US" dirty="0" smtClean="0"/>
          </a:p>
          <a:p>
            <a:pPr algn="l"/>
            <a:endParaRPr lang="ar-SA" dirty="0"/>
          </a:p>
        </p:txBody>
      </p:sp>
      <p:sp>
        <p:nvSpPr>
          <p:cNvPr id="6" name="Slide Number Placeholder 5"/>
          <p:cNvSpPr>
            <a:spLocks noGrp="1"/>
          </p:cNvSpPr>
          <p:nvPr>
            <p:ph type="sldNum" sz="quarter" idx="12"/>
          </p:nvPr>
        </p:nvSpPr>
        <p:spPr/>
        <p:txBody>
          <a:bodyPr/>
          <a:lstStyle/>
          <a:p>
            <a:pPr>
              <a:defRPr/>
            </a:pPr>
            <a:fld id="{E9CD31E6-A9E4-465C-A52C-1CC58F7E2928}" type="slidenum">
              <a:rPr lang="en-US" smtClean="0"/>
              <a:pPr>
                <a:defRPr/>
              </a:pPr>
              <a:t>24</a:t>
            </a:fld>
            <a:endParaRPr lang="en-US"/>
          </a:p>
        </p:txBody>
      </p:sp>
      <p:sp>
        <p:nvSpPr>
          <p:cNvPr id="7" name="Rectangle 4"/>
          <p:cNvSpPr>
            <a:spLocks noChangeArrowheads="1"/>
          </p:cNvSpPr>
          <p:nvPr/>
        </p:nvSpPr>
        <p:spPr bwMode="auto">
          <a:xfrm>
            <a:off x="468313" y="1448272"/>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5657151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A8F8AB3-F2B4-42EF-AFDB-584B470E19A3}" type="slidenum">
              <a:rPr lang="en-US" smtClean="0"/>
              <a:pPr>
                <a:defRPr/>
              </a:pPr>
              <a:t>25</a:t>
            </a:fld>
            <a:endParaRPr lang="en-US"/>
          </a:p>
        </p:txBody>
      </p:sp>
      <p:sp>
        <p:nvSpPr>
          <p:cNvPr id="5" name="Title 4"/>
          <p:cNvSpPr>
            <a:spLocks noGrp="1"/>
          </p:cNvSpPr>
          <p:nvPr>
            <p:ph type="title"/>
          </p:nvPr>
        </p:nvSpPr>
        <p:spPr/>
        <p:txBody>
          <a:bodyPr>
            <a:normAutofit/>
          </a:bodyPr>
          <a:lstStyle/>
          <a:p>
            <a:pPr rtl="0"/>
            <a:r>
              <a:rPr lang="tr-TR" dirty="0" smtClean="0"/>
              <a:t>Tasarım süreci akış şeması</a:t>
            </a:r>
            <a:endParaRPr lang="ar-SA" dirty="0"/>
          </a:p>
        </p:txBody>
      </p:sp>
      <p:sp>
        <p:nvSpPr>
          <p:cNvPr id="6" name="Rectangle 4"/>
          <p:cNvSpPr>
            <a:spLocks noChangeArrowheads="1"/>
          </p:cNvSpPr>
          <p:nvPr/>
        </p:nvSpPr>
        <p:spPr bwMode="auto">
          <a:xfrm>
            <a:off x="468313" y="1052736"/>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graphicFrame>
        <p:nvGraphicFramePr>
          <p:cNvPr id="153602" name="Object 2"/>
          <p:cNvGraphicFramePr>
            <a:graphicFrameLocks noChangeAspect="1"/>
          </p:cNvGraphicFramePr>
          <p:nvPr>
            <p:extLst>
              <p:ext uri="{D42A27DB-BD31-4B8C-83A1-F6EECF244321}">
                <p14:modId xmlns:p14="http://schemas.microsoft.com/office/powerpoint/2010/main" val="3091097812"/>
              </p:ext>
            </p:extLst>
          </p:nvPr>
        </p:nvGraphicFramePr>
        <p:xfrm>
          <a:off x="514024" y="1196752"/>
          <a:ext cx="8090424" cy="5204123"/>
        </p:xfrm>
        <a:graphic>
          <a:graphicData uri="http://schemas.openxmlformats.org/presentationml/2006/ole">
            <mc:AlternateContent xmlns:mc="http://schemas.openxmlformats.org/markup-compatibility/2006">
              <mc:Choice xmlns:v="urn:schemas-microsoft-com:vml" Requires="v">
                <p:oleObj spid="_x0000_s12312" name="Visio" r:id="rId3" imgW="6889345" imgH="4431551" progId="Visio.Drawing.11">
                  <p:embed/>
                </p:oleObj>
              </mc:Choice>
              <mc:Fallback>
                <p:oleObj name="Visio" r:id="rId3" imgW="6889345" imgH="4431551"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4024" y="1196752"/>
                        <a:ext cx="8090424" cy="5204123"/>
                      </a:xfrm>
                      <a:prstGeom prst="rect">
                        <a:avLst/>
                      </a:prstGeom>
                      <a:solidFill>
                        <a:schemeClr val="bg1"/>
                      </a:solidFill>
                    </p:spPr>
                  </p:pic>
                </p:oleObj>
              </mc:Fallback>
            </mc:AlternateContent>
          </a:graphicData>
        </a:graphic>
      </p:graphicFrame>
    </p:spTree>
    <p:extLst>
      <p:ext uri="{BB962C8B-B14F-4D97-AF65-F5344CB8AC3E}">
        <p14:creationId xmlns:p14="http://schemas.microsoft.com/office/powerpoint/2010/main" val="39045020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ln>
            <a:solidFill>
              <a:schemeClr val="accent1"/>
            </a:solidFill>
          </a:ln>
        </p:spPr>
        <p:txBody>
          <a:bodyPr/>
          <a:lstStyle/>
          <a:p>
            <a:pPr>
              <a:defRPr/>
            </a:pPr>
            <a:fld id="{9523DC78-3C65-461F-928C-F3DA1B35C2CE}" type="slidenum">
              <a:rPr lang="en-US" smtClean="0"/>
              <a:pPr>
                <a:defRPr/>
              </a:pPr>
              <a:t>26</a:t>
            </a:fld>
            <a:endParaRPr lang="en-US"/>
          </a:p>
        </p:txBody>
      </p:sp>
      <p:sp>
        <p:nvSpPr>
          <p:cNvPr id="2" name="Title 1"/>
          <p:cNvSpPr>
            <a:spLocks noGrp="1"/>
          </p:cNvSpPr>
          <p:nvPr>
            <p:ph type="title"/>
          </p:nvPr>
        </p:nvSpPr>
        <p:spPr/>
        <p:txBody>
          <a:bodyPr>
            <a:normAutofit fontScale="90000"/>
          </a:bodyPr>
          <a:lstStyle/>
          <a:p>
            <a:r>
              <a:rPr lang="tr-TR" dirty="0" smtClean="0"/>
              <a:t>Tıbbi Cihazlar İçin Tasarım Süreci</a:t>
            </a:r>
            <a:endParaRPr lang="en-US" dirty="0"/>
          </a:p>
        </p:txBody>
      </p:sp>
      <p:sp>
        <p:nvSpPr>
          <p:cNvPr id="4" name="TextBox 3"/>
          <p:cNvSpPr txBox="1"/>
          <p:nvPr/>
        </p:nvSpPr>
        <p:spPr>
          <a:xfrm>
            <a:off x="2869938" y="1604758"/>
            <a:ext cx="2864887" cy="480131"/>
          </a:xfrm>
          <a:prstGeom prst="rect">
            <a:avLst/>
          </a:prstGeom>
          <a:noFill/>
          <a:ln>
            <a:solidFill>
              <a:schemeClr val="accent1"/>
            </a:solidFill>
          </a:ln>
        </p:spPr>
        <p:txBody>
          <a:bodyPr wrap="none" rtlCol="0">
            <a:spAutoFit/>
          </a:bodyPr>
          <a:lstStyle/>
          <a:p>
            <a:pPr>
              <a:buNone/>
            </a:pPr>
            <a:r>
              <a:rPr lang="tr-TR" dirty="0" smtClean="0"/>
              <a:t>Ölçülen büyüklük</a:t>
            </a:r>
            <a:endParaRPr lang="en-US" dirty="0"/>
          </a:p>
        </p:txBody>
      </p:sp>
      <p:sp>
        <p:nvSpPr>
          <p:cNvPr id="5" name="TextBox 4"/>
          <p:cNvSpPr txBox="1"/>
          <p:nvPr/>
        </p:nvSpPr>
        <p:spPr>
          <a:xfrm>
            <a:off x="467544" y="2564904"/>
            <a:ext cx="1800200" cy="867930"/>
          </a:xfrm>
          <a:prstGeom prst="rect">
            <a:avLst/>
          </a:prstGeom>
          <a:noFill/>
          <a:ln>
            <a:solidFill>
              <a:schemeClr val="accent1"/>
            </a:solidFill>
          </a:ln>
        </p:spPr>
        <p:txBody>
          <a:bodyPr wrap="square" rtlCol="0">
            <a:spAutoFit/>
          </a:bodyPr>
          <a:lstStyle/>
          <a:p>
            <a:pPr>
              <a:buNone/>
            </a:pPr>
            <a:r>
              <a:rPr lang="tr-TR" dirty="0" smtClean="0"/>
              <a:t>İşaret etmenleri</a:t>
            </a:r>
            <a:endParaRPr lang="en-US" dirty="0"/>
          </a:p>
        </p:txBody>
      </p:sp>
      <p:sp>
        <p:nvSpPr>
          <p:cNvPr id="6" name="TextBox 5"/>
          <p:cNvSpPr txBox="1"/>
          <p:nvPr/>
        </p:nvSpPr>
        <p:spPr>
          <a:xfrm>
            <a:off x="2800087" y="2564904"/>
            <a:ext cx="1800200" cy="867930"/>
          </a:xfrm>
          <a:prstGeom prst="rect">
            <a:avLst/>
          </a:prstGeom>
          <a:noFill/>
          <a:ln>
            <a:solidFill>
              <a:schemeClr val="accent1"/>
            </a:solidFill>
          </a:ln>
        </p:spPr>
        <p:txBody>
          <a:bodyPr wrap="square" rtlCol="0">
            <a:spAutoFit/>
          </a:bodyPr>
          <a:lstStyle/>
          <a:p>
            <a:pPr>
              <a:buNone/>
            </a:pPr>
            <a:r>
              <a:rPr lang="tr-TR" dirty="0" smtClean="0"/>
              <a:t>Çevresel etmenler</a:t>
            </a:r>
            <a:endParaRPr lang="en-US" dirty="0"/>
          </a:p>
        </p:txBody>
      </p:sp>
      <p:sp>
        <p:nvSpPr>
          <p:cNvPr id="7" name="TextBox 6"/>
          <p:cNvSpPr txBox="1"/>
          <p:nvPr/>
        </p:nvSpPr>
        <p:spPr>
          <a:xfrm>
            <a:off x="7164288" y="2564904"/>
            <a:ext cx="1800200" cy="646331"/>
          </a:xfrm>
          <a:prstGeom prst="rect">
            <a:avLst/>
          </a:prstGeom>
          <a:noFill/>
          <a:ln>
            <a:solidFill>
              <a:schemeClr val="accent1"/>
            </a:solidFill>
          </a:ln>
        </p:spPr>
        <p:txBody>
          <a:bodyPr wrap="square" rtlCol="0">
            <a:spAutoFit/>
          </a:bodyPr>
          <a:lstStyle/>
          <a:p>
            <a:pPr>
              <a:buNone/>
            </a:pPr>
            <a:r>
              <a:rPr lang="tr-TR" dirty="0" smtClean="0"/>
              <a:t>Ekonomik etmenler</a:t>
            </a:r>
            <a:endParaRPr lang="en-US" dirty="0"/>
          </a:p>
        </p:txBody>
      </p:sp>
      <p:sp>
        <p:nvSpPr>
          <p:cNvPr id="8" name="TextBox 7"/>
          <p:cNvSpPr txBox="1"/>
          <p:nvPr/>
        </p:nvSpPr>
        <p:spPr>
          <a:xfrm>
            <a:off x="5132631" y="2589520"/>
            <a:ext cx="1800200" cy="867930"/>
          </a:xfrm>
          <a:prstGeom prst="rect">
            <a:avLst/>
          </a:prstGeom>
          <a:noFill/>
          <a:ln>
            <a:solidFill>
              <a:schemeClr val="accent1"/>
            </a:solidFill>
          </a:ln>
        </p:spPr>
        <p:txBody>
          <a:bodyPr wrap="square" rtlCol="0">
            <a:spAutoFit/>
          </a:bodyPr>
          <a:lstStyle/>
          <a:p>
            <a:pPr>
              <a:buNone/>
            </a:pPr>
            <a:r>
              <a:rPr lang="tr-TR" dirty="0" smtClean="0"/>
              <a:t>Tıbbi etmenler</a:t>
            </a:r>
            <a:endParaRPr lang="en-US" dirty="0"/>
          </a:p>
        </p:txBody>
      </p:sp>
      <p:sp>
        <p:nvSpPr>
          <p:cNvPr id="9" name="TextBox 8"/>
          <p:cNvSpPr txBox="1"/>
          <p:nvPr/>
        </p:nvSpPr>
        <p:spPr>
          <a:xfrm>
            <a:off x="3347864" y="3933056"/>
            <a:ext cx="1728358" cy="480131"/>
          </a:xfrm>
          <a:prstGeom prst="rect">
            <a:avLst/>
          </a:prstGeom>
          <a:noFill/>
          <a:ln>
            <a:solidFill>
              <a:schemeClr val="accent1"/>
            </a:solidFill>
          </a:ln>
        </p:spPr>
        <p:txBody>
          <a:bodyPr wrap="none" rtlCol="0">
            <a:spAutoFit/>
          </a:bodyPr>
          <a:lstStyle/>
          <a:p>
            <a:pPr>
              <a:buNone/>
            </a:pPr>
            <a:r>
              <a:rPr lang="tr-TR" dirty="0" smtClean="0"/>
              <a:t>İlk tasarım</a:t>
            </a:r>
            <a:endParaRPr lang="en-US" dirty="0"/>
          </a:p>
        </p:txBody>
      </p:sp>
      <p:sp>
        <p:nvSpPr>
          <p:cNvPr id="10" name="TextBox 9"/>
          <p:cNvSpPr txBox="1"/>
          <p:nvPr/>
        </p:nvSpPr>
        <p:spPr>
          <a:xfrm>
            <a:off x="2676499" y="4725144"/>
            <a:ext cx="3047629" cy="480131"/>
          </a:xfrm>
          <a:prstGeom prst="rect">
            <a:avLst/>
          </a:prstGeom>
          <a:noFill/>
          <a:ln>
            <a:solidFill>
              <a:schemeClr val="accent1"/>
            </a:solidFill>
          </a:ln>
        </p:spPr>
        <p:txBody>
          <a:bodyPr wrap="none" rtlCol="0">
            <a:spAutoFit/>
          </a:bodyPr>
          <a:lstStyle/>
          <a:p>
            <a:pPr>
              <a:buNone/>
            </a:pPr>
            <a:r>
              <a:rPr lang="tr-TR" dirty="0" smtClean="0"/>
              <a:t>Prototip  (ilk örnek)</a:t>
            </a:r>
            <a:endParaRPr lang="en-US" dirty="0"/>
          </a:p>
        </p:txBody>
      </p:sp>
      <p:sp>
        <p:nvSpPr>
          <p:cNvPr id="11" name="TextBox 10"/>
          <p:cNvSpPr txBox="1"/>
          <p:nvPr/>
        </p:nvSpPr>
        <p:spPr>
          <a:xfrm>
            <a:off x="6444208" y="5613165"/>
            <a:ext cx="1628972" cy="480131"/>
          </a:xfrm>
          <a:prstGeom prst="rect">
            <a:avLst/>
          </a:prstGeom>
          <a:noFill/>
          <a:ln>
            <a:solidFill>
              <a:schemeClr val="accent1"/>
            </a:solidFill>
          </a:ln>
        </p:spPr>
        <p:txBody>
          <a:bodyPr wrap="none" rtlCol="0">
            <a:spAutoFit/>
          </a:bodyPr>
          <a:lstStyle/>
          <a:p>
            <a:pPr>
              <a:buNone/>
            </a:pPr>
            <a:r>
              <a:rPr lang="tr-TR" dirty="0" smtClean="0"/>
              <a:t>Olur alma</a:t>
            </a:r>
            <a:endParaRPr lang="en-US" dirty="0"/>
          </a:p>
        </p:txBody>
      </p:sp>
      <p:sp>
        <p:nvSpPr>
          <p:cNvPr id="12" name="TextBox 11"/>
          <p:cNvSpPr txBox="1"/>
          <p:nvPr/>
        </p:nvSpPr>
        <p:spPr>
          <a:xfrm>
            <a:off x="6335310" y="4707690"/>
            <a:ext cx="1888659" cy="480131"/>
          </a:xfrm>
          <a:prstGeom prst="rect">
            <a:avLst/>
          </a:prstGeom>
          <a:noFill/>
          <a:ln>
            <a:solidFill>
              <a:schemeClr val="accent1"/>
            </a:solidFill>
          </a:ln>
        </p:spPr>
        <p:txBody>
          <a:bodyPr wrap="none" rtlCol="0">
            <a:spAutoFit/>
          </a:bodyPr>
          <a:lstStyle/>
          <a:p>
            <a:pPr>
              <a:buNone/>
            </a:pPr>
            <a:r>
              <a:rPr lang="tr-TR" dirty="0" smtClean="0"/>
              <a:t>Son tasarım</a:t>
            </a:r>
            <a:endParaRPr lang="en-US" dirty="0"/>
          </a:p>
        </p:txBody>
      </p:sp>
      <p:sp>
        <p:nvSpPr>
          <p:cNvPr id="13" name="TextBox 12"/>
          <p:cNvSpPr txBox="1"/>
          <p:nvPr/>
        </p:nvSpPr>
        <p:spPr>
          <a:xfrm>
            <a:off x="3599829" y="5613163"/>
            <a:ext cx="1200970" cy="480131"/>
          </a:xfrm>
          <a:prstGeom prst="rect">
            <a:avLst/>
          </a:prstGeom>
          <a:noFill/>
          <a:ln>
            <a:solidFill>
              <a:schemeClr val="accent1"/>
            </a:solidFill>
          </a:ln>
        </p:spPr>
        <p:txBody>
          <a:bodyPr wrap="none" rtlCol="0">
            <a:spAutoFit/>
          </a:bodyPr>
          <a:lstStyle/>
          <a:p>
            <a:pPr>
              <a:buNone/>
            </a:pPr>
            <a:r>
              <a:rPr lang="tr-TR" dirty="0" smtClean="0"/>
              <a:t>Üretim</a:t>
            </a:r>
            <a:endParaRPr lang="en-US" dirty="0"/>
          </a:p>
        </p:txBody>
      </p:sp>
      <p:cxnSp>
        <p:nvCxnSpPr>
          <p:cNvPr id="15" name="Straight Arrow Connector 14"/>
          <p:cNvCxnSpPr>
            <a:stCxn id="4" idx="2"/>
            <a:endCxn id="5" idx="0"/>
          </p:cNvCxnSpPr>
          <p:nvPr/>
        </p:nvCxnSpPr>
        <p:spPr>
          <a:xfrm flipH="1">
            <a:off x="1367644" y="2084889"/>
            <a:ext cx="2934738"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 idx="2"/>
            <a:endCxn id="6" idx="0"/>
          </p:cNvCxnSpPr>
          <p:nvPr/>
        </p:nvCxnSpPr>
        <p:spPr>
          <a:xfrm flipH="1">
            <a:off x="3700187" y="2084889"/>
            <a:ext cx="602195"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 idx="2"/>
            <a:endCxn id="8" idx="0"/>
          </p:cNvCxnSpPr>
          <p:nvPr/>
        </p:nvCxnSpPr>
        <p:spPr>
          <a:xfrm>
            <a:off x="4302382" y="2084889"/>
            <a:ext cx="1730349" cy="5046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2"/>
            <a:endCxn id="7" idx="0"/>
          </p:cNvCxnSpPr>
          <p:nvPr/>
        </p:nvCxnSpPr>
        <p:spPr>
          <a:xfrm>
            <a:off x="4302382" y="2084889"/>
            <a:ext cx="3762006"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5" idx="2"/>
            <a:endCxn id="9" idx="0"/>
          </p:cNvCxnSpPr>
          <p:nvPr/>
        </p:nvCxnSpPr>
        <p:spPr>
          <a:xfrm>
            <a:off x="1367644" y="3432834"/>
            <a:ext cx="2844399" cy="5002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6" idx="2"/>
            <a:endCxn id="9" idx="0"/>
          </p:cNvCxnSpPr>
          <p:nvPr/>
        </p:nvCxnSpPr>
        <p:spPr>
          <a:xfrm>
            <a:off x="3700187" y="3432834"/>
            <a:ext cx="511856" cy="5002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8" idx="2"/>
            <a:endCxn id="9" idx="0"/>
          </p:cNvCxnSpPr>
          <p:nvPr/>
        </p:nvCxnSpPr>
        <p:spPr>
          <a:xfrm flipH="1">
            <a:off x="4212043" y="3457450"/>
            <a:ext cx="1820688" cy="4756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7" idx="2"/>
            <a:endCxn id="9" idx="0"/>
          </p:cNvCxnSpPr>
          <p:nvPr/>
        </p:nvCxnSpPr>
        <p:spPr>
          <a:xfrm flipH="1">
            <a:off x="4212043" y="3211235"/>
            <a:ext cx="3852345" cy="7218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9" idx="2"/>
            <a:endCxn id="10" idx="0"/>
          </p:cNvCxnSpPr>
          <p:nvPr/>
        </p:nvCxnSpPr>
        <p:spPr>
          <a:xfrm flipH="1">
            <a:off x="4200314" y="4413187"/>
            <a:ext cx="11729" cy="3119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0" idx="3"/>
            <a:endCxn id="12" idx="1"/>
          </p:cNvCxnSpPr>
          <p:nvPr/>
        </p:nvCxnSpPr>
        <p:spPr>
          <a:xfrm flipV="1">
            <a:off x="5724128" y="4947756"/>
            <a:ext cx="611182" cy="174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12" idx="2"/>
          </p:cNvCxnSpPr>
          <p:nvPr/>
        </p:nvCxnSpPr>
        <p:spPr>
          <a:xfrm flipH="1">
            <a:off x="7279639" y="5187821"/>
            <a:ext cx="1" cy="4253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Left Arrow 38"/>
          <p:cNvSpPr/>
          <p:nvPr/>
        </p:nvSpPr>
        <p:spPr>
          <a:xfrm>
            <a:off x="4800799" y="5853230"/>
            <a:ext cx="1643409"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287524" y="2766582"/>
            <a:ext cx="2160240" cy="3293209"/>
          </a:xfrm>
          <a:prstGeom prst="rect">
            <a:avLst/>
          </a:prstGeom>
          <a:solidFill>
            <a:schemeClr val="accent1">
              <a:lumMod val="20000"/>
              <a:lumOff val="80000"/>
            </a:schemeClr>
          </a:solidFill>
        </p:spPr>
        <p:txBody>
          <a:bodyPr wrap="square" rtlCol="0">
            <a:spAutoFit/>
          </a:bodyPr>
          <a:lstStyle/>
          <a:p>
            <a:r>
              <a:rPr lang="tr-TR" sz="2000" dirty="0" smtClean="0"/>
              <a:t>Duyarlılık </a:t>
            </a:r>
          </a:p>
          <a:p>
            <a:r>
              <a:rPr lang="tr-TR" sz="2000" dirty="0" smtClean="0"/>
              <a:t>Kapsam</a:t>
            </a:r>
          </a:p>
          <a:p>
            <a:r>
              <a:rPr lang="tr-TR" sz="2000" dirty="0" smtClean="0"/>
              <a:t>Diferensiyel veya mutlak giriş</a:t>
            </a:r>
          </a:p>
          <a:p>
            <a:r>
              <a:rPr lang="tr-TR" sz="2000" dirty="0" smtClean="0"/>
              <a:t>Giriş empedansı</a:t>
            </a:r>
          </a:p>
          <a:p>
            <a:r>
              <a:rPr lang="tr-TR" sz="2000" dirty="0" smtClean="0"/>
              <a:t>Geçici rejim ve frekans cevabı</a:t>
            </a:r>
          </a:p>
          <a:p>
            <a:r>
              <a:rPr lang="tr-TR" sz="2000" dirty="0" smtClean="0"/>
              <a:t>Doğruluk </a:t>
            </a:r>
          </a:p>
          <a:p>
            <a:r>
              <a:rPr lang="tr-TR" sz="2000" dirty="0" smtClean="0"/>
              <a:t>Doğrusallık</a:t>
            </a:r>
          </a:p>
          <a:p>
            <a:r>
              <a:rPr lang="tr-TR" sz="2000" dirty="0" smtClean="0"/>
              <a:t>Güvenilirlik</a:t>
            </a:r>
            <a:endParaRPr lang="en-US" sz="2000" dirty="0"/>
          </a:p>
        </p:txBody>
      </p:sp>
      <p:sp>
        <p:nvSpPr>
          <p:cNvPr id="41" name="Down Arrow 40"/>
          <p:cNvSpPr/>
          <p:nvPr/>
        </p:nvSpPr>
        <p:spPr>
          <a:xfrm>
            <a:off x="1043608" y="3432834"/>
            <a:ext cx="72008" cy="1401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
          <p:cNvSpPr>
            <a:spLocks noChangeArrowheads="1"/>
          </p:cNvSpPr>
          <p:nvPr/>
        </p:nvSpPr>
        <p:spPr bwMode="auto">
          <a:xfrm>
            <a:off x="468313" y="1232248"/>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41690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ln>
            <a:solidFill>
              <a:schemeClr val="accent1"/>
            </a:solidFill>
          </a:ln>
        </p:spPr>
        <p:txBody>
          <a:bodyPr/>
          <a:lstStyle/>
          <a:p>
            <a:pPr>
              <a:defRPr/>
            </a:pPr>
            <a:fld id="{9523DC78-3C65-461F-928C-F3DA1B35C2CE}" type="slidenum">
              <a:rPr lang="en-US" smtClean="0"/>
              <a:pPr>
                <a:defRPr/>
              </a:pPr>
              <a:t>27</a:t>
            </a:fld>
            <a:endParaRPr lang="en-US"/>
          </a:p>
        </p:txBody>
      </p:sp>
      <p:sp>
        <p:nvSpPr>
          <p:cNvPr id="2" name="Title 1"/>
          <p:cNvSpPr>
            <a:spLocks noGrp="1"/>
          </p:cNvSpPr>
          <p:nvPr>
            <p:ph type="title"/>
          </p:nvPr>
        </p:nvSpPr>
        <p:spPr/>
        <p:txBody>
          <a:bodyPr>
            <a:normAutofit fontScale="90000"/>
          </a:bodyPr>
          <a:lstStyle/>
          <a:p>
            <a:r>
              <a:rPr lang="tr-TR" dirty="0" smtClean="0"/>
              <a:t>Tıbbi Cihazlar İçin Tasarım Süreci</a:t>
            </a:r>
            <a:endParaRPr lang="en-US" dirty="0"/>
          </a:p>
        </p:txBody>
      </p:sp>
      <p:sp>
        <p:nvSpPr>
          <p:cNvPr id="4" name="TextBox 3"/>
          <p:cNvSpPr txBox="1"/>
          <p:nvPr/>
        </p:nvSpPr>
        <p:spPr>
          <a:xfrm>
            <a:off x="2869938" y="1604758"/>
            <a:ext cx="2864887" cy="480131"/>
          </a:xfrm>
          <a:prstGeom prst="rect">
            <a:avLst/>
          </a:prstGeom>
          <a:noFill/>
          <a:ln>
            <a:solidFill>
              <a:schemeClr val="accent1"/>
            </a:solidFill>
          </a:ln>
        </p:spPr>
        <p:txBody>
          <a:bodyPr wrap="none" rtlCol="0">
            <a:spAutoFit/>
          </a:bodyPr>
          <a:lstStyle/>
          <a:p>
            <a:pPr>
              <a:buNone/>
            </a:pPr>
            <a:r>
              <a:rPr lang="tr-TR" dirty="0" smtClean="0"/>
              <a:t>Ölçülen büyüklük</a:t>
            </a:r>
            <a:endParaRPr lang="en-US" dirty="0"/>
          </a:p>
        </p:txBody>
      </p:sp>
      <p:sp>
        <p:nvSpPr>
          <p:cNvPr id="5" name="TextBox 4"/>
          <p:cNvSpPr txBox="1"/>
          <p:nvPr/>
        </p:nvSpPr>
        <p:spPr>
          <a:xfrm>
            <a:off x="467544" y="2564904"/>
            <a:ext cx="1800200" cy="867930"/>
          </a:xfrm>
          <a:prstGeom prst="rect">
            <a:avLst/>
          </a:prstGeom>
          <a:noFill/>
          <a:ln>
            <a:solidFill>
              <a:schemeClr val="accent1"/>
            </a:solidFill>
          </a:ln>
        </p:spPr>
        <p:txBody>
          <a:bodyPr wrap="square" rtlCol="0">
            <a:spAutoFit/>
          </a:bodyPr>
          <a:lstStyle/>
          <a:p>
            <a:pPr>
              <a:buNone/>
            </a:pPr>
            <a:r>
              <a:rPr lang="tr-TR" dirty="0" smtClean="0"/>
              <a:t>İşaret etmenleri</a:t>
            </a:r>
            <a:endParaRPr lang="en-US" dirty="0"/>
          </a:p>
        </p:txBody>
      </p:sp>
      <p:sp>
        <p:nvSpPr>
          <p:cNvPr id="6" name="TextBox 5"/>
          <p:cNvSpPr txBox="1"/>
          <p:nvPr/>
        </p:nvSpPr>
        <p:spPr>
          <a:xfrm>
            <a:off x="2800087" y="2564904"/>
            <a:ext cx="1800200" cy="867930"/>
          </a:xfrm>
          <a:prstGeom prst="rect">
            <a:avLst/>
          </a:prstGeom>
          <a:noFill/>
          <a:ln>
            <a:solidFill>
              <a:schemeClr val="accent1"/>
            </a:solidFill>
          </a:ln>
        </p:spPr>
        <p:txBody>
          <a:bodyPr wrap="square" rtlCol="0">
            <a:spAutoFit/>
          </a:bodyPr>
          <a:lstStyle/>
          <a:p>
            <a:pPr>
              <a:buNone/>
            </a:pPr>
            <a:r>
              <a:rPr lang="tr-TR" dirty="0" smtClean="0"/>
              <a:t>Çevresel etmenler</a:t>
            </a:r>
            <a:endParaRPr lang="en-US" dirty="0"/>
          </a:p>
        </p:txBody>
      </p:sp>
      <p:sp>
        <p:nvSpPr>
          <p:cNvPr id="7" name="TextBox 6"/>
          <p:cNvSpPr txBox="1"/>
          <p:nvPr/>
        </p:nvSpPr>
        <p:spPr>
          <a:xfrm>
            <a:off x="7164288" y="2564904"/>
            <a:ext cx="1800200" cy="646331"/>
          </a:xfrm>
          <a:prstGeom prst="rect">
            <a:avLst/>
          </a:prstGeom>
          <a:noFill/>
          <a:ln>
            <a:solidFill>
              <a:schemeClr val="accent1"/>
            </a:solidFill>
          </a:ln>
        </p:spPr>
        <p:txBody>
          <a:bodyPr wrap="square" rtlCol="0">
            <a:spAutoFit/>
          </a:bodyPr>
          <a:lstStyle/>
          <a:p>
            <a:pPr>
              <a:buNone/>
            </a:pPr>
            <a:r>
              <a:rPr lang="tr-TR" dirty="0" smtClean="0"/>
              <a:t>Ekonomik etmenler</a:t>
            </a:r>
            <a:endParaRPr lang="en-US" dirty="0"/>
          </a:p>
        </p:txBody>
      </p:sp>
      <p:sp>
        <p:nvSpPr>
          <p:cNvPr id="8" name="TextBox 7"/>
          <p:cNvSpPr txBox="1"/>
          <p:nvPr/>
        </p:nvSpPr>
        <p:spPr>
          <a:xfrm>
            <a:off x="5132631" y="2589520"/>
            <a:ext cx="1800200" cy="867930"/>
          </a:xfrm>
          <a:prstGeom prst="rect">
            <a:avLst/>
          </a:prstGeom>
          <a:noFill/>
          <a:ln>
            <a:solidFill>
              <a:schemeClr val="accent1"/>
            </a:solidFill>
          </a:ln>
        </p:spPr>
        <p:txBody>
          <a:bodyPr wrap="square" rtlCol="0">
            <a:spAutoFit/>
          </a:bodyPr>
          <a:lstStyle/>
          <a:p>
            <a:pPr>
              <a:buNone/>
            </a:pPr>
            <a:r>
              <a:rPr lang="tr-TR" dirty="0" smtClean="0"/>
              <a:t>Tıbbi etmenler</a:t>
            </a:r>
            <a:endParaRPr lang="en-US" dirty="0"/>
          </a:p>
        </p:txBody>
      </p:sp>
      <p:sp>
        <p:nvSpPr>
          <p:cNvPr id="9" name="TextBox 8"/>
          <p:cNvSpPr txBox="1"/>
          <p:nvPr/>
        </p:nvSpPr>
        <p:spPr>
          <a:xfrm>
            <a:off x="3347864" y="3933056"/>
            <a:ext cx="1728358" cy="480131"/>
          </a:xfrm>
          <a:prstGeom prst="rect">
            <a:avLst/>
          </a:prstGeom>
          <a:noFill/>
          <a:ln>
            <a:solidFill>
              <a:schemeClr val="accent1"/>
            </a:solidFill>
          </a:ln>
        </p:spPr>
        <p:txBody>
          <a:bodyPr wrap="none" rtlCol="0">
            <a:spAutoFit/>
          </a:bodyPr>
          <a:lstStyle/>
          <a:p>
            <a:pPr>
              <a:buNone/>
            </a:pPr>
            <a:r>
              <a:rPr lang="tr-TR" dirty="0" smtClean="0"/>
              <a:t>İlk tasarım</a:t>
            </a:r>
            <a:endParaRPr lang="en-US" dirty="0"/>
          </a:p>
        </p:txBody>
      </p:sp>
      <p:sp>
        <p:nvSpPr>
          <p:cNvPr id="10" name="TextBox 9"/>
          <p:cNvSpPr txBox="1"/>
          <p:nvPr/>
        </p:nvSpPr>
        <p:spPr>
          <a:xfrm>
            <a:off x="2676499" y="4725144"/>
            <a:ext cx="3047629" cy="480131"/>
          </a:xfrm>
          <a:prstGeom prst="rect">
            <a:avLst/>
          </a:prstGeom>
          <a:noFill/>
          <a:ln>
            <a:solidFill>
              <a:schemeClr val="accent1"/>
            </a:solidFill>
          </a:ln>
        </p:spPr>
        <p:txBody>
          <a:bodyPr wrap="none" rtlCol="0">
            <a:spAutoFit/>
          </a:bodyPr>
          <a:lstStyle/>
          <a:p>
            <a:pPr>
              <a:buNone/>
            </a:pPr>
            <a:r>
              <a:rPr lang="tr-TR" dirty="0" smtClean="0"/>
              <a:t>Prototip  (ilk örnek)</a:t>
            </a:r>
            <a:endParaRPr lang="en-US" dirty="0"/>
          </a:p>
        </p:txBody>
      </p:sp>
      <p:sp>
        <p:nvSpPr>
          <p:cNvPr id="11" name="TextBox 10"/>
          <p:cNvSpPr txBox="1"/>
          <p:nvPr/>
        </p:nvSpPr>
        <p:spPr>
          <a:xfrm>
            <a:off x="6444208" y="5613165"/>
            <a:ext cx="1628972" cy="480131"/>
          </a:xfrm>
          <a:prstGeom prst="rect">
            <a:avLst/>
          </a:prstGeom>
          <a:noFill/>
          <a:ln>
            <a:solidFill>
              <a:schemeClr val="accent1"/>
            </a:solidFill>
          </a:ln>
        </p:spPr>
        <p:txBody>
          <a:bodyPr wrap="none" rtlCol="0">
            <a:spAutoFit/>
          </a:bodyPr>
          <a:lstStyle/>
          <a:p>
            <a:pPr>
              <a:buNone/>
            </a:pPr>
            <a:r>
              <a:rPr lang="tr-TR" dirty="0" smtClean="0"/>
              <a:t>Olur alma</a:t>
            </a:r>
            <a:endParaRPr lang="en-US" dirty="0"/>
          </a:p>
        </p:txBody>
      </p:sp>
      <p:sp>
        <p:nvSpPr>
          <p:cNvPr id="12" name="TextBox 11"/>
          <p:cNvSpPr txBox="1"/>
          <p:nvPr/>
        </p:nvSpPr>
        <p:spPr>
          <a:xfrm>
            <a:off x="6335310" y="4707690"/>
            <a:ext cx="1888659" cy="480131"/>
          </a:xfrm>
          <a:prstGeom prst="rect">
            <a:avLst/>
          </a:prstGeom>
          <a:noFill/>
          <a:ln>
            <a:solidFill>
              <a:schemeClr val="accent1"/>
            </a:solidFill>
          </a:ln>
        </p:spPr>
        <p:txBody>
          <a:bodyPr wrap="none" rtlCol="0">
            <a:spAutoFit/>
          </a:bodyPr>
          <a:lstStyle/>
          <a:p>
            <a:pPr>
              <a:buNone/>
            </a:pPr>
            <a:r>
              <a:rPr lang="tr-TR" dirty="0" smtClean="0"/>
              <a:t>Son tasarım</a:t>
            </a:r>
            <a:endParaRPr lang="en-US" dirty="0"/>
          </a:p>
        </p:txBody>
      </p:sp>
      <p:sp>
        <p:nvSpPr>
          <p:cNvPr id="13" name="TextBox 12"/>
          <p:cNvSpPr txBox="1"/>
          <p:nvPr/>
        </p:nvSpPr>
        <p:spPr>
          <a:xfrm>
            <a:off x="3599829" y="5613163"/>
            <a:ext cx="1200970" cy="480131"/>
          </a:xfrm>
          <a:prstGeom prst="rect">
            <a:avLst/>
          </a:prstGeom>
          <a:noFill/>
          <a:ln>
            <a:solidFill>
              <a:schemeClr val="accent1"/>
            </a:solidFill>
          </a:ln>
        </p:spPr>
        <p:txBody>
          <a:bodyPr wrap="none" rtlCol="0">
            <a:spAutoFit/>
          </a:bodyPr>
          <a:lstStyle/>
          <a:p>
            <a:pPr>
              <a:buNone/>
            </a:pPr>
            <a:r>
              <a:rPr lang="tr-TR" dirty="0" smtClean="0"/>
              <a:t>Üretim</a:t>
            </a:r>
            <a:endParaRPr lang="en-US" dirty="0"/>
          </a:p>
        </p:txBody>
      </p:sp>
      <p:cxnSp>
        <p:nvCxnSpPr>
          <p:cNvPr id="15" name="Straight Arrow Connector 14"/>
          <p:cNvCxnSpPr>
            <a:stCxn id="4" idx="2"/>
            <a:endCxn id="5" idx="0"/>
          </p:cNvCxnSpPr>
          <p:nvPr/>
        </p:nvCxnSpPr>
        <p:spPr>
          <a:xfrm flipH="1">
            <a:off x="1367644" y="2084889"/>
            <a:ext cx="2934738"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 idx="2"/>
            <a:endCxn id="6" idx="0"/>
          </p:cNvCxnSpPr>
          <p:nvPr/>
        </p:nvCxnSpPr>
        <p:spPr>
          <a:xfrm flipH="1">
            <a:off x="3700187" y="2084889"/>
            <a:ext cx="602195"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 idx="2"/>
            <a:endCxn id="8" idx="0"/>
          </p:cNvCxnSpPr>
          <p:nvPr/>
        </p:nvCxnSpPr>
        <p:spPr>
          <a:xfrm>
            <a:off x="4302382" y="2084889"/>
            <a:ext cx="1730349" cy="5046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2"/>
            <a:endCxn id="7" idx="0"/>
          </p:cNvCxnSpPr>
          <p:nvPr/>
        </p:nvCxnSpPr>
        <p:spPr>
          <a:xfrm>
            <a:off x="4302382" y="2084889"/>
            <a:ext cx="3762006"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5" idx="2"/>
            <a:endCxn id="9" idx="0"/>
          </p:cNvCxnSpPr>
          <p:nvPr/>
        </p:nvCxnSpPr>
        <p:spPr>
          <a:xfrm>
            <a:off x="1367644" y="3432834"/>
            <a:ext cx="2844399" cy="5002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6" idx="2"/>
            <a:endCxn id="9" idx="0"/>
          </p:cNvCxnSpPr>
          <p:nvPr/>
        </p:nvCxnSpPr>
        <p:spPr>
          <a:xfrm>
            <a:off x="3700187" y="3432834"/>
            <a:ext cx="511856" cy="5002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8" idx="2"/>
            <a:endCxn id="9" idx="0"/>
          </p:cNvCxnSpPr>
          <p:nvPr/>
        </p:nvCxnSpPr>
        <p:spPr>
          <a:xfrm flipH="1">
            <a:off x="4212043" y="3457450"/>
            <a:ext cx="1820688" cy="4756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7" idx="2"/>
            <a:endCxn id="9" idx="0"/>
          </p:cNvCxnSpPr>
          <p:nvPr/>
        </p:nvCxnSpPr>
        <p:spPr>
          <a:xfrm flipH="1">
            <a:off x="4212043" y="3211235"/>
            <a:ext cx="3852345" cy="7218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9" idx="2"/>
            <a:endCxn id="10" idx="0"/>
          </p:cNvCxnSpPr>
          <p:nvPr/>
        </p:nvCxnSpPr>
        <p:spPr>
          <a:xfrm flipH="1">
            <a:off x="4200314" y="4413187"/>
            <a:ext cx="11729" cy="3119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0" idx="3"/>
            <a:endCxn id="12" idx="1"/>
          </p:cNvCxnSpPr>
          <p:nvPr/>
        </p:nvCxnSpPr>
        <p:spPr>
          <a:xfrm flipV="1">
            <a:off x="5724128" y="4947756"/>
            <a:ext cx="611182" cy="174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12" idx="2"/>
          </p:cNvCxnSpPr>
          <p:nvPr/>
        </p:nvCxnSpPr>
        <p:spPr>
          <a:xfrm flipH="1">
            <a:off x="7279639" y="5187821"/>
            <a:ext cx="1" cy="4253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Left Arrow 38"/>
          <p:cNvSpPr/>
          <p:nvPr/>
        </p:nvSpPr>
        <p:spPr>
          <a:xfrm>
            <a:off x="4800799" y="5853230"/>
            <a:ext cx="1643409"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323528" y="2852936"/>
            <a:ext cx="2160240" cy="3108543"/>
          </a:xfrm>
          <a:prstGeom prst="rect">
            <a:avLst/>
          </a:prstGeom>
          <a:solidFill>
            <a:schemeClr val="accent1">
              <a:lumMod val="20000"/>
              <a:lumOff val="80000"/>
            </a:schemeClr>
          </a:solidFill>
        </p:spPr>
        <p:txBody>
          <a:bodyPr wrap="square" rtlCol="0">
            <a:spAutoFit/>
          </a:bodyPr>
          <a:lstStyle/>
          <a:p>
            <a:r>
              <a:rPr lang="tr-TR" sz="2000" dirty="0" smtClean="0"/>
              <a:t>Belirlilik </a:t>
            </a:r>
          </a:p>
          <a:p>
            <a:r>
              <a:rPr lang="tr-TR" sz="2000" dirty="0" smtClean="0"/>
              <a:t>İşaret-gürültü oranı</a:t>
            </a:r>
          </a:p>
          <a:p>
            <a:r>
              <a:rPr lang="tr-TR" sz="2000" dirty="0" smtClean="0"/>
              <a:t>Kararlılık (ısı, nem, basınç, ivme, darbe, titreşim, radyasyon)</a:t>
            </a:r>
          </a:p>
          <a:p>
            <a:r>
              <a:rPr lang="tr-TR" sz="2000" dirty="0" smtClean="0"/>
              <a:t>Güç ihtiyaçları</a:t>
            </a:r>
          </a:p>
          <a:p>
            <a:r>
              <a:rPr lang="tr-TR" sz="2000" dirty="0" smtClean="0"/>
              <a:t>Montaj şekli ve boyutları</a:t>
            </a:r>
            <a:endParaRPr lang="en-US" sz="2000" dirty="0"/>
          </a:p>
        </p:txBody>
      </p:sp>
      <p:sp>
        <p:nvSpPr>
          <p:cNvPr id="42" name="Rectangle 4"/>
          <p:cNvSpPr>
            <a:spLocks noChangeArrowheads="1"/>
          </p:cNvSpPr>
          <p:nvPr/>
        </p:nvSpPr>
        <p:spPr bwMode="auto">
          <a:xfrm>
            <a:off x="468313" y="1232248"/>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cxnSp>
        <p:nvCxnSpPr>
          <p:cNvPr id="18" name="Straight Arrow Connector 17"/>
          <p:cNvCxnSpPr>
            <a:stCxn id="6" idx="2"/>
          </p:cNvCxnSpPr>
          <p:nvPr/>
        </p:nvCxnSpPr>
        <p:spPr>
          <a:xfrm flipH="1">
            <a:off x="2483768" y="3432834"/>
            <a:ext cx="1216419" cy="1274856"/>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82460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ln>
            <a:solidFill>
              <a:schemeClr val="accent1"/>
            </a:solidFill>
          </a:ln>
        </p:spPr>
        <p:txBody>
          <a:bodyPr/>
          <a:lstStyle/>
          <a:p>
            <a:pPr>
              <a:defRPr/>
            </a:pPr>
            <a:fld id="{9523DC78-3C65-461F-928C-F3DA1B35C2CE}" type="slidenum">
              <a:rPr lang="en-US" smtClean="0"/>
              <a:pPr>
                <a:defRPr/>
              </a:pPr>
              <a:t>28</a:t>
            </a:fld>
            <a:endParaRPr lang="en-US"/>
          </a:p>
        </p:txBody>
      </p:sp>
      <p:sp>
        <p:nvSpPr>
          <p:cNvPr id="2" name="Title 1"/>
          <p:cNvSpPr>
            <a:spLocks noGrp="1"/>
          </p:cNvSpPr>
          <p:nvPr>
            <p:ph type="title"/>
          </p:nvPr>
        </p:nvSpPr>
        <p:spPr/>
        <p:txBody>
          <a:bodyPr>
            <a:normAutofit fontScale="90000"/>
          </a:bodyPr>
          <a:lstStyle/>
          <a:p>
            <a:r>
              <a:rPr lang="tr-TR" dirty="0" smtClean="0"/>
              <a:t>Tıbbi Cihazlar İçin Tasarım Süreci</a:t>
            </a:r>
            <a:endParaRPr lang="en-US" dirty="0"/>
          </a:p>
        </p:txBody>
      </p:sp>
      <p:sp>
        <p:nvSpPr>
          <p:cNvPr id="4" name="TextBox 3"/>
          <p:cNvSpPr txBox="1"/>
          <p:nvPr/>
        </p:nvSpPr>
        <p:spPr>
          <a:xfrm>
            <a:off x="2869938" y="1604758"/>
            <a:ext cx="2864887" cy="480131"/>
          </a:xfrm>
          <a:prstGeom prst="rect">
            <a:avLst/>
          </a:prstGeom>
          <a:noFill/>
          <a:ln>
            <a:solidFill>
              <a:schemeClr val="accent1"/>
            </a:solidFill>
          </a:ln>
        </p:spPr>
        <p:txBody>
          <a:bodyPr wrap="none" rtlCol="0">
            <a:spAutoFit/>
          </a:bodyPr>
          <a:lstStyle/>
          <a:p>
            <a:pPr>
              <a:buNone/>
            </a:pPr>
            <a:r>
              <a:rPr lang="tr-TR" dirty="0" smtClean="0"/>
              <a:t>Ölçülen büyüklük</a:t>
            </a:r>
            <a:endParaRPr lang="en-US" dirty="0"/>
          </a:p>
        </p:txBody>
      </p:sp>
      <p:sp>
        <p:nvSpPr>
          <p:cNvPr id="5" name="TextBox 4"/>
          <p:cNvSpPr txBox="1"/>
          <p:nvPr/>
        </p:nvSpPr>
        <p:spPr>
          <a:xfrm>
            <a:off x="467544" y="2564904"/>
            <a:ext cx="1800200" cy="867930"/>
          </a:xfrm>
          <a:prstGeom prst="rect">
            <a:avLst/>
          </a:prstGeom>
          <a:noFill/>
          <a:ln>
            <a:solidFill>
              <a:schemeClr val="accent1"/>
            </a:solidFill>
          </a:ln>
        </p:spPr>
        <p:txBody>
          <a:bodyPr wrap="square" rtlCol="0">
            <a:spAutoFit/>
          </a:bodyPr>
          <a:lstStyle/>
          <a:p>
            <a:pPr>
              <a:buNone/>
            </a:pPr>
            <a:r>
              <a:rPr lang="tr-TR" dirty="0" smtClean="0"/>
              <a:t>İşaret etmenleri</a:t>
            </a:r>
            <a:endParaRPr lang="en-US" dirty="0"/>
          </a:p>
        </p:txBody>
      </p:sp>
      <p:sp>
        <p:nvSpPr>
          <p:cNvPr id="6" name="TextBox 5"/>
          <p:cNvSpPr txBox="1"/>
          <p:nvPr/>
        </p:nvSpPr>
        <p:spPr>
          <a:xfrm>
            <a:off x="2800087" y="2564904"/>
            <a:ext cx="1800200" cy="867930"/>
          </a:xfrm>
          <a:prstGeom prst="rect">
            <a:avLst/>
          </a:prstGeom>
          <a:noFill/>
          <a:ln>
            <a:solidFill>
              <a:schemeClr val="accent1"/>
            </a:solidFill>
          </a:ln>
        </p:spPr>
        <p:txBody>
          <a:bodyPr wrap="square" rtlCol="0">
            <a:spAutoFit/>
          </a:bodyPr>
          <a:lstStyle/>
          <a:p>
            <a:pPr>
              <a:buNone/>
            </a:pPr>
            <a:r>
              <a:rPr lang="tr-TR" dirty="0" smtClean="0"/>
              <a:t>Çevresel etmenler</a:t>
            </a:r>
            <a:endParaRPr lang="en-US" dirty="0"/>
          </a:p>
        </p:txBody>
      </p:sp>
      <p:sp>
        <p:nvSpPr>
          <p:cNvPr id="7" name="TextBox 6"/>
          <p:cNvSpPr txBox="1"/>
          <p:nvPr/>
        </p:nvSpPr>
        <p:spPr>
          <a:xfrm>
            <a:off x="7164288" y="2564904"/>
            <a:ext cx="1800200" cy="646331"/>
          </a:xfrm>
          <a:prstGeom prst="rect">
            <a:avLst/>
          </a:prstGeom>
          <a:noFill/>
          <a:ln>
            <a:solidFill>
              <a:schemeClr val="accent1"/>
            </a:solidFill>
          </a:ln>
        </p:spPr>
        <p:txBody>
          <a:bodyPr wrap="square" rtlCol="0">
            <a:spAutoFit/>
          </a:bodyPr>
          <a:lstStyle/>
          <a:p>
            <a:pPr>
              <a:buNone/>
            </a:pPr>
            <a:r>
              <a:rPr lang="tr-TR" dirty="0" smtClean="0"/>
              <a:t>Ekonomik etmenler</a:t>
            </a:r>
            <a:endParaRPr lang="en-US" dirty="0"/>
          </a:p>
        </p:txBody>
      </p:sp>
      <p:sp>
        <p:nvSpPr>
          <p:cNvPr id="8" name="TextBox 7"/>
          <p:cNvSpPr txBox="1"/>
          <p:nvPr/>
        </p:nvSpPr>
        <p:spPr>
          <a:xfrm>
            <a:off x="5132631" y="2589520"/>
            <a:ext cx="1800200" cy="867930"/>
          </a:xfrm>
          <a:prstGeom prst="rect">
            <a:avLst/>
          </a:prstGeom>
          <a:noFill/>
          <a:ln>
            <a:solidFill>
              <a:schemeClr val="accent1"/>
            </a:solidFill>
          </a:ln>
        </p:spPr>
        <p:txBody>
          <a:bodyPr wrap="square" rtlCol="0">
            <a:spAutoFit/>
          </a:bodyPr>
          <a:lstStyle/>
          <a:p>
            <a:pPr>
              <a:buNone/>
            </a:pPr>
            <a:r>
              <a:rPr lang="tr-TR" dirty="0" smtClean="0"/>
              <a:t>Tıbbi etmenler</a:t>
            </a:r>
            <a:endParaRPr lang="en-US" dirty="0"/>
          </a:p>
        </p:txBody>
      </p:sp>
      <p:sp>
        <p:nvSpPr>
          <p:cNvPr id="9" name="TextBox 8"/>
          <p:cNvSpPr txBox="1"/>
          <p:nvPr/>
        </p:nvSpPr>
        <p:spPr>
          <a:xfrm>
            <a:off x="3347864" y="3933056"/>
            <a:ext cx="1728358" cy="480131"/>
          </a:xfrm>
          <a:prstGeom prst="rect">
            <a:avLst/>
          </a:prstGeom>
          <a:noFill/>
          <a:ln>
            <a:solidFill>
              <a:schemeClr val="accent1"/>
            </a:solidFill>
          </a:ln>
        </p:spPr>
        <p:txBody>
          <a:bodyPr wrap="none" rtlCol="0">
            <a:spAutoFit/>
          </a:bodyPr>
          <a:lstStyle/>
          <a:p>
            <a:pPr>
              <a:buNone/>
            </a:pPr>
            <a:r>
              <a:rPr lang="tr-TR" dirty="0" smtClean="0"/>
              <a:t>İlk tasarım</a:t>
            </a:r>
            <a:endParaRPr lang="en-US" dirty="0"/>
          </a:p>
        </p:txBody>
      </p:sp>
      <p:sp>
        <p:nvSpPr>
          <p:cNvPr id="10" name="TextBox 9"/>
          <p:cNvSpPr txBox="1"/>
          <p:nvPr/>
        </p:nvSpPr>
        <p:spPr>
          <a:xfrm>
            <a:off x="2676499" y="4725144"/>
            <a:ext cx="3047629" cy="480131"/>
          </a:xfrm>
          <a:prstGeom prst="rect">
            <a:avLst/>
          </a:prstGeom>
          <a:noFill/>
          <a:ln>
            <a:solidFill>
              <a:schemeClr val="accent1"/>
            </a:solidFill>
          </a:ln>
        </p:spPr>
        <p:txBody>
          <a:bodyPr wrap="none" rtlCol="0">
            <a:spAutoFit/>
          </a:bodyPr>
          <a:lstStyle/>
          <a:p>
            <a:pPr>
              <a:buNone/>
            </a:pPr>
            <a:r>
              <a:rPr lang="tr-TR" dirty="0" smtClean="0"/>
              <a:t>Prototip  (ilk örnek)</a:t>
            </a:r>
            <a:endParaRPr lang="en-US" dirty="0"/>
          </a:p>
        </p:txBody>
      </p:sp>
      <p:sp>
        <p:nvSpPr>
          <p:cNvPr id="11" name="TextBox 10"/>
          <p:cNvSpPr txBox="1"/>
          <p:nvPr/>
        </p:nvSpPr>
        <p:spPr>
          <a:xfrm>
            <a:off x="6444208" y="5613165"/>
            <a:ext cx="1628972" cy="480131"/>
          </a:xfrm>
          <a:prstGeom prst="rect">
            <a:avLst/>
          </a:prstGeom>
          <a:noFill/>
          <a:ln>
            <a:solidFill>
              <a:schemeClr val="accent1"/>
            </a:solidFill>
          </a:ln>
        </p:spPr>
        <p:txBody>
          <a:bodyPr wrap="none" rtlCol="0">
            <a:spAutoFit/>
          </a:bodyPr>
          <a:lstStyle/>
          <a:p>
            <a:pPr>
              <a:buNone/>
            </a:pPr>
            <a:r>
              <a:rPr lang="tr-TR" dirty="0" smtClean="0"/>
              <a:t>Olur alma</a:t>
            </a:r>
            <a:endParaRPr lang="en-US" dirty="0"/>
          </a:p>
        </p:txBody>
      </p:sp>
      <p:sp>
        <p:nvSpPr>
          <p:cNvPr id="12" name="TextBox 11"/>
          <p:cNvSpPr txBox="1"/>
          <p:nvPr/>
        </p:nvSpPr>
        <p:spPr>
          <a:xfrm>
            <a:off x="6335310" y="4707690"/>
            <a:ext cx="1888659" cy="480131"/>
          </a:xfrm>
          <a:prstGeom prst="rect">
            <a:avLst/>
          </a:prstGeom>
          <a:noFill/>
          <a:ln>
            <a:solidFill>
              <a:schemeClr val="accent1"/>
            </a:solidFill>
          </a:ln>
        </p:spPr>
        <p:txBody>
          <a:bodyPr wrap="none" rtlCol="0">
            <a:spAutoFit/>
          </a:bodyPr>
          <a:lstStyle/>
          <a:p>
            <a:pPr>
              <a:buNone/>
            </a:pPr>
            <a:r>
              <a:rPr lang="tr-TR" dirty="0" smtClean="0"/>
              <a:t>Son tasarım</a:t>
            </a:r>
            <a:endParaRPr lang="en-US" dirty="0"/>
          </a:p>
        </p:txBody>
      </p:sp>
      <p:sp>
        <p:nvSpPr>
          <p:cNvPr id="13" name="TextBox 12"/>
          <p:cNvSpPr txBox="1"/>
          <p:nvPr/>
        </p:nvSpPr>
        <p:spPr>
          <a:xfrm>
            <a:off x="3599829" y="5613163"/>
            <a:ext cx="1200970" cy="480131"/>
          </a:xfrm>
          <a:prstGeom prst="rect">
            <a:avLst/>
          </a:prstGeom>
          <a:noFill/>
          <a:ln>
            <a:solidFill>
              <a:schemeClr val="accent1"/>
            </a:solidFill>
          </a:ln>
        </p:spPr>
        <p:txBody>
          <a:bodyPr wrap="none" rtlCol="0">
            <a:spAutoFit/>
          </a:bodyPr>
          <a:lstStyle/>
          <a:p>
            <a:pPr>
              <a:buNone/>
            </a:pPr>
            <a:r>
              <a:rPr lang="tr-TR" dirty="0" smtClean="0"/>
              <a:t>Üretim</a:t>
            </a:r>
            <a:endParaRPr lang="en-US" dirty="0"/>
          </a:p>
        </p:txBody>
      </p:sp>
      <p:cxnSp>
        <p:nvCxnSpPr>
          <p:cNvPr id="15" name="Straight Arrow Connector 14"/>
          <p:cNvCxnSpPr>
            <a:stCxn id="4" idx="2"/>
            <a:endCxn id="5" idx="0"/>
          </p:cNvCxnSpPr>
          <p:nvPr/>
        </p:nvCxnSpPr>
        <p:spPr>
          <a:xfrm flipH="1">
            <a:off x="1367644" y="2084889"/>
            <a:ext cx="2934738"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 idx="2"/>
            <a:endCxn id="6" idx="0"/>
          </p:cNvCxnSpPr>
          <p:nvPr/>
        </p:nvCxnSpPr>
        <p:spPr>
          <a:xfrm flipH="1">
            <a:off x="3700187" y="2084889"/>
            <a:ext cx="602195"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 idx="2"/>
            <a:endCxn id="8" idx="0"/>
          </p:cNvCxnSpPr>
          <p:nvPr/>
        </p:nvCxnSpPr>
        <p:spPr>
          <a:xfrm>
            <a:off x="4302382" y="2084889"/>
            <a:ext cx="1730349" cy="5046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2"/>
            <a:endCxn id="7" idx="0"/>
          </p:cNvCxnSpPr>
          <p:nvPr/>
        </p:nvCxnSpPr>
        <p:spPr>
          <a:xfrm>
            <a:off x="4302382" y="2084889"/>
            <a:ext cx="3762006"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5" idx="2"/>
            <a:endCxn id="9" idx="0"/>
          </p:cNvCxnSpPr>
          <p:nvPr/>
        </p:nvCxnSpPr>
        <p:spPr>
          <a:xfrm>
            <a:off x="1367644" y="3432834"/>
            <a:ext cx="2844399" cy="5002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6" idx="2"/>
            <a:endCxn id="9" idx="0"/>
          </p:cNvCxnSpPr>
          <p:nvPr/>
        </p:nvCxnSpPr>
        <p:spPr>
          <a:xfrm>
            <a:off x="3700187" y="3432834"/>
            <a:ext cx="511856" cy="5002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8" idx="2"/>
            <a:endCxn id="9" idx="0"/>
          </p:cNvCxnSpPr>
          <p:nvPr/>
        </p:nvCxnSpPr>
        <p:spPr>
          <a:xfrm flipH="1">
            <a:off x="4212043" y="3457450"/>
            <a:ext cx="1820688" cy="4756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7" idx="2"/>
            <a:endCxn id="9" idx="0"/>
          </p:cNvCxnSpPr>
          <p:nvPr/>
        </p:nvCxnSpPr>
        <p:spPr>
          <a:xfrm flipH="1">
            <a:off x="4212043" y="3211235"/>
            <a:ext cx="3852345" cy="7218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9" idx="2"/>
            <a:endCxn id="10" idx="0"/>
          </p:cNvCxnSpPr>
          <p:nvPr/>
        </p:nvCxnSpPr>
        <p:spPr>
          <a:xfrm flipH="1">
            <a:off x="4200314" y="4413187"/>
            <a:ext cx="11729" cy="3119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0" idx="3"/>
            <a:endCxn id="12" idx="1"/>
          </p:cNvCxnSpPr>
          <p:nvPr/>
        </p:nvCxnSpPr>
        <p:spPr>
          <a:xfrm flipV="1">
            <a:off x="5724128" y="4947756"/>
            <a:ext cx="611182" cy="174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12" idx="2"/>
          </p:cNvCxnSpPr>
          <p:nvPr/>
        </p:nvCxnSpPr>
        <p:spPr>
          <a:xfrm flipH="1">
            <a:off x="7279639" y="5187821"/>
            <a:ext cx="1" cy="4253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Left Arrow 38"/>
          <p:cNvSpPr/>
          <p:nvPr/>
        </p:nvSpPr>
        <p:spPr>
          <a:xfrm>
            <a:off x="4800799" y="5853230"/>
            <a:ext cx="1643409"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323528" y="2276872"/>
            <a:ext cx="2160240" cy="3447098"/>
          </a:xfrm>
          <a:prstGeom prst="rect">
            <a:avLst/>
          </a:prstGeom>
          <a:solidFill>
            <a:schemeClr val="accent1">
              <a:lumMod val="20000"/>
              <a:lumOff val="80000"/>
            </a:schemeClr>
          </a:solidFill>
        </p:spPr>
        <p:txBody>
          <a:bodyPr wrap="square" rtlCol="0">
            <a:spAutoFit/>
          </a:bodyPr>
          <a:lstStyle/>
          <a:p>
            <a:r>
              <a:rPr lang="tr-TR" sz="2000" dirty="0" smtClean="0"/>
              <a:t>İnvazif veya değil</a:t>
            </a:r>
          </a:p>
          <a:p>
            <a:r>
              <a:rPr lang="tr-TR" sz="2000" dirty="0" smtClean="0"/>
              <a:t>Doku algılayıcı ara yüzü</a:t>
            </a:r>
          </a:p>
          <a:p>
            <a:r>
              <a:rPr lang="tr-TR" sz="2000" dirty="0" smtClean="0"/>
              <a:t>Malzemenin toksikliği</a:t>
            </a:r>
          </a:p>
          <a:p>
            <a:r>
              <a:rPr lang="tr-TR" sz="2000" dirty="0" smtClean="0"/>
              <a:t>Elektrik güvenilirliği</a:t>
            </a:r>
          </a:p>
          <a:p>
            <a:r>
              <a:rPr lang="tr-TR" sz="2000" dirty="0" smtClean="0"/>
              <a:t>Radyasyon ve ısı yayımı</a:t>
            </a:r>
          </a:p>
          <a:p>
            <a:r>
              <a:rPr lang="tr-TR" sz="2000" dirty="0" smtClean="0"/>
              <a:t>Hastaya vereceği sıkıntılar</a:t>
            </a:r>
            <a:endParaRPr lang="en-US" sz="2000" dirty="0"/>
          </a:p>
        </p:txBody>
      </p:sp>
      <p:sp>
        <p:nvSpPr>
          <p:cNvPr id="42" name="Rectangle 4"/>
          <p:cNvSpPr>
            <a:spLocks noChangeArrowheads="1"/>
          </p:cNvSpPr>
          <p:nvPr/>
        </p:nvSpPr>
        <p:spPr bwMode="auto">
          <a:xfrm>
            <a:off x="468313" y="1232248"/>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cxnSp>
        <p:nvCxnSpPr>
          <p:cNvPr id="16" name="Straight Arrow Connector 15"/>
          <p:cNvCxnSpPr>
            <a:stCxn id="8" idx="2"/>
          </p:cNvCxnSpPr>
          <p:nvPr/>
        </p:nvCxnSpPr>
        <p:spPr>
          <a:xfrm flipH="1">
            <a:off x="2483768" y="3457450"/>
            <a:ext cx="3548963" cy="125024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3232294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ln>
            <a:solidFill>
              <a:schemeClr val="accent1"/>
            </a:solidFill>
          </a:ln>
        </p:spPr>
        <p:txBody>
          <a:bodyPr/>
          <a:lstStyle/>
          <a:p>
            <a:pPr>
              <a:defRPr/>
            </a:pPr>
            <a:fld id="{9523DC78-3C65-461F-928C-F3DA1B35C2CE}" type="slidenum">
              <a:rPr lang="en-US" smtClean="0"/>
              <a:pPr>
                <a:defRPr/>
              </a:pPr>
              <a:t>29</a:t>
            </a:fld>
            <a:endParaRPr lang="en-US"/>
          </a:p>
        </p:txBody>
      </p:sp>
      <p:sp>
        <p:nvSpPr>
          <p:cNvPr id="2" name="Title 1"/>
          <p:cNvSpPr>
            <a:spLocks noGrp="1"/>
          </p:cNvSpPr>
          <p:nvPr>
            <p:ph type="title"/>
          </p:nvPr>
        </p:nvSpPr>
        <p:spPr/>
        <p:txBody>
          <a:bodyPr>
            <a:normAutofit fontScale="90000"/>
          </a:bodyPr>
          <a:lstStyle/>
          <a:p>
            <a:r>
              <a:rPr lang="tr-TR" dirty="0" smtClean="0"/>
              <a:t>Tıbbi Cihazlar İçin Tasarım Süreci</a:t>
            </a:r>
            <a:endParaRPr lang="en-US" dirty="0"/>
          </a:p>
        </p:txBody>
      </p:sp>
      <p:sp>
        <p:nvSpPr>
          <p:cNvPr id="4" name="TextBox 3"/>
          <p:cNvSpPr txBox="1"/>
          <p:nvPr/>
        </p:nvSpPr>
        <p:spPr>
          <a:xfrm>
            <a:off x="2869938" y="1604758"/>
            <a:ext cx="2864887" cy="480131"/>
          </a:xfrm>
          <a:prstGeom prst="rect">
            <a:avLst/>
          </a:prstGeom>
          <a:noFill/>
          <a:ln>
            <a:solidFill>
              <a:schemeClr val="accent1"/>
            </a:solidFill>
          </a:ln>
        </p:spPr>
        <p:txBody>
          <a:bodyPr wrap="none" rtlCol="0">
            <a:spAutoFit/>
          </a:bodyPr>
          <a:lstStyle/>
          <a:p>
            <a:pPr>
              <a:buNone/>
            </a:pPr>
            <a:r>
              <a:rPr lang="tr-TR" dirty="0" smtClean="0"/>
              <a:t>Ölçülen büyüklük</a:t>
            </a:r>
            <a:endParaRPr lang="en-US" dirty="0"/>
          </a:p>
        </p:txBody>
      </p:sp>
      <p:sp>
        <p:nvSpPr>
          <p:cNvPr id="5" name="TextBox 4"/>
          <p:cNvSpPr txBox="1"/>
          <p:nvPr/>
        </p:nvSpPr>
        <p:spPr>
          <a:xfrm>
            <a:off x="467544" y="2564904"/>
            <a:ext cx="1800200" cy="867930"/>
          </a:xfrm>
          <a:prstGeom prst="rect">
            <a:avLst/>
          </a:prstGeom>
          <a:noFill/>
          <a:ln>
            <a:solidFill>
              <a:schemeClr val="accent1"/>
            </a:solidFill>
          </a:ln>
        </p:spPr>
        <p:txBody>
          <a:bodyPr wrap="square" rtlCol="0">
            <a:spAutoFit/>
          </a:bodyPr>
          <a:lstStyle/>
          <a:p>
            <a:pPr>
              <a:buNone/>
            </a:pPr>
            <a:r>
              <a:rPr lang="tr-TR" dirty="0" smtClean="0"/>
              <a:t>İşaret etmenleri</a:t>
            </a:r>
            <a:endParaRPr lang="en-US" dirty="0"/>
          </a:p>
        </p:txBody>
      </p:sp>
      <p:sp>
        <p:nvSpPr>
          <p:cNvPr id="6" name="TextBox 5"/>
          <p:cNvSpPr txBox="1"/>
          <p:nvPr/>
        </p:nvSpPr>
        <p:spPr>
          <a:xfrm>
            <a:off x="2800087" y="2564904"/>
            <a:ext cx="1800200" cy="867930"/>
          </a:xfrm>
          <a:prstGeom prst="rect">
            <a:avLst/>
          </a:prstGeom>
          <a:noFill/>
          <a:ln>
            <a:solidFill>
              <a:schemeClr val="accent1"/>
            </a:solidFill>
          </a:ln>
        </p:spPr>
        <p:txBody>
          <a:bodyPr wrap="square" rtlCol="0">
            <a:spAutoFit/>
          </a:bodyPr>
          <a:lstStyle/>
          <a:p>
            <a:pPr>
              <a:buNone/>
            </a:pPr>
            <a:r>
              <a:rPr lang="tr-TR" dirty="0" smtClean="0"/>
              <a:t>Çevresel etmenler</a:t>
            </a:r>
            <a:endParaRPr lang="en-US" dirty="0"/>
          </a:p>
        </p:txBody>
      </p:sp>
      <p:sp>
        <p:nvSpPr>
          <p:cNvPr id="7" name="TextBox 6"/>
          <p:cNvSpPr txBox="1"/>
          <p:nvPr/>
        </p:nvSpPr>
        <p:spPr>
          <a:xfrm>
            <a:off x="7164288" y="2564904"/>
            <a:ext cx="1800200" cy="646331"/>
          </a:xfrm>
          <a:prstGeom prst="rect">
            <a:avLst/>
          </a:prstGeom>
          <a:noFill/>
          <a:ln>
            <a:solidFill>
              <a:schemeClr val="accent1"/>
            </a:solidFill>
          </a:ln>
        </p:spPr>
        <p:txBody>
          <a:bodyPr wrap="square" rtlCol="0">
            <a:spAutoFit/>
          </a:bodyPr>
          <a:lstStyle/>
          <a:p>
            <a:pPr>
              <a:buNone/>
            </a:pPr>
            <a:r>
              <a:rPr lang="tr-TR" dirty="0" smtClean="0"/>
              <a:t>Ekonomik etmenler</a:t>
            </a:r>
            <a:endParaRPr lang="en-US" dirty="0"/>
          </a:p>
        </p:txBody>
      </p:sp>
      <p:sp>
        <p:nvSpPr>
          <p:cNvPr id="8" name="TextBox 7"/>
          <p:cNvSpPr txBox="1"/>
          <p:nvPr/>
        </p:nvSpPr>
        <p:spPr>
          <a:xfrm>
            <a:off x="5132631" y="2589520"/>
            <a:ext cx="1800200" cy="867930"/>
          </a:xfrm>
          <a:prstGeom prst="rect">
            <a:avLst/>
          </a:prstGeom>
          <a:noFill/>
          <a:ln>
            <a:solidFill>
              <a:schemeClr val="accent1"/>
            </a:solidFill>
          </a:ln>
        </p:spPr>
        <p:txBody>
          <a:bodyPr wrap="square" rtlCol="0">
            <a:spAutoFit/>
          </a:bodyPr>
          <a:lstStyle/>
          <a:p>
            <a:pPr>
              <a:buNone/>
            </a:pPr>
            <a:r>
              <a:rPr lang="tr-TR" dirty="0" smtClean="0"/>
              <a:t>Tıbbi etmenler</a:t>
            </a:r>
            <a:endParaRPr lang="en-US" dirty="0"/>
          </a:p>
        </p:txBody>
      </p:sp>
      <p:sp>
        <p:nvSpPr>
          <p:cNvPr id="9" name="TextBox 8"/>
          <p:cNvSpPr txBox="1"/>
          <p:nvPr/>
        </p:nvSpPr>
        <p:spPr>
          <a:xfrm>
            <a:off x="3347864" y="3933056"/>
            <a:ext cx="1728358" cy="480131"/>
          </a:xfrm>
          <a:prstGeom prst="rect">
            <a:avLst/>
          </a:prstGeom>
          <a:noFill/>
          <a:ln>
            <a:solidFill>
              <a:schemeClr val="accent1"/>
            </a:solidFill>
          </a:ln>
        </p:spPr>
        <p:txBody>
          <a:bodyPr wrap="none" rtlCol="0">
            <a:spAutoFit/>
          </a:bodyPr>
          <a:lstStyle/>
          <a:p>
            <a:pPr>
              <a:buNone/>
            </a:pPr>
            <a:r>
              <a:rPr lang="tr-TR" dirty="0" smtClean="0"/>
              <a:t>İlk tasarım</a:t>
            </a:r>
            <a:endParaRPr lang="en-US" dirty="0"/>
          </a:p>
        </p:txBody>
      </p:sp>
      <p:sp>
        <p:nvSpPr>
          <p:cNvPr id="10" name="TextBox 9"/>
          <p:cNvSpPr txBox="1"/>
          <p:nvPr/>
        </p:nvSpPr>
        <p:spPr>
          <a:xfrm>
            <a:off x="2676499" y="4725144"/>
            <a:ext cx="3047629" cy="480131"/>
          </a:xfrm>
          <a:prstGeom prst="rect">
            <a:avLst/>
          </a:prstGeom>
          <a:noFill/>
          <a:ln>
            <a:solidFill>
              <a:schemeClr val="accent1"/>
            </a:solidFill>
          </a:ln>
        </p:spPr>
        <p:txBody>
          <a:bodyPr wrap="none" rtlCol="0">
            <a:spAutoFit/>
          </a:bodyPr>
          <a:lstStyle/>
          <a:p>
            <a:pPr>
              <a:buNone/>
            </a:pPr>
            <a:r>
              <a:rPr lang="tr-TR" dirty="0" smtClean="0"/>
              <a:t>Prototip  (ilk örnek)</a:t>
            </a:r>
            <a:endParaRPr lang="en-US" dirty="0"/>
          </a:p>
        </p:txBody>
      </p:sp>
      <p:sp>
        <p:nvSpPr>
          <p:cNvPr id="11" name="TextBox 10"/>
          <p:cNvSpPr txBox="1"/>
          <p:nvPr/>
        </p:nvSpPr>
        <p:spPr>
          <a:xfrm>
            <a:off x="6444208" y="5613165"/>
            <a:ext cx="1628972" cy="480131"/>
          </a:xfrm>
          <a:prstGeom prst="rect">
            <a:avLst/>
          </a:prstGeom>
          <a:noFill/>
          <a:ln>
            <a:solidFill>
              <a:schemeClr val="accent1"/>
            </a:solidFill>
          </a:ln>
        </p:spPr>
        <p:txBody>
          <a:bodyPr wrap="none" rtlCol="0">
            <a:spAutoFit/>
          </a:bodyPr>
          <a:lstStyle/>
          <a:p>
            <a:pPr>
              <a:buNone/>
            </a:pPr>
            <a:r>
              <a:rPr lang="tr-TR" dirty="0" smtClean="0"/>
              <a:t>Olur alma</a:t>
            </a:r>
            <a:endParaRPr lang="en-US" dirty="0"/>
          </a:p>
        </p:txBody>
      </p:sp>
      <p:sp>
        <p:nvSpPr>
          <p:cNvPr id="12" name="TextBox 11"/>
          <p:cNvSpPr txBox="1"/>
          <p:nvPr/>
        </p:nvSpPr>
        <p:spPr>
          <a:xfrm>
            <a:off x="6335310" y="4707690"/>
            <a:ext cx="1888659" cy="480131"/>
          </a:xfrm>
          <a:prstGeom prst="rect">
            <a:avLst/>
          </a:prstGeom>
          <a:noFill/>
          <a:ln>
            <a:solidFill>
              <a:schemeClr val="accent1"/>
            </a:solidFill>
          </a:ln>
        </p:spPr>
        <p:txBody>
          <a:bodyPr wrap="none" rtlCol="0">
            <a:spAutoFit/>
          </a:bodyPr>
          <a:lstStyle/>
          <a:p>
            <a:pPr>
              <a:buNone/>
            </a:pPr>
            <a:r>
              <a:rPr lang="tr-TR" dirty="0" smtClean="0"/>
              <a:t>Son tasarım</a:t>
            </a:r>
            <a:endParaRPr lang="en-US" dirty="0"/>
          </a:p>
        </p:txBody>
      </p:sp>
      <p:sp>
        <p:nvSpPr>
          <p:cNvPr id="13" name="TextBox 12"/>
          <p:cNvSpPr txBox="1"/>
          <p:nvPr/>
        </p:nvSpPr>
        <p:spPr>
          <a:xfrm>
            <a:off x="3599829" y="5613163"/>
            <a:ext cx="1200970" cy="480131"/>
          </a:xfrm>
          <a:prstGeom prst="rect">
            <a:avLst/>
          </a:prstGeom>
          <a:noFill/>
          <a:ln>
            <a:solidFill>
              <a:schemeClr val="accent1"/>
            </a:solidFill>
          </a:ln>
        </p:spPr>
        <p:txBody>
          <a:bodyPr wrap="none" rtlCol="0">
            <a:spAutoFit/>
          </a:bodyPr>
          <a:lstStyle/>
          <a:p>
            <a:pPr>
              <a:buNone/>
            </a:pPr>
            <a:r>
              <a:rPr lang="tr-TR" dirty="0" smtClean="0"/>
              <a:t>Üretim</a:t>
            </a:r>
            <a:endParaRPr lang="en-US" dirty="0"/>
          </a:p>
        </p:txBody>
      </p:sp>
      <p:cxnSp>
        <p:nvCxnSpPr>
          <p:cNvPr id="15" name="Straight Arrow Connector 14"/>
          <p:cNvCxnSpPr>
            <a:stCxn id="4" idx="2"/>
            <a:endCxn id="5" idx="0"/>
          </p:cNvCxnSpPr>
          <p:nvPr/>
        </p:nvCxnSpPr>
        <p:spPr>
          <a:xfrm flipH="1">
            <a:off x="1367644" y="2084889"/>
            <a:ext cx="2934738"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4" idx="2"/>
            <a:endCxn id="6" idx="0"/>
          </p:cNvCxnSpPr>
          <p:nvPr/>
        </p:nvCxnSpPr>
        <p:spPr>
          <a:xfrm flipH="1">
            <a:off x="3700187" y="2084889"/>
            <a:ext cx="602195"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 idx="2"/>
            <a:endCxn id="8" idx="0"/>
          </p:cNvCxnSpPr>
          <p:nvPr/>
        </p:nvCxnSpPr>
        <p:spPr>
          <a:xfrm>
            <a:off x="4302382" y="2084889"/>
            <a:ext cx="1730349" cy="50463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4" idx="2"/>
            <a:endCxn id="7" idx="0"/>
          </p:cNvCxnSpPr>
          <p:nvPr/>
        </p:nvCxnSpPr>
        <p:spPr>
          <a:xfrm>
            <a:off x="4302382" y="2084889"/>
            <a:ext cx="3762006" cy="48001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5" idx="2"/>
            <a:endCxn id="9" idx="0"/>
          </p:cNvCxnSpPr>
          <p:nvPr/>
        </p:nvCxnSpPr>
        <p:spPr>
          <a:xfrm>
            <a:off x="1367644" y="3432834"/>
            <a:ext cx="2844399" cy="5002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6" idx="2"/>
            <a:endCxn id="9" idx="0"/>
          </p:cNvCxnSpPr>
          <p:nvPr/>
        </p:nvCxnSpPr>
        <p:spPr>
          <a:xfrm>
            <a:off x="3700187" y="3432834"/>
            <a:ext cx="511856" cy="5002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8" idx="2"/>
            <a:endCxn id="9" idx="0"/>
          </p:cNvCxnSpPr>
          <p:nvPr/>
        </p:nvCxnSpPr>
        <p:spPr>
          <a:xfrm flipH="1">
            <a:off x="4212043" y="3457450"/>
            <a:ext cx="1820688" cy="4756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7" idx="2"/>
            <a:endCxn id="9" idx="0"/>
          </p:cNvCxnSpPr>
          <p:nvPr/>
        </p:nvCxnSpPr>
        <p:spPr>
          <a:xfrm flipH="1">
            <a:off x="4212043" y="3211235"/>
            <a:ext cx="3852345" cy="72182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9" idx="2"/>
            <a:endCxn id="10" idx="0"/>
          </p:cNvCxnSpPr>
          <p:nvPr/>
        </p:nvCxnSpPr>
        <p:spPr>
          <a:xfrm flipH="1">
            <a:off x="4200314" y="4413187"/>
            <a:ext cx="11729" cy="3119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10" idx="3"/>
            <a:endCxn id="12" idx="1"/>
          </p:cNvCxnSpPr>
          <p:nvPr/>
        </p:nvCxnSpPr>
        <p:spPr>
          <a:xfrm flipV="1">
            <a:off x="5724128" y="4947756"/>
            <a:ext cx="611182" cy="1745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12" idx="2"/>
          </p:cNvCxnSpPr>
          <p:nvPr/>
        </p:nvCxnSpPr>
        <p:spPr>
          <a:xfrm flipH="1">
            <a:off x="7279639" y="5187821"/>
            <a:ext cx="1" cy="42534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Left Arrow 38"/>
          <p:cNvSpPr/>
          <p:nvPr/>
        </p:nvSpPr>
        <p:spPr>
          <a:xfrm>
            <a:off x="4800799" y="5853230"/>
            <a:ext cx="1643409" cy="45719"/>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323528" y="3573016"/>
            <a:ext cx="2160240" cy="2554545"/>
          </a:xfrm>
          <a:prstGeom prst="rect">
            <a:avLst/>
          </a:prstGeom>
          <a:solidFill>
            <a:schemeClr val="accent1">
              <a:lumMod val="20000"/>
              <a:lumOff val="80000"/>
            </a:schemeClr>
          </a:solidFill>
        </p:spPr>
        <p:txBody>
          <a:bodyPr wrap="square" rtlCol="0">
            <a:spAutoFit/>
          </a:bodyPr>
          <a:lstStyle/>
          <a:p>
            <a:r>
              <a:rPr lang="tr-TR" sz="2000" dirty="0" smtClean="0"/>
              <a:t>Maliyet</a:t>
            </a:r>
          </a:p>
          <a:p>
            <a:r>
              <a:rPr lang="tr-TR" sz="2000" dirty="0" smtClean="0"/>
              <a:t>Bulunurluk</a:t>
            </a:r>
          </a:p>
          <a:p>
            <a:r>
              <a:rPr lang="tr-TR" sz="2000" dirty="0" smtClean="0"/>
              <a:t>Garanti süresi ve kapsamı</a:t>
            </a:r>
          </a:p>
          <a:p>
            <a:r>
              <a:rPr lang="tr-TR" sz="2000" dirty="0" smtClean="0"/>
              <a:t>Sarf malzemesi ihtiyacı</a:t>
            </a:r>
          </a:p>
          <a:p>
            <a:r>
              <a:rPr lang="tr-TR" sz="2000" dirty="0" smtClean="0"/>
              <a:t>Mevcut cihazlarla uyumluluğu</a:t>
            </a:r>
            <a:endParaRPr lang="en-US" sz="2000" dirty="0"/>
          </a:p>
        </p:txBody>
      </p:sp>
      <p:sp>
        <p:nvSpPr>
          <p:cNvPr id="42" name="Rectangle 4"/>
          <p:cNvSpPr>
            <a:spLocks noChangeArrowheads="1"/>
          </p:cNvSpPr>
          <p:nvPr/>
        </p:nvSpPr>
        <p:spPr bwMode="auto">
          <a:xfrm>
            <a:off x="468313" y="1232248"/>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cxnSp>
        <p:nvCxnSpPr>
          <p:cNvPr id="16" name="Straight Arrow Connector 15"/>
          <p:cNvCxnSpPr>
            <a:stCxn id="7" idx="2"/>
          </p:cNvCxnSpPr>
          <p:nvPr/>
        </p:nvCxnSpPr>
        <p:spPr>
          <a:xfrm flipH="1">
            <a:off x="2483768" y="3211235"/>
            <a:ext cx="5580620" cy="1496455"/>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1246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Haberleşme Bilgileri</a:t>
            </a:r>
            <a:endParaRPr lang="en-US" dirty="0"/>
          </a:p>
        </p:txBody>
      </p:sp>
      <p:sp>
        <p:nvSpPr>
          <p:cNvPr id="3" name="Content Placeholder 2"/>
          <p:cNvSpPr>
            <a:spLocks noGrp="1"/>
          </p:cNvSpPr>
          <p:nvPr>
            <p:ph idx="1"/>
          </p:nvPr>
        </p:nvSpPr>
        <p:spPr/>
        <p:txBody>
          <a:bodyPr>
            <a:normAutofit fontScale="85000" lnSpcReduction="20000"/>
          </a:bodyPr>
          <a:lstStyle/>
          <a:p>
            <a:r>
              <a:rPr lang="tr-TR" dirty="0" smtClean="0"/>
              <a:t>e-postalar:</a:t>
            </a:r>
          </a:p>
          <a:p>
            <a:pPr lvl="1"/>
            <a:r>
              <a:rPr lang="tr-TR" dirty="0" smtClean="0">
                <a:hlinkClick r:id="rId2"/>
              </a:rPr>
              <a:t>bahattin.karagozoglu@medeniyet.edu.tr</a:t>
            </a:r>
          </a:p>
          <a:p>
            <a:pPr lvl="1"/>
            <a:r>
              <a:rPr lang="tr-TR" dirty="0" smtClean="0">
                <a:hlinkClick r:id="rId2"/>
              </a:rPr>
              <a:t>bkaragoz@yahoo.com</a:t>
            </a:r>
            <a:endParaRPr lang="tr-TR" dirty="0" smtClean="0"/>
          </a:p>
          <a:p>
            <a:pPr lvl="1"/>
            <a:r>
              <a:rPr lang="tr-TR" dirty="0" smtClean="0">
                <a:hlinkClick r:id="rId3"/>
              </a:rPr>
              <a:t>bahattinkaragozoglu@gmail.com</a:t>
            </a:r>
            <a:endParaRPr lang="tr-TR" dirty="0" smtClean="0"/>
          </a:p>
          <a:p>
            <a:pPr marL="342900" lvl="1" indent="-342900">
              <a:buFont typeface="Arial" pitchFamily="34" charset="0"/>
              <a:buChar char="•"/>
            </a:pPr>
            <a:r>
              <a:rPr lang="tr-TR" sz="3200" dirty="0"/>
              <a:t>Telefonlar:</a:t>
            </a:r>
          </a:p>
          <a:p>
            <a:pPr marL="742950" lvl="2" indent="-342900"/>
            <a:r>
              <a:rPr lang="tr-TR" dirty="0"/>
              <a:t>İş:</a:t>
            </a:r>
            <a:r>
              <a:rPr lang="en-US" dirty="0"/>
              <a:t> 0216-280 </a:t>
            </a:r>
            <a:r>
              <a:rPr lang="en-US" dirty="0" smtClean="0"/>
              <a:t>3</a:t>
            </a:r>
            <a:r>
              <a:rPr lang="tr-TR" dirty="0" smtClean="0"/>
              <a:t>2</a:t>
            </a:r>
            <a:r>
              <a:rPr lang="en-US" dirty="0" smtClean="0"/>
              <a:t> </a:t>
            </a:r>
            <a:r>
              <a:rPr lang="tr-TR" dirty="0" smtClean="0"/>
              <a:t>07</a:t>
            </a:r>
            <a:r>
              <a:rPr lang="en-US" dirty="0" smtClean="0"/>
              <a:t> </a:t>
            </a:r>
            <a:endParaRPr lang="tr-TR" dirty="0"/>
          </a:p>
          <a:p>
            <a:pPr marL="742950" lvl="2" indent="-342900"/>
            <a:r>
              <a:rPr lang="en-US" dirty="0" err="1"/>
              <a:t>Faks</a:t>
            </a:r>
            <a:r>
              <a:rPr lang="en-US" dirty="0"/>
              <a:t>: 0216-602 28 05</a:t>
            </a:r>
          </a:p>
          <a:p>
            <a:pPr lvl="1"/>
            <a:r>
              <a:rPr lang="tr-TR" dirty="0" smtClean="0"/>
              <a:t>Gsm: 0533 463 6337</a:t>
            </a:r>
          </a:p>
          <a:p>
            <a:r>
              <a:rPr lang="tr-TR" dirty="0" smtClean="0"/>
              <a:t>Posta adresi:</a:t>
            </a:r>
          </a:p>
          <a:p>
            <a:pPr lvl="1"/>
            <a:r>
              <a:rPr lang="tr-TR" dirty="0" smtClean="0"/>
              <a:t>İMÜ MMF EEM Bölümü Üsküdar yerleşkesi</a:t>
            </a:r>
          </a:p>
          <a:p>
            <a:pPr lvl="1"/>
            <a:r>
              <a:rPr lang="tr-TR" dirty="0" smtClean="0"/>
              <a:t>Ünalan Mah. Ünalan Sokak </a:t>
            </a:r>
            <a:r>
              <a:rPr lang="en-US" dirty="0" smtClean="0"/>
              <a:t>D-100 </a:t>
            </a:r>
            <a:r>
              <a:rPr lang="en-US" dirty="0" err="1"/>
              <a:t>Karayolu</a:t>
            </a:r>
            <a:r>
              <a:rPr lang="en-US" dirty="0"/>
              <a:t> </a:t>
            </a:r>
            <a:r>
              <a:rPr lang="tr-TR" dirty="0" smtClean="0"/>
              <a:t>Bulgurlu</a:t>
            </a:r>
            <a:r>
              <a:rPr lang="en-US" dirty="0" smtClean="0"/>
              <a:t> </a:t>
            </a:r>
            <a:r>
              <a:rPr lang="en-US" dirty="0" err="1"/>
              <a:t>Mevkii</a:t>
            </a:r>
            <a:r>
              <a:rPr lang="en-US" dirty="0"/>
              <a:t> </a:t>
            </a:r>
            <a:r>
              <a:rPr lang="en-US" dirty="0" smtClean="0"/>
              <a:t>No:</a:t>
            </a:r>
            <a:r>
              <a:rPr lang="tr-TR" dirty="0" smtClean="0"/>
              <a:t>5</a:t>
            </a:r>
            <a:r>
              <a:rPr lang="en-US" dirty="0" smtClean="0"/>
              <a:t> </a:t>
            </a:r>
            <a:r>
              <a:rPr lang="tr-TR" dirty="0" smtClean="0"/>
              <a:t>Üsküdar </a:t>
            </a:r>
            <a:r>
              <a:rPr lang="en-US" dirty="0" smtClean="0"/>
              <a:t>– İSTANBUL</a:t>
            </a:r>
          </a:p>
          <a:p>
            <a:r>
              <a:rPr lang="en-US" dirty="0" err="1" smtClean="0"/>
              <a:t>Ders</a:t>
            </a:r>
            <a:r>
              <a:rPr lang="tr-TR" dirty="0" smtClean="0"/>
              <a:t> </a:t>
            </a:r>
            <a:r>
              <a:rPr lang="en-US" dirty="0" err="1" smtClean="0"/>
              <a:t>notlar</a:t>
            </a:r>
            <a:r>
              <a:rPr lang="tr-TR" dirty="0" smtClean="0"/>
              <a:t>ı için web sitesi: </a:t>
            </a:r>
            <a:r>
              <a:rPr lang="tr-TR" dirty="0">
                <a:hlinkClick r:id="rId4"/>
              </a:rPr>
              <a:t>http://aves.medeniyet.edu.tr/SorguDokumanlarim.aspx?Sorgu=396</a:t>
            </a:r>
            <a:endParaRPr lang="en-US" dirty="0"/>
          </a:p>
        </p:txBody>
      </p:sp>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3</a:t>
            </a:fld>
            <a:endParaRPr lang="en-US"/>
          </a:p>
        </p:txBody>
      </p:sp>
      <p:sp>
        <p:nvSpPr>
          <p:cNvPr id="5" name="Rectangle 4"/>
          <p:cNvSpPr>
            <a:spLocks noChangeArrowheads="1"/>
          </p:cNvSpPr>
          <p:nvPr/>
        </p:nvSpPr>
        <p:spPr bwMode="auto">
          <a:xfrm>
            <a:off x="468313" y="134076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06267398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523DC78-3C65-461F-928C-F3DA1B35C2CE}" type="slidenum">
              <a:rPr lang="en-US" smtClean="0"/>
              <a:pPr>
                <a:defRPr/>
              </a:pPr>
              <a:t>30</a:t>
            </a:fld>
            <a:endParaRPr lang="en-US"/>
          </a:p>
        </p:txBody>
      </p:sp>
      <p:sp>
        <p:nvSpPr>
          <p:cNvPr id="2" name="Title 1"/>
          <p:cNvSpPr>
            <a:spLocks noGrp="1"/>
          </p:cNvSpPr>
          <p:nvPr>
            <p:ph type="title"/>
          </p:nvPr>
        </p:nvSpPr>
        <p:spPr/>
        <p:txBody>
          <a:bodyPr>
            <a:normAutofit fontScale="90000"/>
          </a:bodyPr>
          <a:lstStyle/>
          <a:p>
            <a:r>
              <a:rPr lang="tr-TR" dirty="0"/>
              <a:t>Elektrik, elektronik ve bilgisayar </a:t>
            </a:r>
            <a:r>
              <a:rPr lang="tr-TR" dirty="0" smtClean="0"/>
              <a:t>mühendislikleri</a:t>
            </a:r>
            <a:endParaRPr lang="en-US" dirty="0"/>
          </a:p>
        </p:txBody>
      </p:sp>
      <p:pic>
        <p:nvPicPr>
          <p:cNvPr id="62466" name="Picture 2" descr="http://www.mmenterprises.co.in/hrblog/wp-content/uploads/2011/07/726626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969" y="3717032"/>
            <a:ext cx="3810000" cy="2647951"/>
          </a:xfrm>
          <a:prstGeom prst="rect">
            <a:avLst/>
          </a:prstGeom>
          <a:noFill/>
          <a:extLst>
            <a:ext uri="{909E8E84-426E-40DD-AFC4-6F175D3DCCD1}">
              <a14:hiddenFill xmlns:a14="http://schemas.microsoft.com/office/drawing/2010/main">
                <a:solidFill>
                  <a:srgbClr val="FFFFFF"/>
                </a:solidFill>
              </a14:hiddenFill>
            </a:ext>
          </a:extLst>
        </p:spPr>
      </p:pic>
      <p:pic>
        <p:nvPicPr>
          <p:cNvPr id="62468" name="Picture 4" descr="http://upload.wikimedia.org/wikipedia/commons/thumb/e/ec/Silego_clock_generator.JPG/220px-Silego_clock_generato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168" y="4581128"/>
            <a:ext cx="2095500" cy="1571626"/>
          </a:xfrm>
          <a:prstGeom prst="rect">
            <a:avLst/>
          </a:prstGeom>
          <a:noFill/>
          <a:extLst>
            <a:ext uri="{909E8E84-426E-40DD-AFC4-6F175D3DCCD1}">
              <a14:hiddenFill xmlns:a14="http://schemas.microsoft.com/office/drawing/2010/main">
                <a:solidFill>
                  <a:srgbClr val="FFFFFF"/>
                </a:solidFill>
              </a14:hiddenFill>
            </a:ext>
          </a:extLst>
        </p:spPr>
      </p:pic>
      <p:pic>
        <p:nvPicPr>
          <p:cNvPr id="62470" name="Picture 6" descr="http://t3.gstatic.com/images?q=tbn:ANd9GcSycP3zMYkUI4FobKAH1w1VcGvwqKgRmYzXmXB1y0TPE-1GtrIb2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5969" y="2492896"/>
            <a:ext cx="2762250" cy="165735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p:cNvSpPr>
            <a:spLocks noChangeArrowheads="1"/>
          </p:cNvSpPr>
          <p:nvPr/>
        </p:nvSpPr>
        <p:spPr bwMode="auto">
          <a:xfrm>
            <a:off x="468313" y="159228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9532086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tr-TR" dirty="0" smtClean="0"/>
              <a:t>Elektrik Mühendisliği</a:t>
            </a:r>
            <a:endParaRPr lang="ar-SA" dirty="0"/>
          </a:p>
        </p:txBody>
      </p:sp>
      <p:sp>
        <p:nvSpPr>
          <p:cNvPr id="3" name="Content Placeholder 2"/>
          <p:cNvSpPr>
            <a:spLocks noGrp="1"/>
          </p:cNvSpPr>
          <p:nvPr>
            <p:ph idx="1"/>
          </p:nvPr>
        </p:nvSpPr>
        <p:spPr>
          <a:xfrm>
            <a:off x="457200" y="1772816"/>
            <a:ext cx="8229600" cy="4234475"/>
          </a:xfrm>
        </p:spPr>
        <p:txBody>
          <a:bodyPr>
            <a:normAutofit/>
          </a:bodyPr>
          <a:lstStyle/>
          <a:p>
            <a:pPr algn="l" rtl="0">
              <a:buNone/>
            </a:pPr>
            <a:r>
              <a:rPr lang="tr-TR" dirty="0" smtClean="0"/>
              <a:t>Elektrik mühendisliği (1980 den sonra</a:t>
            </a:r>
            <a:r>
              <a:rPr lang="en-US" dirty="0" smtClean="0"/>
              <a:t>) </a:t>
            </a:r>
            <a:r>
              <a:rPr lang="tr-TR" dirty="0" smtClean="0"/>
              <a:t>elektrik enerjisinin üretimi ve kullanılımı</a:t>
            </a:r>
            <a:r>
              <a:rPr lang="en-US" dirty="0" smtClean="0"/>
              <a:t> </a:t>
            </a:r>
            <a:r>
              <a:rPr lang="tr-TR" dirty="0" smtClean="0"/>
              <a:t>ilgili bir mühendislik disiplini (dalı) olarak tanımlanmaktadır</a:t>
            </a:r>
            <a:r>
              <a:rPr lang="en-US" dirty="0" smtClean="0"/>
              <a:t>.  </a:t>
            </a:r>
            <a:r>
              <a:rPr lang="tr-TR" dirty="0" smtClean="0"/>
              <a:t>İki ana dala ayrılır:</a:t>
            </a:r>
            <a:r>
              <a:rPr lang="en-US" dirty="0" smtClean="0"/>
              <a:t> </a:t>
            </a:r>
          </a:p>
          <a:p>
            <a:pPr lvl="0" algn="l" rtl="0"/>
            <a:r>
              <a:rPr lang="tr-TR" dirty="0" smtClean="0"/>
              <a:t>Enerji (elektrik) mühendisliği</a:t>
            </a:r>
          </a:p>
          <a:p>
            <a:pPr lvl="0" algn="l" rtl="0"/>
            <a:r>
              <a:rPr lang="tr-TR" dirty="0" smtClean="0"/>
              <a:t>Makina (elektrik) mühendisliği</a:t>
            </a:r>
            <a:endParaRPr lang="ar-SA" dirty="0"/>
          </a:p>
        </p:txBody>
      </p:sp>
      <p:sp>
        <p:nvSpPr>
          <p:cNvPr id="4" name="Slide Number Placeholder 3"/>
          <p:cNvSpPr>
            <a:spLocks noGrp="1"/>
          </p:cNvSpPr>
          <p:nvPr>
            <p:ph type="sldNum" sz="quarter" idx="12"/>
          </p:nvPr>
        </p:nvSpPr>
        <p:spPr/>
        <p:txBody>
          <a:bodyPr/>
          <a:lstStyle/>
          <a:p>
            <a:fld id="{6F0A3E73-0B0D-4D20-BB26-2FE3D1302130}" type="slidenum">
              <a:rPr lang="ar-SA" smtClean="0"/>
              <a:pPr/>
              <a:t>31</a:t>
            </a:fld>
            <a:endParaRPr lang="ar-SA"/>
          </a:p>
        </p:txBody>
      </p:sp>
      <p:sp>
        <p:nvSpPr>
          <p:cNvPr id="5" name="Rectangle 4"/>
          <p:cNvSpPr>
            <a:spLocks noChangeArrowheads="1"/>
          </p:cNvSpPr>
          <p:nvPr/>
        </p:nvSpPr>
        <p:spPr bwMode="auto">
          <a:xfrm>
            <a:off x="468313" y="1484313"/>
            <a:ext cx="8243887" cy="36512"/>
          </a:xfrm>
          <a:prstGeom prst="rect">
            <a:avLst/>
          </a:prstGeom>
          <a:solidFill>
            <a:srgbClr val="0040C0"/>
          </a:solidFill>
          <a:ln w="9525">
            <a:noFill/>
            <a:miter lim="800000"/>
            <a:headEnd/>
            <a:tailEnd/>
          </a:ln>
        </p:spPr>
        <p:txBody>
          <a:bodyPr wrap="none" anchor="ctr"/>
          <a:lstStyle/>
          <a:p>
            <a:endParaRPr lang="ar-SA"/>
          </a:p>
        </p:txBody>
      </p:sp>
    </p:spTree>
    <p:extLst>
      <p:ext uri="{BB962C8B-B14F-4D97-AF65-F5344CB8AC3E}">
        <p14:creationId xmlns:p14="http://schemas.microsoft.com/office/powerpoint/2010/main" val="82487258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4"/>
          <p:cNvSpPr>
            <a:spLocks noGrp="1"/>
          </p:cNvSpPr>
          <p:nvPr>
            <p:ph type="sldNum" sz="quarter" idx="12"/>
          </p:nvPr>
        </p:nvSpPr>
        <p:spPr/>
        <p:txBody>
          <a:bodyPr/>
          <a:lstStyle/>
          <a:p>
            <a:fld id="{8DDE21A8-B12D-4728-8B75-2B6BA1EB7DC7}" type="slidenum">
              <a:rPr lang="en-US"/>
              <a:pPr/>
              <a:t>32</a:t>
            </a:fld>
            <a:endParaRPr lang="en-US"/>
          </a:p>
        </p:txBody>
      </p:sp>
      <p:sp>
        <p:nvSpPr>
          <p:cNvPr id="233475" name="Rectangle 3"/>
          <p:cNvSpPr>
            <a:spLocks noGrp="1" noChangeArrowheads="1"/>
          </p:cNvSpPr>
          <p:nvPr>
            <p:ph type="title"/>
          </p:nvPr>
        </p:nvSpPr>
        <p:spPr/>
        <p:txBody>
          <a:bodyPr/>
          <a:lstStyle/>
          <a:p>
            <a:pPr lvl="0" rtl="0"/>
            <a:r>
              <a:rPr lang="tr-TR" dirty="0" smtClean="0"/>
              <a:t>Enerji (elektrik) mühendisliği</a:t>
            </a:r>
          </a:p>
        </p:txBody>
      </p:sp>
      <p:pic>
        <p:nvPicPr>
          <p:cNvPr id="233474" name="Picture 2" descr="bd04924_"/>
          <p:cNvPicPr>
            <a:picLocks noChangeAspect="1" noChangeArrowheads="1"/>
          </p:cNvPicPr>
          <p:nvPr/>
        </p:nvPicPr>
        <p:blipFill>
          <a:blip r:embed="rId2" cstate="print"/>
          <a:srcRect/>
          <a:stretch>
            <a:fillRect/>
          </a:stretch>
        </p:blipFill>
        <p:spPr bwMode="auto">
          <a:xfrm>
            <a:off x="6877050" y="2133600"/>
            <a:ext cx="1976438" cy="2665413"/>
          </a:xfrm>
          <a:prstGeom prst="rect">
            <a:avLst/>
          </a:prstGeom>
          <a:noFill/>
        </p:spPr>
      </p:pic>
      <p:sp>
        <p:nvSpPr>
          <p:cNvPr id="233476" name="Text Box 4"/>
          <p:cNvSpPr txBox="1">
            <a:spLocks noChangeArrowheads="1"/>
          </p:cNvSpPr>
          <p:nvPr/>
        </p:nvSpPr>
        <p:spPr bwMode="auto">
          <a:xfrm>
            <a:off x="539750" y="1600200"/>
            <a:ext cx="7488238" cy="1323439"/>
          </a:xfrm>
          <a:prstGeom prst="rect">
            <a:avLst/>
          </a:prstGeom>
          <a:noFill/>
          <a:ln w="9525" algn="ctr">
            <a:noFill/>
            <a:miter lim="800000"/>
            <a:headEnd/>
            <a:tailEnd/>
          </a:ln>
          <a:effectLst/>
        </p:spPr>
        <p:txBody>
          <a:bodyPr anchor="b" anchorCtr="1">
            <a:spAutoFit/>
          </a:bodyPr>
          <a:lstStyle/>
          <a:p>
            <a:pPr algn="l" rtl="0">
              <a:spcBef>
                <a:spcPct val="20000"/>
              </a:spcBef>
              <a:buClr>
                <a:schemeClr val="hlink"/>
              </a:buClr>
            </a:pPr>
            <a:r>
              <a:rPr lang="tr-TR" sz="4000" dirty="0" smtClean="0">
                <a:latin typeface="Garamond" pitchFamily="18" charset="0"/>
              </a:rPr>
              <a:t>Elektrik enerjisinin üretimi, dağıtımı ve kullanımı</a:t>
            </a:r>
            <a:endParaRPr lang="en-US" sz="4000" dirty="0" smtClean="0">
              <a:latin typeface="Garamond" pitchFamily="18" charset="0"/>
            </a:endParaRPr>
          </a:p>
        </p:txBody>
      </p:sp>
      <p:pic>
        <p:nvPicPr>
          <p:cNvPr id="233477" name="Picture 5" descr="168912SmallPicture"/>
          <p:cNvPicPr>
            <a:picLocks noChangeAspect="1" noChangeArrowheads="1" noCrop="1"/>
          </p:cNvPicPr>
          <p:nvPr/>
        </p:nvPicPr>
        <p:blipFill>
          <a:blip r:embed="rId3" cstate="print"/>
          <a:srcRect/>
          <a:stretch>
            <a:fillRect/>
          </a:stretch>
        </p:blipFill>
        <p:spPr bwMode="auto">
          <a:xfrm>
            <a:off x="323850" y="4365625"/>
            <a:ext cx="1143000" cy="1428750"/>
          </a:xfrm>
          <a:prstGeom prst="rect">
            <a:avLst/>
          </a:prstGeom>
          <a:noFill/>
        </p:spPr>
      </p:pic>
      <p:pic>
        <p:nvPicPr>
          <p:cNvPr id="233478" name="Picture 6" descr="l1_1"/>
          <p:cNvPicPr>
            <a:picLocks noChangeAspect="1" noChangeArrowheads="1"/>
          </p:cNvPicPr>
          <p:nvPr/>
        </p:nvPicPr>
        <p:blipFill>
          <a:blip r:embed="rId4" cstate="print"/>
          <a:srcRect/>
          <a:stretch>
            <a:fillRect/>
          </a:stretch>
        </p:blipFill>
        <p:spPr bwMode="auto">
          <a:xfrm>
            <a:off x="2195513" y="3573463"/>
            <a:ext cx="4356100" cy="2674937"/>
          </a:xfrm>
          <a:prstGeom prst="rect">
            <a:avLst/>
          </a:prstGeom>
          <a:noFill/>
          <a:ln w="9525">
            <a:noFill/>
            <a:miter lim="800000"/>
            <a:headEnd/>
            <a:tailEnd/>
          </a:ln>
        </p:spPr>
      </p:pic>
      <p:pic>
        <p:nvPicPr>
          <p:cNvPr id="233479" name="Picture 7" descr="electric.gif"/>
          <p:cNvPicPr>
            <a:picLocks noChangeAspect="1" noChangeArrowheads="1"/>
          </p:cNvPicPr>
          <p:nvPr/>
        </p:nvPicPr>
        <p:blipFill>
          <a:blip r:embed="rId5" r:link="rId6" cstate="print"/>
          <a:srcRect/>
          <a:stretch>
            <a:fillRect/>
          </a:stretch>
        </p:blipFill>
        <p:spPr bwMode="auto">
          <a:xfrm>
            <a:off x="7019925" y="4897438"/>
            <a:ext cx="1644650" cy="1960562"/>
          </a:xfrm>
          <a:prstGeom prst="rect">
            <a:avLst/>
          </a:prstGeom>
          <a:noFill/>
        </p:spPr>
      </p:pic>
      <p:sp>
        <p:nvSpPr>
          <p:cNvPr id="11" name="Rectangle 4"/>
          <p:cNvSpPr>
            <a:spLocks noChangeArrowheads="1"/>
          </p:cNvSpPr>
          <p:nvPr/>
        </p:nvSpPr>
        <p:spPr bwMode="auto">
          <a:xfrm>
            <a:off x="468313" y="1487487"/>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295655900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wer_plant.jpg"/>
          <p:cNvPicPr>
            <a:picLocks noChangeAspect="1"/>
          </p:cNvPicPr>
          <p:nvPr/>
        </p:nvPicPr>
        <p:blipFill>
          <a:blip r:embed="rId2" cstate="print"/>
          <a:stretch>
            <a:fillRect/>
          </a:stretch>
        </p:blipFill>
        <p:spPr>
          <a:xfrm>
            <a:off x="762000" y="519112"/>
            <a:ext cx="7620000" cy="5819775"/>
          </a:xfrm>
          <a:prstGeom prst="rect">
            <a:avLst/>
          </a:prstGeom>
        </p:spPr>
      </p:pic>
      <p:sp>
        <p:nvSpPr>
          <p:cNvPr id="4" name="Slide Number Placeholder 3"/>
          <p:cNvSpPr>
            <a:spLocks noGrp="1"/>
          </p:cNvSpPr>
          <p:nvPr>
            <p:ph type="sldNum" sz="quarter" idx="12"/>
          </p:nvPr>
        </p:nvSpPr>
        <p:spPr/>
        <p:txBody>
          <a:bodyPr/>
          <a:lstStyle/>
          <a:p>
            <a:fld id="{6F0A3E73-0B0D-4D20-BB26-2FE3D1302130}" type="slidenum">
              <a:rPr lang="ar-SA" smtClean="0"/>
              <a:pPr/>
              <a:t>33</a:t>
            </a:fld>
            <a:endParaRPr lang="ar-SA"/>
          </a:p>
        </p:txBody>
      </p:sp>
      <p:sp>
        <p:nvSpPr>
          <p:cNvPr id="2" name="Title 1"/>
          <p:cNvSpPr>
            <a:spLocks noGrp="1"/>
          </p:cNvSpPr>
          <p:nvPr>
            <p:ph type="title"/>
          </p:nvPr>
        </p:nvSpPr>
        <p:spPr/>
        <p:txBody>
          <a:bodyPr/>
          <a:lstStyle/>
          <a:p>
            <a:r>
              <a:rPr lang="tr-TR" dirty="0" smtClean="0"/>
              <a:t>Elektrik Enerjisinin Üretimi</a:t>
            </a:r>
            <a:endParaRPr lang="en-US" dirty="0"/>
          </a:p>
        </p:txBody>
      </p:sp>
    </p:spTree>
    <p:extLst>
      <p:ext uri="{BB962C8B-B14F-4D97-AF65-F5344CB8AC3E}">
        <p14:creationId xmlns:p14="http://schemas.microsoft.com/office/powerpoint/2010/main" val="17187737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renewable-electricity.jpg"/>
          <p:cNvPicPr>
            <a:picLocks noChangeAspect="1"/>
          </p:cNvPicPr>
          <p:nvPr/>
        </p:nvPicPr>
        <p:blipFill>
          <a:blip r:embed="rId2" cstate="print"/>
          <a:stretch>
            <a:fillRect/>
          </a:stretch>
        </p:blipFill>
        <p:spPr>
          <a:xfrm>
            <a:off x="-3979" y="381000"/>
            <a:ext cx="9151958" cy="6096000"/>
          </a:xfrm>
          <a:prstGeom prst="rect">
            <a:avLst/>
          </a:prstGeom>
        </p:spPr>
      </p:pic>
      <p:sp>
        <p:nvSpPr>
          <p:cNvPr id="5" name="Slide Number Placeholder 4"/>
          <p:cNvSpPr>
            <a:spLocks noGrp="1"/>
          </p:cNvSpPr>
          <p:nvPr>
            <p:ph type="sldNum" sz="quarter" idx="12"/>
          </p:nvPr>
        </p:nvSpPr>
        <p:spPr/>
        <p:txBody>
          <a:bodyPr/>
          <a:lstStyle/>
          <a:p>
            <a:fld id="{6F0A3E73-0B0D-4D20-BB26-2FE3D1302130}" type="slidenum">
              <a:rPr lang="ar-SA" smtClean="0"/>
              <a:pPr/>
              <a:t>34</a:t>
            </a:fld>
            <a:endParaRPr lang="ar-SA"/>
          </a:p>
        </p:txBody>
      </p:sp>
    </p:spTree>
    <p:extLst>
      <p:ext uri="{BB962C8B-B14F-4D97-AF65-F5344CB8AC3E}">
        <p14:creationId xmlns:p14="http://schemas.microsoft.com/office/powerpoint/2010/main" val="5338017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electricity_from_plant_to_you_aboutus.jpg"/>
          <p:cNvPicPr>
            <a:picLocks noChangeAspect="1"/>
          </p:cNvPicPr>
          <p:nvPr/>
        </p:nvPicPr>
        <p:blipFill>
          <a:blip r:embed="rId2" cstate="print"/>
          <a:stretch>
            <a:fillRect/>
          </a:stretch>
        </p:blipFill>
        <p:spPr>
          <a:xfrm>
            <a:off x="152400" y="381000"/>
            <a:ext cx="8901953" cy="6053328"/>
          </a:xfrm>
          <a:prstGeom prst="rect">
            <a:avLst/>
          </a:prstGeom>
        </p:spPr>
      </p:pic>
      <p:sp>
        <p:nvSpPr>
          <p:cNvPr id="5" name="Slide Number Placeholder 4"/>
          <p:cNvSpPr>
            <a:spLocks noGrp="1"/>
          </p:cNvSpPr>
          <p:nvPr>
            <p:ph type="sldNum" sz="quarter" idx="12"/>
          </p:nvPr>
        </p:nvSpPr>
        <p:spPr/>
        <p:txBody>
          <a:bodyPr/>
          <a:lstStyle/>
          <a:p>
            <a:fld id="{6F0A3E73-0B0D-4D20-BB26-2FE3D1302130}" type="slidenum">
              <a:rPr lang="ar-SA" smtClean="0"/>
              <a:pPr/>
              <a:t>35</a:t>
            </a:fld>
            <a:endParaRPr lang="ar-SA"/>
          </a:p>
        </p:txBody>
      </p:sp>
    </p:spTree>
    <p:extLst>
      <p:ext uri="{BB962C8B-B14F-4D97-AF65-F5344CB8AC3E}">
        <p14:creationId xmlns:p14="http://schemas.microsoft.com/office/powerpoint/2010/main" val="23147794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intelligrid.epri.com/architecture/images/Power_Infrastructure_Relies_On_Information.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543" y="304800"/>
            <a:ext cx="8703425" cy="6168044"/>
          </a:xfrm>
          <a:prstGeom prst="rect">
            <a:avLst/>
          </a:prstGeom>
          <a:noFill/>
          <a:ln>
            <a:noFill/>
          </a:ln>
        </p:spPr>
      </p:pic>
      <p:sp>
        <p:nvSpPr>
          <p:cNvPr id="2" name="Slide Number Placeholder 1"/>
          <p:cNvSpPr>
            <a:spLocks noGrp="1"/>
          </p:cNvSpPr>
          <p:nvPr>
            <p:ph type="sldNum" sz="quarter" idx="12"/>
          </p:nvPr>
        </p:nvSpPr>
        <p:spPr/>
        <p:txBody>
          <a:bodyPr/>
          <a:lstStyle/>
          <a:p>
            <a:fld id="{6F0A3E73-0B0D-4D20-BB26-2FE3D1302130}" type="slidenum">
              <a:rPr lang="ar-SA" smtClean="0"/>
              <a:pPr/>
              <a:t>36</a:t>
            </a:fld>
            <a:endParaRPr lang="ar-SA"/>
          </a:p>
        </p:txBody>
      </p:sp>
      <p:sp>
        <p:nvSpPr>
          <p:cNvPr id="4" name="Rectangle 4"/>
          <p:cNvSpPr>
            <a:spLocks noChangeArrowheads="1"/>
          </p:cNvSpPr>
          <p:nvPr/>
        </p:nvSpPr>
        <p:spPr bwMode="auto">
          <a:xfrm>
            <a:off x="468313" y="13716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12255519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F0A3E73-0B0D-4D20-BB26-2FE3D1302130}" type="slidenum">
              <a:rPr lang="ar-SA" smtClean="0"/>
              <a:pPr/>
              <a:t>37</a:t>
            </a:fld>
            <a:endParaRPr lang="ar-SA"/>
          </a:p>
        </p:txBody>
      </p:sp>
      <p:sp>
        <p:nvSpPr>
          <p:cNvPr id="4" name="Title 3"/>
          <p:cNvSpPr>
            <a:spLocks noGrp="1"/>
          </p:cNvSpPr>
          <p:nvPr>
            <p:ph type="title"/>
          </p:nvPr>
        </p:nvSpPr>
        <p:spPr/>
        <p:txBody>
          <a:bodyPr>
            <a:normAutofit/>
          </a:bodyPr>
          <a:lstStyle/>
          <a:p>
            <a:pPr rtl="0"/>
            <a:r>
              <a:rPr lang="tr-TR" dirty="0" smtClean="0"/>
              <a:t>Enerji dağıtım merkezi</a:t>
            </a:r>
            <a:endParaRPr lang="ar-SA" dirty="0"/>
          </a:p>
        </p:txBody>
      </p:sp>
      <p:pic>
        <p:nvPicPr>
          <p:cNvPr id="3" name="Picture 2" descr="485e_m07_1771484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295400"/>
            <a:ext cx="8258175" cy="5019675"/>
          </a:xfrm>
          <a:prstGeom prst="rect">
            <a:avLst/>
          </a:prstGeom>
          <a:noFill/>
          <a:ln>
            <a:noFill/>
          </a:ln>
          <a:extLst/>
        </p:spPr>
      </p:pic>
    </p:spTree>
    <p:extLst>
      <p:ext uri="{BB962C8B-B14F-4D97-AF65-F5344CB8AC3E}">
        <p14:creationId xmlns:p14="http://schemas.microsoft.com/office/powerpoint/2010/main" val="17910814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a:bodyPr>
          <a:lstStyle/>
          <a:p>
            <a:pPr lvl="0" rtl="0"/>
            <a:r>
              <a:rPr lang="tr-TR" dirty="0" smtClean="0"/>
              <a:t>Makine (elektrik) mühendisliği</a:t>
            </a:r>
            <a:endParaRPr lang="ar-SA" dirty="0"/>
          </a:p>
        </p:txBody>
      </p:sp>
      <p:sp>
        <p:nvSpPr>
          <p:cNvPr id="5123" name="Rectangle 3"/>
          <p:cNvSpPr>
            <a:spLocks noGrp="1" noChangeArrowheads="1"/>
          </p:cNvSpPr>
          <p:nvPr>
            <p:ph type="body" sz="half" idx="1"/>
          </p:nvPr>
        </p:nvSpPr>
        <p:spPr>
          <a:xfrm>
            <a:off x="228600" y="1600200"/>
            <a:ext cx="4038600" cy="4525963"/>
          </a:xfrm>
        </p:spPr>
        <p:txBody>
          <a:bodyPr>
            <a:normAutofit/>
          </a:bodyPr>
          <a:lstStyle/>
          <a:p>
            <a:pPr algn="l" rtl="0">
              <a:buFontTx/>
              <a:buNone/>
            </a:pPr>
            <a:r>
              <a:rPr lang="tr-TR" sz="3600" dirty="0" smtClean="0"/>
              <a:t>Elektrik enerjisinin mekanik harekete ve işe dönüştürülmesi</a:t>
            </a:r>
            <a:endParaRPr lang="en-US" sz="3600" dirty="0" smtClean="0"/>
          </a:p>
        </p:txBody>
      </p:sp>
      <p:pic>
        <p:nvPicPr>
          <p:cNvPr id="5124" name="Picture 4" descr="figs9-2"/>
          <p:cNvPicPr>
            <a:picLocks noGrp="1" noChangeAspect="1" noChangeArrowheads="1"/>
          </p:cNvPicPr>
          <p:nvPr>
            <p:ph type="clipArt" sz="half" idx="2"/>
          </p:nvPr>
        </p:nvPicPr>
        <p:blipFill>
          <a:blip r:embed="rId2" cstate="print"/>
          <a:srcRect/>
          <a:stretch>
            <a:fillRect/>
          </a:stretch>
        </p:blipFill>
        <p:spPr>
          <a:xfrm>
            <a:off x="4140200" y="2184400"/>
            <a:ext cx="4824413" cy="3492500"/>
          </a:xfrm>
          <a:noFill/>
          <a:ln/>
        </p:spPr>
      </p:pic>
      <p:sp>
        <p:nvSpPr>
          <p:cNvPr id="5" name="Slide Number Placeholder 4"/>
          <p:cNvSpPr>
            <a:spLocks noGrp="1"/>
          </p:cNvSpPr>
          <p:nvPr>
            <p:ph type="sldNum" sz="quarter" idx="12"/>
          </p:nvPr>
        </p:nvSpPr>
        <p:spPr/>
        <p:txBody>
          <a:bodyPr/>
          <a:lstStyle/>
          <a:p>
            <a:fld id="{C49312E0-794B-4DF1-AB5C-7C5BB1E18864}" type="slidenum">
              <a:rPr lang="en-US" smtClean="0"/>
              <a:pPr/>
              <a:t>38</a:t>
            </a:fld>
            <a:endParaRPr lang="en-US"/>
          </a:p>
        </p:txBody>
      </p:sp>
      <p:sp>
        <p:nvSpPr>
          <p:cNvPr id="8" name="Rectangle 4"/>
          <p:cNvSpPr>
            <a:spLocks noChangeArrowheads="1"/>
          </p:cNvSpPr>
          <p:nvPr/>
        </p:nvSpPr>
        <p:spPr bwMode="auto">
          <a:xfrm>
            <a:off x="468313" y="13716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3677466742"/>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C49312E0-794B-4DF1-AB5C-7C5BB1E18864}" type="slidenum">
              <a:rPr lang="en-US" smtClean="0"/>
              <a:pPr/>
              <a:t>39</a:t>
            </a:fld>
            <a:endParaRPr lang="en-US"/>
          </a:p>
        </p:txBody>
      </p:sp>
      <p:sp>
        <p:nvSpPr>
          <p:cNvPr id="7" name="Title 6"/>
          <p:cNvSpPr>
            <a:spLocks noGrp="1"/>
          </p:cNvSpPr>
          <p:nvPr>
            <p:ph type="title"/>
          </p:nvPr>
        </p:nvSpPr>
        <p:spPr/>
        <p:txBody>
          <a:bodyPr>
            <a:normAutofit/>
          </a:bodyPr>
          <a:lstStyle/>
          <a:p>
            <a:pPr rtl="0"/>
            <a:r>
              <a:rPr lang="tr-TR" dirty="0" smtClean="0"/>
              <a:t>Enerji mühendisliğinin özeti</a:t>
            </a:r>
            <a:endParaRPr lang="ar-SA" dirty="0"/>
          </a:p>
        </p:txBody>
      </p:sp>
      <p:pic>
        <p:nvPicPr>
          <p:cNvPr id="6" name="Picture 5" descr="http://www.fujielectric.com/company/news/img/09031201-2.gif"/>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0550" y="1066800"/>
            <a:ext cx="7715250" cy="5715000"/>
          </a:xfrm>
          <a:prstGeom prst="rect">
            <a:avLst/>
          </a:prstGeom>
          <a:noFill/>
          <a:ln>
            <a:noFill/>
          </a:ln>
        </p:spPr>
      </p:pic>
      <p:sp>
        <p:nvSpPr>
          <p:cNvPr id="10" name="Rectangle 4"/>
          <p:cNvSpPr>
            <a:spLocks noChangeArrowheads="1"/>
          </p:cNvSpPr>
          <p:nvPr/>
        </p:nvSpPr>
        <p:spPr bwMode="auto">
          <a:xfrm>
            <a:off x="468313" y="9906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22080724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smtClean="0"/>
              <a:t>Konular</a:t>
            </a:r>
            <a:r>
              <a:rPr lang="tr-TR" smtClean="0"/>
              <a:t>ımız</a:t>
            </a:r>
            <a:endParaRPr lang="ar-SA" smtClean="0"/>
          </a:p>
        </p:txBody>
      </p:sp>
      <p:sp>
        <p:nvSpPr>
          <p:cNvPr id="6147" name="Content Placeholder 2"/>
          <p:cNvSpPr>
            <a:spLocks noGrp="1"/>
          </p:cNvSpPr>
          <p:nvPr>
            <p:ph idx="1"/>
          </p:nvPr>
        </p:nvSpPr>
        <p:spPr/>
        <p:txBody>
          <a:bodyPr>
            <a:normAutofit lnSpcReduction="10000"/>
          </a:bodyPr>
          <a:lstStyle/>
          <a:p>
            <a:r>
              <a:rPr lang="en-US" dirty="0" smtClean="0"/>
              <a:t>M</a:t>
            </a:r>
            <a:r>
              <a:rPr lang="tr-TR" dirty="0" smtClean="0"/>
              <a:t>ühendislik, mühendis ve sorumlulukları</a:t>
            </a:r>
          </a:p>
          <a:p>
            <a:r>
              <a:rPr lang="tr-TR" dirty="0" smtClean="0"/>
              <a:t>Mühendisin asal görevi olarak tasarımcılık</a:t>
            </a:r>
          </a:p>
          <a:p>
            <a:r>
              <a:rPr lang="tr-TR" dirty="0" smtClean="0"/>
              <a:t>Elektrik, elektronik ve bilgisayar mühendislikleri</a:t>
            </a:r>
          </a:p>
          <a:p>
            <a:r>
              <a:rPr lang="tr-TR" dirty="0" smtClean="0"/>
              <a:t>Biyomedikal mühendisliği (BMM)</a:t>
            </a:r>
          </a:p>
          <a:p>
            <a:r>
              <a:rPr lang="tr-TR" dirty="0" smtClean="0"/>
              <a:t>BMM’nin tarihi gelişimi ve beklenen gelişmeler</a:t>
            </a:r>
          </a:p>
          <a:p>
            <a:r>
              <a:rPr lang="tr-TR" dirty="0" smtClean="0"/>
              <a:t>Bir işte başarılı olmanın şartları</a:t>
            </a:r>
          </a:p>
          <a:p>
            <a:r>
              <a:rPr lang="tr-TR" dirty="0" smtClean="0"/>
              <a:t>Biyomedikal işaretler dersinin amacı ve içeriği</a:t>
            </a:r>
          </a:p>
          <a:p>
            <a:r>
              <a:rPr lang="en-US" dirty="0" err="1" smtClean="0"/>
              <a:t>Dersin</a:t>
            </a:r>
            <a:r>
              <a:rPr lang="en-US" dirty="0" smtClean="0"/>
              <a:t> </a:t>
            </a:r>
            <a:r>
              <a:rPr lang="tr-TR" dirty="0" smtClean="0"/>
              <a:t>yürütülme şekli</a:t>
            </a:r>
            <a:endParaRPr lang="ar-SA" dirty="0" smtClean="0"/>
          </a:p>
        </p:txBody>
      </p:sp>
      <p:sp>
        <p:nvSpPr>
          <p:cNvPr id="6149" name="Slide Number Placeholder 4"/>
          <p:cNvSpPr>
            <a:spLocks noGrp="1"/>
          </p:cNvSpPr>
          <p:nvPr>
            <p:ph type="sldNum" sz="quarter" idx="12"/>
          </p:nvPr>
        </p:nvSpPr>
        <p:spPr>
          <a:noFill/>
        </p:spPr>
        <p:txBody>
          <a:bodyPr/>
          <a:lstStyle/>
          <a:p>
            <a:fld id="{EBF95945-4094-42D8-9D17-F864E4F8FA4D}" type="slidenum">
              <a:rPr lang="en-US" smtClean="0"/>
              <a:pPr/>
              <a:t>4</a:t>
            </a:fld>
            <a:endParaRPr lang="en-US" smtClean="0"/>
          </a:p>
        </p:txBody>
      </p:sp>
      <p:sp>
        <p:nvSpPr>
          <p:cNvPr id="7" name="Rectangle 4"/>
          <p:cNvSpPr>
            <a:spLocks noChangeArrowheads="1"/>
          </p:cNvSpPr>
          <p:nvPr/>
        </p:nvSpPr>
        <p:spPr bwMode="auto">
          <a:xfrm>
            <a:off x="468313" y="134076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84275319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Slide Number Placeholder 4"/>
          <p:cNvSpPr>
            <a:spLocks noGrp="1"/>
          </p:cNvSpPr>
          <p:nvPr>
            <p:ph type="sldNum" sz="quarter" idx="12"/>
          </p:nvPr>
        </p:nvSpPr>
        <p:spPr/>
        <p:txBody>
          <a:bodyPr/>
          <a:lstStyle/>
          <a:p>
            <a:pPr>
              <a:buNone/>
              <a:defRPr/>
            </a:pPr>
            <a:fld id="{B98E4A27-6598-44DE-9900-A7C87313AF65}" type="slidenum">
              <a:rPr lang="tr-TR" smtClean="0"/>
              <a:pPr>
                <a:buNone/>
                <a:defRPr/>
              </a:pPr>
              <a:t>40</a:t>
            </a:fld>
            <a:endParaRPr lang="tr-TR"/>
          </a:p>
        </p:txBody>
      </p:sp>
      <p:sp>
        <p:nvSpPr>
          <p:cNvPr id="28721" name="Rectangle 85"/>
          <p:cNvSpPr>
            <a:spLocks noGrp="1" noChangeArrowheads="1"/>
          </p:cNvSpPr>
          <p:nvPr>
            <p:ph type="title"/>
          </p:nvPr>
        </p:nvSpPr>
        <p:spPr/>
        <p:txBody>
          <a:bodyPr>
            <a:normAutofit/>
          </a:bodyPr>
          <a:lstStyle/>
          <a:p>
            <a:pPr rtl="0" fontAlgn="auto">
              <a:spcAft>
                <a:spcPts val="0"/>
              </a:spcAft>
              <a:defRPr/>
            </a:pPr>
            <a:r>
              <a:rPr lang="tr-TR" sz="4200" dirty="0" smtClean="0">
                <a:solidFill>
                  <a:schemeClr val="tx1"/>
                </a:solidFill>
              </a:rPr>
              <a:t>Elektronik Mühendisliği Nedir? </a:t>
            </a:r>
            <a:endParaRPr lang="tr-TR" sz="2400" dirty="0" smtClean="0">
              <a:solidFill>
                <a:schemeClr val="tx1"/>
              </a:solidFill>
            </a:endParaRPr>
          </a:p>
        </p:txBody>
      </p:sp>
      <p:sp>
        <p:nvSpPr>
          <p:cNvPr id="38917" name="Rectangle 3"/>
          <p:cNvSpPr>
            <a:spLocks noChangeArrowheads="1"/>
          </p:cNvSpPr>
          <p:nvPr/>
        </p:nvSpPr>
        <p:spPr bwMode="auto">
          <a:xfrm>
            <a:off x="917575" y="715963"/>
            <a:ext cx="7392988" cy="1090612"/>
          </a:xfrm>
          <a:prstGeom prst="rect">
            <a:avLst/>
          </a:prstGeom>
          <a:noFill/>
          <a:ln w="9525">
            <a:noFill/>
            <a:miter lim="800000"/>
            <a:headEnd/>
            <a:tailEnd/>
          </a:ln>
        </p:spPr>
        <p:txBody>
          <a:bodyPr/>
          <a:lstStyle/>
          <a:p>
            <a:pPr>
              <a:buNone/>
            </a:pPr>
            <a:endParaRPr lang="tr-TR">
              <a:latin typeface="Book Antiqua" pitchFamily="18" charset="0"/>
              <a:cs typeface="Times New Roman" pitchFamily="18" charset="0"/>
            </a:endParaRPr>
          </a:p>
        </p:txBody>
      </p:sp>
      <p:sp>
        <p:nvSpPr>
          <p:cNvPr id="38918" name="Oval 4"/>
          <p:cNvSpPr>
            <a:spLocks noChangeArrowheads="1"/>
          </p:cNvSpPr>
          <p:nvPr/>
        </p:nvSpPr>
        <p:spPr bwMode="auto">
          <a:xfrm>
            <a:off x="3141663" y="1195388"/>
            <a:ext cx="2530475" cy="682625"/>
          </a:xfrm>
          <a:prstGeom prst="ellipse">
            <a:avLst/>
          </a:prstGeom>
          <a:solidFill>
            <a:srgbClr val="FF3300"/>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19" name="Rectangle 5"/>
          <p:cNvSpPr>
            <a:spLocks noChangeArrowheads="1"/>
          </p:cNvSpPr>
          <p:nvPr/>
        </p:nvSpPr>
        <p:spPr bwMode="auto">
          <a:xfrm>
            <a:off x="3960813" y="1379538"/>
            <a:ext cx="711733" cy="318549"/>
          </a:xfrm>
          <a:prstGeom prst="rect">
            <a:avLst/>
          </a:prstGeom>
          <a:noFill/>
          <a:ln w="9525">
            <a:noFill/>
            <a:miter lim="800000"/>
            <a:headEnd/>
            <a:tailEnd/>
          </a:ln>
        </p:spPr>
        <p:txBody>
          <a:bodyPr wrap="none" lIns="0" tIns="0" rIns="0" bIns="0">
            <a:spAutoFit/>
          </a:bodyPr>
          <a:lstStyle/>
          <a:p>
            <a:pPr>
              <a:buNone/>
            </a:pPr>
            <a:r>
              <a:rPr lang="tr-TR" sz="2300" dirty="0" smtClean="0">
                <a:latin typeface="Book Antiqua" pitchFamily="18" charset="0"/>
              </a:rPr>
              <a:t>I</a:t>
            </a:r>
            <a:r>
              <a:rPr lang="tr-TR" sz="2300" dirty="0" smtClean="0">
                <a:latin typeface="Book Antiqua" pitchFamily="18" charset="0"/>
                <a:cs typeface="Times New Roman" pitchFamily="18" charset="0"/>
              </a:rPr>
              <a:t>şlem</a:t>
            </a:r>
            <a:endParaRPr lang="tr-TR" dirty="0">
              <a:latin typeface="Book Antiqua" pitchFamily="18" charset="0"/>
              <a:cs typeface="Times New Roman" pitchFamily="18" charset="0"/>
            </a:endParaRPr>
          </a:p>
        </p:txBody>
      </p:sp>
      <p:sp>
        <p:nvSpPr>
          <p:cNvPr id="38920" name="Rectangle 6"/>
          <p:cNvSpPr>
            <a:spLocks noChangeArrowheads="1"/>
          </p:cNvSpPr>
          <p:nvPr/>
        </p:nvSpPr>
        <p:spPr bwMode="auto">
          <a:xfrm>
            <a:off x="3100388" y="2352675"/>
            <a:ext cx="2840037" cy="434975"/>
          </a:xfrm>
          <a:prstGeom prst="rect">
            <a:avLst/>
          </a:prstGeom>
          <a:solidFill>
            <a:schemeClr val="folHlink"/>
          </a:solidFill>
          <a:ln w="9525">
            <a:noFill/>
            <a:miter lim="800000"/>
            <a:headEnd/>
            <a:tailEnd/>
          </a:ln>
        </p:spPr>
        <p:txBody>
          <a:bodyPr/>
          <a:lstStyle/>
          <a:p>
            <a:pPr>
              <a:buNone/>
            </a:pPr>
            <a:endParaRPr lang="tr-TR">
              <a:latin typeface="Book Antiqua" pitchFamily="18" charset="0"/>
              <a:cs typeface="Times New Roman" pitchFamily="18" charset="0"/>
            </a:endParaRPr>
          </a:p>
        </p:txBody>
      </p:sp>
      <p:sp>
        <p:nvSpPr>
          <p:cNvPr id="38921" name="Rectangle 7"/>
          <p:cNvSpPr>
            <a:spLocks noChangeArrowheads="1"/>
          </p:cNvSpPr>
          <p:nvPr/>
        </p:nvSpPr>
        <p:spPr bwMode="auto">
          <a:xfrm>
            <a:off x="3313113" y="2413000"/>
            <a:ext cx="2430152" cy="307777"/>
          </a:xfrm>
          <a:prstGeom prst="rect">
            <a:avLst/>
          </a:prstGeom>
          <a:noFill/>
          <a:ln w="9525">
            <a:noFill/>
            <a:miter lim="800000"/>
            <a:headEnd/>
            <a:tailEnd/>
          </a:ln>
        </p:spPr>
        <p:txBody>
          <a:bodyPr wrap="none" lIns="0" tIns="0" rIns="0" bIns="0">
            <a:spAutoFit/>
          </a:bodyPr>
          <a:lstStyle/>
          <a:p>
            <a:pPr>
              <a:buNone/>
            </a:pPr>
            <a:r>
              <a:rPr lang="tr-TR" sz="2000" dirty="0" smtClean="0">
                <a:solidFill>
                  <a:srgbClr val="FFFF00"/>
                </a:solidFill>
                <a:latin typeface="Book Antiqua" pitchFamily="18" charset="0"/>
                <a:cs typeface="Times New Roman" pitchFamily="18" charset="0"/>
              </a:rPr>
              <a:t>Almaç/ dönüştürücü</a:t>
            </a:r>
            <a:endParaRPr lang="tr-TR" sz="2000" dirty="0">
              <a:solidFill>
                <a:srgbClr val="FFFF00"/>
              </a:solidFill>
              <a:latin typeface="Book Antiqua" pitchFamily="18" charset="0"/>
              <a:cs typeface="Times New Roman" pitchFamily="18" charset="0"/>
            </a:endParaRPr>
          </a:p>
        </p:txBody>
      </p:sp>
      <p:sp>
        <p:nvSpPr>
          <p:cNvPr id="38922" name="Rectangle 8"/>
          <p:cNvSpPr>
            <a:spLocks noChangeArrowheads="1"/>
          </p:cNvSpPr>
          <p:nvPr/>
        </p:nvSpPr>
        <p:spPr bwMode="auto">
          <a:xfrm>
            <a:off x="3344863" y="3044825"/>
            <a:ext cx="2444750" cy="434975"/>
          </a:xfrm>
          <a:prstGeom prst="rect">
            <a:avLst/>
          </a:prstGeom>
          <a:solidFill>
            <a:srgbClr val="808000"/>
          </a:solidFill>
          <a:ln w="9525">
            <a:noFill/>
            <a:miter lim="800000"/>
            <a:headEnd/>
            <a:tailEnd/>
          </a:ln>
        </p:spPr>
        <p:txBody>
          <a:bodyPr/>
          <a:lstStyle/>
          <a:p>
            <a:pPr>
              <a:buNone/>
            </a:pPr>
            <a:endParaRPr lang="tr-TR">
              <a:latin typeface="Book Antiqua" pitchFamily="18" charset="0"/>
              <a:cs typeface="Times New Roman" pitchFamily="18" charset="0"/>
            </a:endParaRPr>
          </a:p>
        </p:txBody>
      </p:sp>
      <p:sp>
        <p:nvSpPr>
          <p:cNvPr id="38923" name="Rectangle 9"/>
          <p:cNvSpPr>
            <a:spLocks noChangeArrowheads="1"/>
          </p:cNvSpPr>
          <p:nvPr/>
        </p:nvSpPr>
        <p:spPr bwMode="auto">
          <a:xfrm>
            <a:off x="3851920" y="3108325"/>
            <a:ext cx="1335302" cy="319255"/>
          </a:xfrm>
          <a:prstGeom prst="rect">
            <a:avLst/>
          </a:prstGeom>
          <a:noFill/>
          <a:ln w="9525">
            <a:noFill/>
            <a:miter lim="800000"/>
            <a:headEnd/>
            <a:tailEnd/>
          </a:ln>
        </p:spPr>
        <p:txBody>
          <a:bodyPr wrap="none" lIns="0" tIns="0" rIns="0" bIns="0">
            <a:spAutoFit/>
          </a:bodyPr>
          <a:lstStyle/>
          <a:p>
            <a:pPr>
              <a:buNone/>
            </a:pPr>
            <a:r>
              <a:rPr lang="tr-TR" sz="2300" dirty="0" smtClean="0">
                <a:latin typeface="Book Antiqua" pitchFamily="18" charset="0"/>
                <a:cs typeface="Times New Roman" pitchFamily="18" charset="0"/>
              </a:rPr>
              <a:t>Süzgeçler </a:t>
            </a:r>
            <a:endParaRPr lang="tr-TR" dirty="0">
              <a:latin typeface="Book Antiqua" pitchFamily="18" charset="0"/>
              <a:cs typeface="Times New Roman" pitchFamily="18" charset="0"/>
            </a:endParaRPr>
          </a:p>
        </p:txBody>
      </p:sp>
      <p:sp>
        <p:nvSpPr>
          <p:cNvPr id="28684" name="Rectangle 10"/>
          <p:cNvSpPr>
            <a:spLocks noChangeArrowheads="1"/>
          </p:cNvSpPr>
          <p:nvPr/>
        </p:nvSpPr>
        <p:spPr bwMode="auto">
          <a:xfrm>
            <a:off x="3347864" y="3767138"/>
            <a:ext cx="2520280" cy="434975"/>
          </a:xfrm>
          <a:prstGeom prst="rect">
            <a:avLst/>
          </a:prstGeom>
          <a:solidFill>
            <a:schemeClr val="accent1">
              <a:lumMod val="60000"/>
              <a:lumOff val="40000"/>
            </a:schemeClr>
          </a:solidFill>
          <a:ln w="9525">
            <a:noFill/>
            <a:miter lim="800000"/>
            <a:headEnd/>
            <a:tailEnd/>
          </a:ln>
        </p:spPr>
        <p:txBody>
          <a:bodyPr/>
          <a:lstStyle/>
          <a:p>
            <a:pPr fontAlgn="auto">
              <a:spcBef>
                <a:spcPts val="0"/>
              </a:spcBef>
              <a:spcAft>
                <a:spcPts val="0"/>
              </a:spcAft>
              <a:buNone/>
              <a:defRPr/>
            </a:pPr>
            <a:endParaRPr lang="tr-TR">
              <a:latin typeface="+mn-lt"/>
              <a:cs typeface="+mn-cs"/>
            </a:endParaRPr>
          </a:p>
        </p:txBody>
      </p:sp>
      <p:sp>
        <p:nvSpPr>
          <p:cNvPr id="38925" name="Rectangle 11"/>
          <p:cNvSpPr>
            <a:spLocks noChangeArrowheads="1"/>
          </p:cNvSpPr>
          <p:nvPr/>
        </p:nvSpPr>
        <p:spPr bwMode="auto">
          <a:xfrm>
            <a:off x="3419872" y="3827463"/>
            <a:ext cx="2394886" cy="318549"/>
          </a:xfrm>
          <a:prstGeom prst="rect">
            <a:avLst/>
          </a:prstGeom>
          <a:noFill/>
          <a:ln w="9525">
            <a:noFill/>
            <a:miter lim="800000"/>
            <a:headEnd/>
            <a:tailEnd/>
          </a:ln>
        </p:spPr>
        <p:txBody>
          <a:bodyPr wrap="none" lIns="0" tIns="0" rIns="0" bIns="0">
            <a:spAutoFit/>
          </a:bodyPr>
          <a:lstStyle/>
          <a:p>
            <a:pPr>
              <a:buNone/>
            </a:pPr>
            <a:r>
              <a:rPr lang="tr-TR" sz="2300" dirty="0" smtClean="0">
                <a:solidFill>
                  <a:schemeClr val="bg1"/>
                </a:solidFill>
                <a:latin typeface="Book Antiqua" pitchFamily="18" charset="0"/>
                <a:cs typeface="Times New Roman" pitchFamily="18" charset="0"/>
              </a:rPr>
              <a:t>Kuvvetlendiriciler</a:t>
            </a:r>
            <a:endParaRPr lang="tr-TR" dirty="0">
              <a:solidFill>
                <a:schemeClr val="bg1"/>
              </a:solidFill>
              <a:latin typeface="Book Antiqua" pitchFamily="18" charset="0"/>
              <a:cs typeface="Times New Roman" pitchFamily="18" charset="0"/>
            </a:endParaRPr>
          </a:p>
        </p:txBody>
      </p:sp>
      <p:sp>
        <p:nvSpPr>
          <p:cNvPr id="38926" name="Rectangle 12"/>
          <p:cNvSpPr>
            <a:spLocks noChangeArrowheads="1"/>
          </p:cNvSpPr>
          <p:nvPr/>
        </p:nvSpPr>
        <p:spPr bwMode="auto">
          <a:xfrm>
            <a:off x="6408738" y="3797300"/>
            <a:ext cx="1358900" cy="434975"/>
          </a:xfrm>
          <a:prstGeom prst="rect">
            <a:avLst/>
          </a:prstGeom>
          <a:solidFill>
            <a:srgbClr val="FFFFCC"/>
          </a:solidFill>
          <a:ln w="9525">
            <a:noFill/>
            <a:miter lim="800000"/>
            <a:headEnd/>
            <a:tailEnd/>
          </a:ln>
        </p:spPr>
        <p:txBody>
          <a:bodyPr/>
          <a:lstStyle/>
          <a:p>
            <a:pPr>
              <a:buNone/>
            </a:pPr>
            <a:endParaRPr lang="tr-TR">
              <a:latin typeface="Book Antiqua" pitchFamily="18" charset="0"/>
              <a:cs typeface="Times New Roman" pitchFamily="18" charset="0"/>
            </a:endParaRPr>
          </a:p>
        </p:txBody>
      </p:sp>
      <p:sp>
        <p:nvSpPr>
          <p:cNvPr id="38927" name="Rectangle 13"/>
          <p:cNvSpPr>
            <a:spLocks noChangeArrowheads="1"/>
          </p:cNvSpPr>
          <p:nvPr/>
        </p:nvSpPr>
        <p:spPr bwMode="auto">
          <a:xfrm>
            <a:off x="6496050" y="3857625"/>
            <a:ext cx="1300036" cy="318549"/>
          </a:xfrm>
          <a:prstGeom prst="rect">
            <a:avLst/>
          </a:prstGeom>
          <a:solidFill>
            <a:schemeClr val="bg1"/>
          </a:solidFill>
          <a:ln w="9525">
            <a:noFill/>
            <a:miter lim="800000"/>
            <a:headEnd/>
            <a:tailEnd/>
          </a:ln>
        </p:spPr>
        <p:txBody>
          <a:bodyPr wrap="none" lIns="0" tIns="0" rIns="0" bIns="0">
            <a:spAutoFit/>
          </a:bodyPr>
          <a:lstStyle/>
          <a:p>
            <a:pPr>
              <a:buNone/>
            </a:pPr>
            <a:r>
              <a:rPr lang="tr-TR" sz="2300" dirty="0" smtClean="0">
                <a:latin typeface="Book Antiqua" pitchFamily="18" charset="0"/>
                <a:cs typeface="Times New Roman" pitchFamily="18" charset="0"/>
              </a:rPr>
              <a:t>Geri besle</a:t>
            </a:r>
            <a:endParaRPr lang="tr-TR" dirty="0">
              <a:latin typeface="Book Antiqua" pitchFamily="18" charset="0"/>
              <a:cs typeface="Times New Roman" pitchFamily="18" charset="0"/>
            </a:endParaRPr>
          </a:p>
        </p:txBody>
      </p:sp>
      <p:sp>
        <p:nvSpPr>
          <p:cNvPr id="38928" name="Rectangle 14"/>
          <p:cNvSpPr>
            <a:spLocks noChangeArrowheads="1"/>
          </p:cNvSpPr>
          <p:nvPr/>
        </p:nvSpPr>
        <p:spPr bwMode="auto">
          <a:xfrm>
            <a:off x="3543300" y="5332413"/>
            <a:ext cx="2900908" cy="436562"/>
          </a:xfrm>
          <a:prstGeom prst="rect">
            <a:avLst/>
          </a:prstGeom>
          <a:solidFill>
            <a:srgbClr val="66FF33"/>
          </a:solidFill>
          <a:ln w="9525">
            <a:noFill/>
            <a:miter lim="800000"/>
            <a:headEnd/>
            <a:tailEnd/>
          </a:ln>
        </p:spPr>
        <p:txBody>
          <a:bodyPr/>
          <a:lstStyle/>
          <a:p>
            <a:pPr>
              <a:buNone/>
            </a:pPr>
            <a:endParaRPr lang="tr-TR">
              <a:latin typeface="Book Antiqua" pitchFamily="18" charset="0"/>
              <a:cs typeface="Times New Roman" pitchFamily="18" charset="0"/>
            </a:endParaRPr>
          </a:p>
        </p:txBody>
      </p:sp>
      <p:sp>
        <p:nvSpPr>
          <p:cNvPr id="38929" name="Rectangle 15"/>
          <p:cNvSpPr>
            <a:spLocks noChangeArrowheads="1"/>
          </p:cNvSpPr>
          <p:nvPr/>
        </p:nvSpPr>
        <p:spPr bwMode="auto">
          <a:xfrm>
            <a:off x="3584575" y="5395913"/>
            <a:ext cx="2869375" cy="276999"/>
          </a:xfrm>
          <a:prstGeom prst="rect">
            <a:avLst/>
          </a:prstGeom>
          <a:noFill/>
          <a:ln w="9525">
            <a:noFill/>
            <a:miter lim="800000"/>
            <a:headEnd/>
            <a:tailEnd/>
          </a:ln>
        </p:spPr>
        <p:txBody>
          <a:bodyPr wrap="none" lIns="0" tIns="0" rIns="0" bIns="0">
            <a:spAutoFit/>
          </a:bodyPr>
          <a:lstStyle/>
          <a:p>
            <a:pPr>
              <a:buNone/>
            </a:pPr>
            <a:r>
              <a:rPr lang="tr-TR" sz="2000" b="1" dirty="0" smtClean="0">
                <a:solidFill>
                  <a:srgbClr val="C00000"/>
                </a:solidFill>
                <a:latin typeface="Book Antiqua" pitchFamily="18" charset="0"/>
                <a:cs typeface="Times New Roman" pitchFamily="18" charset="0"/>
              </a:rPr>
              <a:t>Uygulayıcı/dönüştürücü</a:t>
            </a:r>
            <a:endParaRPr lang="tr-TR" sz="2000" b="1" dirty="0">
              <a:solidFill>
                <a:srgbClr val="C00000"/>
              </a:solidFill>
              <a:latin typeface="Book Antiqua" pitchFamily="18" charset="0"/>
              <a:cs typeface="Times New Roman" pitchFamily="18" charset="0"/>
            </a:endParaRPr>
          </a:p>
        </p:txBody>
      </p:sp>
      <p:sp>
        <p:nvSpPr>
          <p:cNvPr id="38930" name="Oval 16"/>
          <p:cNvSpPr>
            <a:spLocks noChangeArrowheads="1"/>
          </p:cNvSpPr>
          <p:nvPr/>
        </p:nvSpPr>
        <p:spPr bwMode="auto">
          <a:xfrm>
            <a:off x="3522663" y="6064250"/>
            <a:ext cx="2678112" cy="601663"/>
          </a:xfrm>
          <a:prstGeom prst="ellipse">
            <a:avLst/>
          </a:prstGeom>
          <a:solidFill>
            <a:srgbClr val="FF7C80"/>
          </a:solidFill>
          <a:ln w="12700">
            <a:solidFill>
              <a:srgbClr val="FF7C80"/>
            </a:solidFill>
            <a:round/>
            <a:headEnd/>
            <a:tailEnd/>
          </a:ln>
        </p:spPr>
        <p:txBody>
          <a:bodyPr/>
          <a:lstStyle/>
          <a:p>
            <a:pPr>
              <a:buNone/>
            </a:pPr>
            <a:endParaRPr lang="tr-TR">
              <a:latin typeface="Book Antiqua" pitchFamily="18" charset="0"/>
              <a:cs typeface="Times New Roman" pitchFamily="18" charset="0"/>
            </a:endParaRPr>
          </a:p>
        </p:txBody>
      </p:sp>
      <p:sp>
        <p:nvSpPr>
          <p:cNvPr id="38931" name="Rectangle 17"/>
          <p:cNvSpPr>
            <a:spLocks noChangeArrowheads="1"/>
          </p:cNvSpPr>
          <p:nvPr/>
        </p:nvSpPr>
        <p:spPr bwMode="auto">
          <a:xfrm>
            <a:off x="4114800" y="6208713"/>
            <a:ext cx="1368965" cy="319255"/>
          </a:xfrm>
          <a:prstGeom prst="rect">
            <a:avLst/>
          </a:prstGeom>
          <a:noFill/>
          <a:ln w="9525">
            <a:noFill/>
            <a:miter lim="800000"/>
            <a:headEnd/>
            <a:tailEnd/>
          </a:ln>
        </p:spPr>
        <p:txBody>
          <a:bodyPr wrap="none" lIns="0" tIns="0" rIns="0" bIns="0">
            <a:spAutoFit/>
          </a:bodyPr>
          <a:lstStyle/>
          <a:p>
            <a:pPr>
              <a:buNone/>
            </a:pPr>
            <a:r>
              <a:rPr lang="tr-TR" sz="2300" dirty="0" smtClean="0">
                <a:solidFill>
                  <a:schemeClr val="bg1"/>
                </a:solidFill>
                <a:latin typeface="Book Antiqua" pitchFamily="18" charset="0"/>
                <a:cs typeface="Times New Roman" pitchFamily="18" charset="0"/>
              </a:rPr>
              <a:t>Yeni işlem</a:t>
            </a:r>
            <a:endParaRPr lang="tr-TR" dirty="0">
              <a:solidFill>
                <a:schemeClr val="bg1"/>
              </a:solidFill>
              <a:latin typeface="Book Antiqua" pitchFamily="18" charset="0"/>
              <a:cs typeface="Times New Roman" pitchFamily="18" charset="0"/>
            </a:endParaRPr>
          </a:p>
        </p:txBody>
      </p:sp>
      <p:sp>
        <p:nvSpPr>
          <p:cNvPr id="38932" name="Rectangle 18"/>
          <p:cNvSpPr>
            <a:spLocks noChangeArrowheads="1"/>
          </p:cNvSpPr>
          <p:nvPr/>
        </p:nvSpPr>
        <p:spPr bwMode="auto">
          <a:xfrm>
            <a:off x="4832350" y="4679950"/>
            <a:ext cx="1954213" cy="434975"/>
          </a:xfrm>
          <a:prstGeom prst="rect">
            <a:avLst/>
          </a:prstGeom>
          <a:solidFill>
            <a:srgbClr val="FFFF99"/>
          </a:solidFill>
          <a:ln w="9525">
            <a:noFill/>
            <a:miter lim="800000"/>
            <a:headEnd/>
            <a:tailEnd/>
          </a:ln>
        </p:spPr>
        <p:txBody>
          <a:bodyPr/>
          <a:lstStyle/>
          <a:p>
            <a:pPr>
              <a:buNone/>
            </a:pPr>
            <a:endParaRPr lang="tr-TR">
              <a:latin typeface="Book Antiqua" pitchFamily="18" charset="0"/>
              <a:cs typeface="Times New Roman" pitchFamily="18" charset="0"/>
            </a:endParaRPr>
          </a:p>
        </p:txBody>
      </p:sp>
      <p:sp>
        <p:nvSpPr>
          <p:cNvPr id="38933" name="Rectangle 19"/>
          <p:cNvSpPr>
            <a:spLocks noChangeArrowheads="1"/>
          </p:cNvSpPr>
          <p:nvPr/>
        </p:nvSpPr>
        <p:spPr bwMode="auto">
          <a:xfrm>
            <a:off x="4908550" y="4743450"/>
            <a:ext cx="1439497" cy="307777"/>
          </a:xfrm>
          <a:prstGeom prst="rect">
            <a:avLst/>
          </a:prstGeom>
          <a:noFill/>
          <a:ln w="9525">
            <a:noFill/>
            <a:miter lim="800000"/>
            <a:headEnd/>
            <a:tailEnd/>
          </a:ln>
        </p:spPr>
        <p:txBody>
          <a:bodyPr wrap="none" lIns="0" tIns="0" rIns="0" bIns="0">
            <a:spAutoFit/>
          </a:bodyPr>
          <a:lstStyle/>
          <a:p>
            <a:pPr>
              <a:buNone/>
            </a:pPr>
            <a:r>
              <a:rPr lang="tr-TR" sz="2000" dirty="0" smtClean="0">
                <a:solidFill>
                  <a:srgbClr val="C00000"/>
                </a:solidFill>
                <a:latin typeface="Book Antiqua" pitchFamily="18" charset="0"/>
                <a:cs typeface="Times New Roman" pitchFamily="18" charset="0"/>
              </a:rPr>
              <a:t>A/D çevirici</a:t>
            </a:r>
            <a:endParaRPr lang="tr-TR" sz="2000" dirty="0">
              <a:solidFill>
                <a:srgbClr val="C00000"/>
              </a:solidFill>
              <a:latin typeface="Book Antiqua" pitchFamily="18" charset="0"/>
              <a:cs typeface="Times New Roman" pitchFamily="18" charset="0"/>
            </a:endParaRPr>
          </a:p>
        </p:txBody>
      </p:sp>
      <p:sp>
        <p:nvSpPr>
          <p:cNvPr id="38934" name="Rectangle 20"/>
          <p:cNvSpPr>
            <a:spLocks noChangeArrowheads="1"/>
          </p:cNvSpPr>
          <p:nvPr/>
        </p:nvSpPr>
        <p:spPr bwMode="auto">
          <a:xfrm>
            <a:off x="7440613" y="4625975"/>
            <a:ext cx="1519237" cy="434975"/>
          </a:xfrm>
          <a:prstGeom prst="rect">
            <a:avLst/>
          </a:prstGeom>
          <a:solidFill>
            <a:srgbClr val="FF3300"/>
          </a:solidFill>
          <a:ln w="9525">
            <a:noFill/>
            <a:miter lim="800000"/>
            <a:headEnd/>
            <a:tailEnd/>
          </a:ln>
        </p:spPr>
        <p:txBody>
          <a:bodyPr/>
          <a:lstStyle/>
          <a:p>
            <a:pPr>
              <a:buNone/>
            </a:pPr>
            <a:endParaRPr lang="tr-TR">
              <a:latin typeface="Book Antiqua" pitchFamily="18" charset="0"/>
              <a:cs typeface="Times New Roman" pitchFamily="18" charset="0"/>
            </a:endParaRPr>
          </a:p>
        </p:txBody>
      </p:sp>
      <p:sp>
        <p:nvSpPr>
          <p:cNvPr id="38935" name="Rectangle 21"/>
          <p:cNvSpPr>
            <a:spLocks noChangeArrowheads="1"/>
          </p:cNvSpPr>
          <p:nvPr/>
        </p:nvSpPr>
        <p:spPr bwMode="auto">
          <a:xfrm>
            <a:off x="7550150" y="4689475"/>
            <a:ext cx="1134926" cy="277640"/>
          </a:xfrm>
          <a:prstGeom prst="rect">
            <a:avLst/>
          </a:prstGeom>
          <a:noFill/>
          <a:ln w="9525">
            <a:noFill/>
            <a:miter lim="800000"/>
            <a:headEnd/>
            <a:tailEnd/>
          </a:ln>
        </p:spPr>
        <p:txBody>
          <a:bodyPr wrap="none" lIns="0" tIns="0" rIns="0" bIns="0">
            <a:spAutoFit/>
          </a:bodyPr>
          <a:lstStyle/>
          <a:p>
            <a:pPr>
              <a:buNone/>
            </a:pPr>
            <a:r>
              <a:rPr lang="tr-TR" sz="2000" dirty="0" smtClean="0">
                <a:latin typeface="Book Antiqua" pitchFamily="18" charset="0"/>
                <a:cs typeface="Times New Roman" pitchFamily="18" charset="0"/>
              </a:rPr>
              <a:t>Bilgisayar</a:t>
            </a:r>
            <a:endParaRPr lang="tr-TR" sz="2000" dirty="0">
              <a:latin typeface="Book Antiqua" pitchFamily="18" charset="0"/>
              <a:cs typeface="Times New Roman" pitchFamily="18" charset="0"/>
            </a:endParaRPr>
          </a:p>
        </p:txBody>
      </p:sp>
      <p:sp>
        <p:nvSpPr>
          <p:cNvPr id="38936" name="Rectangle 22"/>
          <p:cNvSpPr>
            <a:spLocks noChangeArrowheads="1"/>
          </p:cNvSpPr>
          <p:nvPr/>
        </p:nvSpPr>
        <p:spPr bwMode="auto">
          <a:xfrm>
            <a:off x="6913563" y="5348288"/>
            <a:ext cx="1952625" cy="434975"/>
          </a:xfrm>
          <a:prstGeom prst="rect">
            <a:avLst/>
          </a:prstGeom>
          <a:solidFill>
            <a:srgbClr val="800000"/>
          </a:solidFill>
          <a:ln w="9525">
            <a:noFill/>
            <a:miter lim="800000"/>
            <a:headEnd/>
            <a:tailEnd/>
          </a:ln>
        </p:spPr>
        <p:txBody>
          <a:bodyPr/>
          <a:lstStyle/>
          <a:p>
            <a:pPr>
              <a:buNone/>
            </a:pPr>
            <a:endParaRPr lang="tr-TR">
              <a:latin typeface="Book Antiqua" pitchFamily="18" charset="0"/>
              <a:cs typeface="Times New Roman" pitchFamily="18" charset="0"/>
            </a:endParaRPr>
          </a:p>
        </p:txBody>
      </p:sp>
      <p:sp>
        <p:nvSpPr>
          <p:cNvPr id="38937" name="Rectangle 23"/>
          <p:cNvSpPr>
            <a:spLocks noChangeArrowheads="1"/>
          </p:cNvSpPr>
          <p:nvPr/>
        </p:nvSpPr>
        <p:spPr bwMode="auto">
          <a:xfrm>
            <a:off x="6989763" y="5408613"/>
            <a:ext cx="1439497" cy="277640"/>
          </a:xfrm>
          <a:prstGeom prst="rect">
            <a:avLst/>
          </a:prstGeom>
          <a:solidFill>
            <a:schemeClr val="bg1"/>
          </a:solidFill>
          <a:ln w="9525">
            <a:noFill/>
            <a:miter lim="800000"/>
            <a:headEnd/>
            <a:tailEnd/>
          </a:ln>
        </p:spPr>
        <p:txBody>
          <a:bodyPr wrap="none" lIns="0" tIns="0" rIns="0" bIns="0">
            <a:spAutoFit/>
          </a:bodyPr>
          <a:lstStyle/>
          <a:p>
            <a:pPr>
              <a:buNone/>
            </a:pPr>
            <a:r>
              <a:rPr lang="tr-TR" sz="2000" dirty="0" smtClean="0">
                <a:latin typeface="Book Antiqua" pitchFamily="18" charset="0"/>
                <a:cs typeface="Times New Roman" pitchFamily="18" charset="0"/>
              </a:rPr>
              <a:t>D/A çevirici</a:t>
            </a:r>
            <a:endParaRPr lang="tr-TR" sz="2000" dirty="0">
              <a:latin typeface="Book Antiqua" pitchFamily="18" charset="0"/>
              <a:cs typeface="Times New Roman" pitchFamily="18" charset="0"/>
            </a:endParaRPr>
          </a:p>
        </p:txBody>
      </p:sp>
      <p:grpSp>
        <p:nvGrpSpPr>
          <p:cNvPr id="2" name="Group 24"/>
          <p:cNvGrpSpPr>
            <a:grpSpLocks/>
          </p:cNvGrpSpPr>
          <p:nvPr/>
        </p:nvGrpSpPr>
        <p:grpSpPr bwMode="auto">
          <a:xfrm>
            <a:off x="4427538" y="1876425"/>
            <a:ext cx="63500" cy="501650"/>
            <a:chOff x="2789" y="1182"/>
            <a:chExt cx="40" cy="316"/>
          </a:xfrm>
        </p:grpSpPr>
        <p:sp>
          <p:nvSpPr>
            <p:cNvPr id="38999" name="Line 25"/>
            <p:cNvSpPr>
              <a:spLocks noChangeShapeType="1"/>
            </p:cNvSpPr>
            <p:nvPr/>
          </p:nvSpPr>
          <p:spPr bwMode="auto">
            <a:xfrm>
              <a:off x="2809" y="1182"/>
              <a:ext cx="1" cy="279"/>
            </a:xfrm>
            <a:prstGeom prst="line">
              <a:avLst/>
            </a:prstGeom>
            <a:noFill/>
            <a:ln w="12700">
              <a:solidFill>
                <a:schemeClr val="tx1"/>
              </a:solidFill>
              <a:round/>
              <a:headEnd/>
              <a:tailEnd/>
            </a:ln>
          </p:spPr>
          <p:txBody>
            <a:bodyPr/>
            <a:lstStyle/>
            <a:p>
              <a:pPr>
                <a:buNone/>
              </a:pPr>
              <a:endParaRPr lang="tr-TR"/>
            </a:p>
          </p:txBody>
        </p:sp>
        <p:sp>
          <p:nvSpPr>
            <p:cNvPr id="39000" name="Freeform 26"/>
            <p:cNvSpPr>
              <a:spLocks/>
            </p:cNvSpPr>
            <p:nvPr/>
          </p:nvSpPr>
          <p:spPr bwMode="auto">
            <a:xfrm>
              <a:off x="2789" y="1458"/>
              <a:ext cx="40" cy="40"/>
            </a:xfrm>
            <a:custGeom>
              <a:avLst/>
              <a:gdLst>
                <a:gd name="T0" fmla="*/ 0 w 40"/>
                <a:gd name="T1" fmla="*/ 0 h 40"/>
                <a:gd name="T2" fmla="*/ 21 w 40"/>
                <a:gd name="T3" fmla="*/ 40 h 40"/>
                <a:gd name="T4" fmla="*/ 40 w 40"/>
                <a:gd name="T5" fmla="*/ 0 h 40"/>
                <a:gd name="T6" fmla="*/ 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0" y="0"/>
                  </a:moveTo>
                  <a:lnTo>
                    <a:pt x="21" y="40"/>
                  </a:lnTo>
                  <a:lnTo>
                    <a:pt x="40" y="0"/>
                  </a:lnTo>
                  <a:lnTo>
                    <a:pt x="0" y="0"/>
                  </a:lnTo>
                  <a:close/>
                </a:path>
              </a:pathLst>
            </a:custGeom>
            <a:solidFill>
              <a:srgbClr val="000000"/>
            </a:solidFill>
            <a:ln w="9525">
              <a:solidFill>
                <a:schemeClr val="tx1"/>
              </a:solidFill>
              <a:round/>
              <a:headEnd/>
              <a:tailEnd/>
            </a:ln>
          </p:spPr>
          <p:txBody>
            <a:bodyPr/>
            <a:lstStyle/>
            <a:p>
              <a:pPr>
                <a:buNone/>
              </a:pPr>
              <a:endParaRPr lang="tr-TR">
                <a:latin typeface="Book Antiqua" pitchFamily="18" charset="0"/>
                <a:cs typeface="Times New Roman" pitchFamily="18" charset="0"/>
              </a:endParaRPr>
            </a:p>
          </p:txBody>
        </p:sp>
      </p:grpSp>
      <p:grpSp>
        <p:nvGrpSpPr>
          <p:cNvPr id="3" name="Group 27"/>
          <p:cNvGrpSpPr>
            <a:grpSpLocks/>
          </p:cNvGrpSpPr>
          <p:nvPr/>
        </p:nvGrpSpPr>
        <p:grpSpPr bwMode="auto">
          <a:xfrm>
            <a:off x="4443413" y="2800350"/>
            <a:ext cx="63500" cy="230188"/>
            <a:chOff x="2799" y="1764"/>
            <a:chExt cx="40" cy="145"/>
          </a:xfrm>
        </p:grpSpPr>
        <p:sp>
          <p:nvSpPr>
            <p:cNvPr id="38997" name="Line 28"/>
            <p:cNvSpPr>
              <a:spLocks noChangeShapeType="1"/>
            </p:cNvSpPr>
            <p:nvPr/>
          </p:nvSpPr>
          <p:spPr bwMode="auto">
            <a:xfrm>
              <a:off x="2818" y="1764"/>
              <a:ext cx="1" cy="109"/>
            </a:xfrm>
            <a:prstGeom prst="line">
              <a:avLst/>
            </a:prstGeom>
            <a:noFill/>
            <a:ln w="12700">
              <a:solidFill>
                <a:schemeClr val="tx1"/>
              </a:solidFill>
              <a:round/>
              <a:headEnd/>
              <a:tailEnd/>
            </a:ln>
          </p:spPr>
          <p:txBody>
            <a:bodyPr/>
            <a:lstStyle/>
            <a:p>
              <a:pPr>
                <a:buNone/>
              </a:pPr>
              <a:endParaRPr lang="tr-TR"/>
            </a:p>
          </p:txBody>
        </p:sp>
        <p:sp>
          <p:nvSpPr>
            <p:cNvPr id="38998" name="Freeform 29"/>
            <p:cNvSpPr>
              <a:spLocks/>
            </p:cNvSpPr>
            <p:nvPr/>
          </p:nvSpPr>
          <p:spPr bwMode="auto">
            <a:xfrm>
              <a:off x="2799" y="1869"/>
              <a:ext cx="40" cy="40"/>
            </a:xfrm>
            <a:custGeom>
              <a:avLst/>
              <a:gdLst>
                <a:gd name="T0" fmla="*/ 0 w 40"/>
                <a:gd name="T1" fmla="*/ 0 h 40"/>
                <a:gd name="T2" fmla="*/ 19 w 40"/>
                <a:gd name="T3" fmla="*/ 40 h 40"/>
                <a:gd name="T4" fmla="*/ 40 w 40"/>
                <a:gd name="T5" fmla="*/ 0 h 40"/>
                <a:gd name="T6" fmla="*/ 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0" y="0"/>
                  </a:moveTo>
                  <a:lnTo>
                    <a:pt x="19" y="40"/>
                  </a:lnTo>
                  <a:lnTo>
                    <a:pt x="40" y="0"/>
                  </a:lnTo>
                  <a:lnTo>
                    <a:pt x="0" y="0"/>
                  </a:lnTo>
                  <a:close/>
                </a:path>
              </a:pathLst>
            </a:custGeom>
            <a:solidFill>
              <a:srgbClr val="000000"/>
            </a:solidFill>
            <a:ln w="9525">
              <a:solidFill>
                <a:schemeClr val="tx1"/>
              </a:solidFill>
              <a:round/>
              <a:headEnd/>
              <a:tailEnd/>
            </a:ln>
          </p:spPr>
          <p:txBody>
            <a:bodyPr/>
            <a:lstStyle/>
            <a:p>
              <a:pPr>
                <a:buNone/>
              </a:pPr>
              <a:endParaRPr lang="tr-TR">
                <a:latin typeface="Book Antiqua" pitchFamily="18" charset="0"/>
                <a:cs typeface="Times New Roman" pitchFamily="18" charset="0"/>
              </a:endParaRPr>
            </a:p>
          </p:txBody>
        </p:sp>
      </p:grpSp>
      <p:grpSp>
        <p:nvGrpSpPr>
          <p:cNvPr id="4" name="Group 30"/>
          <p:cNvGrpSpPr>
            <a:grpSpLocks/>
          </p:cNvGrpSpPr>
          <p:nvPr/>
        </p:nvGrpSpPr>
        <p:grpSpPr bwMode="auto">
          <a:xfrm>
            <a:off x="4537075" y="3452813"/>
            <a:ext cx="63500" cy="314325"/>
            <a:chOff x="2858" y="2175"/>
            <a:chExt cx="40" cy="198"/>
          </a:xfrm>
        </p:grpSpPr>
        <p:sp>
          <p:nvSpPr>
            <p:cNvPr id="38995" name="Line 31"/>
            <p:cNvSpPr>
              <a:spLocks noChangeShapeType="1"/>
            </p:cNvSpPr>
            <p:nvPr/>
          </p:nvSpPr>
          <p:spPr bwMode="auto">
            <a:xfrm>
              <a:off x="2877" y="2175"/>
              <a:ext cx="1" cy="160"/>
            </a:xfrm>
            <a:prstGeom prst="line">
              <a:avLst/>
            </a:prstGeom>
            <a:noFill/>
            <a:ln w="12700">
              <a:solidFill>
                <a:schemeClr val="tx1"/>
              </a:solidFill>
              <a:round/>
              <a:headEnd/>
              <a:tailEnd/>
            </a:ln>
          </p:spPr>
          <p:txBody>
            <a:bodyPr/>
            <a:lstStyle/>
            <a:p>
              <a:pPr>
                <a:buNone/>
              </a:pPr>
              <a:endParaRPr lang="tr-TR"/>
            </a:p>
          </p:txBody>
        </p:sp>
        <p:sp>
          <p:nvSpPr>
            <p:cNvPr id="38996" name="Freeform 32"/>
            <p:cNvSpPr>
              <a:spLocks/>
            </p:cNvSpPr>
            <p:nvPr/>
          </p:nvSpPr>
          <p:spPr bwMode="auto">
            <a:xfrm>
              <a:off x="2858" y="2331"/>
              <a:ext cx="40" cy="42"/>
            </a:xfrm>
            <a:custGeom>
              <a:avLst/>
              <a:gdLst>
                <a:gd name="T0" fmla="*/ 0 w 40"/>
                <a:gd name="T1" fmla="*/ 0 h 42"/>
                <a:gd name="T2" fmla="*/ 21 w 40"/>
                <a:gd name="T3" fmla="*/ 42 h 42"/>
                <a:gd name="T4" fmla="*/ 40 w 40"/>
                <a:gd name="T5" fmla="*/ 0 h 42"/>
                <a:gd name="T6" fmla="*/ 0 w 40"/>
                <a:gd name="T7" fmla="*/ 0 h 42"/>
                <a:gd name="T8" fmla="*/ 0 60000 65536"/>
                <a:gd name="T9" fmla="*/ 0 60000 65536"/>
                <a:gd name="T10" fmla="*/ 0 60000 65536"/>
                <a:gd name="T11" fmla="*/ 0 60000 65536"/>
                <a:gd name="T12" fmla="*/ 0 w 40"/>
                <a:gd name="T13" fmla="*/ 0 h 42"/>
                <a:gd name="T14" fmla="*/ 40 w 40"/>
                <a:gd name="T15" fmla="*/ 42 h 42"/>
              </a:gdLst>
              <a:ahLst/>
              <a:cxnLst>
                <a:cxn ang="T8">
                  <a:pos x="T0" y="T1"/>
                </a:cxn>
                <a:cxn ang="T9">
                  <a:pos x="T2" y="T3"/>
                </a:cxn>
                <a:cxn ang="T10">
                  <a:pos x="T4" y="T5"/>
                </a:cxn>
                <a:cxn ang="T11">
                  <a:pos x="T6" y="T7"/>
                </a:cxn>
              </a:cxnLst>
              <a:rect l="T12" t="T13" r="T14" b="T15"/>
              <a:pathLst>
                <a:path w="40" h="42">
                  <a:moveTo>
                    <a:pt x="0" y="0"/>
                  </a:moveTo>
                  <a:lnTo>
                    <a:pt x="21" y="42"/>
                  </a:lnTo>
                  <a:lnTo>
                    <a:pt x="40" y="0"/>
                  </a:lnTo>
                  <a:lnTo>
                    <a:pt x="0" y="0"/>
                  </a:lnTo>
                  <a:close/>
                </a:path>
              </a:pathLst>
            </a:custGeom>
            <a:solidFill>
              <a:srgbClr val="000000"/>
            </a:solidFill>
            <a:ln w="9525">
              <a:solidFill>
                <a:schemeClr val="tx1"/>
              </a:solidFill>
              <a:round/>
              <a:headEnd/>
              <a:tailEnd/>
            </a:ln>
          </p:spPr>
          <p:txBody>
            <a:bodyPr/>
            <a:lstStyle/>
            <a:p>
              <a:pPr>
                <a:buNone/>
              </a:pPr>
              <a:endParaRPr lang="tr-TR">
                <a:latin typeface="Book Antiqua" pitchFamily="18" charset="0"/>
                <a:cs typeface="Times New Roman" pitchFamily="18" charset="0"/>
              </a:endParaRPr>
            </a:p>
          </p:txBody>
        </p:sp>
      </p:grpSp>
      <p:grpSp>
        <p:nvGrpSpPr>
          <p:cNvPr id="5" name="Group 33"/>
          <p:cNvGrpSpPr>
            <a:grpSpLocks/>
          </p:cNvGrpSpPr>
          <p:nvPr/>
        </p:nvGrpSpPr>
        <p:grpSpPr bwMode="auto">
          <a:xfrm>
            <a:off x="5654675" y="3846513"/>
            <a:ext cx="774700" cy="63500"/>
            <a:chOff x="3562" y="2423"/>
            <a:chExt cx="488" cy="40"/>
          </a:xfrm>
        </p:grpSpPr>
        <p:sp>
          <p:nvSpPr>
            <p:cNvPr id="38993" name="Line 34"/>
            <p:cNvSpPr>
              <a:spLocks noChangeShapeType="1"/>
            </p:cNvSpPr>
            <p:nvPr/>
          </p:nvSpPr>
          <p:spPr bwMode="auto">
            <a:xfrm>
              <a:off x="3562" y="2442"/>
              <a:ext cx="450" cy="1"/>
            </a:xfrm>
            <a:prstGeom prst="line">
              <a:avLst/>
            </a:prstGeom>
            <a:noFill/>
            <a:ln w="12700">
              <a:solidFill>
                <a:schemeClr val="tx1"/>
              </a:solidFill>
              <a:round/>
              <a:headEnd/>
              <a:tailEnd/>
            </a:ln>
          </p:spPr>
          <p:txBody>
            <a:bodyPr/>
            <a:lstStyle/>
            <a:p>
              <a:pPr>
                <a:buNone/>
              </a:pPr>
              <a:endParaRPr lang="tr-TR"/>
            </a:p>
          </p:txBody>
        </p:sp>
        <p:sp>
          <p:nvSpPr>
            <p:cNvPr id="38994" name="Freeform 35"/>
            <p:cNvSpPr>
              <a:spLocks/>
            </p:cNvSpPr>
            <p:nvPr/>
          </p:nvSpPr>
          <p:spPr bwMode="auto">
            <a:xfrm>
              <a:off x="4009" y="2423"/>
              <a:ext cx="41" cy="40"/>
            </a:xfrm>
            <a:custGeom>
              <a:avLst/>
              <a:gdLst>
                <a:gd name="T0" fmla="*/ 0 w 41"/>
                <a:gd name="T1" fmla="*/ 40 h 40"/>
                <a:gd name="T2" fmla="*/ 41 w 41"/>
                <a:gd name="T3" fmla="*/ 19 h 40"/>
                <a:gd name="T4" fmla="*/ 0 w 41"/>
                <a:gd name="T5" fmla="*/ 0 h 40"/>
                <a:gd name="T6" fmla="*/ 0 w 41"/>
                <a:gd name="T7" fmla="*/ 40 h 40"/>
                <a:gd name="T8" fmla="*/ 0 60000 65536"/>
                <a:gd name="T9" fmla="*/ 0 60000 65536"/>
                <a:gd name="T10" fmla="*/ 0 60000 65536"/>
                <a:gd name="T11" fmla="*/ 0 60000 65536"/>
                <a:gd name="T12" fmla="*/ 0 w 41"/>
                <a:gd name="T13" fmla="*/ 0 h 40"/>
                <a:gd name="T14" fmla="*/ 41 w 41"/>
                <a:gd name="T15" fmla="*/ 40 h 40"/>
              </a:gdLst>
              <a:ahLst/>
              <a:cxnLst>
                <a:cxn ang="T8">
                  <a:pos x="T0" y="T1"/>
                </a:cxn>
                <a:cxn ang="T9">
                  <a:pos x="T2" y="T3"/>
                </a:cxn>
                <a:cxn ang="T10">
                  <a:pos x="T4" y="T5"/>
                </a:cxn>
                <a:cxn ang="T11">
                  <a:pos x="T6" y="T7"/>
                </a:cxn>
              </a:cxnLst>
              <a:rect l="T12" t="T13" r="T14" b="T15"/>
              <a:pathLst>
                <a:path w="41" h="40">
                  <a:moveTo>
                    <a:pt x="0" y="40"/>
                  </a:moveTo>
                  <a:lnTo>
                    <a:pt x="41" y="19"/>
                  </a:lnTo>
                  <a:lnTo>
                    <a:pt x="0" y="0"/>
                  </a:lnTo>
                  <a:lnTo>
                    <a:pt x="0" y="40"/>
                  </a:lnTo>
                  <a:close/>
                </a:path>
              </a:pathLst>
            </a:custGeom>
            <a:solidFill>
              <a:srgbClr val="000000"/>
            </a:solidFill>
            <a:ln w="9525">
              <a:solidFill>
                <a:schemeClr val="tx1"/>
              </a:solidFill>
              <a:round/>
              <a:headEnd/>
              <a:tailEnd/>
            </a:ln>
          </p:spPr>
          <p:txBody>
            <a:bodyPr/>
            <a:lstStyle/>
            <a:p>
              <a:pPr>
                <a:buNone/>
              </a:pPr>
              <a:endParaRPr lang="tr-TR">
                <a:latin typeface="Book Antiqua" pitchFamily="18" charset="0"/>
                <a:cs typeface="Times New Roman" pitchFamily="18" charset="0"/>
              </a:endParaRPr>
            </a:p>
          </p:txBody>
        </p:sp>
      </p:grpSp>
      <p:grpSp>
        <p:nvGrpSpPr>
          <p:cNvPr id="6" name="Group 36"/>
          <p:cNvGrpSpPr>
            <a:grpSpLocks/>
          </p:cNvGrpSpPr>
          <p:nvPr/>
        </p:nvGrpSpPr>
        <p:grpSpPr bwMode="auto">
          <a:xfrm>
            <a:off x="5868144" y="4130675"/>
            <a:ext cx="558056" cy="45719"/>
            <a:chOff x="3564" y="2602"/>
            <a:chExt cx="484" cy="40"/>
          </a:xfrm>
        </p:grpSpPr>
        <p:sp>
          <p:nvSpPr>
            <p:cNvPr id="38991" name="Line 37"/>
            <p:cNvSpPr>
              <a:spLocks noChangeShapeType="1"/>
            </p:cNvSpPr>
            <p:nvPr/>
          </p:nvSpPr>
          <p:spPr bwMode="auto">
            <a:xfrm flipH="1">
              <a:off x="3598" y="2621"/>
              <a:ext cx="450" cy="1"/>
            </a:xfrm>
            <a:prstGeom prst="line">
              <a:avLst/>
            </a:prstGeom>
            <a:noFill/>
            <a:ln w="12700">
              <a:solidFill>
                <a:schemeClr val="tx1"/>
              </a:solidFill>
              <a:round/>
              <a:headEnd/>
              <a:tailEnd/>
            </a:ln>
          </p:spPr>
          <p:txBody>
            <a:bodyPr/>
            <a:lstStyle/>
            <a:p>
              <a:pPr>
                <a:buNone/>
              </a:pPr>
              <a:endParaRPr lang="tr-TR"/>
            </a:p>
          </p:txBody>
        </p:sp>
        <p:sp>
          <p:nvSpPr>
            <p:cNvPr id="38992" name="Freeform 38"/>
            <p:cNvSpPr>
              <a:spLocks/>
            </p:cNvSpPr>
            <p:nvPr/>
          </p:nvSpPr>
          <p:spPr bwMode="auto">
            <a:xfrm>
              <a:off x="3564" y="2602"/>
              <a:ext cx="39" cy="40"/>
            </a:xfrm>
            <a:custGeom>
              <a:avLst/>
              <a:gdLst>
                <a:gd name="T0" fmla="*/ 39 w 39"/>
                <a:gd name="T1" fmla="*/ 0 h 40"/>
                <a:gd name="T2" fmla="*/ 0 w 39"/>
                <a:gd name="T3" fmla="*/ 19 h 40"/>
                <a:gd name="T4" fmla="*/ 39 w 39"/>
                <a:gd name="T5" fmla="*/ 40 h 40"/>
                <a:gd name="T6" fmla="*/ 39 w 39"/>
                <a:gd name="T7" fmla="*/ 0 h 40"/>
                <a:gd name="T8" fmla="*/ 0 60000 65536"/>
                <a:gd name="T9" fmla="*/ 0 60000 65536"/>
                <a:gd name="T10" fmla="*/ 0 60000 65536"/>
                <a:gd name="T11" fmla="*/ 0 60000 65536"/>
                <a:gd name="T12" fmla="*/ 0 w 39"/>
                <a:gd name="T13" fmla="*/ 0 h 40"/>
                <a:gd name="T14" fmla="*/ 39 w 39"/>
                <a:gd name="T15" fmla="*/ 40 h 40"/>
              </a:gdLst>
              <a:ahLst/>
              <a:cxnLst>
                <a:cxn ang="T8">
                  <a:pos x="T0" y="T1"/>
                </a:cxn>
                <a:cxn ang="T9">
                  <a:pos x="T2" y="T3"/>
                </a:cxn>
                <a:cxn ang="T10">
                  <a:pos x="T4" y="T5"/>
                </a:cxn>
                <a:cxn ang="T11">
                  <a:pos x="T6" y="T7"/>
                </a:cxn>
              </a:cxnLst>
              <a:rect l="T12" t="T13" r="T14" b="T15"/>
              <a:pathLst>
                <a:path w="39" h="40">
                  <a:moveTo>
                    <a:pt x="39" y="0"/>
                  </a:moveTo>
                  <a:lnTo>
                    <a:pt x="0" y="19"/>
                  </a:lnTo>
                  <a:lnTo>
                    <a:pt x="39" y="40"/>
                  </a:lnTo>
                  <a:lnTo>
                    <a:pt x="39" y="0"/>
                  </a:lnTo>
                  <a:close/>
                </a:path>
              </a:pathLst>
            </a:custGeom>
            <a:solidFill>
              <a:srgbClr val="000000"/>
            </a:solidFill>
            <a:ln w="9525">
              <a:solidFill>
                <a:schemeClr val="tx1"/>
              </a:solidFill>
              <a:round/>
              <a:headEnd/>
              <a:tailEnd/>
            </a:ln>
          </p:spPr>
          <p:txBody>
            <a:bodyPr/>
            <a:lstStyle/>
            <a:p>
              <a:pPr>
                <a:buNone/>
              </a:pPr>
              <a:endParaRPr lang="tr-TR">
                <a:latin typeface="Book Antiqua" pitchFamily="18" charset="0"/>
                <a:cs typeface="Times New Roman" pitchFamily="18" charset="0"/>
              </a:endParaRPr>
            </a:p>
          </p:txBody>
        </p:sp>
      </p:grpSp>
      <p:grpSp>
        <p:nvGrpSpPr>
          <p:cNvPr id="7" name="Group 39"/>
          <p:cNvGrpSpPr>
            <a:grpSpLocks/>
          </p:cNvGrpSpPr>
          <p:nvPr/>
        </p:nvGrpSpPr>
        <p:grpSpPr bwMode="auto">
          <a:xfrm>
            <a:off x="4171950" y="4214813"/>
            <a:ext cx="63500" cy="1130300"/>
            <a:chOff x="2628" y="2655"/>
            <a:chExt cx="40" cy="712"/>
          </a:xfrm>
        </p:grpSpPr>
        <p:sp>
          <p:nvSpPr>
            <p:cNvPr id="38989" name="Line 40"/>
            <p:cNvSpPr>
              <a:spLocks noChangeShapeType="1"/>
            </p:cNvSpPr>
            <p:nvPr/>
          </p:nvSpPr>
          <p:spPr bwMode="auto">
            <a:xfrm>
              <a:off x="2647" y="2655"/>
              <a:ext cx="1" cy="674"/>
            </a:xfrm>
            <a:prstGeom prst="line">
              <a:avLst/>
            </a:prstGeom>
            <a:noFill/>
            <a:ln w="12700">
              <a:solidFill>
                <a:schemeClr val="tx1"/>
              </a:solidFill>
              <a:round/>
              <a:headEnd/>
              <a:tailEnd/>
            </a:ln>
          </p:spPr>
          <p:txBody>
            <a:bodyPr/>
            <a:lstStyle/>
            <a:p>
              <a:pPr>
                <a:buNone/>
              </a:pPr>
              <a:endParaRPr lang="tr-TR"/>
            </a:p>
          </p:txBody>
        </p:sp>
        <p:sp>
          <p:nvSpPr>
            <p:cNvPr id="38990" name="Freeform 41"/>
            <p:cNvSpPr>
              <a:spLocks/>
            </p:cNvSpPr>
            <p:nvPr/>
          </p:nvSpPr>
          <p:spPr bwMode="auto">
            <a:xfrm>
              <a:off x="2628" y="3325"/>
              <a:ext cx="40" cy="42"/>
            </a:xfrm>
            <a:custGeom>
              <a:avLst/>
              <a:gdLst>
                <a:gd name="T0" fmla="*/ 0 w 40"/>
                <a:gd name="T1" fmla="*/ 0 h 42"/>
                <a:gd name="T2" fmla="*/ 19 w 40"/>
                <a:gd name="T3" fmla="*/ 42 h 42"/>
                <a:gd name="T4" fmla="*/ 40 w 40"/>
                <a:gd name="T5" fmla="*/ 0 h 42"/>
                <a:gd name="T6" fmla="*/ 0 w 40"/>
                <a:gd name="T7" fmla="*/ 0 h 42"/>
                <a:gd name="T8" fmla="*/ 0 60000 65536"/>
                <a:gd name="T9" fmla="*/ 0 60000 65536"/>
                <a:gd name="T10" fmla="*/ 0 60000 65536"/>
                <a:gd name="T11" fmla="*/ 0 60000 65536"/>
                <a:gd name="T12" fmla="*/ 0 w 40"/>
                <a:gd name="T13" fmla="*/ 0 h 42"/>
                <a:gd name="T14" fmla="*/ 40 w 40"/>
                <a:gd name="T15" fmla="*/ 42 h 42"/>
              </a:gdLst>
              <a:ahLst/>
              <a:cxnLst>
                <a:cxn ang="T8">
                  <a:pos x="T0" y="T1"/>
                </a:cxn>
                <a:cxn ang="T9">
                  <a:pos x="T2" y="T3"/>
                </a:cxn>
                <a:cxn ang="T10">
                  <a:pos x="T4" y="T5"/>
                </a:cxn>
                <a:cxn ang="T11">
                  <a:pos x="T6" y="T7"/>
                </a:cxn>
              </a:cxnLst>
              <a:rect l="T12" t="T13" r="T14" b="T15"/>
              <a:pathLst>
                <a:path w="40" h="42">
                  <a:moveTo>
                    <a:pt x="0" y="0"/>
                  </a:moveTo>
                  <a:lnTo>
                    <a:pt x="19" y="42"/>
                  </a:lnTo>
                  <a:lnTo>
                    <a:pt x="40" y="0"/>
                  </a:lnTo>
                  <a:lnTo>
                    <a:pt x="0" y="0"/>
                  </a:lnTo>
                  <a:close/>
                </a:path>
              </a:pathLst>
            </a:custGeom>
            <a:solidFill>
              <a:srgbClr val="000000"/>
            </a:solidFill>
            <a:ln w="9525">
              <a:solidFill>
                <a:schemeClr val="tx1"/>
              </a:solidFill>
              <a:round/>
              <a:headEnd/>
              <a:tailEnd/>
            </a:ln>
          </p:spPr>
          <p:txBody>
            <a:bodyPr/>
            <a:lstStyle/>
            <a:p>
              <a:pPr>
                <a:buNone/>
              </a:pPr>
              <a:endParaRPr lang="tr-TR">
                <a:latin typeface="Book Antiqua" pitchFamily="18" charset="0"/>
                <a:cs typeface="Times New Roman" pitchFamily="18" charset="0"/>
              </a:endParaRPr>
            </a:p>
          </p:txBody>
        </p:sp>
      </p:grpSp>
      <p:grpSp>
        <p:nvGrpSpPr>
          <p:cNvPr id="8" name="Group 42"/>
          <p:cNvGrpSpPr>
            <a:grpSpLocks/>
          </p:cNvGrpSpPr>
          <p:nvPr/>
        </p:nvGrpSpPr>
        <p:grpSpPr bwMode="auto">
          <a:xfrm>
            <a:off x="4862513" y="5765800"/>
            <a:ext cx="63500" cy="311150"/>
            <a:chOff x="3063" y="3632"/>
            <a:chExt cx="40" cy="196"/>
          </a:xfrm>
        </p:grpSpPr>
        <p:sp>
          <p:nvSpPr>
            <p:cNvPr id="38987" name="Line 43"/>
            <p:cNvSpPr>
              <a:spLocks noChangeShapeType="1"/>
            </p:cNvSpPr>
            <p:nvPr/>
          </p:nvSpPr>
          <p:spPr bwMode="auto">
            <a:xfrm>
              <a:off x="3082" y="3632"/>
              <a:ext cx="1" cy="160"/>
            </a:xfrm>
            <a:prstGeom prst="line">
              <a:avLst/>
            </a:prstGeom>
            <a:noFill/>
            <a:ln w="12700">
              <a:solidFill>
                <a:schemeClr val="tx1"/>
              </a:solidFill>
              <a:round/>
              <a:headEnd/>
              <a:tailEnd/>
            </a:ln>
          </p:spPr>
          <p:txBody>
            <a:bodyPr/>
            <a:lstStyle/>
            <a:p>
              <a:pPr>
                <a:buNone/>
              </a:pPr>
              <a:endParaRPr lang="tr-TR"/>
            </a:p>
          </p:txBody>
        </p:sp>
        <p:sp>
          <p:nvSpPr>
            <p:cNvPr id="38988" name="Freeform 44"/>
            <p:cNvSpPr>
              <a:spLocks/>
            </p:cNvSpPr>
            <p:nvPr/>
          </p:nvSpPr>
          <p:spPr bwMode="auto">
            <a:xfrm>
              <a:off x="3063" y="3788"/>
              <a:ext cx="40" cy="40"/>
            </a:xfrm>
            <a:custGeom>
              <a:avLst/>
              <a:gdLst>
                <a:gd name="T0" fmla="*/ 0 w 40"/>
                <a:gd name="T1" fmla="*/ 0 h 40"/>
                <a:gd name="T2" fmla="*/ 21 w 40"/>
                <a:gd name="T3" fmla="*/ 40 h 40"/>
                <a:gd name="T4" fmla="*/ 40 w 40"/>
                <a:gd name="T5" fmla="*/ 0 h 40"/>
                <a:gd name="T6" fmla="*/ 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0" y="0"/>
                  </a:moveTo>
                  <a:lnTo>
                    <a:pt x="21" y="40"/>
                  </a:lnTo>
                  <a:lnTo>
                    <a:pt x="40" y="0"/>
                  </a:lnTo>
                  <a:lnTo>
                    <a:pt x="0" y="0"/>
                  </a:lnTo>
                  <a:close/>
                </a:path>
              </a:pathLst>
            </a:custGeom>
            <a:solidFill>
              <a:srgbClr val="000000"/>
            </a:solidFill>
            <a:ln w="9525">
              <a:solidFill>
                <a:schemeClr val="tx1"/>
              </a:solidFill>
              <a:round/>
              <a:headEnd/>
              <a:tailEnd/>
            </a:ln>
          </p:spPr>
          <p:txBody>
            <a:bodyPr/>
            <a:lstStyle/>
            <a:p>
              <a:pPr>
                <a:buNone/>
              </a:pPr>
              <a:endParaRPr lang="tr-TR">
                <a:latin typeface="Book Antiqua" pitchFamily="18" charset="0"/>
                <a:cs typeface="Times New Roman" pitchFamily="18" charset="0"/>
              </a:endParaRPr>
            </a:p>
          </p:txBody>
        </p:sp>
      </p:grpSp>
      <p:grpSp>
        <p:nvGrpSpPr>
          <p:cNvPr id="9" name="Group 45"/>
          <p:cNvGrpSpPr>
            <a:grpSpLocks/>
          </p:cNvGrpSpPr>
          <p:nvPr/>
        </p:nvGrpSpPr>
        <p:grpSpPr bwMode="auto">
          <a:xfrm>
            <a:off x="5106988" y="4214813"/>
            <a:ext cx="63500" cy="488950"/>
            <a:chOff x="3217" y="2655"/>
            <a:chExt cx="40" cy="308"/>
          </a:xfrm>
        </p:grpSpPr>
        <p:sp>
          <p:nvSpPr>
            <p:cNvPr id="38985" name="Line 46"/>
            <p:cNvSpPr>
              <a:spLocks noChangeShapeType="1"/>
            </p:cNvSpPr>
            <p:nvPr/>
          </p:nvSpPr>
          <p:spPr bwMode="auto">
            <a:xfrm>
              <a:off x="3236" y="2655"/>
              <a:ext cx="1" cy="272"/>
            </a:xfrm>
            <a:prstGeom prst="line">
              <a:avLst/>
            </a:prstGeom>
            <a:noFill/>
            <a:ln w="12700">
              <a:solidFill>
                <a:schemeClr val="tx1"/>
              </a:solidFill>
              <a:round/>
              <a:headEnd/>
              <a:tailEnd/>
            </a:ln>
          </p:spPr>
          <p:txBody>
            <a:bodyPr/>
            <a:lstStyle/>
            <a:p>
              <a:pPr>
                <a:buNone/>
              </a:pPr>
              <a:endParaRPr lang="tr-TR"/>
            </a:p>
          </p:txBody>
        </p:sp>
        <p:sp>
          <p:nvSpPr>
            <p:cNvPr id="38986" name="Freeform 47"/>
            <p:cNvSpPr>
              <a:spLocks/>
            </p:cNvSpPr>
            <p:nvPr/>
          </p:nvSpPr>
          <p:spPr bwMode="auto">
            <a:xfrm>
              <a:off x="3217" y="2923"/>
              <a:ext cx="40" cy="40"/>
            </a:xfrm>
            <a:custGeom>
              <a:avLst/>
              <a:gdLst>
                <a:gd name="T0" fmla="*/ 0 w 40"/>
                <a:gd name="T1" fmla="*/ 0 h 40"/>
                <a:gd name="T2" fmla="*/ 19 w 40"/>
                <a:gd name="T3" fmla="*/ 40 h 40"/>
                <a:gd name="T4" fmla="*/ 40 w 40"/>
                <a:gd name="T5" fmla="*/ 0 h 40"/>
                <a:gd name="T6" fmla="*/ 0 w 40"/>
                <a:gd name="T7" fmla="*/ 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0" y="0"/>
                  </a:moveTo>
                  <a:lnTo>
                    <a:pt x="19" y="40"/>
                  </a:lnTo>
                  <a:lnTo>
                    <a:pt x="40" y="0"/>
                  </a:lnTo>
                  <a:lnTo>
                    <a:pt x="0" y="0"/>
                  </a:lnTo>
                  <a:close/>
                </a:path>
              </a:pathLst>
            </a:custGeom>
            <a:solidFill>
              <a:srgbClr val="000000"/>
            </a:solidFill>
            <a:ln w="9525">
              <a:solidFill>
                <a:schemeClr val="tx1"/>
              </a:solidFill>
              <a:round/>
              <a:headEnd/>
              <a:tailEnd/>
            </a:ln>
          </p:spPr>
          <p:txBody>
            <a:bodyPr/>
            <a:lstStyle/>
            <a:p>
              <a:pPr>
                <a:buNone/>
              </a:pPr>
              <a:endParaRPr lang="tr-TR">
                <a:latin typeface="Book Antiqua" pitchFamily="18" charset="0"/>
                <a:cs typeface="Times New Roman" pitchFamily="18" charset="0"/>
              </a:endParaRPr>
            </a:p>
          </p:txBody>
        </p:sp>
      </p:grpSp>
      <p:grpSp>
        <p:nvGrpSpPr>
          <p:cNvPr id="10" name="Group 48"/>
          <p:cNvGrpSpPr>
            <a:grpSpLocks/>
          </p:cNvGrpSpPr>
          <p:nvPr/>
        </p:nvGrpSpPr>
        <p:grpSpPr bwMode="auto">
          <a:xfrm>
            <a:off x="6783388" y="4810125"/>
            <a:ext cx="649287" cy="63500"/>
            <a:chOff x="4273" y="3030"/>
            <a:chExt cx="409" cy="40"/>
          </a:xfrm>
        </p:grpSpPr>
        <p:sp>
          <p:nvSpPr>
            <p:cNvPr id="38983" name="Line 49"/>
            <p:cNvSpPr>
              <a:spLocks noChangeShapeType="1"/>
            </p:cNvSpPr>
            <p:nvPr/>
          </p:nvSpPr>
          <p:spPr bwMode="auto">
            <a:xfrm>
              <a:off x="4273" y="3049"/>
              <a:ext cx="373" cy="1"/>
            </a:xfrm>
            <a:prstGeom prst="line">
              <a:avLst/>
            </a:prstGeom>
            <a:noFill/>
            <a:ln w="12700">
              <a:solidFill>
                <a:schemeClr val="tx1"/>
              </a:solidFill>
              <a:round/>
              <a:headEnd/>
              <a:tailEnd/>
            </a:ln>
          </p:spPr>
          <p:txBody>
            <a:bodyPr/>
            <a:lstStyle/>
            <a:p>
              <a:pPr>
                <a:buNone/>
              </a:pPr>
              <a:endParaRPr lang="tr-TR"/>
            </a:p>
          </p:txBody>
        </p:sp>
        <p:sp>
          <p:nvSpPr>
            <p:cNvPr id="38984" name="Freeform 50"/>
            <p:cNvSpPr>
              <a:spLocks/>
            </p:cNvSpPr>
            <p:nvPr/>
          </p:nvSpPr>
          <p:spPr bwMode="auto">
            <a:xfrm>
              <a:off x="4642" y="3030"/>
              <a:ext cx="40" cy="40"/>
            </a:xfrm>
            <a:custGeom>
              <a:avLst/>
              <a:gdLst>
                <a:gd name="T0" fmla="*/ 0 w 40"/>
                <a:gd name="T1" fmla="*/ 40 h 40"/>
                <a:gd name="T2" fmla="*/ 40 w 40"/>
                <a:gd name="T3" fmla="*/ 21 h 40"/>
                <a:gd name="T4" fmla="*/ 0 w 40"/>
                <a:gd name="T5" fmla="*/ 0 h 40"/>
                <a:gd name="T6" fmla="*/ 0 w 40"/>
                <a:gd name="T7" fmla="*/ 40 h 40"/>
                <a:gd name="T8" fmla="*/ 0 60000 65536"/>
                <a:gd name="T9" fmla="*/ 0 60000 65536"/>
                <a:gd name="T10" fmla="*/ 0 60000 65536"/>
                <a:gd name="T11" fmla="*/ 0 60000 65536"/>
                <a:gd name="T12" fmla="*/ 0 w 40"/>
                <a:gd name="T13" fmla="*/ 0 h 40"/>
                <a:gd name="T14" fmla="*/ 40 w 40"/>
                <a:gd name="T15" fmla="*/ 40 h 40"/>
              </a:gdLst>
              <a:ahLst/>
              <a:cxnLst>
                <a:cxn ang="T8">
                  <a:pos x="T0" y="T1"/>
                </a:cxn>
                <a:cxn ang="T9">
                  <a:pos x="T2" y="T3"/>
                </a:cxn>
                <a:cxn ang="T10">
                  <a:pos x="T4" y="T5"/>
                </a:cxn>
                <a:cxn ang="T11">
                  <a:pos x="T6" y="T7"/>
                </a:cxn>
              </a:cxnLst>
              <a:rect l="T12" t="T13" r="T14" b="T15"/>
              <a:pathLst>
                <a:path w="40" h="40">
                  <a:moveTo>
                    <a:pt x="0" y="40"/>
                  </a:moveTo>
                  <a:lnTo>
                    <a:pt x="40" y="21"/>
                  </a:lnTo>
                  <a:lnTo>
                    <a:pt x="0" y="0"/>
                  </a:lnTo>
                  <a:lnTo>
                    <a:pt x="0" y="40"/>
                  </a:lnTo>
                  <a:close/>
                </a:path>
              </a:pathLst>
            </a:custGeom>
            <a:solidFill>
              <a:srgbClr val="000000"/>
            </a:solidFill>
            <a:ln w="9525">
              <a:solidFill>
                <a:schemeClr val="tx1"/>
              </a:solidFill>
              <a:round/>
              <a:headEnd/>
              <a:tailEnd/>
            </a:ln>
          </p:spPr>
          <p:txBody>
            <a:bodyPr/>
            <a:lstStyle/>
            <a:p>
              <a:pPr>
                <a:buNone/>
              </a:pPr>
              <a:endParaRPr lang="tr-TR">
                <a:latin typeface="Book Antiqua" pitchFamily="18" charset="0"/>
                <a:cs typeface="Times New Roman" pitchFamily="18" charset="0"/>
              </a:endParaRPr>
            </a:p>
          </p:txBody>
        </p:sp>
      </p:grpSp>
      <p:grpSp>
        <p:nvGrpSpPr>
          <p:cNvPr id="11" name="Group 51"/>
          <p:cNvGrpSpPr>
            <a:grpSpLocks/>
          </p:cNvGrpSpPr>
          <p:nvPr/>
        </p:nvGrpSpPr>
        <p:grpSpPr bwMode="auto">
          <a:xfrm>
            <a:off x="8029575" y="5046663"/>
            <a:ext cx="63500" cy="298450"/>
            <a:chOff x="5058" y="3179"/>
            <a:chExt cx="40" cy="188"/>
          </a:xfrm>
        </p:grpSpPr>
        <p:sp>
          <p:nvSpPr>
            <p:cNvPr id="38981" name="Line 52"/>
            <p:cNvSpPr>
              <a:spLocks noChangeShapeType="1"/>
            </p:cNvSpPr>
            <p:nvPr/>
          </p:nvSpPr>
          <p:spPr bwMode="auto">
            <a:xfrm>
              <a:off x="5077" y="3179"/>
              <a:ext cx="1" cy="150"/>
            </a:xfrm>
            <a:prstGeom prst="line">
              <a:avLst/>
            </a:prstGeom>
            <a:noFill/>
            <a:ln w="12700">
              <a:solidFill>
                <a:schemeClr val="tx1"/>
              </a:solidFill>
              <a:round/>
              <a:headEnd/>
              <a:tailEnd/>
            </a:ln>
          </p:spPr>
          <p:txBody>
            <a:bodyPr/>
            <a:lstStyle/>
            <a:p>
              <a:pPr>
                <a:buNone/>
              </a:pPr>
              <a:endParaRPr lang="tr-TR"/>
            </a:p>
          </p:txBody>
        </p:sp>
        <p:sp>
          <p:nvSpPr>
            <p:cNvPr id="38982" name="Freeform 53"/>
            <p:cNvSpPr>
              <a:spLocks/>
            </p:cNvSpPr>
            <p:nvPr/>
          </p:nvSpPr>
          <p:spPr bwMode="auto">
            <a:xfrm>
              <a:off x="5058" y="3325"/>
              <a:ext cx="40" cy="42"/>
            </a:xfrm>
            <a:custGeom>
              <a:avLst/>
              <a:gdLst>
                <a:gd name="T0" fmla="*/ 0 w 40"/>
                <a:gd name="T1" fmla="*/ 0 h 42"/>
                <a:gd name="T2" fmla="*/ 19 w 40"/>
                <a:gd name="T3" fmla="*/ 42 h 42"/>
                <a:gd name="T4" fmla="*/ 40 w 40"/>
                <a:gd name="T5" fmla="*/ 0 h 42"/>
                <a:gd name="T6" fmla="*/ 0 w 40"/>
                <a:gd name="T7" fmla="*/ 0 h 42"/>
                <a:gd name="T8" fmla="*/ 0 60000 65536"/>
                <a:gd name="T9" fmla="*/ 0 60000 65536"/>
                <a:gd name="T10" fmla="*/ 0 60000 65536"/>
                <a:gd name="T11" fmla="*/ 0 60000 65536"/>
                <a:gd name="T12" fmla="*/ 0 w 40"/>
                <a:gd name="T13" fmla="*/ 0 h 42"/>
                <a:gd name="T14" fmla="*/ 40 w 40"/>
                <a:gd name="T15" fmla="*/ 42 h 42"/>
              </a:gdLst>
              <a:ahLst/>
              <a:cxnLst>
                <a:cxn ang="T8">
                  <a:pos x="T0" y="T1"/>
                </a:cxn>
                <a:cxn ang="T9">
                  <a:pos x="T2" y="T3"/>
                </a:cxn>
                <a:cxn ang="T10">
                  <a:pos x="T4" y="T5"/>
                </a:cxn>
                <a:cxn ang="T11">
                  <a:pos x="T6" y="T7"/>
                </a:cxn>
              </a:cxnLst>
              <a:rect l="T12" t="T13" r="T14" b="T15"/>
              <a:pathLst>
                <a:path w="40" h="42">
                  <a:moveTo>
                    <a:pt x="0" y="0"/>
                  </a:moveTo>
                  <a:lnTo>
                    <a:pt x="19" y="42"/>
                  </a:lnTo>
                  <a:lnTo>
                    <a:pt x="40" y="0"/>
                  </a:lnTo>
                  <a:lnTo>
                    <a:pt x="0" y="0"/>
                  </a:lnTo>
                  <a:close/>
                </a:path>
              </a:pathLst>
            </a:custGeom>
            <a:solidFill>
              <a:srgbClr val="000000"/>
            </a:solidFill>
            <a:ln w="9525">
              <a:solidFill>
                <a:schemeClr val="tx1"/>
              </a:solidFill>
              <a:round/>
              <a:headEnd/>
              <a:tailEnd/>
            </a:ln>
          </p:spPr>
          <p:txBody>
            <a:bodyPr/>
            <a:lstStyle/>
            <a:p>
              <a:pPr>
                <a:buNone/>
              </a:pPr>
              <a:endParaRPr lang="tr-TR">
                <a:latin typeface="Book Antiqua" pitchFamily="18" charset="0"/>
                <a:cs typeface="Times New Roman" pitchFamily="18" charset="0"/>
              </a:endParaRPr>
            </a:p>
          </p:txBody>
        </p:sp>
      </p:grpSp>
      <p:grpSp>
        <p:nvGrpSpPr>
          <p:cNvPr id="12" name="Group 54"/>
          <p:cNvGrpSpPr>
            <a:grpSpLocks/>
          </p:cNvGrpSpPr>
          <p:nvPr/>
        </p:nvGrpSpPr>
        <p:grpSpPr bwMode="auto">
          <a:xfrm>
            <a:off x="6444208" y="5532438"/>
            <a:ext cx="459830" cy="56802"/>
            <a:chOff x="3921" y="3485"/>
            <a:chExt cx="428" cy="40"/>
          </a:xfrm>
        </p:grpSpPr>
        <p:sp>
          <p:nvSpPr>
            <p:cNvPr id="38979" name="Line 55"/>
            <p:cNvSpPr>
              <a:spLocks noChangeShapeType="1"/>
            </p:cNvSpPr>
            <p:nvPr/>
          </p:nvSpPr>
          <p:spPr bwMode="auto">
            <a:xfrm flipH="1">
              <a:off x="3957" y="3504"/>
              <a:ext cx="392" cy="1"/>
            </a:xfrm>
            <a:prstGeom prst="line">
              <a:avLst/>
            </a:prstGeom>
            <a:noFill/>
            <a:ln w="12700">
              <a:solidFill>
                <a:schemeClr val="tx1"/>
              </a:solidFill>
              <a:round/>
              <a:headEnd/>
              <a:tailEnd/>
            </a:ln>
          </p:spPr>
          <p:txBody>
            <a:bodyPr/>
            <a:lstStyle/>
            <a:p>
              <a:pPr>
                <a:buNone/>
              </a:pPr>
              <a:endParaRPr lang="tr-TR"/>
            </a:p>
          </p:txBody>
        </p:sp>
        <p:sp>
          <p:nvSpPr>
            <p:cNvPr id="38980" name="Freeform 56"/>
            <p:cNvSpPr>
              <a:spLocks/>
            </p:cNvSpPr>
            <p:nvPr/>
          </p:nvSpPr>
          <p:spPr bwMode="auto">
            <a:xfrm>
              <a:off x="3921" y="3485"/>
              <a:ext cx="42" cy="40"/>
            </a:xfrm>
            <a:custGeom>
              <a:avLst/>
              <a:gdLst>
                <a:gd name="T0" fmla="*/ 42 w 42"/>
                <a:gd name="T1" fmla="*/ 0 h 40"/>
                <a:gd name="T2" fmla="*/ 0 w 42"/>
                <a:gd name="T3" fmla="*/ 19 h 40"/>
                <a:gd name="T4" fmla="*/ 42 w 42"/>
                <a:gd name="T5" fmla="*/ 40 h 40"/>
                <a:gd name="T6" fmla="*/ 42 w 42"/>
                <a:gd name="T7" fmla="*/ 0 h 40"/>
                <a:gd name="T8" fmla="*/ 0 60000 65536"/>
                <a:gd name="T9" fmla="*/ 0 60000 65536"/>
                <a:gd name="T10" fmla="*/ 0 60000 65536"/>
                <a:gd name="T11" fmla="*/ 0 60000 65536"/>
                <a:gd name="T12" fmla="*/ 0 w 42"/>
                <a:gd name="T13" fmla="*/ 0 h 40"/>
                <a:gd name="T14" fmla="*/ 42 w 42"/>
                <a:gd name="T15" fmla="*/ 40 h 40"/>
              </a:gdLst>
              <a:ahLst/>
              <a:cxnLst>
                <a:cxn ang="T8">
                  <a:pos x="T0" y="T1"/>
                </a:cxn>
                <a:cxn ang="T9">
                  <a:pos x="T2" y="T3"/>
                </a:cxn>
                <a:cxn ang="T10">
                  <a:pos x="T4" y="T5"/>
                </a:cxn>
                <a:cxn ang="T11">
                  <a:pos x="T6" y="T7"/>
                </a:cxn>
              </a:cxnLst>
              <a:rect l="T12" t="T13" r="T14" b="T15"/>
              <a:pathLst>
                <a:path w="42" h="40">
                  <a:moveTo>
                    <a:pt x="42" y="0"/>
                  </a:moveTo>
                  <a:lnTo>
                    <a:pt x="0" y="19"/>
                  </a:lnTo>
                  <a:lnTo>
                    <a:pt x="42" y="40"/>
                  </a:lnTo>
                  <a:lnTo>
                    <a:pt x="42" y="0"/>
                  </a:lnTo>
                  <a:close/>
                </a:path>
              </a:pathLst>
            </a:custGeom>
            <a:solidFill>
              <a:srgbClr val="000000"/>
            </a:solidFill>
            <a:ln w="9525">
              <a:solidFill>
                <a:schemeClr val="tx1"/>
              </a:solidFill>
              <a:round/>
              <a:headEnd/>
              <a:tailEnd/>
            </a:ln>
          </p:spPr>
          <p:txBody>
            <a:bodyPr/>
            <a:lstStyle/>
            <a:p>
              <a:pPr>
                <a:buNone/>
              </a:pPr>
              <a:endParaRPr lang="tr-TR">
                <a:latin typeface="Book Antiqua" pitchFamily="18" charset="0"/>
                <a:cs typeface="Times New Roman" pitchFamily="18" charset="0"/>
              </a:endParaRPr>
            </a:p>
          </p:txBody>
        </p:sp>
      </p:grpSp>
      <p:grpSp>
        <p:nvGrpSpPr>
          <p:cNvPr id="13" name="Group 57"/>
          <p:cNvGrpSpPr>
            <a:grpSpLocks/>
          </p:cNvGrpSpPr>
          <p:nvPr/>
        </p:nvGrpSpPr>
        <p:grpSpPr bwMode="auto">
          <a:xfrm>
            <a:off x="428625" y="1211263"/>
            <a:ext cx="3975100" cy="1011237"/>
            <a:chOff x="270" y="763"/>
            <a:chExt cx="2504" cy="637"/>
          </a:xfrm>
        </p:grpSpPr>
        <p:sp>
          <p:nvSpPr>
            <p:cNvPr id="38963" name="Freeform 58"/>
            <p:cNvSpPr>
              <a:spLocks/>
            </p:cNvSpPr>
            <p:nvPr/>
          </p:nvSpPr>
          <p:spPr bwMode="auto">
            <a:xfrm>
              <a:off x="270" y="763"/>
              <a:ext cx="1359" cy="637"/>
            </a:xfrm>
            <a:custGeom>
              <a:avLst/>
              <a:gdLst>
                <a:gd name="T0" fmla="*/ 74 w 1359"/>
                <a:gd name="T1" fmla="*/ 221 h 637"/>
                <a:gd name="T2" fmla="*/ 21 w 1359"/>
                <a:gd name="T3" fmla="*/ 253 h 637"/>
                <a:gd name="T4" fmla="*/ 0 w 1359"/>
                <a:gd name="T5" fmla="*/ 299 h 637"/>
                <a:gd name="T6" fmla="*/ 11 w 1359"/>
                <a:gd name="T7" fmla="*/ 333 h 637"/>
                <a:gd name="T8" fmla="*/ 40 w 1359"/>
                <a:gd name="T9" fmla="*/ 361 h 637"/>
                <a:gd name="T10" fmla="*/ 51 w 1359"/>
                <a:gd name="T11" fmla="*/ 388 h 637"/>
                <a:gd name="T12" fmla="*/ 30 w 1359"/>
                <a:gd name="T13" fmla="*/ 434 h 637"/>
                <a:gd name="T14" fmla="*/ 53 w 1359"/>
                <a:gd name="T15" fmla="*/ 483 h 637"/>
                <a:gd name="T16" fmla="*/ 114 w 1359"/>
                <a:gd name="T17" fmla="*/ 514 h 637"/>
                <a:gd name="T18" fmla="*/ 175 w 1359"/>
                <a:gd name="T19" fmla="*/ 521 h 637"/>
                <a:gd name="T20" fmla="*/ 201 w 1359"/>
                <a:gd name="T21" fmla="*/ 538 h 637"/>
                <a:gd name="T22" fmla="*/ 272 w 1359"/>
                <a:gd name="T23" fmla="*/ 578 h 637"/>
                <a:gd name="T24" fmla="*/ 361 w 1359"/>
                <a:gd name="T25" fmla="*/ 597 h 637"/>
                <a:gd name="T26" fmla="*/ 458 w 1359"/>
                <a:gd name="T27" fmla="*/ 594 h 637"/>
                <a:gd name="T28" fmla="*/ 519 w 1359"/>
                <a:gd name="T29" fmla="*/ 578 h 637"/>
                <a:gd name="T30" fmla="*/ 572 w 1359"/>
                <a:gd name="T31" fmla="*/ 615 h 637"/>
                <a:gd name="T32" fmla="*/ 669 w 1359"/>
                <a:gd name="T33" fmla="*/ 637 h 637"/>
                <a:gd name="T34" fmla="*/ 762 w 1359"/>
                <a:gd name="T35" fmla="*/ 630 h 637"/>
                <a:gd name="T36" fmla="*/ 848 w 1359"/>
                <a:gd name="T37" fmla="*/ 597 h 637"/>
                <a:gd name="T38" fmla="*/ 899 w 1359"/>
                <a:gd name="T39" fmla="*/ 542 h 637"/>
                <a:gd name="T40" fmla="*/ 945 w 1359"/>
                <a:gd name="T41" fmla="*/ 556 h 637"/>
                <a:gd name="T42" fmla="*/ 1030 w 1359"/>
                <a:gd name="T43" fmla="*/ 558 h 637"/>
                <a:gd name="T44" fmla="*/ 1124 w 1359"/>
                <a:gd name="T45" fmla="*/ 525 h 637"/>
                <a:gd name="T46" fmla="*/ 1173 w 1359"/>
                <a:gd name="T47" fmla="*/ 468 h 637"/>
                <a:gd name="T48" fmla="*/ 1177 w 1359"/>
                <a:gd name="T49" fmla="*/ 443 h 637"/>
                <a:gd name="T50" fmla="*/ 1281 w 1359"/>
                <a:gd name="T51" fmla="*/ 415 h 637"/>
                <a:gd name="T52" fmla="*/ 1346 w 1359"/>
                <a:gd name="T53" fmla="*/ 358 h 637"/>
                <a:gd name="T54" fmla="*/ 1358 w 1359"/>
                <a:gd name="T55" fmla="*/ 287 h 637"/>
                <a:gd name="T56" fmla="*/ 1316 w 1359"/>
                <a:gd name="T57" fmla="*/ 226 h 637"/>
                <a:gd name="T58" fmla="*/ 1325 w 1359"/>
                <a:gd name="T59" fmla="*/ 205 h 637"/>
                <a:gd name="T60" fmla="*/ 1319 w 1359"/>
                <a:gd name="T61" fmla="*/ 148 h 637"/>
                <a:gd name="T62" fmla="*/ 1276 w 1359"/>
                <a:gd name="T63" fmla="*/ 104 h 637"/>
                <a:gd name="T64" fmla="*/ 1205 w 1359"/>
                <a:gd name="T65" fmla="*/ 80 h 637"/>
                <a:gd name="T66" fmla="*/ 1186 w 1359"/>
                <a:gd name="T67" fmla="*/ 47 h 637"/>
                <a:gd name="T68" fmla="*/ 1131 w 1359"/>
                <a:gd name="T69" fmla="*/ 13 h 637"/>
                <a:gd name="T70" fmla="*/ 1055 w 1359"/>
                <a:gd name="T71" fmla="*/ 0 h 637"/>
                <a:gd name="T72" fmla="*/ 964 w 1359"/>
                <a:gd name="T73" fmla="*/ 19 h 637"/>
                <a:gd name="T74" fmla="*/ 916 w 1359"/>
                <a:gd name="T75" fmla="*/ 19 h 637"/>
                <a:gd name="T76" fmla="*/ 829 w 1359"/>
                <a:gd name="T77" fmla="*/ 0 h 637"/>
                <a:gd name="T78" fmla="*/ 757 w 1359"/>
                <a:gd name="T79" fmla="*/ 11 h 637"/>
                <a:gd name="T80" fmla="*/ 707 w 1359"/>
                <a:gd name="T81" fmla="*/ 47 h 637"/>
                <a:gd name="T82" fmla="*/ 652 w 1359"/>
                <a:gd name="T83" fmla="*/ 26 h 637"/>
                <a:gd name="T84" fmla="*/ 566 w 1359"/>
                <a:gd name="T85" fmla="*/ 21 h 637"/>
                <a:gd name="T86" fmla="*/ 485 w 1359"/>
                <a:gd name="T87" fmla="*/ 42 h 637"/>
                <a:gd name="T88" fmla="*/ 441 w 1359"/>
                <a:gd name="T89" fmla="*/ 76 h 637"/>
                <a:gd name="T90" fmla="*/ 390 w 1359"/>
                <a:gd name="T91" fmla="*/ 63 h 637"/>
                <a:gd name="T92" fmla="*/ 289 w 1359"/>
                <a:gd name="T93" fmla="*/ 59 h 637"/>
                <a:gd name="T94" fmla="*/ 182 w 1359"/>
                <a:gd name="T95" fmla="*/ 97 h 637"/>
                <a:gd name="T96" fmla="*/ 129 w 1359"/>
                <a:gd name="T97" fmla="*/ 154 h 637"/>
                <a:gd name="T98" fmla="*/ 120 w 1359"/>
                <a:gd name="T99" fmla="*/ 194 h 637"/>
                <a:gd name="T100" fmla="*/ 123 w 1359"/>
                <a:gd name="T101" fmla="*/ 211 h 63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59"/>
                <a:gd name="T154" fmla="*/ 0 h 637"/>
                <a:gd name="T155" fmla="*/ 1359 w 1359"/>
                <a:gd name="T156" fmla="*/ 637 h 63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59" h="637">
                  <a:moveTo>
                    <a:pt x="123" y="211"/>
                  </a:moveTo>
                  <a:lnTo>
                    <a:pt x="99" y="215"/>
                  </a:lnTo>
                  <a:lnTo>
                    <a:pt x="74" y="221"/>
                  </a:lnTo>
                  <a:lnTo>
                    <a:pt x="53" y="230"/>
                  </a:lnTo>
                  <a:lnTo>
                    <a:pt x="36" y="240"/>
                  </a:lnTo>
                  <a:lnTo>
                    <a:pt x="21" y="253"/>
                  </a:lnTo>
                  <a:lnTo>
                    <a:pt x="9" y="266"/>
                  </a:lnTo>
                  <a:lnTo>
                    <a:pt x="2" y="281"/>
                  </a:lnTo>
                  <a:lnTo>
                    <a:pt x="0" y="299"/>
                  </a:lnTo>
                  <a:lnTo>
                    <a:pt x="2" y="310"/>
                  </a:lnTo>
                  <a:lnTo>
                    <a:pt x="5" y="321"/>
                  </a:lnTo>
                  <a:lnTo>
                    <a:pt x="11" y="333"/>
                  </a:lnTo>
                  <a:lnTo>
                    <a:pt x="19" y="342"/>
                  </a:lnTo>
                  <a:lnTo>
                    <a:pt x="28" y="352"/>
                  </a:lnTo>
                  <a:lnTo>
                    <a:pt x="40" y="361"/>
                  </a:lnTo>
                  <a:lnTo>
                    <a:pt x="68" y="375"/>
                  </a:lnTo>
                  <a:lnTo>
                    <a:pt x="66" y="375"/>
                  </a:lnTo>
                  <a:lnTo>
                    <a:pt x="51" y="388"/>
                  </a:lnTo>
                  <a:lnTo>
                    <a:pt x="40" y="401"/>
                  </a:lnTo>
                  <a:lnTo>
                    <a:pt x="32" y="417"/>
                  </a:lnTo>
                  <a:lnTo>
                    <a:pt x="30" y="434"/>
                  </a:lnTo>
                  <a:lnTo>
                    <a:pt x="32" y="451"/>
                  </a:lnTo>
                  <a:lnTo>
                    <a:pt x="42" y="468"/>
                  </a:lnTo>
                  <a:lnTo>
                    <a:pt x="53" y="483"/>
                  </a:lnTo>
                  <a:lnTo>
                    <a:pt x="70" y="495"/>
                  </a:lnTo>
                  <a:lnTo>
                    <a:pt x="91" y="506"/>
                  </a:lnTo>
                  <a:lnTo>
                    <a:pt x="114" y="514"/>
                  </a:lnTo>
                  <a:lnTo>
                    <a:pt x="139" y="519"/>
                  </a:lnTo>
                  <a:lnTo>
                    <a:pt x="167" y="521"/>
                  </a:lnTo>
                  <a:lnTo>
                    <a:pt x="175" y="521"/>
                  </a:lnTo>
                  <a:lnTo>
                    <a:pt x="182" y="521"/>
                  </a:lnTo>
                  <a:lnTo>
                    <a:pt x="201" y="538"/>
                  </a:lnTo>
                  <a:lnTo>
                    <a:pt x="222" y="554"/>
                  </a:lnTo>
                  <a:lnTo>
                    <a:pt x="245" y="567"/>
                  </a:lnTo>
                  <a:lnTo>
                    <a:pt x="272" y="578"/>
                  </a:lnTo>
                  <a:lnTo>
                    <a:pt x="300" y="588"/>
                  </a:lnTo>
                  <a:lnTo>
                    <a:pt x="331" y="594"/>
                  </a:lnTo>
                  <a:lnTo>
                    <a:pt x="361" y="597"/>
                  </a:lnTo>
                  <a:lnTo>
                    <a:pt x="393" y="599"/>
                  </a:lnTo>
                  <a:lnTo>
                    <a:pt x="426" y="597"/>
                  </a:lnTo>
                  <a:lnTo>
                    <a:pt x="458" y="594"/>
                  </a:lnTo>
                  <a:lnTo>
                    <a:pt x="490" y="588"/>
                  </a:lnTo>
                  <a:lnTo>
                    <a:pt x="519" y="578"/>
                  </a:lnTo>
                  <a:lnTo>
                    <a:pt x="534" y="592"/>
                  </a:lnTo>
                  <a:lnTo>
                    <a:pt x="553" y="603"/>
                  </a:lnTo>
                  <a:lnTo>
                    <a:pt x="572" y="615"/>
                  </a:lnTo>
                  <a:lnTo>
                    <a:pt x="595" y="622"/>
                  </a:lnTo>
                  <a:lnTo>
                    <a:pt x="642" y="634"/>
                  </a:lnTo>
                  <a:lnTo>
                    <a:pt x="669" y="637"/>
                  </a:lnTo>
                  <a:lnTo>
                    <a:pt x="696" y="637"/>
                  </a:lnTo>
                  <a:lnTo>
                    <a:pt x="730" y="636"/>
                  </a:lnTo>
                  <a:lnTo>
                    <a:pt x="762" y="630"/>
                  </a:lnTo>
                  <a:lnTo>
                    <a:pt x="793" y="622"/>
                  </a:lnTo>
                  <a:lnTo>
                    <a:pt x="821" y="611"/>
                  </a:lnTo>
                  <a:lnTo>
                    <a:pt x="848" y="597"/>
                  </a:lnTo>
                  <a:lnTo>
                    <a:pt x="869" y="582"/>
                  </a:lnTo>
                  <a:lnTo>
                    <a:pt x="886" y="563"/>
                  </a:lnTo>
                  <a:lnTo>
                    <a:pt x="899" y="542"/>
                  </a:lnTo>
                  <a:lnTo>
                    <a:pt x="922" y="550"/>
                  </a:lnTo>
                  <a:lnTo>
                    <a:pt x="945" y="556"/>
                  </a:lnTo>
                  <a:lnTo>
                    <a:pt x="970" y="558"/>
                  </a:lnTo>
                  <a:lnTo>
                    <a:pt x="994" y="559"/>
                  </a:lnTo>
                  <a:lnTo>
                    <a:pt x="1030" y="558"/>
                  </a:lnTo>
                  <a:lnTo>
                    <a:pt x="1065" y="550"/>
                  </a:lnTo>
                  <a:lnTo>
                    <a:pt x="1097" y="540"/>
                  </a:lnTo>
                  <a:lnTo>
                    <a:pt x="1124" y="525"/>
                  </a:lnTo>
                  <a:lnTo>
                    <a:pt x="1146" y="510"/>
                  </a:lnTo>
                  <a:lnTo>
                    <a:pt x="1162" y="489"/>
                  </a:lnTo>
                  <a:lnTo>
                    <a:pt x="1173" y="468"/>
                  </a:lnTo>
                  <a:lnTo>
                    <a:pt x="1177" y="457"/>
                  </a:lnTo>
                  <a:lnTo>
                    <a:pt x="1177" y="445"/>
                  </a:lnTo>
                  <a:lnTo>
                    <a:pt x="1177" y="443"/>
                  </a:lnTo>
                  <a:lnTo>
                    <a:pt x="1215" y="438"/>
                  </a:lnTo>
                  <a:lnTo>
                    <a:pt x="1249" y="428"/>
                  </a:lnTo>
                  <a:lnTo>
                    <a:pt x="1281" y="415"/>
                  </a:lnTo>
                  <a:lnTo>
                    <a:pt x="1308" y="398"/>
                  </a:lnTo>
                  <a:lnTo>
                    <a:pt x="1329" y="379"/>
                  </a:lnTo>
                  <a:lnTo>
                    <a:pt x="1346" y="358"/>
                  </a:lnTo>
                  <a:lnTo>
                    <a:pt x="1356" y="333"/>
                  </a:lnTo>
                  <a:lnTo>
                    <a:pt x="1359" y="308"/>
                  </a:lnTo>
                  <a:lnTo>
                    <a:pt x="1358" y="287"/>
                  </a:lnTo>
                  <a:lnTo>
                    <a:pt x="1348" y="264"/>
                  </a:lnTo>
                  <a:lnTo>
                    <a:pt x="1335" y="245"/>
                  </a:lnTo>
                  <a:lnTo>
                    <a:pt x="1316" y="226"/>
                  </a:lnTo>
                  <a:lnTo>
                    <a:pt x="1321" y="217"/>
                  </a:lnTo>
                  <a:lnTo>
                    <a:pt x="1325" y="205"/>
                  </a:lnTo>
                  <a:lnTo>
                    <a:pt x="1329" y="182"/>
                  </a:lnTo>
                  <a:lnTo>
                    <a:pt x="1327" y="165"/>
                  </a:lnTo>
                  <a:lnTo>
                    <a:pt x="1319" y="148"/>
                  </a:lnTo>
                  <a:lnTo>
                    <a:pt x="1308" y="133"/>
                  </a:lnTo>
                  <a:lnTo>
                    <a:pt x="1295" y="118"/>
                  </a:lnTo>
                  <a:lnTo>
                    <a:pt x="1276" y="104"/>
                  </a:lnTo>
                  <a:lnTo>
                    <a:pt x="1255" y="93"/>
                  </a:lnTo>
                  <a:lnTo>
                    <a:pt x="1232" y="85"/>
                  </a:lnTo>
                  <a:lnTo>
                    <a:pt x="1205" y="80"/>
                  </a:lnTo>
                  <a:lnTo>
                    <a:pt x="1198" y="63"/>
                  </a:lnTo>
                  <a:lnTo>
                    <a:pt x="1186" y="47"/>
                  </a:lnTo>
                  <a:lnTo>
                    <a:pt x="1171" y="34"/>
                  </a:lnTo>
                  <a:lnTo>
                    <a:pt x="1154" y="23"/>
                  </a:lnTo>
                  <a:lnTo>
                    <a:pt x="1131" y="13"/>
                  </a:lnTo>
                  <a:lnTo>
                    <a:pt x="1108" y="5"/>
                  </a:lnTo>
                  <a:lnTo>
                    <a:pt x="1082" y="2"/>
                  </a:lnTo>
                  <a:lnTo>
                    <a:pt x="1055" y="0"/>
                  </a:lnTo>
                  <a:lnTo>
                    <a:pt x="1021" y="2"/>
                  </a:lnTo>
                  <a:lnTo>
                    <a:pt x="990" y="7"/>
                  </a:lnTo>
                  <a:lnTo>
                    <a:pt x="964" y="19"/>
                  </a:lnTo>
                  <a:lnTo>
                    <a:pt x="939" y="34"/>
                  </a:lnTo>
                  <a:lnTo>
                    <a:pt x="916" y="19"/>
                  </a:lnTo>
                  <a:lnTo>
                    <a:pt x="890" y="9"/>
                  </a:lnTo>
                  <a:lnTo>
                    <a:pt x="861" y="2"/>
                  </a:lnTo>
                  <a:lnTo>
                    <a:pt x="829" y="0"/>
                  </a:lnTo>
                  <a:lnTo>
                    <a:pt x="810" y="0"/>
                  </a:lnTo>
                  <a:lnTo>
                    <a:pt x="791" y="2"/>
                  </a:lnTo>
                  <a:lnTo>
                    <a:pt x="757" y="11"/>
                  </a:lnTo>
                  <a:lnTo>
                    <a:pt x="728" y="26"/>
                  </a:lnTo>
                  <a:lnTo>
                    <a:pt x="717" y="36"/>
                  </a:lnTo>
                  <a:lnTo>
                    <a:pt x="707" y="47"/>
                  </a:lnTo>
                  <a:lnTo>
                    <a:pt x="707" y="49"/>
                  </a:lnTo>
                  <a:lnTo>
                    <a:pt x="681" y="36"/>
                  </a:lnTo>
                  <a:lnTo>
                    <a:pt x="652" y="26"/>
                  </a:lnTo>
                  <a:lnTo>
                    <a:pt x="622" y="21"/>
                  </a:lnTo>
                  <a:lnTo>
                    <a:pt x="589" y="19"/>
                  </a:lnTo>
                  <a:lnTo>
                    <a:pt x="566" y="21"/>
                  </a:lnTo>
                  <a:lnTo>
                    <a:pt x="544" y="23"/>
                  </a:lnTo>
                  <a:lnTo>
                    <a:pt x="502" y="34"/>
                  </a:lnTo>
                  <a:lnTo>
                    <a:pt x="485" y="42"/>
                  </a:lnTo>
                  <a:lnTo>
                    <a:pt x="468" y="51"/>
                  </a:lnTo>
                  <a:lnTo>
                    <a:pt x="452" y="63"/>
                  </a:lnTo>
                  <a:lnTo>
                    <a:pt x="441" y="76"/>
                  </a:lnTo>
                  <a:lnTo>
                    <a:pt x="416" y="68"/>
                  </a:lnTo>
                  <a:lnTo>
                    <a:pt x="390" y="63"/>
                  </a:lnTo>
                  <a:lnTo>
                    <a:pt x="361" y="59"/>
                  </a:lnTo>
                  <a:lnTo>
                    <a:pt x="332" y="57"/>
                  </a:lnTo>
                  <a:lnTo>
                    <a:pt x="289" y="59"/>
                  </a:lnTo>
                  <a:lnTo>
                    <a:pt x="249" y="68"/>
                  </a:lnTo>
                  <a:lnTo>
                    <a:pt x="213" y="80"/>
                  </a:lnTo>
                  <a:lnTo>
                    <a:pt x="182" y="97"/>
                  </a:lnTo>
                  <a:lnTo>
                    <a:pt x="156" y="118"/>
                  </a:lnTo>
                  <a:lnTo>
                    <a:pt x="137" y="141"/>
                  </a:lnTo>
                  <a:lnTo>
                    <a:pt x="129" y="154"/>
                  </a:lnTo>
                  <a:lnTo>
                    <a:pt x="123" y="165"/>
                  </a:lnTo>
                  <a:lnTo>
                    <a:pt x="121" y="181"/>
                  </a:lnTo>
                  <a:lnTo>
                    <a:pt x="120" y="194"/>
                  </a:lnTo>
                  <a:lnTo>
                    <a:pt x="121" y="203"/>
                  </a:lnTo>
                  <a:lnTo>
                    <a:pt x="121" y="211"/>
                  </a:lnTo>
                  <a:lnTo>
                    <a:pt x="123" y="211"/>
                  </a:lnTo>
                  <a:close/>
                </a:path>
              </a:pathLst>
            </a:custGeom>
            <a:solidFill>
              <a:schemeClr val="accent1"/>
            </a:solidFill>
            <a:ln w="9525">
              <a:noFill/>
              <a:round/>
              <a:headEnd/>
              <a:tailEnd/>
            </a:ln>
          </p:spPr>
          <p:txBody>
            <a:bodyPr/>
            <a:lstStyle/>
            <a:p>
              <a:pPr>
                <a:buNone/>
              </a:pPr>
              <a:endParaRPr lang="tr-TR">
                <a:latin typeface="Book Antiqua" pitchFamily="18" charset="0"/>
                <a:cs typeface="Times New Roman" pitchFamily="18" charset="0"/>
              </a:endParaRPr>
            </a:p>
          </p:txBody>
        </p:sp>
        <p:sp>
          <p:nvSpPr>
            <p:cNvPr id="38964" name="Freeform 59"/>
            <p:cNvSpPr>
              <a:spLocks/>
            </p:cNvSpPr>
            <p:nvPr/>
          </p:nvSpPr>
          <p:spPr bwMode="auto">
            <a:xfrm>
              <a:off x="270" y="763"/>
              <a:ext cx="1359" cy="637"/>
            </a:xfrm>
            <a:custGeom>
              <a:avLst/>
              <a:gdLst>
                <a:gd name="T0" fmla="*/ 74 w 1359"/>
                <a:gd name="T1" fmla="*/ 221 h 637"/>
                <a:gd name="T2" fmla="*/ 21 w 1359"/>
                <a:gd name="T3" fmla="*/ 253 h 637"/>
                <a:gd name="T4" fmla="*/ 0 w 1359"/>
                <a:gd name="T5" fmla="*/ 299 h 637"/>
                <a:gd name="T6" fmla="*/ 11 w 1359"/>
                <a:gd name="T7" fmla="*/ 333 h 637"/>
                <a:gd name="T8" fmla="*/ 40 w 1359"/>
                <a:gd name="T9" fmla="*/ 361 h 637"/>
                <a:gd name="T10" fmla="*/ 51 w 1359"/>
                <a:gd name="T11" fmla="*/ 388 h 637"/>
                <a:gd name="T12" fmla="*/ 30 w 1359"/>
                <a:gd name="T13" fmla="*/ 434 h 637"/>
                <a:gd name="T14" fmla="*/ 53 w 1359"/>
                <a:gd name="T15" fmla="*/ 483 h 637"/>
                <a:gd name="T16" fmla="*/ 114 w 1359"/>
                <a:gd name="T17" fmla="*/ 514 h 637"/>
                <a:gd name="T18" fmla="*/ 175 w 1359"/>
                <a:gd name="T19" fmla="*/ 521 h 637"/>
                <a:gd name="T20" fmla="*/ 201 w 1359"/>
                <a:gd name="T21" fmla="*/ 538 h 637"/>
                <a:gd name="T22" fmla="*/ 272 w 1359"/>
                <a:gd name="T23" fmla="*/ 578 h 637"/>
                <a:gd name="T24" fmla="*/ 361 w 1359"/>
                <a:gd name="T25" fmla="*/ 597 h 637"/>
                <a:gd name="T26" fmla="*/ 458 w 1359"/>
                <a:gd name="T27" fmla="*/ 594 h 637"/>
                <a:gd name="T28" fmla="*/ 519 w 1359"/>
                <a:gd name="T29" fmla="*/ 578 h 637"/>
                <a:gd name="T30" fmla="*/ 572 w 1359"/>
                <a:gd name="T31" fmla="*/ 615 h 637"/>
                <a:gd name="T32" fmla="*/ 669 w 1359"/>
                <a:gd name="T33" fmla="*/ 637 h 637"/>
                <a:gd name="T34" fmla="*/ 762 w 1359"/>
                <a:gd name="T35" fmla="*/ 630 h 637"/>
                <a:gd name="T36" fmla="*/ 848 w 1359"/>
                <a:gd name="T37" fmla="*/ 597 h 637"/>
                <a:gd name="T38" fmla="*/ 899 w 1359"/>
                <a:gd name="T39" fmla="*/ 542 h 637"/>
                <a:gd name="T40" fmla="*/ 945 w 1359"/>
                <a:gd name="T41" fmla="*/ 556 h 637"/>
                <a:gd name="T42" fmla="*/ 1030 w 1359"/>
                <a:gd name="T43" fmla="*/ 558 h 637"/>
                <a:gd name="T44" fmla="*/ 1124 w 1359"/>
                <a:gd name="T45" fmla="*/ 525 h 637"/>
                <a:gd name="T46" fmla="*/ 1173 w 1359"/>
                <a:gd name="T47" fmla="*/ 468 h 637"/>
                <a:gd name="T48" fmla="*/ 1177 w 1359"/>
                <a:gd name="T49" fmla="*/ 443 h 637"/>
                <a:gd name="T50" fmla="*/ 1281 w 1359"/>
                <a:gd name="T51" fmla="*/ 415 h 637"/>
                <a:gd name="T52" fmla="*/ 1346 w 1359"/>
                <a:gd name="T53" fmla="*/ 358 h 637"/>
                <a:gd name="T54" fmla="*/ 1358 w 1359"/>
                <a:gd name="T55" fmla="*/ 287 h 637"/>
                <a:gd name="T56" fmla="*/ 1316 w 1359"/>
                <a:gd name="T57" fmla="*/ 226 h 637"/>
                <a:gd name="T58" fmla="*/ 1325 w 1359"/>
                <a:gd name="T59" fmla="*/ 205 h 637"/>
                <a:gd name="T60" fmla="*/ 1319 w 1359"/>
                <a:gd name="T61" fmla="*/ 148 h 637"/>
                <a:gd name="T62" fmla="*/ 1276 w 1359"/>
                <a:gd name="T63" fmla="*/ 104 h 637"/>
                <a:gd name="T64" fmla="*/ 1205 w 1359"/>
                <a:gd name="T65" fmla="*/ 80 h 637"/>
                <a:gd name="T66" fmla="*/ 1186 w 1359"/>
                <a:gd name="T67" fmla="*/ 47 h 637"/>
                <a:gd name="T68" fmla="*/ 1131 w 1359"/>
                <a:gd name="T69" fmla="*/ 13 h 637"/>
                <a:gd name="T70" fmla="*/ 1055 w 1359"/>
                <a:gd name="T71" fmla="*/ 0 h 637"/>
                <a:gd name="T72" fmla="*/ 964 w 1359"/>
                <a:gd name="T73" fmla="*/ 19 h 637"/>
                <a:gd name="T74" fmla="*/ 916 w 1359"/>
                <a:gd name="T75" fmla="*/ 19 h 637"/>
                <a:gd name="T76" fmla="*/ 829 w 1359"/>
                <a:gd name="T77" fmla="*/ 0 h 637"/>
                <a:gd name="T78" fmla="*/ 757 w 1359"/>
                <a:gd name="T79" fmla="*/ 11 h 637"/>
                <a:gd name="T80" fmla="*/ 707 w 1359"/>
                <a:gd name="T81" fmla="*/ 47 h 637"/>
                <a:gd name="T82" fmla="*/ 652 w 1359"/>
                <a:gd name="T83" fmla="*/ 26 h 637"/>
                <a:gd name="T84" fmla="*/ 566 w 1359"/>
                <a:gd name="T85" fmla="*/ 21 h 637"/>
                <a:gd name="T86" fmla="*/ 485 w 1359"/>
                <a:gd name="T87" fmla="*/ 42 h 637"/>
                <a:gd name="T88" fmla="*/ 441 w 1359"/>
                <a:gd name="T89" fmla="*/ 76 h 637"/>
                <a:gd name="T90" fmla="*/ 390 w 1359"/>
                <a:gd name="T91" fmla="*/ 63 h 637"/>
                <a:gd name="T92" fmla="*/ 289 w 1359"/>
                <a:gd name="T93" fmla="*/ 59 h 637"/>
                <a:gd name="T94" fmla="*/ 182 w 1359"/>
                <a:gd name="T95" fmla="*/ 97 h 637"/>
                <a:gd name="T96" fmla="*/ 129 w 1359"/>
                <a:gd name="T97" fmla="*/ 154 h 637"/>
                <a:gd name="T98" fmla="*/ 120 w 1359"/>
                <a:gd name="T99" fmla="*/ 194 h 637"/>
                <a:gd name="T100" fmla="*/ 123 w 1359"/>
                <a:gd name="T101" fmla="*/ 211 h 63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359"/>
                <a:gd name="T154" fmla="*/ 0 h 637"/>
                <a:gd name="T155" fmla="*/ 1359 w 1359"/>
                <a:gd name="T156" fmla="*/ 637 h 637"/>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359" h="637">
                  <a:moveTo>
                    <a:pt x="123" y="211"/>
                  </a:moveTo>
                  <a:lnTo>
                    <a:pt x="99" y="215"/>
                  </a:lnTo>
                  <a:lnTo>
                    <a:pt x="74" y="221"/>
                  </a:lnTo>
                  <a:lnTo>
                    <a:pt x="53" y="230"/>
                  </a:lnTo>
                  <a:lnTo>
                    <a:pt x="36" y="240"/>
                  </a:lnTo>
                  <a:lnTo>
                    <a:pt x="21" y="253"/>
                  </a:lnTo>
                  <a:lnTo>
                    <a:pt x="9" y="266"/>
                  </a:lnTo>
                  <a:lnTo>
                    <a:pt x="2" y="281"/>
                  </a:lnTo>
                  <a:lnTo>
                    <a:pt x="0" y="299"/>
                  </a:lnTo>
                  <a:lnTo>
                    <a:pt x="2" y="310"/>
                  </a:lnTo>
                  <a:lnTo>
                    <a:pt x="5" y="321"/>
                  </a:lnTo>
                  <a:lnTo>
                    <a:pt x="11" y="333"/>
                  </a:lnTo>
                  <a:lnTo>
                    <a:pt x="19" y="342"/>
                  </a:lnTo>
                  <a:lnTo>
                    <a:pt x="28" y="352"/>
                  </a:lnTo>
                  <a:lnTo>
                    <a:pt x="40" y="361"/>
                  </a:lnTo>
                  <a:lnTo>
                    <a:pt x="68" y="375"/>
                  </a:lnTo>
                  <a:lnTo>
                    <a:pt x="66" y="375"/>
                  </a:lnTo>
                  <a:lnTo>
                    <a:pt x="51" y="388"/>
                  </a:lnTo>
                  <a:lnTo>
                    <a:pt x="40" y="401"/>
                  </a:lnTo>
                  <a:lnTo>
                    <a:pt x="32" y="417"/>
                  </a:lnTo>
                  <a:lnTo>
                    <a:pt x="30" y="434"/>
                  </a:lnTo>
                  <a:lnTo>
                    <a:pt x="32" y="451"/>
                  </a:lnTo>
                  <a:lnTo>
                    <a:pt x="42" y="468"/>
                  </a:lnTo>
                  <a:lnTo>
                    <a:pt x="53" y="483"/>
                  </a:lnTo>
                  <a:lnTo>
                    <a:pt x="70" y="495"/>
                  </a:lnTo>
                  <a:lnTo>
                    <a:pt x="91" y="506"/>
                  </a:lnTo>
                  <a:lnTo>
                    <a:pt x="114" y="514"/>
                  </a:lnTo>
                  <a:lnTo>
                    <a:pt x="139" y="519"/>
                  </a:lnTo>
                  <a:lnTo>
                    <a:pt x="167" y="521"/>
                  </a:lnTo>
                  <a:lnTo>
                    <a:pt x="175" y="521"/>
                  </a:lnTo>
                  <a:lnTo>
                    <a:pt x="182" y="521"/>
                  </a:lnTo>
                  <a:lnTo>
                    <a:pt x="201" y="538"/>
                  </a:lnTo>
                  <a:lnTo>
                    <a:pt x="222" y="554"/>
                  </a:lnTo>
                  <a:lnTo>
                    <a:pt x="245" y="567"/>
                  </a:lnTo>
                  <a:lnTo>
                    <a:pt x="272" y="578"/>
                  </a:lnTo>
                  <a:lnTo>
                    <a:pt x="300" y="588"/>
                  </a:lnTo>
                  <a:lnTo>
                    <a:pt x="331" y="594"/>
                  </a:lnTo>
                  <a:lnTo>
                    <a:pt x="361" y="597"/>
                  </a:lnTo>
                  <a:lnTo>
                    <a:pt x="393" y="599"/>
                  </a:lnTo>
                  <a:lnTo>
                    <a:pt x="426" y="597"/>
                  </a:lnTo>
                  <a:lnTo>
                    <a:pt x="458" y="594"/>
                  </a:lnTo>
                  <a:lnTo>
                    <a:pt x="490" y="588"/>
                  </a:lnTo>
                  <a:lnTo>
                    <a:pt x="519" y="578"/>
                  </a:lnTo>
                  <a:lnTo>
                    <a:pt x="534" y="592"/>
                  </a:lnTo>
                  <a:lnTo>
                    <a:pt x="553" y="603"/>
                  </a:lnTo>
                  <a:lnTo>
                    <a:pt x="572" y="615"/>
                  </a:lnTo>
                  <a:lnTo>
                    <a:pt x="595" y="622"/>
                  </a:lnTo>
                  <a:lnTo>
                    <a:pt x="642" y="634"/>
                  </a:lnTo>
                  <a:lnTo>
                    <a:pt x="669" y="637"/>
                  </a:lnTo>
                  <a:lnTo>
                    <a:pt x="696" y="637"/>
                  </a:lnTo>
                  <a:lnTo>
                    <a:pt x="730" y="636"/>
                  </a:lnTo>
                  <a:lnTo>
                    <a:pt x="762" y="630"/>
                  </a:lnTo>
                  <a:lnTo>
                    <a:pt x="793" y="622"/>
                  </a:lnTo>
                  <a:lnTo>
                    <a:pt x="821" y="611"/>
                  </a:lnTo>
                  <a:lnTo>
                    <a:pt x="848" y="597"/>
                  </a:lnTo>
                  <a:lnTo>
                    <a:pt x="869" y="582"/>
                  </a:lnTo>
                  <a:lnTo>
                    <a:pt x="886" y="563"/>
                  </a:lnTo>
                  <a:lnTo>
                    <a:pt x="899" y="542"/>
                  </a:lnTo>
                  <a:lnTo>
                    <a:pt x="922" y="550"/>
                  </a:lnTo>
                  <a:lnTo>
                    <a:pt x="945" y="556"/>
                  </a:lnTo>
                  <a:lnTo>
                    <a:pt x="970" y="558"/>
                  </a:lnTo>
                  <a:lnTo>
                    <a:pt x="994" y="559"/>
                  </a:lnTo>
                  <a:lnTo>
                    <a:pt x="1030" y="558"/>
                  </a:lnTo>
                  <a:lnTo>
                    <a:pt x="1065" y="550"/>
                  </a:lnTo>
                  <a:lnTo>
                    <a:pt x="1097" y="540"/>
                  </a:lnTo>
                  <a:lnTo>
                    <a:pt x="1124" y="525"/>
                  </a:lnTo>
                  <a:lnTo>
                    <a:pt x="1146" y="510"/>
                  </a:lnTo>
                  <a:lnTo>
                    <a:pt x="1162" y="489"/>
                  </a:lnTo>
                  <a:lnTo>
                    <a:pt x="1173" y="468"/>
                  </a:lnTo>
                  <a:lnTo>
                    <a:pt x="1177" y="457"/>
                  </a:lnTo>
                  <a:lnTo>
                    <a:pt x="1177" y="445"/>
                  </a:lnTo>
                  <a:lnTo>
                    <a:pt x="1177" y="443"/>
                  </a:lnTo>
                  <a:lnTo>
                    <a:pt x="1215" y="438"/>
                  </a:lnTo>
                  <a:lnTo>
                    <a:pt x="1249" y="428"/>
                  </a:lnTo>
                  <a:lnTo>
                    <a:pt x="1281" y="415"/>
                  </a:lnTo>
                  <a:lnTo>
                    <a:pt x="1308" y="398"/>
                  </a:lnTo>
                  <a:lnTo>
                    <a:pt x="1329" y="379"/>
                  </a:lnTo>
                  <a:lnTo>
                    <a:pt x="1346" y="358"/>
                  </a:lnTo>
                  <a:lnTo>
                    <a:pt x="1356" y="333"/>
                  </a:lnTo>
                  <a:lnTo>
                    <a:pt x="1359" y="308"/>
                  </a:lnTo>
                  <a:lnTo>
                    <a:pt x="1358" y="287"/>
                  </a:lnTo>
                  <a:lnTo>
                    <a:pt x="1348" y="264"/>
                  </a:lnTo>
                  <a:lnTo>
                    <a:pt x="1335" y="245"/>
                  </a:lnTo>
                  <a:lnTo>
                    <a:pt x="1316" y="226"/>
                  </a:lnTo>
                  <a:lnTo>
                    <a:pt x="1321" y="217"/>
                  </a:lnTo>
                  <a:lnTo>
                    <a:pt x="1325" y="205"/>
                  </a:lnTo>
                  <a:lnTo>
                    <a:pt x="1329" y="182"/>
                  </a:lnTo>
                  <a:lnTo>
                    <a:pt x="1327" y="165"/>
                  </a:lnTo>
                  <a:lnTo>
                    <a:pt x="1319" y="148"/>
                  </a:lnTo>
                  <a:lnTo>
                    <a:pt x="1308" y="133"/>
                  </a:lnTo>
                  <a:lnTo>
                    <a:pt x="1295" y="118"/>
                  </a:lnTo>
                  <a:lnTo>
                    <a:pt x="1276" y="104"/>
                  </a:lnTo>
                  <a:lnTo>
                    <a:pt x="1255" y="93"/>
                  </a:lnTo>
                  <a:lnTo>
                    <a:pt x="1232" y="85"/>
                  </a:lnTo>
                  <a:lnTo>
                    <a:pt x="1205" y="80"/>
                  </a:lnTo>
                  <a:lnTo>
                    <a:pt x="1198" y="63"/>
                  </a:lnTo>
                  <a:lnTo>
                    <a:pt x="1186" y="47"/>
                  </a:lnTo>
                  <a:lnTo>
                    <a:pt x="1171" y="34"/>
                  </a:lnTo>
                  <a:lnTo>
                    <a:pt x="1154" y="23"/>
                  </a:lnTo>
                  <a:lnTo>
                    <a:pt x="1131" y="13"/>
                  </a:lnTo>
                  <a:lnTo>
                    <a:pt x="1108" y="5"/>
                  </a:lnTo>
                  <a:lnTo>
                    <a:pt x="1082" y="2"/>
                  </a:lnTo>
                  <a:lnTo>
                    <a:pt x="1055" y="0"/>
                  </a:lnTo>
                  <a:lnTo>
                    <a:pt x="1021" y="2"/>
                  </a:lnTo>
                  <a:lnTo>
                    <a:pt x="990" y="7"/>
                  </a:lnTo>
                  <a:lnTo>
                    <a:pt x="964" y="19"/>
                  </a:lnTo>
                  <a:lnTo>
                    <a:pt x="939" y="34"/>
                  </a:lnTo>
                  <a:lnTo>
                    <a:pt x="916" y="19"/>
                  </a:lnTo>
                  <a:lnTo>
                    <a:pt x="890" y="9"/>
                  </a:lnTo>
                  <a:lnTo>
                    <a:pt x="861" y="2"/>
                  </a:lnTo>
                  <a:lnTo>
                    <a:pt x="829" y="0"/>
                  </a:lnTo>
                  <a:lnTo>
                    <a:pt x="810" y="0"/>
                  </a:lnTo>
                  <a:lnTo>
                    <a:pt x="791" y="2"/>
                  </a:lnTo>
                  <a:lnTo>
                    <a:pt x="757" y="11"/>
                  </a:lnTo>
                  <a:lnTo>
                    <a:pt x="728" y="26"/>
                  </a:lnTo>
                  <a:lnTo>
                    <a:pt x="717" y="36"/>
                  </a:lnTo>
                  <a:lnTo>
                    <a:pt x="707" y="47"/>
                  </a:lnTo>
                  <a:lnTo>
                    <a:pt x="707" y="49"/>
                  </a:lnTo>
                  <a:lnTo>
                    <a:pt x="681" y="36"/>
                  </a:lnTo>
                  <a:lnTo>
                    <a:pt x="652" y="26"/>
                  </a:lnTo>
                  <a:lnTo>
                    <a:pt x="622" y="21"/>
                  </a:lnTo>
                  <a:lnTo>
                    <a:pt x="589" y="19"/>
                  </a:lnTo>
                  <a:lnTo>
                    <a:pt x="566" y="21"/>
                  </a:lnTo>
                  <a:lnTo>
                    <a:pt x="544" y="23"/>
                  </a:lnTo>
                  <a:lnTo>
                    <a:pt x="502" y="34"/>
                  </a:lnTo>
                  <a:lnTo>
                    <a:pt x="485" y="42"/>
                  </a:lnTo>
                  <a:lnTo>
                    <a:pt x="468" y="51"/>
                  </a:lnTo>
                  <a:lnTo>
                    <a:pt x="452" y="63"/>
                  </a:lnTo>
                  <a:lnTo>
                    <a:pt x="441" y="76"/>
                  </a:lnTo>
                  <a:lnTo>
                    <a:pt x="416" y="68"/>
                  </a:lnTo>
                  <a:lnTo>
                    <a:pt x="390" y="63"/>
                  </a:lnTo>
                  <a:lnTo>
                    <a:pt x="361" y="59"/>
                  </a:lnTo>
                  <a:lnTo>
                    <a:pt x="332" y="57"/>
                  </a:lnTo>
                  <a:lnTo>
                    <a:pt x="289" y="59"/>
                  </a:lnTo>
                  <a:lnTo>
                    <a:pt x="249" y="68"/>
                  </a:lnTo>
                  <a:lnTo>
                    <a:pt x="213" y="80"/>
                  </a:lnTo>
                  <a:lnTo>
                    <a:pt x="182" y="97"/>
                  </a:lnTo>
                  <a:lnTo>
                    <a:pt x="156" y="118"/>
                  </a:lnTo>
                  <a:lnTo>
                    <a:pt x="137" y="141"/>
                  </a:lnTo>
                  <a:lnTo>
                    <a:pt x="129" y="154"/>
                  </a:lnTo>
                  <a:lnTo>
                    <a:pt x="123" y="165"/>
                  </a:lnTo>
                  <a:lnTo>
                    <a:pt x="121" y="181"/>
                  </a:lnTo>
                  <a:lnTo>
                    <a:pt x="120" y="194"/>
                  </a:lnTo>
                  <a:lnTo>
                    <a:pt x="121" y="203"/>
                  </a:lnTo>
                  <a:lnTo>
                    <a:pt x="121" y="211"/>
                  </a:lnTo>
                  <a:lnTo>
                    <a:pt x="123" y="211"/>
                  </a:lnTo>
                  <a:close/>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65" name="Freeform 60"/>
            <p:cNvSpPr>
              <a:spLocks/>
            </p:cNvSpPr>
            <p:nvPr/>
          </p:nvSpPr>
          <p:spPr bwMode="auto">
            <a:xfrm>
              <a:off x="338" y="1138"/>
              <a:ext cx="80" cy="11"/>
            </a:xfrm>
            <a:custGeom>
              <a:avLst/>
              <a:gdLst>
                <a:gd name="T0" fmla="*/ 0 w 80"/>
                <a:gd name="T1" fmla="*/ 0 h 11"/>
                <a:gd name="T2" fmla="*/ 32 w 80"/>
                <a:gd name="T3" fmla="*/ 9 h 11"/>
                <a:gd name="T4" fmla="*/ 69 w 80"/>
                <a:gd name="T5" fmla="*/ 11 h 11"/>
                <a:gd name="T6" fmla="*/ 80 w 80"/>
                <a:gd name="T7" fmla="*/ 11 h 11"/>
                <a:gd name="T8" fmla="*/ 0 60000 65536"/>
                <a:gd name="T9" fmla="*/ 0 60000 65536"/>
                <a:gd name="T10" fmla="*/ 0 60000 65536"/>
                <a:gd name="T11" fmla="*/ 0 60000 65536"/>
                <a:gd name="T12" fmla="*/ 0 w 80"/>
                <a:gd name="T13" fmla="*/ 0 h 11"/>
                <a:gd name="T14" fmla="*/ 80 w 80"/>
                <a:gd name="T15" fmla="*/ 11 h 11"/>
              </a:gdLst>
              <a:ahLst/>
              <a:cxnLst>
                <a:cxn ang="T8">
                  <a:pos x="T0" y="T1"/>
                </a:cxn>
                <a:cxn ang="T9">
                  <a:pos x="T2" y="T3"/>
                </a:cxn>
                <a:cxn ang="T10">
                  <a:pos x="T4" y="T5"/>
                </a:cxn>
                <a:cxn ang="T11">
                  <a:pos x="T6" y="T7"/>
                </a:cxn>
              </a:cxnLst>
              <a:rect l="T12" t="T13" r="T14" b="T15"/>
              <a:pathLst>
                <a:path w="80" h="11">
                  <a:moveTo>
                    <a:pt x="0" y="0"/>
                  </a:moveTo>
                  <a:lnTo>
                    <a:pt x="32" y="9"/>
                  </a:lnTo>
                  <a:lnTo>
                    <a:pt x="69" y="11"/>
                  </a:lnTo>
                  <a:lnTo>
                    <a:pt x="80" y="11"/>
                  </a:lnTo>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66" name="Freeform 61"/>
            <p:cNvSpPr>
              <a:spLocks/>
            </p:cNvSpPr>
            <p:nvPr/>
          </p:nvSpPr>
          <p:spPr bwMode="auto">
            <a:xfrm>
              <a:off x="452" y="1279"/>
              <a:ext cx="36" cy="5"/>
            </a:xfrm>
            <a:custGeom>
              <a:avLst/>
              <a:gdLst>
                <a:gd name="T0" fmla="*/ 0 w 36"/>
                <a:gd name="T1" fmla="*/ 5 h 5"/>
                <a:gd name="T2" fmla="*/ 19 w 36"/>
                <a:gd name="T3" fmla="*/ 3 h 5"/>
                <a:gd name="T4" fmla="*/ 36 w 36"/>
                <a:gd name="T5" fmla="*/ 0 h 5"/>
                <a:gd name="T6" fmla="*/ 0 60000 65536"/>
                <a:gd name="T7" fmla="*/ 0 60000 65536"/>
                <a:gd name="T8" fmla="*/ 0 60000 65536"/>
                <a:gd name="T9" fmla="*/ 0 w 36"/>
                <a:gd name="T10" fmla="*/ 0 h 5"/>
                <a:gd name="T11" fmla="*/ 36 w 36"/>
                <a:gd name="T12" fmla="*/ 5 h 5"/>
              </a:gdLst>
              <a:ahLst/>
              <a:cxnLst>
                <a:cxn ang="T6">
                  <a:pos x="T0" y="T1"/>
                </a:cxn>
                <a:cxn ang="T7">
                  <a:pos x="T2" y="T3"/>
                </a:cxn>
                <a:cxn ang="T8">
                  <a:pos x="T4" y="T5"/>
                </a:cxn>
              </a:cxnLst>
              <a:rect l="T9" t="T10" r="T11" b="T12"/>
              <a:pathLst>
                <a:path w="36" h="5">
                  <a:moveTo>
                    <a:pt x="0" y="5"/>
                  </a:moveTo>
                  <a:lnTo>
                    <a:pt x="19" y="3"/>
                  </a:lnTo>
                  <a:lnTo>
                    <a:pt x="36" y="0"/>
                  </a:lnTo>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67" name="Freeform 62"/>
            <p:cNvSpPr>
              <a:spLocks/>
            </p:cNvSpPr>
            <p:nvPr/>
          </p:nvSpPr>
          <p:spPr bwMode="auto">
            <a:xfrm>
              <a:off x="768" y="1315"/>
              <a:ext cx="21" cy="26"/>
            </a:xfrm>
            <a:custGeom>
              <a:avLst/>
              <a:gdLst>
                <a:gd name="T0" fmla="*/ 0 w 21"/>
                <a:gd name="T1" fmla="*/ 0 h 26"/>
                <a:gd name="T2" fmla="*/ 8 w 21"/>
                <a:gd name="T3" fmla="*/ 13 h 26"/>
                <a:gd name="T4" fmla="*/ 21 w 21"/>
                <a:gd name="T5" fmla="*/ 26 h 26"/>
                <a:gd name="T6" fmla="*/ 0 60000 65536"/>
                <a:gd name="T7" fmla="*/ 0 60000 65536"/>
                <a:gd name="T8" fmla="*/ 0 60000 65536"/>
                <a:gd name="T9" fmla="*/ 0 w 21"/>
                <a:gd name="T10" fmla="*/ 0 h 26"/>
                <a:gd name="T11" fmla="*/ 21 w 21"/>
                <a:gd name="T12" fmla="*/ 26 h 26"/>
              </a:gdLst>
              <a:ahLst/>
              <a:cxnLst>
                <a:cxn ang="T6">
                  <a:pos x="T0" y="T1"/>
                </a:cxn>
                <a:cxn ang="T7">
                  <a:pos x="T2" y="T3"/>
                </a:cxn>
                <a:cxn ang="T8">
                  <a:pos x="T4" y="T5"/>
                </a:cxn>
              </a:cxnLst>
              <a:rect l="T9" t="T10" r="T11" b="T12"/>
              <a:pathLst>
                <a:path w="21" h="26">
                  <a:moveTo>
                    <a:pt x="0" y="0"/>
                  </a:moveTo>
                  <a:lnTo>
                    <a:pt x="8" y="13"/>
                  </a:lnTo>
                  <a:lnTo>
                    <a:pt x="21" y="26"/>
                  </a:lnTo>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68" name="Freeform 63"/>
            <p:cNvSpPr>
              <a:spLocks/>
            </p:cNvSpPr>
            <p:nvPr/>
          </p:nvSpPr>
          <p:spPr bwMode="auto">
            <a:xfrm>
              <a:off x="1169" y="1277"/>
              <a:ext cx="8" cy="28"/>
            </a:xfrm>
            <a:custGeom>
              <a:avLst/>
              <a:gdLst>
                <a:gd name="T0" fmla="*/ 0 w 8"/>
                <a:gd name="T1" fmla="*/ 28 h 28"/>
                <a:gd name="T2" fmla="*/ 4 w 8"/>
                <a:gd name="T3" fmla="*/ 15 h 28"/>
                <a:gd name="T4" fmla="*/ 8 w 8"/>
                <a:gd name="T5" fmla="*/ 0 h 28"/>
                <a:gd name="T6" fmla="*/ 0 60000 65536"/>
                <a:gd name="T7" fmla="*/ 0 60000 65536"/>
                <a:gd name="T8" fmla="*/ 0 60000 65536"/>
                <a:gd name="T9" fmla="*/ 0 w 8"/>
                <a:gd name="T10" fmla="*/ 0 h 28"/>
                <a:gd name="T11" fmla="*/ 8 w 8"/>
                <a:gd name="T12" fmla="*/ 28 h 28"/>
              </a:gdLst>
              <a:ahLst/>
              <a:cxnLst>
                <a:cxn ang="T6">
                  <a:pos x="T0" y="T1"/>
                </a:cxn>
                <a:cxn ang="T7">
                  <a:pos x="T2" y="T3"/>
                </a:cxn>
                <a:cxn ang="T8">
                  <a:pos x="T4" y="T5"/>
                </a:cxn>
              </a:cxnLst>
              <a:rect l="T9" t="T10" r="T11" b="T12"/>
              <a:pathLst>
                <a:path w="8" h="28">
                  <a:moveTo>
                    <a:pt x="0" y="28"/>
                  </a:moveTo>
                  <a:lnTo>
                    <a:pt x="4" y="15"/>
                  </a:lnTo>
                  <a:lnTo>
                    <a:pt x="8" y="0"/>
                  </a:lnTo>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69" name="Freeform 64"/>
            <p:cNvSpPr>
              <a:spLocks/>
            </p:cNvSpPr>
            <p:nvPr/>
          </p:nvSpPr>
          <p:spPr bwMode="auto">
            <a:xfrm>
              <a:off x="1344" y="1102"/>
              <a:ext cx="103" cy="106"/>
            </a:xfrm>
            <a:custGeom>
              <a:avLst/>
              <a:gdLst>
                <a:gd name="T0" fmla="*/ 103 w 103"/>
                <a:gd name="T1" fmla="*/ 106 h 106"/>
                <a:gd name="T2" fmla="*/ 103 w 103"/>
                <a:gd name="T3" fmla="*/ 104 h 106"/>
                <a:gd name="T4" fmla="*/ 103 w 103"/>
                <a:gd name="T5" fmla="*/ 104 h 106"/>
                <a:gd name="T6" fmla="*/ 101 w 103"/>
                <a:gd name="T7" fmla="*/ 87 h 106"/>
                <a:gd name="T8" fmla="*/ 95 w 103"/>
                <a:gd name="T9" fmla="*/ 72 h 106"/>
                <a:gd name="T10" fmla="*/ 88 w 103"/>
                <a:gd name="T11" fmla="*/ 57 h 106"/>
                <a:gd name="T12" fmla="*/ 74 w 103"/>
                <a:gd name="T13" fmla="*/ 43 h 106"/>
                <a:gd name="T14" fmla="*/ 61 w 103"/>
                <a:gd name="T15" fmla="*/ 30 h 106"/>
                <a:gd name="T16" fmla="*/ 42 w 103"/>
                <a:gd name="T17" fmla="*/ 19 h 106"/>
                <a:gd name="T18" fmla="*/ 23 w 103"/>
                <a:gd name="T19" fmla="*/ 7 h 106"/>
                <a:gd name="T20" fmla="*/ 0 w 103"/>
                <a:gd name="T21" fmla="*/ 0 h 10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3"/>
                <a:gd name="T34" fmla="*/ 0 h 106"/>
                <a:gd name="T35" fmla="*/ 103 w 103"/>
                <a:gd name="T36" fmla="*/ 106 h 10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3" h="106">
                  <a:moveTo>
                    <a:pt x="103" y="106"/>
                  </a:moveTo>
                  <a:lnTo>
                    <a:pt x="103" y="104"/>
                  </a:lnTo>
                  <a:lnTo>
                    <a:pt x="101" y="87"/>
                  </a:lnTo>
                  <a:lnTo>
                    <a:pt x="95" y="72"/>
                  </a:lnTo>
                  <a:lnTo>
                    <a:pt x="88" y="57"/>
                  </a:lnTo>
                  <a:lnTo>
                    <a:pt x="74" y="43"/>
                  </a:lnTo>
                  <a:lnTo>
                    <a:pt x="61" y="30"/>
                  </a:lnTo>
                  <a:lnTo>
                    <a:pt x="42" y="19"/>
                  </a:lnTo>
                  <a:lnTo>
                    <a:pt x="23" y="7"/>
                  </a:lnTo>
                  <a:lnTo>
                    <a:pt x="0" y="0"/>
                  </a:lnTo>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70" name="Freeform 65"/>
            <p:cNvSpPr>
              <a:spLocks/>
            </p:cNvSpPr>
            <p:nvPr/>
          </p:nvSpPr>
          <p:spPr bwMode="auto">
            <a:xfrm>
              <a:off x="1540" y="989"/>
              <a:ext cx="46" cy="38"/>
            </a:xfrm>
            <a:custGeom>
              <a:avLst/>
              <a:gdLst>
                <a:gd name="T0" fmla="*/ 0 w 46"/>
                <a:gd name="T1" fmla="*/ 38 h 38"/>
                <a:gd name="T2" fmla="*/ 27 w 46"/>
                <a:gd name="T3" fmla="*/ 21 h 38"/>
                <a:gd name="T4" fmla="*/ 38 w 46"/>
                <a:gd name="T5" fmla="*/ 12 h 38"/>
                <a:gd name="T6" fmla="*/ 46 w 46"/>
                <a:gd name="T7" fmla="*/ 0 h 38"/>
                <a:gd name="T8" fmla="*/ 0 60000 65536"/>
                <a:gd name="T9" fmla="*/ 0 60000 65536"/>
                <a:gd name="T10" fmla="*/ 0 60000 65536"/>
                <a:gd name="T11" fmla="*/ 0 60000 65536"/>
                <a:gd name="T12" fmla="*/ 0 w 46"/>
                <a:gd name="T13" fmla="*/ 0 h 38"/>
                <a:gd name="T14" fmla="*/ 46 w 46"/>
                <a:gd name="T15" fmla="*/ 38 h 38"/>
              </a:gdLst>
              <a:ahLst/>
              <a:cxnLst>
                <a:cxn ang="T8">
                  <a:pos x="T0" y="T1"/>
                </a:cxn>
                <a:cxn ang="T9">
                  <a:pos x="T2" y="T3"/>
                </a:cxn>
                <a:cxn ang="T10">
                  <a:pos x="T4" y="T5"/>
                </a:cxn>
                <a:cxn ang="T11">
                  <a:pos x="T6" y="T7"/>
                </a:cxn>
              </a:cxnLst>
              <a:rect l="T12" t="T13" r="T14" b="T15"/>
              <a:pathLst>
                <a:path w="46" h="38">
                  <a:moveTo>
                    <a:pt x="0" y="38"/>
                  </a:moveTo>
                  <a:lnTo>
                    <a:pt x="27" y="21"/>
                  </a:lnTo>
                  <a:lnTo>
                    <a:pt x="38" y="12"/>
                  </a:lnTo>
                  <a:lnTo>
                    <a:pt x="46" y="0"/>
                  </a:lnTo>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71" name="Freeform 66"/>
            <p:cNvSpPr>
              <a:spLocks/>
            </p:cNvSpPr>
            <p:nvPr/>
          </p:nvSpPr>
          <p:spPr bwMode="auto">
            <a:xfrm>
              <a:off x="1475" y="843"/>
              <a:ext cx="4" cy="19"/>
            </a:xfrm>
            <a:custGeom>
              <a:avLst/>
              <a:gdLst>
                <a:gd name="T0" fmla="*/ 4 w 4"/>
                <a:gd name="T1" fmla="*/ 19 h 19"/>
                <a:gd name="T2" fmla="*/ 4 w 4"/>
                <a:gd name="T3" fmla="*/ 17 h 19"/>
                <a:gd name="T4" fmla="*/ 4 w 4"/>
                <a:gd name="T5" fmla="*/ 17 h 19"/>
                <a:gd name="T6" fmla="*/ 2 w 4"/>
                <a:gd name="T7" fmla="*/ 9 h 19"/>
                <a:gd name="T8" fmla="*/ 0 w 4"/>
                <a:gd name="T9" fmla="*/ 0 h 19"/>
                <a:gd name="T10" fmla="*/ 0 60000 65536"/>
                <a:gd name="T11" fmla="*/ 0 60000 65536"/>
                <a:gd name="T12" fmla="*/ 0 60000 65536"/>
                <a:gd name="T13" fmla="*/ 0 60000 65536"/>
                <a:gd name="T14" fmla="*/ 0 60000 65536"/>
                <a:gd name="T15" fmla="*/ 0 w 4"/>
                <a:gd name="T16" fmla="*/ 0 h 19"/>
                <a:gd name="T17" fmla="*/ 4 w 4"/>
                <a:gd name="T18" fmla="*/ 19 h 19"/>
              </a:gdLst>
              <a:ahLst/>
              <a:cxnLst>
                <a:cxn ang="T10">
                  <a:pos x="T0" y="T1"/>
                </a:cxn>
                <a:cxn ang="T11">
                  <a:pos x="T2" y="T3"/>
                </a:cxn>
                <a:cxn ang="T12">
                  <a:pos x="T4" y="T5"/>
                </a:cxn>
                <a:cxn ang="T13">
                  <a:pos x="T6" y="T7"/>
                </a:cxn>
                <a:cxn ang="T14">
                  <a:pos x="T8" y="T9"/>
                </a:cxn>
              </a:cxnLst>
              <a:rect l="T15" t="T16" r="T17" b="T18"/>
              <a:pathLst>
                <a:path w="4" h="19">
                  <a:moveTo>
                    <a:pt x="4" y="19"/>
                  </a:moveTo>
                  <a:lnTo>
                    <a:pt x="4" y="17"/>
                  </a:lnTo>
                  <a:lnTo>
                    <a:pt x="2" y="9"/>
                  </a:lnTo>
                  <a:lnTo>
                    <a:pt x="0" y="0"/>
                  </a:lnTo>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72" name="Freeform 67"/>
            <p:cNvSpPr>
              <a:spLocks/>
            </p:cNvSpPr>
            <p:nvPr/>
          </p:nvSpPr>
          <p:spPr bwMode="auto">
            <a:xfrm>
              <a:off x="1184" y="797"/>
              <a:ext cx="25" cy="23"/>
            </a:xfrm>
            <a:custGeom>
              <a:avLst/>
              <a:gdLst>
                <a:gd name="T0" fmla="*/ 25 w 25"/>
                <a:gd name="T1" fmla="*/ 0 h 23"/>
                <a:gd name="T2" fmla="*/ 12 w 25"/>
                <a:gd name="T3" fmla="*/ 11 h 23"/>
                <a:gd name="T4" fmla="*/ 0 w 25"/>
                <a:gd name="T5" fmla="*/ 23 h 23"/>
                <a:gd name="T6" fmla="*/ 0 60000 65536"/>
                <a:gd name="T7" fmla="*/ 0 60000 65536"/>
                <a:gd name="T8" fmla="*/ 0 60000 65536"/>
                <a:gd name="T9" fmla="*/ 0 w 25"/>
                <a:gd name="T10" fmla="*/ 0 h 23"/>
                <a:gd name="T11" fmla="*/ 25 w 25"/>
                <a:gd name="T12" fmla="*/ 23 h 23"/>
              </a:gdLst>
              <a:ahLst/>
              <a:cxnLst>
                <a:cxn ang="T6">
                  <a:pos x="T0" y="T1"/>
                </a:cxn>
                <a:cxn ang="T7">
                  <a:pos x="T2" y="T3"/>
                </a:cxn>
                <a:cxn ang="T8">
                  <a:pos x="T4" y="T5"/>
                </a:cxn>
              </a:cxnLst>
              <a:rect l="T9" t="T10" r="T11" b="T12"/>
              <a:pathLst>
                <a:path w="25" h="23">
                  <a:moveTo>
                    <a:pt x="25" y="0"/>
                  </a:moveTo>
                  <a:lnTo>
                    <a:pt x="12" y="11"/>
                  </a:lnTo>
                  <a:lnTo>
                    <a:pt x="0" y="23"/>
                  </a:lnTo>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73" name="Freeform 68"/>
            <p:cNvSpPr>
              <a:spLocks/>
            </p:cNvSpPr>
            <p:nvPr/>
          </p:nvSpPr>
          <p:spPr bwMode="auto">
            <a:xfrm>
              <a:off x="966" y="810"/>
              <a:ext cx="11" cy="21"/>
            </a:xfrm>
            <a:custGeom>
              <a:avLst/>
              <a:gdLst>
                <a:gd name="T0" fmla="*/ 11 w 11"/>
                <a:gd name="T1" fmla="*/ 0 h 21"/>
                <a:gd name="T2" fmla="*/ 4 w 11"/>
                <a:gd name="T3" fmla="*/ 12 h 21"/>
                <a:gd name="T4" fmla="*/ 0 w 11"/>
                <a:gd name="T5" fmla="*/ 21 h 21"/>
                <a:gd name="T6" fmla="*/ 0 60000 65536"/>
                <a:gd name="T7" fmla="*/ 0 60000 65536"/>
                <a:gd name="T8" fmla="*/ 0 60000 65536"/>
                <a:gd name="T9" fmla="*/ 0 w 11"/>
                <a:gd name="T10" fmla="*/ 0 h 21"/>
                <a:gd name="T11" fmla="*/ 11 w 11"/>
                <a:gd name="T12" fmla="*/ 21 h 21"/>
              </a:gdLst>
              <a:ahLst/>
              <a:cxnLst>
                <a:cxn ang="T6">
                  <a:pos x="T0" y="T1"/>
                </a:cxn>
                <a:cxn ang="T7">
                  <a:pos x="T2" y="T3"/>
                </a:cxn>
                <a:cxn ang="T8">
                  <a:pos x="T4" y="T5"/>
                </a:cxn>
              </a:cxnLst>
              <a:rect l="T9" t="T10" r="T11" b="T12"/>
              <a:pathLst>
                <a:path w="11" h="21">
                  <a:moveTo>
                    <a:pt x="11" y="0"/>
                  </a:moveTo>
                  <a:lnTo>
                    <a:pt x="4" y="12"/>
                  </a:lnTo>
                  <a:lnTo>
                    <a:pt x="0" y="21"/>
                  </a:lnTo>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74" name="Freeform 69"/>
            <p:cNvSpPr>
              <a:spLocks/>
            </p:cNvSpPr>
            <p:nvPr/>
          </p:nvSpPr>
          <p:spPr bwMode="auto">
            <a:xfrm>
              <a:off x="711" y="839"/>
              <a:ext cx="40" cy="19"/>
            </a:xfrm>
            <a:custGeom>
              <a:avLst/>
              <a:gdLst>
                <a:gd name="T0" fmla="*/ 40 w 40"/>
                <a:gd name="T1" fmla="*/ 19 h 19"/>
                <a:gd name="T2" fmla="*/ 21 w 40"/>
                <a:gd name="T3" fmla="*/ 9 h 19"/>
                <a:gd name="T4" fmla="*/ 0 w 40"/>
                <a:gd name="T5" fmla="*/ 0 h 19"/>
                <a:gd name="T6" fmla="*/ 0 60000 65536"/>
                <a:gd name="T7" fmla="*/ 0 60000 65536"/>
                <a:gd name="T8" fmla="*/ 0 60000 65536"/>
                <a:gd name="T9" fmla="*/ 0 w 40"/>
                <a:gd name="T10" fmla="*/ 0 h 19"/>
                <a:gd name="T11" fmla="*/ 40 w 40"/>
                <a:gd name="T12" fmla="*/ 19 h 19"/>
              </a:gdLst>
              <a:ahLst/>
              <a:cxnLst>
                <a:cxn ang="T6">
                  <a:pos x="T0" y="T1"/>
                </a:cxn>
                <a:cxn ang="T7">
                  <a:pos x="T2" y="T3"/>
                </a:cxn>
                <a:cxn ang="T8">
                  <a:pos x="T4" y="T5"/>
                </a:cxn>
              </a:cxnLst>
              <a:rect l="T9" t="T10" r="T11" b="T12"/>
              <a:pathLst>
                <a:path w="40" h="19">
                  <a:moveTo>
                    <a:pt x="40" y="19"/>
                  </a:moveTo>
                  <a:lnTo>
                    <a:pt x="21" y="9"/>
                  </a:lnTo>
                  <a:lnTo>
                    <a:pt x="0" y="0"/>
                  </a:lnTo>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75" name="Freeform 70"/>
            <p:cNvSpPr>
              <a:spLocks/>
            </p:cNvSpPr>
            <p:nvPr/>
          </p:nvSpPr>
          <p:spPr bwMode="auto">
            <a:xfrm>
              <a:off x="391" y="974"/>
              <a:ext cx="8" cy="21"/>
            </a:xfrm>
            <a:custGeom>
              <a:avLst/>
              <a:gdLst>
                <a:gd name="T0" fmla="*/ 0 w 8"/>
                <a:gd name="T1" fmla="*/ 0 h 21"/>
                <a:gd name="T2" fmla="*/ 4 w 8"/>
                <a:gd name="T3" fmla="*/ 11 h 21"/>
                <a:gd name="T4" fmla="*/ 8 w 8"/>
                <a:gd name="T5" fmla="*/ 21 h 21"/>
                <a:gd name="T6" fmla="*/ 0 60000 65536"/>
                <a:gd name="T7" fmla="*/ 0 60000 65536"/>
                <a:gd name="T8" fmla="*/ 0 60000 65536"/>
                <a:gd name="T9" fmla="*/ 0 w 8"/>
                <a:gd name="T10" fmla="*/ 0 h 21"/>
                <a:gd name="T11" fmla="*/ 8 w 8"/>
                <a:gd name="T12" fmla="*/ 21 h 21"/>
              </a:gdLst>
              <a:ahLst/>
              <a:cxnLst>
                <a:cxn ang="T6">
                  <a:pos x="T0" y="T1"/>
                </a:cxn>
                <a:cxn ang="T7">
                  <a:pos x="T2" y="T3"/>
                </a:cxn>
                <a:cxn ang="T8">
                  <a:pos x="T4" y="T5"/>
                </a:cxn>
              </a:cxnLst>
              <a:rect l="T9" t="T10" r="T11" b="T12"/>
              <a:pathLst>
                <a:path w="8" h="21">
                  <a:moveTo>
                    <a:pt x="0" y="0"/>
                  </a:moveTo>
                  <a:lnTo>
                    <a:pt x="4" y="11"/>
                  </a:lnTo>
                  <a:lnTo>
                    <a:pt x="8" y="21"/>
                  </a:lnTo>
                </a:path>
              </a:pathLst>
            </a:cu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76" name="Oval 71"/>
            <p:cNvSpPr>
              <a:spLocks noChangeArrowheads="1"/>
            </p:cNvSpPr>
            <p:nvPr/>
          </p:nvSpPr>
          <p:spPr bwMode="auto">
            <a:xfrm>
              <a:off x="1844" y="1159"/>
              <a:ext cx="229" cy="108"/>
            </a:xfrm>
            <a:prstGeom prst="ellipse">
              <a:avLst/>
            </a:pr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77" name="Oval 72"/>
            <p:cNvSpPr>
              <a:spLocks noChangeArrowheads="1"/>
            </p:cNvSpPr>
            <p:nvPr/>
          </p:nvSpPr>
          <p:spPr bwMode="auto">
            <a:xfrm>
              <a:off x="2306" y="1231"/>
              <a:ext cx="154" cy="72"/>
            </a:xfrm>
            <a:prstGeom prst="ellipse">
              <a:avLst/>
            </a:pr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78" name="Oval 73"/>
            <p:cNvSpPr>
              <a:spLocks noChangeArrowheads="1"/>
            </p:cNvSpPr>
            <p:nvPr/>
          </p:nvSpPr>
          <p:spPr bwMode="auto">
            <a:xfrm>
              <a:off x="2696" y="1294"/>
              <a:ext cx="78" cy="38"/>
            </a:xfrm>
            <a:prstGeom prst="ellipse">
              <a:avLst/>
            </a:prstGeom>
            <a:solidFill>
              <a:schemeClr val="accent1"/>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grpSp>
      <p:sp>
        <p:nvSpPr>
          <p:cNvPr id="38950" name="Rectangle 74"/>
          <p:cNvSpPr>
            <a:spLocks noChangeArrowheads="1"/>
          </p:cNvSpPr>
          <p:nvPr/>
        </p:nvSpPr>
        <p:spPr bwMode="auto">
          <a:xfrm>
            <a:off x="947738" y="1416050"/>
            <a:ext cx="1074012" cy="319255"/>
          </a:xfrm>
          <a:prstGeom prst="rect">
            <a:avLst/>
          </a:prstGeom>
          <a:noFill/>
          <a:ln w="9525">
            <a:noFill/>
            <a:miter lim="800000"/>
            <a:headEnd/>
            <a:tailEnd/>
          </a:ln>
        </p:spPr>
        <p:txBody>
          <a:bodyPr wrap="none" lIns="0" tIns="0" rIns="0" bIns="0">
            <a:spAutoFit/>
          </a:bodyPr>
          <a:lstStyle/>
          <a:p>
            <a:pPr>
              <a:buNone/>
            </a:pPr>
            <a:r>
              <a:rPr lang="tr-TR" sz="2300" dirty="0" smtClean="0">
                <a:solidFill>
                  <a:schemeClr val="bg1"/>
                </a:solidFill>
                <a:latin typeface="Book Antiqua" pitchFamily="18" charset="0"/>
                <a:cs typeface="Times New Roman" pitchFamily="18" charset="0"/>
              </a:rPr>
              <a:t>Fiziksel </a:t>
            </a:r>
            <a:endParaRPr lang="tr-TR" dirty="0">
              <a:solidFill>
                <a:schemeClr val="bg1"/>
              </a:solidFill>
              <a:latin typeface="Book Antiqua" pitchFamily="18" charset="0"/>
              <a:cs typeface="Times New Roman" pitchFamily="18" charset="0"/>
            </a:endParaRPr>
          </a:p>
        </p:txBody>
      </p:sp>
      <p:sp>
        <p:nvSpPr>
          <p:cNvPr id="38951" name="Rectangle 75"/>
          <p:cNvSpPr>
            <a:spLocks noChangeArrowheads="1"/>
          </p:cNvSpPr>
          <p:nvPr/>
        </p:nvSpPr>
        <p:spPr bwMode="auto">
          <a:xfrm>
            <a:off x="827584" y="1763713"/>
            <a:ext cx="1386598" cy="319255"/>
          </a:xfrm>
          <a:prstGeom prst="rect">
            <a:avLst/>
          </a:prstGeom>
          <a:noFill/>
          <a:ln w="9525">
            <a:noFill/>
            <a:miter lim="800000"/>
            <a:headEnd/>
            <a:tailEnd/>
          </a:ln>
        </p:spPr>
        <p:txBody>
          <a:bodyPr wrap="none" lIns="0" tIns="0" rIns="0" bIns="0">
            <a:spAutoFit/>
          </a:bodyPr>
          <a:lstStyle/>
          <a:p>
            <a:pPr>
              <a:buNone/>
            </a:pPr>
            <a:r>
              <a:rPr lang="tr-TR" sz="2300" dirty="0" smtClean="0">
                <a:solidFill>
                  <a:schemeClr val="bg1"/>
                </a:solidFill>
                <a:latin typeface="Book Antiqua" pitchFamily="18" charset="0"/>
                <a:cs typeface="Times New Roman" pitchFamily="18" charset="0"/>
              </a:rPr>
              <a:t>değişimler</a:t>
            </a:r>
            <a:endParaRPr lang="tr-TR" dirty="0">
              <a:solidFill>
                <a:schemeClr val="bg1"/>
              </a:solidFill>
              <a:latin typeface="Book Antiqua" pitchFamily="18" charset="0"/>
              <a:cs typeface="Times New Roman" pitchFamily="18" charset="0"/>
            </a:endParaRPr>
          </a:p>
        </p:txBody>
      </p:sp>
      <p:sp>
        <p:nvSpPr>
          <p:cNvPr id="38952" name="Freeform 76"/>
          <p:cNvSpPr>
            <a:spLocks/>
          </p:cNvSpPr>
          <p:nvPr/>
        </p:nvSpPr>
        <p:spPr bwMode="auto">
          <a:xfrm>
            <a:off x="3036888" y="2897188"/>
            <a:ext cx="311150" cy="2825750"/>
          </a:xfrm>
          <a:custGeom>
            <a:avLst/>
            <a:gdLst>
              <a:gd name="T0" fmla="*/ 2147483647 w 196"/>
              <a:gd name="T1" fmla="*/ 0 h 1780"/>
              <a:gd name="T2" fmla="*/ 2147483647 w 196"/>
              <a:gd name="T3" fmla="*/ 2147483647 h 1780"/>
              <a:gd name="T4" fmla="*/ 2147483647 w 196"/>
              <a:gd name="T5" fmla="*/ 2147483647 h 1780"/>
              <a:gd name="T6" fmla="*/ 2147483647 w 196"/>
              <a:gd name="T7" fmla="*/ 2147483647 h 1780"/>
              <a:gd name="T8" fmla="*/ 2147483647 w 196"/>
              <a:gd name="T9" fmla="*/ 2147483647 h 1780"/>
              <a:gd name="T10" fmla="*/ 2147483647 w 196"/>
              <a:gd name="T11" fmla="*/ 2147483647 h 1780"/>
              <a:gd name="T12" fmla="*/ 2147483647 w 196"/>
              <a:gd name="T13" fmla="*/ 2147483647 h 1780"/>
              <a:gd name="T14" fmla="*/ 2147483647 w 196"/>
              <a:gd name="T15" fmla="*/ 2147483647 h 1780"/>
              <a:gd name="T16" fmla="*/ 2147483647 w 196"/>
              <a:gd name="T17" fmla="*/ 2147483647 h 1780"/>
              <a:gd name="T18" fmla="*/ 2147483647 w 196"/>
              <a:gd name="T19" fmla="*/ 2147483647 h 1780"/>
              <a:gd name="T20" fmla="*/ 2147483647 w 196"/>
              <a:gd name="T21" fmla="*/ 2147483647 h 1780"/>
              <a:gd name="T22" fmla="*/ 2147483647 w 196"/>
              <a:gd name="T23" fmla="*/ 2147483647 h 1780"/>
              <a:gd name="T24" fmla="*/ 2147483647 w 196"/>
              <a:gd name="T25" fmla="*/ 2147483647 h 1780"/>
              <a:gd name="T26" fmla="*/ 2147483647 w 196"/>
              <a:gd name="T27" fmla="*/ 2147483647 h 1780"/>
              <a:gd name="T28" fmla="*/ 2147483647 w 196"/>
              <a:gd name="T29" fmla="*/ 2147483647 h 1780"/>
              <a:gd name="T30" fmla="*/ 2147483647 w 196"/>
              <a:gd name="T31" fmla="*/ 2147483647 h 1780"/>
              <a:gd name="T32" fmla="*/ 2147483647 w 196"/>
              <a:gd name="T33" fmla="*/ 2147483647 h 1780"/>
              <a:gd name="T34" fmla="*/ 0 w 196"/>
              <a:gd name="T35" fmla="*/ 2147483647 h 1780"/>
              <a:gd name="T36" fmla="*/ 2147483647 w 196"/>
              <a:gd name="T37" fmla="*/ 2147483647 h 1780"/>
              <a:gd name="T38" fmla="*/ 2147483647 w 196"/>
              <a:gd name="T39" fmla="*/ 2147483647 h 1780"/>
              <a:gd name="T40" fmla="*/ 2147483647 w 196"/>
              <a:gd name="T41" fmla="*/ 2147483647 h 1780"/>
              <a:gd name="T42" fmla="*/ 2147483647 w 196"/>
              <a:gd name="T43" fmla="*/ 2147483647 h 1780"/>
              <a:gd name="T44" fmla="*/ 2147483647 w 196"/>
              <a:gd name="T45" fmla="*/ 2147483647 h 1780"/>
              <a:gd name="T46" fmla="*/ 2147483647 w 196"/>
              <a:gd name="T47" fmla="*/ 2147483647 h 1780"/>
              <a:gd name="T48" fmla="*/ 2147483647 w 196"/>
              <a:gd name="T49" fmla="*/ 2147483647 h 1780"/>
              <a:gd name="T50" fmla="*/ 2147483647 w 196"/>
              <a:gd name="T51" fmla="*/ 2147483647 h 1780"/>
              <a:gd name="T52" fmla="*/ 2147483647 w 196"/>
              <a:gd name="T53" fmla="*/ 2147483647 h 1780"/>
              <a:gd name="T54" fmla="*/ 2147483647 w 196"/>
              <a:gd name="T55" fmla="*/ 2147483647 h 1780"/>
              <a:gd name="T56" fmla="*/ 2147483647 w 196"/>
              <a:gd name="T57" fmla="*/ 2147483647 h 1780"/>
              <a:gd name="T58" fmla="*/ 2147483647 w 196"/>
              <a:gd name="T59" fmla="*/ 2147483647 h 1780"/>
              <a:gd name="T60" fmla="*/ 2147483647 w 196"/>
              <a:gd name="T61" fmla="*/ 2147483647 h 1780"/>
              <a:gd name="T62" fmla="*/ 2147483647 w 196"/>
              <a:gd name="T63" fmla="*/ 2147483647 h 1780"/>
              <a:gd name="T64" fmla="*/ 2147483647 w 196"/>
              <a:gd name="T65" fmla="*/ 2147483647 h 1780"/>
              <a:gd name="T66" fmla="*/ 2147483647 w 196"/>
              <a:gd name="T67" fmla="*/ 2147483647 h 1780"/>
              <a:gd name="T68" fmla="*/ 2147483647 w 196"/>
              <a:gd name="T69" fmla="*/ 2147483647 h 178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96"/>
              <a:gd name="T106" fmla="*/ 0 h 1780"/>
              <a:gd name="T107" fmla="*/ 196 w 196"/>
              <a:gd name="T108" fmla="*/ 1780 h 178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96" h="1780">
                <a:moveTo>
                  <a:pt x="196" y="0"/>
                </a:moveTo>
                <a:lnTo>
                  <a:pt x="177" y="4"/>
                </a:lnTo>
                <a:lnTo>
                  <a:pt x="158" y="11"/>
                </a:lnTo>
                <a:lnTo>
                  <a:pt x="142" y="25"/>
                </a:lnTo>
                <a:lnTo>
                  <a:pt x="127" y="42"/>
                </a:lnTo>
                <a:lnTo>
                  <a:pt x="116" y="65"/>
                </a:lnTo>
                <a:lnTo>
                  <a:pt x="106" y="89"/>
                </a:lnTo>
                <a:lnTo>
                  <a:pt x="101" y="116"/>
                </a:lnTo>
                <a:lnTo>
                  <a:pt x="99" y="147"/>
                </a:lnTo>
                <a:lnTo>
                  <a:pt x="99" y="741"/>
                </a:lnTo>
                <a:lnTo>
                  <a:pt x="97" y="771"/>
                </a:lnTo>
                <a:lnTo>
                  <a:pt x="91" y="800"/>
                </a:lnTo>
                <a:lnTo>
                  <a:pt x="82" y="824"/>
                </a:lnTo>
                <a:lnTo>
                  <a:pt x="70" y="847"/>
                </a:lnTo>
                <a:lnTo>
                  <a:pt x="55" y="864"/>
                </a:lnTo>
                <a:lnTo>
                  <a:pt x="38" y="878"/>
                </a:lnTo>
                <a:lnTo>
                  <a:pt x="21" y="885"/>
                </a:lnTo>
                <a:lnTo>
                  <a:pt x="0" y="889"/>
                </a:lnTo>
                <a:lnTo>
                  <a:pt x="21" y="893"/>
                </a:lnTo>
                <a:lnTo>
                  <a:pt x="38" y="900"/>
                </a:lnTo>
                <a:lnTo>
                  <a:pt x="55" y="914"/>
                </a:lnTo>
                <a:lnTo>
                  <a:pt x="70" y="933"/>
                </a:lnTo>
                <a:lnTo>
                  <a:pt x="82" y="954"/>
                </a:lnTo>
                <a:lnTo>
                  <a:pt x="91" y="980"/>
                </a:lnTo>
                <a:lnTo>
                  <a:pt x="97" y="1007"/>
                </a:lnTo>
                <a:lnTo>
                  <a:pt x="99" y="1038"/>
                </a:lnTo>
                <a:lnTo>
                  <a:pt x="99" y="1631"/>
                </a:lnTo>
                <a:lnTo>
                  <a:pt x="101" y="1662"/>
                </a:lnTo>
                <a:lnTo>
                  <a:pt x="106" y="1690"/>
                </a:lnTo>
                <a:lnTo>
                  <a:pt x="116" y="1715"/>
                </a:lnTo>
                <a:lnTo>
                  <a:pt x="127" y="1738"/>
                </a:lnTo>
                <a:lnTo>
                  <a:pt x="142" y="1755"/>
                </a:lnTo>
                <a:lnTo>
                  <a:pt x="158" y="1769"/>
                </a:lnTo>
                <a:lnTo>
                  <a:pt x="177" y="1776"/>
                </a:lnTo>
                <a:lnTo>
                  <a:pt x="196" y="1780"/>
                </a:lnTo>
              </a:path>
            </a:pathLst>
          </a:custGeom>
          <a:noFill/>
          <a:ln w="12700">
            <a:solidFill>
              <a:schemeClr val="tx1"/>
            </a:solidFill>
            <a:round/>
            <a:headEnd/>
            <a:tailEnd/>
          </a:ln>
        </p:spPr>
        <p:txBody>
          <a:bodyPr/>
          <a:lstStyle/>
          <a:p>
            <a:pPr>
              <a:buNone/>
            </a:pPr>
            <a:endParaRPr lang="tr-TR">
              <a:latin typeface="Book Antiqua" pitchFamily="18" charset="0"/>
              <a:cs typeface="Times New Roman" pitchFamily="18" charset="0"/>
            </a:endParaRPr>
          </a:p>
        </p:txBody>
      </p:sp>
      <p:sp>
        <p:nvSpPr>
          <p:cNvPr id="38953" name="Freeform 77"/>
          <p:cNvSpPr>
            <a:spLocks/>
          </p:cNvSpPr>
          <p:nvPr/>
        </p:nvSpPr>
        <p:spPr bwMode="auto">
          <a:xfrm>
            <a:off x="850900" y="2787650"/>
            <a:ext cx="2143125" cy="1497013"/>
          </a:xfrm>
          <a:custGeom>
            <a:avLst/>
            <a:gdLst>
              <a:gd name="T0" fmla="*/ 2147483647 w 1350"/>
              <a:gd name="T1" fmla="*/ 2147483647 h 943"/>
              <a:gd name="T2" fmla="*/ 2147483647 w 1350"/>
              <a:gd name="T3" fmla="*/ 2147483647 h 943"/>
              <a:gd name="T4" fmla="*/ 2147483647 w 1350"/>
              <a:gd name="T5" fmla="*/ 2147483647 h 943"/>
              <a:gd name="T6" fmla="*/ 2147483647 w 1350"/>
              <a:gd name="T7" fmla="*/ 2147483647 h 943"/>
              <a:gd name="T8" fmla="*/ 2147483647 w 1350"/>
              <a:gd name="T9" fmla="*/ 2147483647 h 943"/>
              <a:gd name="T10" fmla="*/ 2147483647 w 1350"/>
              <a:gd name="T11" fmla="*/ 2147483647 h 943"/>
              <a:gd name="T12" fmla="*/ 2147483647 w 1350"/>
              <a:gd name="T13" fmla="*/ 2147483647 h 943"/>
              <a:gd name="T14" fmla="*/ 2147483647 w 1350"/>
              <a:gd name="T15" fmla="*/ 2147483647 h 943"/>
              <a:gd name="T16" fmla="*/ 2147483647 w 1350"/>
              <a:gd name="T17" fmla="*/ 2147483647 h 943"/>
              <a:gd name="T18" fmla="*/ 2147483647 w 1350"/>
              <a:gd name="T19" fmla="*/ 2147483647 h 943"/>
              <a:gd name="T20" fmla="*/ 2147483647 w 1350"/>
              <a:gd name="T21" fmla="*/ 2147483647 h 943"/>
              <a:gd name="T22" fmla="*/ 2147483647 w 1350"/>
              <a:gd name="T23" fmla="*/ 2147483647 h 943"/>
              <a:gd name="T24" fmla="*/ 2147483647 w 1350"/>
              <a:gd name="T25" fmla="*/ 2147483647 h 943"/>
              <a:gd name="T26" fmla="*/ 2147483647 w 1350"/>
              <a:gd name="T27" fmla="*/ 2147483647 h 943"/>
              <a:gd name="T28" fmla="*/ 2147483647 w 1350"/>
              <a:gd name="T29" fmla="*/ 2147483647 h 943"/>
              <a:gd name="T30" fmla="*/ 2147483647 w 1350"/>
              <a:gd name="T31" fmla="*/ 2147483647 h 943"/>
              <a:gd name="T32" fmla="*/ 2147483647 w 1350"/>
              <a:gd name="T33" fmla="*/ 2147483647 h 943"/>
              <a:gd name="T34" fmla="*/ 2147483647 w 1350"/>
              <a:gd name="T35" fmla="*/ 2147483647 h 943"/>
              <a:gd name="T36" fmla="*/ 2147483647 w 1350"/>
              <a:gd name="T37" fmla="*/ 2147483647 h 943"/>
              <a:gd name="T38" fmla="*/ 2147483647 w 1350"/>
              <a:gd name="T39" fmla="*/ 2147483647 h 943"/>
              <a:gd name="T40" fmla="*/ 2147483647 w 1350"/>
              <a:gd name="T41" fmla="*/ 2147483647 h 943"/>
              <a:gd name="T42" fmla="*/ 2147483647 w 1350"/>
              <a:gd name="T43" fmla="*/ 2147483647 h 943"/>
              <a:gd name="T44" fmla="*/ 2147483647 w 1350"/>
              <a:gd name="T45" fmla="*/ 2147483647 h 943"/>
              <a:gd name="T46" fmla="*/ 2147483647 w 1350"/>
              <a:gd name="T47" fmla="*/ 2147483647 h 943"/>
              <a:gd name="T48" fmla="*/ 2147483647 w 1350"/>
              <a:gd name="T49" fmla="*/ 2147483647 h 943"/>
              <a:gd name="T50" fmla="*/ 2147483647 w 1350"/>
              <a:gd name="T51" fmla="*/ 2147483647 h 943"/>
              <a:gd name="T52" fmla="*/ 2147483647 w 1350"/>
              <a:gd name="T53" fmla="*/ 2147483647 h 943"/>
              <a:gd name="T54" fmla="*/ 2147483647 w 1350"/>
              <a:gd name="T55" fmla="*/ 2147483647 h 943"/>
              <a:gd name="T56" fmla="*/ 2147483647 w 1350"/>
              <a:gd name="T57" fmla="*/ 2147483647 h 943"/>
              <a:gd name="T58" fmla="*/ 2147483647 w 1350"/>
              <a:gd name="T59" fmla="*/ 2147483647 h 943"/>
              <a:gd name="T60" fmla="*/ 2147483647 w 1350"/>
              <a:gd name="T61" fmla="*/ 2147483647 h 943"/>
              <a:gd name="T62" fmla="*/ 2147483647 w 1350"/>
              <a:gd name="T63" fmla="*/ 2147483647 h 943"/>
              <a:gd name="T64" fmla="*/ 2147483647 w 1350"/>
              <a:gd name="T65" fmla="*/ 2147483647 h 943"/>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350"/>
              <a:gd name="T100" fmla="*/ 0 h 943"/>
              <a:gd name="T101" fmla="*/ 1350 w 1350"/>
              <a:gd name="T102" fmla="*/ 943 h 943"/>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350" h="943">
                <a:moveTo>
                  <a:pt x="995" y="819"/>
                </a:moveTo>
                <a:lnTo>
                  <a:pt x="953" y="838"/>
                </a:lnTo>
                <a:lnTo>
                  <a:pt x="911" y="855"/>
                </a:lnTo>
                <a:lnTo>
                  <a:pt x="867" y="870"/>
                </a:lnTo>
                <a:lnTo>
                  <a:pt x="820" y="882"/>
                </a:lnTo>
                <a:lnTo>
                  <a:pt x="774" y="891"/>
                </a:lnTo>
                <a:lnTo>
                  <a:pt x="724" y="899"/>
                </a:lnTo>
                <a:lnTo>
                  <a:pt x="677" y="903"/>
                </a:lnTo>
                <a:lnTo>
                  <a:pt x="628" y="905"/>
                </a:lnTo>
                <a:lnTo>
                  <a:pt x="563" y="903"/>
                </a:lnTo>
                <a:lnTo>
                  <a:pt x="502" y="895"/>
                </a:lnTo>
                <a:lnTo>
                  <a:pt x="441" y="884"/>
                </a:lnTo>
                <a:lnTo>
                  <a:pt x="384" y="869"/>
                </a:lnTo>
                <a:lnTo>
                  <a:pt x="329" y="850"/>
                </a:lnTo>
                <a:lnTo>
                  <a:pt x="278" y="829"/>
                </a:lnTo>
                <a:lnTo>
                  <a:pt x="228" y="802"/>
                </a:lnTo>
                <a:lnTo>
                  <a:pt x="184" y="773"/>
                </a:lnTo>
                <a:lnTo>
                  <a:pt x="143" y="741"/>
                </a:lnTo>
                <a:lnTo>
                  <a:pt x="106" y="705"/>
                </a:lnTo>
                <a:lnTo>
                  <a:pt x="76" y="669"/>
                </a:lnTo>
                <a:lnTo>
                  <a:pt x="49" y="629"/>
                </a:lnTo>
                <a:lnTo>
                  <a:pt x="28" y="587"/>
                </a:lnTo>
                <a:lnTo>
                  <a:pt x="13" y="543"/>
                </a:lnTo>
                <a:lnTo>
                  <a:pt x="4" y="497"/>
                </a:lnTo>
                <a:lnTo>
                  <a:pt x="0" y="452"/>
                </a:lnTo>
                <a:lnTo>
                  <a:pt x="4" y="406"/>
                </a:lnTo>
                <a:lnTo>
                  <a:pt x="13" y="360"/>
                </a:lnTo>
                <a:lnTo>
                  <a:pt x="28" y="318"/>
                </a:lnTo>
                <a:lnTo>
                  <a:pt x="49" y="276"/>
                </a:lnTo>
                <a:lnTo>
                  <a:pt x="76" y="237"/>
                </a:lnTo>
                <a:lnTo>
                  <a:pt x="106" y="198"/>
                </a:lnTo>
                <a:lnTo>
                  <a:pt x="143" y="164"/>
                </a:lnTo>
                <a:lnTo>
                  <a:pt x="184" y="132"/>
                </a:lnTo>
                <a:lnTo>
                  <a:pt x="228" y="103"/>
                </a:lnTo>
                <a:lnTo>
                  <a:pt x="278" y="77"/>
                </a:lnTo>
                <a:lnTo>
                  <a:pt x="329" y="56"/>
                </a:lnTo>
                <a:lnTo>
                  <a:pt x="384" y="37"/>
                </a:lnTo>
                <a:lnTo>
                  <a:pt x="441" y="21"/>
                </a:lnTo>
                <a:lnTo>
                  <a:pt x="502" y="10"/>
                </a:lnTo>
                <a:lnTo>
                  <a:pt x="563" y="2"/>
                </a:lnTo>
                <a:lnTo>
                  <a:pt x="628" y="0"/>
                </a:lnTo>
                <a:lnTo>
                  <a:pt x="692" y="2"/>
                </a:lnTo>
                <a:lnTo>
                  <a:pt x="755" y="10"/>
                </a:lnTo>
                <a:lnTo>
                  <a:pt x="816" y="21"/>
                </a:lnTo>
                <a:lnTo>
                  <a:pt x="873" y="37"/>
                </a:lnTo>
                <a:lnTo>
                  <a:pt x="928" y="56"/>
                </a:lnTo>
                <a:lnTo>
                  <a:pt x="979" y="77"/>
                </a:lnTo>
                <a:lnTo>
                  <a:pt x="1029" y="103"/>
                </a:lnTo>
                <a:lnTo>
                  <a:pt x="1073" y="132"/>
                </a:lnTo>
                <a:lnTo>
                  <a:pt x="1114" y="164"/>
                </a:lnTo>
                <a:lnTo>
                  <a:pt x="1150" y="198"/>
                </a:lnTo>
                <a:lnTo>
                  <a:pt x="1181" y="237"/>
                </a:lnTo>
                <a:lnTo>
                  <a:pt x="1208" y="276"/>
                </a:lnTo>
                <a:lnTo>
                  <a:pt x="1228" y="318"/>
                </a:lnTo>
                <a:lnTo>
                  <a:pt x="1244" y="360"/>
                </a:lnTo>
                <a:lnTo>
                  <a:pt x="1253" y="406"/>
                </a:lnTo>
                <a:lnTo>
                  <a:pt x="1257" y="452"/>
                </a:lnTo>
                <a:lnTo>
                  <a:pt x="1255" y="484"/>
                </a:lnTo>
                <a:lnTo>
                  <a:pt x="1251" y="516"/>
                </a:lnTo>
                <a:lnTo>
                  <a:pt x="1244" y="547"/>
                </a:lnTo>
                <a:lnTo>
                  <a:pt x="1232" y="577"/>
                </a:lnTo>
                <a:lnTo>
                  <a:pt x="1219" y="608"/>
                </a:lnTo>
                <a:lnTo>
                  <a:pt x="1202" y="638"/>
                </a:lnTo>
                <a:lnTo>
                  <a:pt x="1183" y="667"/>
                </a:lnTo>
                <a:lnTo>
                  <a:pt x="1160" y="695"/>
                </a:lnTo>
                <a:lnTo>
                  <a:pt x="1350" y="943"/>
                </a:lnTo>
                <a:lnTo>
                  <a:pt x="995" y="819"/>
                </a:lnTo>
                <a:close/>
              </a:path>
            </a:pathLst>
          </a:custGeom>
          <a:solidFill>
            <a:srgbClr val="CC9900"/>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54" name="Rectangle 78"/>
          <p:cNvSpPr>
            <a:spLocks noChangeArrowheads="1"/>
          </p:cNvSpPr>
          <p:nvPr/>
        </p:nvSpPr>
        <p:spPr bwMode="auto">
          <a:xfrm>
            <a:off x="1187624" y="3051175"/>
            <a:ext cx="1348126" cy="319255"/>
          </a:xfrm>
          <a:prstGeom prst="rect">
            <a:avLst/>
          </a:prstGeom>
          <a:noFill/>
          <a:ln w="9525">
            <a:noFill/>
            <a:miter lim="800000"/>
            <a:headEnd/>
            <a:tailEnd/>
          </a:ln>
        </p:spPr>
        <p:txBody>
          <a:bodyPr wrap="none" lIns="0" tIns="0" rIns="0" bIns="0">
            <a:spAutoFit/>
          </a:bodyPr>
          <a:lstStyle/>
          <a:p>
            <a:pPr>
              <a:buNone/>
            </a:pPr>
            <a:r>
              <a:rPr lang="tr-TR" sz="2300" dirty="0" smtClean="0">
                <a:latin typeface="Book Antiqua" pitchFamily="18" charset="0"/>
                <a:cs typeface="Times New Roman" pitchFamily="18" charset="0"/>
              </a:rPr>
              <a:t>elektriksel</a:t>
            </a:r>
            <a:endParaRPr lang="tr-TR" dirty="0">
              <a:latin typeface="Book Antiqua" pitchFamily="18" charset="0"/>
              <a:cs typeface="Times New Roman" pitchFamily="18" charset="0"/>
            </a:endParaRPr>
          </a:p>
        </p:txBody>
      </p:sp>
      <p:sp>
        <p:nvSpPr>
          <p:cNvPr id="38955" name="Rectangle 79"/>
          <p:cNvSpPr>
            <a:spLocks noChangeArrowheads="1"/>
          </p:cNvSpPr>
          <p:nvPr/>
        </p:nvSpPr>
        <p:spPr bwMode="auto">
          <a:xfrm>
            <a:off x="1043608" y="3398838"/>
            <a:ext cx="1516441" cy="319255"/>
          </a:xfrm>
          <a:prstGeom prst="rect">
            <a:avLst/>
          </a:prstGeom>
          <a:noFill/>
          <a:ln w="9525">
            <a:noFill/>
            <a:miter lim="800000"/>
            <a:headEnd/>
            <a:tailEnd/>
          </a:ln>
        </p:spPr>
        <p:txBody>
          <a:bodyPr wrap="none" lIns="0" tIns="0" rIns="0" bIns="0">
            <a:spAutoFit/>
          </a:bodyPr>
          <a:lstStyle/>
          <a:p>
            <a:pPr>
              <a:buNone/>
            </a:pPr>
            <a:r>
              <a:rPr lang="tr-TR" sz="2300" dirty="0" smtClean="0">
                <a:latin typeface="Book Antiqua" pitchFamily="18" charset="0"/>
                <a:cs typeface="Times New Roman" pitchFamily="18" charset="0"/>
              </a:rPr>
              <a:t>değişkenler</a:t>
            </a:r>
            <a:endParaRPr lang="tr-TR" dirty="0">
              <a:latin typeface="Book Antiqua" pitchFamily="18" charset="0"/>
              <a:cs typeface="Times New Roman" pitchFamily="18" charset="0"/>
            </a:endParaRPr>
          </a:p>
        </p:txBody>
      </p:sp>
      <p:sp>
        <p:nvSpPr>
          <p:cNvPr id="38956" name="Rectangle 80"/>
          <p:cNvSpPr>
            <a:spLocks noChangeArrowheads="1"/>
          </p:cNvSpPr>
          <p:nvPr/>
        </p:nvSpPr>
        <p:spPr bwMode="auto">
          <a:xfrm>
            <a:off x="1390650" y="3746500"/>
            <a:ext cx="948978" cy="318549"/>
          </a:xfrm>
          <a:prstGeom prst="rect">
            <a:avLst/>
          </a:prstGeom>
          <a:noFill/>
          <a:ln w="9525">
            <a:noFill/>
            <a:miter lim="800000"/>
            <a:headEnd/>
            <a:tailEnd/>
          </a:ln>
        </p:spPr>
        <p:txBody>
          <a:bodyPr wrap="none" lIns="0" tIns="0" rIns="0" bIns="0">
            <a:spAutoFit/>
          </a:bodyPr>
          <a:lstStyle/>
          <a:p>
            <a:pPr>
              <a:buNone/>
            </a:pPr>
            <a:r>
              <a:rPr lang="tr-TR" sz="2300" dirty="0" smtClean="0">
                <a:latin typeface="Book Antiqua" pitchFamily="18" charset="0"/>
                <a:cs typeface="Times New Roman" pitchFamily="18" charset="0"/>
              </a:rPr>
              <a:t>V, I, t, f</a:t>
            </a:r>
            <a:endParaRPr lang="tr-TR" dirty="0">
              <a:latin typeface="Book Antiqua" pitchFamily="18" charset="0"/>
              <a:cs typeface="Times New Roman" pitchFamily="18" charset="0"/>
            </a:endParaRPr>
          </a:p>
        </p:txBody>
      </p:sp>
      <p:sp>
        <p:nvSpPr>
          <p:cNvPr id="38957" name="Freeform 81"/>
          <p:cNvSpPr>
            <a:spLocks/>
          </p:cNvSpPr>
          <p:nvPr/>
        </p:nvSpPr>
        <p:spPr bwMode="auto">
          <a:xfrm>
            <a:off x="714375" y="5084763"/>
            <a:ext cx="4103688" cy="1123950"/>
          </a:xfrm>
          <a:custGeom>
            <a:avLst/>
            <a:gdLst>
              <a:gd name="T0" fmla="*/ 0 w 2585"/>
              <a:gd name="T1" fmla="*/ 0 h 708"/>
              <a:gd name="T2" fmla="*/ 0 w 2585"/>
              <a:gd name="T3" fmla="*/ 2147483647 h 708"/>
              <a:gd name="T4" fmla="*/ 0 w 2585"/>
              <a:gd name="T5" fmla="*/ 2147483647 h 708"/>
              <a:gd name="T6" fmla="*/ 0 w 2585"/>
              <a:gd name="T7" fmla="*/ 2147483647 h 708"/>
              <a:gd name="T8" fmla="*/ 0 w 2585"/>
              <a:gd name="T9" fmla="*/ 2147483647 h 708"/>
              <a:gd name="T10" fmla="*/ 2147483647 w 2585"/>
              <a:gd name="T11" fmla="*/ 2147483647 h 708"/>
              <a:gd name="T12" fmla="*/ 2147483647 w 2585"/>
              <a:gd name="T13" fmla="*/ 2147483647 h 708"/>
              <a:gd name="T14" fmla="*/ 2147483647 w 2585"/>
              <a:gd name="T15" fmla="*/ 2147483647 h 708"/>
              <a:gd name="T16" fmla="*/ 2147483647 w 2585"/>
              <a:gd name="T17" fmla="*/ 2147483647 h 708"/>
              <a:gd name="T18" fmla="*/ 2147483647 w 2585"/>
              <a:gd name="T19" fmla="*/ 2147483647 h 708"/>
              <a:gd name="T20" fmla="*/ 2147483647 w 2585"/>
              <a:gd name="T21" fmla="*/ 2147483647 h 708"/>
              <a:gd name="T22" fmla="*/ 2147483647 w 2585"/>
              <a:gd name="T23" fmla="*/ 2147483647 h 708"/>
              <a:gd name="T24" fmla="*/ 2147483647 w 2585"/>
              <a:gd name="T25" fmla="*/ 0 h 708"/>
              <a:gd name="T26" fmla="*/ 2147483647 w 2585"/>
              <a:gd name="T27" fmla="*/ 0 h 708"/>
              <a:gd name="T28" fmla="*/ 2147483647 w 2585"/>
              <a:gd name="T29" fmla="*/ 0 h 708"/>
              <a:gd name="T30" fmla="*/ 2147483647 w 2585"/>
              <a:gd name="T31" fmla="*/ 0 h 708"/>
              <a:gd name="T32" fmla="*/ 0 w 2585"/>
              <a:gd name="T33" fmla="*/ 0 h 70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585"/>
              <a:gd name="T52" fmla="*/ 0 h 708"/>
              <a:gd name="T53" fmla="*/ 2585 w 2585"/>
              <a:gd name="T54" fmla="*/ 708 h 70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585" h="708">
                <a:moveTo>
                  <a:pt x="0" y="0"/>
                </a:moveTo>
                <a:lnTo>
                  <a:pt x="0" y="413"/>
                </a:lnTo>
                <a:lnTo>
                  <a:pt x="0" y="590"/>
                </a:lnTo>
                <a:lnTo>
                  <a:pt x="0" y="708"/>
                </a:lnTo>
                <a:lnTo>
                  <a:pt x="757" y="708"/>
                </a:lnTo>
                <a:lnTo>
                  <a:pt x="1082" y="708"/>
                </a:lnTo>
                <a:lnTo>
                  <a:pt x="1299" y="708"/>
                </a:lnTo>
                <a:lnTo>
                  <a:pt x="1299" y="590"/>
                </a:lnTo>
                <a:lnTo>
                  <a:pt x="2585" y="533"/>
                </a:lnTo>
                <a:lnTo>
                  <a:pt x="1299" y="413"/>
                </a:lnTo>
                <a:lnTo>
                  <a:pt x="1299" y="0"/>
                </a:lnTo>
                <a:lnTo>
                  <a:pt x="1082" y="0"/>
                </a:lnTo>
                <a:lnTo>
                  <a:pt x="757" y="0"/>
                </a:lnTo>
                <a:lnTo>
                  <a:pt x="0" y="0"/>
                </a:lnTo>
                <a:close/>
              </a:path>
            </a:pathLst>
          </a:custGeom>
          <a:solidFill>
            <a:schemeClr val="accent2"/>
          </a:solidFill>
          <a:ln w="12700">
            <a:solidFill>
              <a:srgbClr val="000000"/>
            </a:solidFill>
            <a:round/>
            <a:headEnd/>
            <a:tailEnd/>
          </a:ln>
        </p:spPr>
        <p:txBody>
          <a:bodyPr/>
          <a:lstStyle/>
          <a:p>
            <a:pPr>
              <a:buNone/>
            </a:pPr>
            <a:endParaRPr lang="tr-TR">
              <a:latin typeface="Book Antiqua" pitchFamily="18" charset="0"/>
              <a:cs typeface="Times New Roman" pitchFamily="18" charset="0"/>
            </a:endParaRPr>
          </a:p>
        </p:txBody>
      </p:sp>
      <p:sp>
        <p:nvSpPr>
          <p:cNvPr id="38958" name="Rectangle 82"/>
          <p:cNvSpPr>
            <a:spLocks noChangeArrowheads="1"/>
          </p:cNvSpPr>
          <p:nvPr/>
        </p:nvSpPr>
        <p:spPr bwMode="auto">
          <a:xfrm>
            <a:off x="1255713" y="5154613"/>
            <a:ext cx="1000274" cy="319255"/>
          </a:xfrm>
          <a:prstGeom prst="rect">
            <a:avLst/>
          </a:prstGeom>
          <a:noFill/>
          <a:ln w="9525">
            <a:noFill/>
            <a:miter lim="800000"/>
            <a:headEnd/>
            <a:tailEnd/>
          </a:ln>
        </p:spPr>
        <p:txBody>
          <a:bodyPr wrap="none" lIns="0" tIns="0" rIns="0" bIns="0">
            <a:spAutoFit/>
          </a:bodyPr>
          <a:lstStyle/>
          <a:p>
            <a:pPr>
              <a:buNone/>
            </a:pPr>
            <a:r>
              <a:rPr lang="tr-TR" sz="2300" dirty="0" smtClean="0">
                <a:solidFill>
                  <a:schemeClr val="bg1"/>
                </a:solidFill>
                <a:latin typeface="Book Antiqua" pitchFamily="18" charset="0"/>
                <a:cs typeface="Times New Roman" pitchFamily="18" charset="0"/>
              </a:rPr>
              <a:t>Fiziksel</a:t>
            </a:r>
            <a:endParaRPr lang="tr-TR" dirty="0">
              <a:solidFill>
                <a:schemeClr val="bg1"/>
              </a:solidFill>
              <a:latin typeface="Book Antiqua" pitchFamily="18" charset="0"/>
              <a:cs typeface="Times New Roman" pitchFamily="18" charset="0"/>
            </a:endParaRPr>
          </a:p>
        </p:txBody>
      </p:sp>
      <p:sp>
        <p:nvSpPr>
          <p:cNvPr id="38959" name="Rectangle 83"/>
          <p:cNvSpPr>
            <a:spLocks noChangeArrowheads="1"/>
          </p:cNvSpPr>
          <p:nvPr/>
        </p:nvSpPr>
        <p:spPr bwMode="auto">
          <a:xfrm>
            <a:off x="971600" y="5502275"/>
            <a:ext cx="1516441" cy="319255"/>
          </a:xfrm>
          <a:prstGeom prst="rect">
            <a:avLst/>
          </a:prstGeom>
          <a:noFill/>
          <a:ln w="9525">
            <a:noFill/>
            <a:miter lim="800000"/>
            <a:headEnd/>
            <a:tailEnd/>
          </a:ln>
        </p:spPr>
        <p:txBody>
          <a:bodyPr wrap="none" lIns="0" tIns="0" rIns="0" bIns="0">
            <a:spAutoFit/>
          </a:bodyPr>
          <a:lstStyle/>
          <a:p>
            <a:pPr>
              <a:buNone/>
            </a:pPr>
            <a:r>
              <a:rPr lang="tr-TR" sz="2300" dirty="0" smtClean="0">
                <a:solidFill>
                  <a:schemeClr val="bg1"/>
                </a:solidFill>
                <a:latin typeface="Book Antiqua" pitchFamily="18" charset="0"/>
                <a:cs typeface="Times New Roman" pitchFamily="18" charset="0"/>
              </a:rPr>
              <a:t>değişkenler</a:t>
            </a:r>
            <a:endParaRPr lang="tr-TR" dirty="0">
              <a:solidFill>
                <a:schemeClr val="bg1"/>
              </a:solidFill>
              <a:latin typeface="Book Antiqua" pitchFamily="18" charset="0"/>
              <a:cs typeface="Times New Roman" pitchFamily="18" charset="0"/>
            </a:endParaRPr>
          </a:p>
        </p:txBody>
      </p:sp>
      <p:sp>
        <p:nvSpPr>
          <p:cNvPr id="38960" name="Rectangle 84"/>
          <p:cNvSpPr>
            <a:spLocks noChangeArrowheads="1"/>
          </p:cNvSpPr>
          <p:nvPr/>
        </p:nvSpPr>
        <p:spPr bwMode="auto">
          <a:xfrm>
            <a:off x="989013" y="5849938"/>
            <a:ext cx="1619033" cy="318549"/>
          </a:xfrm>
          <a:prstGeom prst="rect">
            <a:avLst/>
          </a:prstGeom>
          <a:noFill/>
          <a:ln w="9525">
            <a:noFill/>
            <a:miter lim="800000"/>
            <a:headEnd/>
            <a:tailEnd/>
          </a:ln>
        </p:spPr>
        <p:txBody>
          <a:bodyPr wrap="none" lIns="0" tIns="0" rIns="0" bIns="0">
            <a:spAutoFit/>
          </a:bodyPr>
          <a:lstStyle/>
          <a:p>
            <a:pPr>
              <a:buNone/>
            </a:pPr>
            <a:r>
              <a:rPr lang="tr-TR" sz="2300" smtClean="0">
                <a:solidFill>
                  <a:schemeClr val="bg1"/>
                </a:solidFill>
                <a:latin typeface="Book Antiqua" pitchFamily="18" charset="0"/>
                <a:cs typeface="Times New Roman" pitchFamily="18" charset="0"/>
              </a:rPr>
              <a:t>F, P, d, v, t, f</a:t>
            </a:r>
            <a:endParaRPr lang="tr-TR">
              <a:solidFill>
                <a:schemeClr val="bg1"/>
              </a:solidFill>
              <a:latin typeface="Book Antiqua" pitchFamily="18" charset="0"/>
              <a:cs typeface="Times New Roman" pitchFamily="18" charset="0"/>
            </a:endParaRPr>
          </a:p>
        </p:txBody>
      </p:sp>
      <p:sp>
        <p:nvSpPr>
          <p:cNvPr id="91" name="Rectangle 4"/>
          <p:cNvSpPr>
            <a:spLocks noChangeArrowheads="1"/>
          </p:cNvSpPr>
          <p:nvPr/>
        </p:nvSpPr>
        <p:spPr bwMode="auto">
          <a:xfrm>
            <a:off x="468313" y="1124744"/>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273786982"/>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F0A3E73-0B0D-4D20-BB26-2FE3D1302130}" type="slidenum">
              <a:rPr lang="ar-SA" smtClean="0"/>
              <a:pPr/>
              <a:t>41</a:t>
            </a:fld>
            <a:endParaRPr lang="ar-SA"/>
          </a:p>
        </p:txBody>
      </p:sp>
      <p:sp>
        <p:nvSpPr>
          <p:cNvPr id="2" name="Title 1"/>
          <p:cNvSpPr>
            <a:spLocks noGrp="1"/>
          </p:cNvSpPr>
          <p:nvPr>
            <p:ph type="title"/>
          </p:nvPr>
        </p:nvSpPr>
        <p:spPr/>
        <p:txBody>
          <a:bodyPr/>
          <a:lstStyle/>
          <a:p>
            <a:pPr rtl="0"/>
            <a:r>
              <a:rPr lang="tr-TR" dirty="0" smtClean="0"/>
              <a:t>Elektronik işleri</a:t>
            </a:r>
            <a:endParaRPr lang="ar-SA" dirty="0"/>
          </a:p>
        </p:txBody>
      </p:sp>
      <p:pic>
        <p:nvPicPr>
          <p:cNvPr id="5" name="Picture 4" descr="Electronic_jobs.jpg"/>
          <p:cNvPicPr>
            <a:picLocks noChangeAspect="1"/>
          </p:cNvPicPr>
          <p:nvPr/>
        </p:nvPicPr>
        <p:blipFill>
          <a:blip r:embed="rId2" cstate="print"/>
          <a:stretch>
            <a:fillRect/>
          </a:stretch>
        </p:blipFill>
        <p:spPr>
          <a:xfrm>
            <a:off x="914400" y="1101943"/>
            <a:ext cx="7467600" cy="5587825"/>
          </a:xfrm>
          <a:prstGeom prst="rect">
            <a:avLst/>
          </a:prstGeom>
        </p:spPr>
      </p:pic>
    </p:spTree>
    <p:extLst>
      <p:ext uri="{BB962C8B-B14F-4D97-AF65-F5344CB8AC3E}">
        <p14:creationId xmlns:p14="http://schemas.microsoft.com/office/powerpoint/2010/main" val="412325575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28" name="Picture 8" descr="j0199805"/>
          <p:cNvPicPr>
            <a:picLocks noChangeAspect="1" noChangeArrowheads="1"/>
          </p:cNvPicPr>
          <p:nvPr/>
        </p:nvPicPr>
        <p:blipFill>
          <a:blip r:embed="rId2" cstate="print"/>
          <a:srcRect/>
          <a:stretch>
            <a:fillRect/>
          </a:stretch>
        </p:blipFill>
        <p:spPr bwMode="auto">
          <a:xfrm>
            <a:off x="7354888" y="0"/>
            <a:ext cx="1789112" cy="1803400"/>
          </a:xfrm>
          <a:prstGeom prst="rect">
            <a:avLst/>
          </a:prstGeom>
          <a:noFill/>
        </p:spPr>
      </p:pic>
      <p:sp>
        <p:nvSpPr>
          <p:cNvPr id="235522" name="Rectangle 2"/>
          <p:cNvSpPr>
            <a:spLocks noGrp="1" noChangeArrowheads="1"/>
          </p:cNvSpPr>
          <p:nvPr>
            <p:ph type="title"/>
          </p:nvPr>
        </p:nvSpPr>
        <p:spPr>
          <a:xfrm>
            <a:off x="3429000" y="304800"/>
            <a:ext cx="5535613" cy="1431925"/>
          </a:xfrm>
        </p:spPr>
        <p:txBody>
          <a:bodyPr>
            <a:normAutofit/>
          </a:bodyPr>
          <a:lstStyle/>
          <a:p>
            <a:pPr rtl="0"/>
            <a:r>
              <a:rPr lang="tr-TR" sz="4000" b="0" dirty="0" smtClean="0"/>
              <a:t>Elektronik Mühendisliği</a:t>
            </a:r>
            <a:endParaRPr lang="en-US" sz="4000" b="0" dirty="0"/>
          </a:p>
        </p:txBody>
      </p:sp>
      <p:sp>
        <p:nvSpPr>
          <p:cNvPr id="235523" name="Rectangle 3"/>
          <p:cNvSpPr>
            <a:spLocks noGrp="1" noChangeArrowheads="1"/>
          </p:cNvSpPr>
          <p:nvPr>
            <p:ph idx="1"/>
          </p:nvPr>
        </p:nvSpPr>
        <p:spPr>
          <a:xfrm>
            <a:off x="3635375" y="2057400"/>
            <a:ext cx="4760913" cy="2308225"/>
          </a:xfrm>
        </p:spPr>
        <p:txBody>
          <a:bodyPr>
            <a:normAutofit/>
          </a:bodyPr>
          <a:lstStyle/>
          <a:p>
            <a:pPr algn="l" rtl="0">
              <a:buFont typeface="Wingdings" pitchFamily="2" charset="2"/>
              <a:buNone/>
            </a:pPr>
            <a:r>
              <a:rPr lang="tr-TR" dirty="0" smtClean="0"/>
              <a:t>Elektronik cihaz</a:t>
            </a:r>
            <a:r>
              <a:rPr lang="en-US" dirty="0" err="1" smtClean="0"/>
              <a:t>lar</a:t>
            </a:r>
            <a:r>
              <a:rPr lang="en-US" dirty="0" smtClean="0"/>
              <a:t>, </a:t>
            </a:r>
            <a:r>
              <a:rPr lang="en-US" dirty="0" err="1" smtClean="0"/>
              <a:t>devreler</a:t>
            </a:r>
            <a:r>
              <a:rPr lang="en-US" dirty="0" smtClean="0"/>
              <a:t>, </a:t>
            </a:r>
            <a:r>
              <a:rPr lang="en-US" dirty="0" err="1" smtClean="0"/>
              <a:t>sistemler</a:t>
            </a:r>
            <a:r>
              <a:rPr lang="en-US" dirty="0" smtClean="0"/>
              <a:t>, </a:t>
            </a:r>
            <a:r>
              <a:rPr lang="tr-TR" dirty="0" smtClean="0"/>
              <a:t>ölçme ve ölçü aletleri</a:t>
            </a:r>
          </a:p>
        </p:txBody>
      </p:sp>
      <p:sp>
        <p:nvSpPr>
          <p:cNvPr id="11" name="Slide Number Placeholder 5"/>
          <p:cNvSpPr>
            <a:spLocks noGrp="1"/>
          </p:cNvSpPr>
          <p:nvPr>
            <p:ph type="sldNum" sz="quarter" idx="12"/>
          </p:nvPr>
        </p:nvSpPr>
        <p:spPr/>
        <p:txBody>
          <a:bodyPr/>
          <a:lstStyle/>
          <a:p>
            <a:fld id="{E198D893-C604-4D7C-897C-1BA7BC40F3BC}" type="slidenum">
              <a:rPr lang="en-US"/>
              <a:pPr/>
              <a:t>42</a:t>
            </a:fld>
            <a:endParaRPr lang="en-US"/>
          </a:p>
        </p:txBody>
      </p:sp>
      <p:pic>
        <p:nvPicPr>
          <p:cNvPr id="235525" name="Picture 5"/>
          <p:cNvPicPr>
            <a:picLocks noChangeAspect="1" noChangeArrowheads="1"/>
          </p:cNvPicPr>
          <p:nvPr/>
        </p:nvPicPr>
        <p:blipFill>
          <a:blip r:embed="rId3" cstate="print"/>
          <a:srcRect l="55914" t="14581" b="51990"/>
          <a:stretch>
            <a:fillRect/>
          </a:stretch>
        </p:blipFill>
        <p:spPr bwMode="auto">
          <a:xfrm>
            <a:off x="3995738" y="4330700"/>
            <a:ext cx="4175125" cy="2527300"/>
          </a:xfrm>
          <a:prstGeom prst="rect">
            <a:avLst/>
          </a:prstGeom>
          <a:noFill/>
          <a:ln w="9525">
            <a:noFill/>
            <a:miter lim="800000"/>
            <a:headEnd/>
            <a:tailEnd/>
          </a:ln>
        </p:spPr>
      </p:pic>
      <p:sp>
        <p:nvSpPr>
          <p:cNvPr id="235526" name="Rectangle 6"/>
          <p:cNvSpPr>
            <a:spLocks noChangeArrowheads="1"/>
          </p:cNvSpPr>
          <p:nvPr/>
        </p:nvSpPr>
        <p:spPr bwMode="auto">
          <a:xfrm>
            <a:off x="468313" y="6021388"/>
            <a:ext cx="863600" cy="836612"/>
          </a:xfrm>
          <a:prstGeom prst="rect">
            <a:avLst/>
          </a:prstGeom>
          <a:noFill/>
          <a:ln w="9525" algn="ctr">
            <a:noFill/>
            <a:miter lim="800000"/>
            <a:headEnd/>
            <a:tailEnd/>
          </a:ln>
          <a:effectLst/>
        </p:spPr>
        <p:txBody>
          <a:bodyPr wrap="none" anchor="ctr"/>
          <a:lstStyle/>
          <a:p>
            <a:endParaRPr lang="ar-SA"/>
          </a:p>
        </p:txBody>
      </p:sp>
      <p:sp>
        <p:nvSpPr>
          <p:cNvPr id="235527" name="Rectangle 7"/>
          <p:cNvSpPr>
            <a:spLocks noChangeArrowheads="1"/>
          </p:cNvSpPr>
          <p:nvPr/>
        </p:nvSpPr>
        <p:spPr bwMode="auto">
          <a:xfrm>
            <a:off x="468313" y="6021388"/>
            <a:ext cx="863600" cy="836612"/>
          </a:xfrm>
          <a:prstGeom prst="rect">
            <a:avLst/>
          </a:prstGeom>
          <a:solidFill>
            <a:schemeClr val="tx2"/>
          </a:solidFill>
          <a:ln w="9525" algn="ctr">
            <a:noFill/>
            <a:miter lim="800000"/>
            <a:headEnd/>
            <a:tailEnd/>
          </a:ln>
          <a:effectLst/>
        </p:spPr>
        <p:txBody>
          <a:bodyPr wrap="none" anchor="ctr"/>
          <a:lstStyle/>
          <a:p>
            <a:endParaRPr lang="ar-SA"/>
          </a:p>
        </p:txBody>
      </p:sp>
      <p:sp>
        <p:nvSpPr>
          <p:cNvPr id="12" name="Rectangle 4"/>
          <p:cNvSpPr>
            <a:spLocks noChangeArrowheads="1"/>
          </p:cNvSpPr>
          <p:nvPr/>
        </p:nvSpPr>
        <p:spPr bwMode="auto">
          <a:xfrm>
            <a:off x="468313" y="16764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pic>
        <p:nvPicPr>
          <p:cNvPr id="235524" name="Picture 4"/>
          <p:cNvPicPr>
            <a:picLocks noChangeAspect="1" noChangeArrowheads="1"/>
          </p:cNvPicPr>
          <p:nvPr/>
        </p:nvPicPr>
        <p:blipFill>
          <a:blip r:embed="rId4" cstate="print"/>
          <a:srcRect b="47804"/>
          <a:stretch>
            <a:fillRect/>
          </a:stretch>
        </p:blipFill>
        <p:spPr bwMode="auto">
          <a:xfrm>
            <a:off x="0" y="0"/>
            <a:ext cx="3429000" cy="6858000"/>
          </a:xfrm>
          <a:prstGeom prst="rect">
            <a:avLst/>
          </a:prstGeom>
          <a:noFill/>
          <a:ln w="9525">
            <a:noFill/>
            <a:miter lim="800000"/>
            <a:headEnd/>
            <a:tailEnd/>
          </a:ln>
        </p:spPr>
      </p:pic>
    </p:spTree>
    <p:extLst>
      <p:ext uri="{BB962C8B-B14F-4D97-AF65-F5344CB8AC3E}">
        <p14:creationId xmlns:p14="http://schemas.microsoft.com/office/powerpoint/2010/main" val="225199568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9" name="Rectangle 5"/>
          <p:cNvSpPr>
            <a:spLocks noGrp="1" noChangeArrowheads="1"/>
          </p:cNvSpPr>
          <p:nvPr>
            <p:ph type="title"/>
          </p:nvPr>
        </p:nvSpPr>
        <p:spPr/>
        <p:txBody>
          <a:bodyPr>
            <a:normAutofit/>
          </a:bodyPr>
          <a:lstStyle/>
          <a:p>
            <a:pPr algn="ctr" rtl="0"/>
            <a:r>
              <a:rPr lang="tr-TR" sz="4000" dirty="0" smtClean="0"/>
              <a:t>Haberleşme mühendisliği</a:t>
            </a:r>
            <a:endParaRPr lang="en-US" sz="4000" dirty="0"/>
          </a:p>
        </p:txBody>
      </p:sp>
      <p:sp>
        <p:nvSpPr>
          <p:cNvPr id="236550" name="Rectangle 6"/>
          <p:cNvSpPr>
            <a:spLocks noGrp="1" noChangeArrowheads="1"/>
          </p:cNvSpPr>
          <p:nvPr>
            <p:ph idx="1"/>
          </p:nvPr>
        </p:nvSpPr>
        <p:spPr>
          <a:xfrm>
            <a:off x="457200" y="2780928"/>
            <a:ext cx="8202613" cy="2133600"/>
          </a:xfrm>
        </p:spPr>
        <p:txBody>
          <a:bodyPr>
            <a:normAutofit fontScale="92500" lnSpcReduction="10000"/>
          </a:bodyPr>
          <a:lstStyle/>
          <a:p>
            <a:pPr algn="l" rtl="0">
              <a:lnSpc>
                <a:spcPct val="110000"/>
              </a:lnSpc>
              <a:buFont typeface="Wingdings" pitchFamily="2" charset="2"/>
              <a:buNone/>
            </a:pPr>
            <a:r>
              <a:rPr lang="tr-TR" sz="2800" dirty="0" smtClean="0"/>
              <a:t>Analog ve sayısal işaretler, işaret işleme, kodlama, nakletme, nakil ortamı, gürültü ve işaret tanıma, devrelerin sistemlerin ve cihazların çeşitli elektronik haberleşme konularında uygulamaları</a:t>
            </a:r>
          </a:p>
        </p:txBody>
      </p:sp>
      <p:sp>
        <p:nvSpPr>
          <p:cNvPr id="15" name="Slide Number Placeholder 5"/>
          <p:cNvSpPr>
            <a:spLocks noGrp="1"/>
          </p:cNvSpPr>
          <p:nvPr>
            <p:ph type="sldNum" sz="quarter" idx="12"/>
          </p:nvPr>
        </p:nvSpPr>
        <p:spPr/>
        <p:txBody>
          <a:bodyPr/>
          <a:lstStyle/>
          <a:p>
            <a:fld id="{DBD30C00-9575-4AFF-8E68-1D3197402F90}" type="slidenum">
              <a:rPr lang="en-US"/>
              <a:pPr/>
              <a:t>43</a:t>
            </a:fld>
            <a:endParaRPr lang="en-US"/>
          </a:p>
        </p:txBody>
      </p:sp>
      <p:pic>
        <p:nvPicPr>
          <p:cNvPr id="236551" name="Picture 7" descr="televizyonda_konusan_adam_hareketli"/>
          <p:cNvPicPr>
            <a:picLocks noChangeAspect="1" noChangeArrowheads="1" noCrop="1"/>
          </p:cNvPicPr>
          <p:nvPr/>
        </p:nvPicPr>
        <p:blipFill>
          <a:blip r:embed="rId2" cstate="print"/>
          <a:srcRect/>
          <a:stretch>
            <a:fillRect/>
          </a:stretch>
        </p:blipFill>
        <p:spPr bwMode="auto">
          <a:xfrm>
            <a:off x="323850" y="4797425"/>
            <a:ext cx="1365250" cy="1365250"/>
          </a:xfrm>
          <a:prstGeom prst="rect">
            <a:avLst/>
          </a:prstGeom>
          <a:noFill/>
        </p:spPr>
      </p:pic>
      <p:pic>
        <p:nvPicPr>
          <p:cNvPr id="236552" name="Picture 8" descr="cep_tel_hareketli"/>
          <p:cNvPicPr>
            <a:picLocks noChangeAspect="1" noChangeArrowheads="1" noCrop="1"/>
          </p:cNvPicPr>
          <p:nvPr/>
        </p:nvPicPr>
        <p:blipFill>
          <a:blip r:embed="rId3" cstate="print"/>
          <a:srcRect/>
          <a:stretch>
            <a:fillRect/>
          </a:stretch>
        </p:blipFill>
        <p:spPr bwMode="auto">
          <a:xfrm>
            <a:off x="8027988" y="4581525"/>
            <a:ext cx="952500" cy="1333500"/>
          </a:xfrm>
          <a:prstGeom prst="rect">
            <a:avLst/>
          </a:prstGeom>
          <a:noFill/>
        </p:spPr>
      </p:pic>
      <p:pic>
        <p:nvPicPr>
          <p:cNvPr id="236553" name="Picture 9" descr="57435SmallPicture"/>
          <p:cNvPicPr>
            <a:picLocks noChangeAspect="1" noChangeArrowheads="1" noCrop="1"/>
          </p:cNvPicPr>
          <p:nvPr/>
        </p:nvPicPr>
        <p:blipFill>
          <a:blip r:embed="rId4" cstate="print"/>
          <a:srcRect/>
          <a:stretch>
            <a:fillRect/>
          </a:stretch>
        </p:blipFill>
        <p:spPr bwMode="auto">
          <a:xfrm>
            <a:off x="4787900" y="4724400"/>
            <a:ext cx="1143000" cy="857250"/>
          </a:xfrm>
          <a:prstGeom prst="rect">
            <a:avLst/>
          </a:prstGeom>
          <a:noFill/>
        </p:spPr>
      </p:pic>
      <p:pic>
        <p:nvPicPr>
          <p:cNvPr id="236554" name="Picture 10" descr="hoparlor_hareketli"/>
          <p:cNvPicPr>
            <a:picLocks noChangeAspect="1" noChangeArrowheads="1" noCrop="1"/>
          </p:cNvPicPr>
          <p:nvPr/>
        </p:nvPicPr>
        <p:blipFill>
          <a:blip r:embed="rId5" cstate="print"/>
          <a:srcRect/>
          <a:stretch>
            <a:fillRect/>
          </a:stretch>
        </p:blipFill>
        <p:spPr bwMode="auto">
          <a:xfrm>
            <a:off x="3419475" y="4797425"/>
            <a:ext cx="1533525" cy="762000"/>
          </a:xfrm>
          <a:prstGeom prst="rect">
            <a:avLst/>
          </a:prstGeom>
          <a:noFill/>
        </p:spPr>
      </p:pic>
      <p:pic>
        <p:nvPicPr>
          <p:cNvPr id="236555" name="Picture 11" descr="j0332268"/>
          <p:cNvPicPr>
            <a:picLocks noChangeAspect="1" noChangeArrowheads="1"/>
          </p:cNvPicPr>
          <p:nvPr/>
        </p:nvPicPr>
        <p:blipFill>
          <a:blip r:embed="rId6" cstate="print"/>
          <a:srcRect/>
          <a:stretch>
            <a:fillRect/>
          </a:stretch>
        </p:blipFill>
        <p:spPr bwMode="auto">
          <a:xfrm>
            <a:off x="6156325" y="4437063"/>
            <a:ext cx="1600200" cy="1808162"/>
          </a:xfrm>
          <a:prstGeom prst="rect">
            <a:avLst/>
          </a:prstGeom>
          <a:noFill/>
        </p:spPr>
      </p:pic>
      <p:pic>
        <p:nvPicPr>
          <p:cNvPr id="236556" name="Picture 12" descr="hareketli-lazer"/>
          <p:cNvPicPr>
            <a:picLocks noChangeAspect="1" noChangeArrowheads="1" noCrop="1"/>
          </p:cNvPicPr>
          <p:nvPr/>
        </p:nvPicPr>
        <p:blipFill>
          <a:blip r:embed="rId7" cstate="print"/>
          <a:srcRect/>
          <a:stretch>
            <a:fillRect/>
          </a:stretch>
        </p:blipFill>
        <p:spPr bwMode="auto">
          <a:xfrm>
            <a:off x="2051050" y="4797425"/>
            <a:ext cx="1368425" cy="1368425"/>
          </a:xfrm>
          <a:prstGeom prst="rect">
            <a:avLst/>
          </a:prstGeom>
          <a:noFill/>
        </p:spPr>
      </p:pic>
      <p:sp>
        <p:nvSpPr>
          <p:cNvPr id="16" name="Rectangle 4"/>
          <p:cNvSpPr>
            <a:spLocks noChangeArrowheads="1"/>
          </p:cNvSpPr>
          <p:nvPr/>
        </p:nvSpPr>
        <p:spPr bwMode="auto">
          <a:xfrm>
            <a:off x="468313" y="1487487"/>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grpSp>
        <p:nvGrpSpPr>
          <p:cNvPr id="2" name="Group 2"/>
          <p:cNvGrpSpPr>
            <a:grpSpLocks/>
          </p:cNvGrpSpPr>
          <p:nvPr/>
        </p:nvGrpSpPr>
        <p:grpSpPr bwMode="auto">
          <a:xfrm>
            <a:off x="0" y="0"/>
            <a:ext cx="1727200" cy="2809875"/>
            <a:chOff x="431" y="164"/>
            <a:chExt cx="1088" cy="1770"/>
          </a:xfrm>
        </p:grpSpPr>
        <p:sp>
          <p:nvSpPr>
            <p:cNvPr id="236547" name="AutoShape 3"/>
            <p:cNvSpPr>
              <a:spLocks noChangeArrowheads="1"/>
            </p:cNvSpPr>
            <p:nvPr/>
          </p:nvSpPr>
          <p:spPr bwMode="auto">
            <a:xfrm>
              <a:off x="521" y="164"/>
              <a:ext cx="998" cy="862"/>
            </a:xfrm>
            <a:prstGeom prst="curvedDownArrow">
              <a:avLst>
                <a:gd name="adj1" fmla="val 23155"/>
                <a:gd name="adj2" fmla="val 46311"/>
                <a:gd name="adj3" fmla="val 33333"/>
              </a:avLst>
            </a:prstGeom>
            <a:gradFill rotWithShape="1">
              <a:gsLst>
                <a:gs pos="0">
                  <a:srgbClr val="FFFF66">
                    <a:alpha val="50000"/>
                  </a:srgbClr>
                </a:gs>
                <a:gs pos="100000">
                  <a:srgbClr val="FFFF66">
                    <a:gamma/>
                    <a:shade val="46275"/>
                    <a:invGamma/>
                  </a:srgbClr>
                </a:gs>
              </a:gsLst>
              <a:lin ang="5400000" scaled="1"/>
            </a:gradFill>
            <a:ln w="12700">
              <a:solidFill>
                <a:schemeClr val="tx1"/>
              </a:solidFill>
              <a:miter lim="800000"/>
              <a:headEnd type="none" w="sm" len="sm"/>
              <a:tailEnd type="none" w="sm" len="sm"/>
            </a:ln>
            <a:effectLst/>
          </p:spPr>
          <p:txBody>
            <a:bodyPr wrap="none" anchor="ctr"/>
            <a:lstStyle/>
            <a:p>
              <a:endParaRPr lang="ar-SA"/>
            </a:p>
          </p:txBody>
        </p:sp>
        <p:sp>
          <p:nvSpPr>
            <p:cNvPr id="236548" name="AutoShape 4"/>
            <p:cNvSpPr>
              <a:spLocks noChangeArrowheads="1"/>
            </p:cNvSpPr>
            <p:nvPr/>
          </p:nvSpPr>
          <p:spPr bwMode="auto">
            <a:xfrm flipH="1">
              <a:off x="431" y="1117"/>
              <a:ext cx="1088" cy="817"/>
            </a:xfrm>
            <a:prstGeom prst="curvedUpArrow">
              <a:avLst>
                <a:gd name="adj1" fmla="val 26634"/>
                <a:gd name="adj2" fmla="val 53268"/>
                <a:gd name="adj3" fmla="val 33333"/>
              </a:avLst>
            </a:prstGeom>
            <a:gradFill rotWithShape="1">
              <a:gsLst>
                <a:gs pos="0">
                  <a:schemeClr val="accent2"/>
                </a:gs>
                <a:gs pos="100000">
                  <a:schemeClr val="accent2">
                    <a:gamma/>
                    <a:shade val="46275"/>
                    <a:invGamma/>
                  </a:schemeClr>
                </a:gs>
              </a:gsLst>
              <a:lin ang="2700000" scaled="1"/>
            </a:gradFill>
            <a:ln w="12700">
              <a:solidFill>
                <a:schemeClr val="tx1"/>
              </a:solidFill>
              <a:miter lim="800000"/>
              <a:headEnd type="none" w="sm" len="sm"/>
              <a:tailEnd type="none" w="sm" len="sm"/>
            </a:ln>
            <a:effectLst/>
          </p:spPr>
          <p:txBody>
            <a:bodyPr wrap="none" anchor="ctr"/>
            <a:lstStyle/>
            <a:p>
              <a:endParaRPr lang="ar-SA"/>
            </a:p>
          </p:txBody>
        </p:sp>
      </p:grpSp>
    </p:spTree>
    <p:extLst>
      <p:ext uri="{BB962C8B-B14F-4D97-AF65-F5344CB8AC3E}">
        <p14:creationId xmlns:p14="http://schemas.microsoft.com/office/powerpoint/2010/main" val="3602933397"/>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F0A3E73-0B0D-4D20-BB26-2FE3D1302130}" type="slidenum">
              <a:rPr lang="ar-SA" smtClean="0"/>
              <a:pPr/>
              <a:t>44</a:t>
            </a:fld>
            <a:endParaRPr lang="ar-SA"/>
          </a:p>
        </p:txBody>
      </p:sp>
      <p:pic>
        <p:nvPicPr>
          <p:cNvPr id="5" name="Picture 4" descr="Electronics and Communication.jpg"/>
          <p:cNvPicPr>
            <a:picLocks noChangeAspect="1"/>
          </p:cNvPicPr>
          <p:nvPr/>
        </p:nvPicPr>
        <p:blipFill>
          <a:blip r:embed="rId2" cstate="print"/>
          <a:stretch>
            <a:fillRect/>
          </a:stretch>
        </p:blipFill>
        <p:spPr>
          <a:xfrm>
            <a:off x="280416" y="109728"/>
            <a:ext cx="8583168" cy="6638544"/>
          </a:xfrm>
          <a:prstGeom prst="rect">
            <a:avLst/>
          </a:prstGeom>
        </p:spPr>
      </p:pic>
    </p:spTree>
    <p:extLst>
      <p:ext uri="{BB962C8B-B14F-4D97-AF65-F5344CB8AC3E}">
        <p14:creationId xmlns:p14="http://schemas.microsoft.com/office/powerpoint/2010/main" val="6480759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normAutofit/>
          </a:bodyPr>
          <a:lstStyle/>
          <a:p>
            <a:pPr rtl="0"/>
            <a:r>
              <a:rPr lang="tr-TR" b="0" dirty="0" smtClean="0"/>
              <a:t>Bilgisayar mühendisliği</a:t>
            </a:r>
            <a:endParaRPr lang="en-US" b="0" dirty="0"/>
          </a:p>
        </p:txBody>
      </p:sp>
      <p:sp>
        <p:nvSpPr>
          <p:cNvPr id="237571" name="Rectangle 3"/>
          <p:cNvSpPr>
            <a:spLocks noGrp="1" noChangeArrowheads="1"/>
          </p:cNvSpPr>
          <p:nvPr>
            <p:ph idx="1"/>
          </p:nvPr>
        </p:nvSpPr>
        <p:spPr>
          <a:xfrm>
            <a:off x="1066800" y="1524000"/>
            <a:ext cx="7543800" cy="1212850"/>
          </a:xfrm>
        </p:spPr>
        <p:txBody>
          <a:bodyPr>
            <a:normAutofit/>
          </a:bodyPr>
          <a:lstStyle/>
          <a:p>
            <a:pPr algn="l" rtl="0">
              <a:buFont typeface="Wingdings" pitchFamily="2" charset="2"/>
              <a:buNone/>
            </a:pPr>
            <a:r>
              <a:rPr lang="tr-TR" dirty="0" smtClean="0"/>
              <a:t>Bilgisayar donanım ve yazılımı (sistem ve uygulama)</a:t>
            </a:r>
            <a:endParaRPr lang="en-US" dirty="0" smtClean="0"/>
          </a:p>
        </p:txBody>
      </p:sp>
      <p:sp>
        <p:nvSpPr>
          <p:cNvPr id="11" name="Slide Number Placeholder 5"/>
          <p:cNvSpPr>
            <a:spLocks noGrp="1"/>
          </p:cNvSpPr>
          <p:nvPr>
            <p:ph type="sldNum" sz="quarter" idx="12"/>
          </p:nvPr>
        </p:nvSpPr>
        <p:spPr/>
        <p:txBody>
          <a:bodyPr/>
          <a:lstStyle/>
          <a:p>
            <a:fld id="{8B2FBE0B-13D3-4797-BF31-D6834A1E5B0A}" type="slidenum">
              <a:rPr lang="en-US"/>
              <a:pPr/>
              <a:t>45</a:t>
            </a:fld>
            <a:endParaRPr lang="en-US"/>
          </a:p>
        </p:txBody>
      </p:sp>
      <p:pic>
        <p:nvPicPr>
          <p:cNvPr id="237572" name="Picture 4" descr="64947SmallPicture"/>
          <p:cNvPicPr>
            <a:picLocks noChangeAspect="1" noChangeArrowheads="1" noCrop="1"/>
          </p:cNvPicPr>
          <p:nvPr/>
        </p:nvPicPr>
        <p:blipFill>
          <a:blip r:embed="rId2" cstate="print"/>
          <a:srcRect/>
          <a:stretch>
            <a:fillRect/>
          </a:stretch>
        </p:blipFill>
        <p:spPr bwMode="auto">
          <a:xfrm>
            <a:off x="971550" y="2997200"/>
            <a:ext cx="571500" cy="2286000"/>
          </a:xfrm>
          <a:prstGeom prst="rect">
            <a:avLst/>
          </a:prstGeom>
          <a:noFill/>
        </p:spPr>
      </p:pic>
      <p:pic>
        <p:nvPicPr>
          <p:cNvPr id="237573" name="Picture 5" descr="65175SmallPicture"/>
          <p:cNvPicPr>
            <a:picLocks noChangeAspect="1" noChangeArrowheads="1" noCrop="1"/>
          </p:cNvPicPr>
          <p:nvPr/>
        </p:nvPicPr>
        <p:blipFill>
          <a:blip r:embed="rId3" cstate="print"/>
          <a:srcRect/>
          <a:stretch>
            <a:fillRect/>
          </a:stretch>
        </p:blipFill>
        <p:spPr bwMode="auto">
          <a:xfrm>
            <a:off x="2411413" y="3068638"/>
            <a:ext cx="1800225" cy="1425575"/>
          </a:xfrm>
          <a:prstGeom prst="rect">
            <a:avLst/>
          </a:prstGeom>
          <a:noFill/>
        </p:spPr>
      </p:pic>
      <p:pic>
        <p:nvPicPr>
          <p:cNvPr id="237574" name="Picture 6" descr="bilgisay"/>
          <p:cNvPicPr>
            <a:picLocks noChangeAspect="1" noChangeArrowheads="1" noCrop="1"/>
          </p:cNvPicPr>
          <p:nvPr/>
        </p:nvPicPr>
        <p:blipFill>
          <a:blip r:embed="rId4" cstate="print"/>
          <a:srcRect/>
          <a:stretch>
            <a:fillRect/>
          </a:stretch>
        </p:blipFill>
        <p:spPr bwMode="auto">
          <a:xfrm>
            <a:off x="4500563" y="2924175"/>
            <a:ext cx="1655762" cy="1517650"/>
          </a:xfrm>
          <a:prstGeom prst="rect">
            <a:avLst/>
          </a:prstGeom>
          <a:noFill/>
        </p:spPr>
      </p:pic>
      <p:pic>
        <p:nvPicPr>
          <p:cNvPr id="237575" name="Picture 7" descr="j0285750"/>
          <p:cNvPicPr>
            <a:picLocks noChangeAspect="1" noChangeArrowheads="1"/>
          </p:cNvPicPr>
          <p:nvPr/>
        </p:nvPicPr>
        <p:blipFill>
          <a:blip r:embed="rId5" cstate="print"/>
          <a:srcRect/>
          <a:stretch>
            <a:fillRect/>
          </a:stretch>
        </p:blipFill>
        <p:spPr bwMode="auto">
          <a:xfrm>
            <a:off x="6804025" y="3284538"/>
            <a:ext cx="1824038" cy="1120775"/>
          </a:xfrm>
          <a:prstGeom prst="rect">
            <a:avLst/>
          </a:prstGeom>
          <a:noFill/>
        </p:spPr>
      </p:pic>
      <p:pic>
        <p:nvPicPr>
          <p:cNvPr id="237576" name="Picture 8" descr="65980SmallPicture"/>
          <p:cNvPicPr>
            <a:picLocks noChangeAspect="1" noChangeArrowheads="1" noCrop="1"/>
          </p:cNvPicPr>
          <p:nvPr/>
        </p:nvPicPr>
        <p:blipFill>
          <a:blip r:embed="rId6" cstate="print"/>
          <a:srcRect/>
          <a:stretch>
            <a:fillRect/>
          </a:stretch>
        </p:blipFill>
        <p:spPr bwMode="auto">
          <a:xfrm>
            <a:off x="4572000" y="4652963"/>
            <a:ext cx="1800225" cy="1800225"/>
          </a:xfrm>
          <a:prstGeom prst="rect">
            <a:avLst/>
          </a:prstGeom>
          <a:noFill/>
        </p:spPr>
      </p:pic>
      <p:sp>
        <p:nvSpPr>
          <p:cNvPr id="12" name="Rectangle 4"/>
          <p:cNvSpPr>
            <a:spLocks noChangeArrowheads="1"/>
          </p:cNvSpPr>
          <p:nvPr/>
        </p:nvSpPr>
        <p:spPr bwMode="auto">
          <a:xfrm>
            <a:off x="468313" y="1258887"/>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1479824346"/>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2"/>
          <p:cNvSpPr>
            <a:spLocks noGrp="1" noChangeArrowheads="1"/>
          </p:cNvSpPr>
          <p:nvPr>
            <p:ph type="title"/>
          </p:nvPr>
        </p:nvSpPr>
        <p:spPr/>
        <p:txBody>
          <a:bodyPr>
            <a:normAutofit fontScale="90000"/>
          </a:bodyPr>
          <a:lstStyle/>
          <a:p>
            <a:pPr algn="ctr" rtl="0"/>
            <a:r>
              <a:rPr lang="tr-TR" dirty="0" smtClean="0"/>
              <a:t>Elektronik ve bilgisayar mühendisliği</a:t>
            </a:r>
            <a:endParaRPr lang="en-US" b="0" dirty="0"/>
          </a:p>
        </p:txBody>
      </p:sp>
      <p:sp>
        <p:nvSpPr>
          <p:cNvPr id="238595" name="Rectangle 3"/>
          <p:cNvSpPr>
            <a:spLocks noGrp="1" noChangeArrowheads="1"/>
          </p:cNvSpPr>
          <p:nvPr>
            <p:ph idx="1"/>
          </p:nvPr>
        </p:nvSpPr>
        <p:spPr>
          <a:xfrm>
            <a:off x="685800" y="1676400"/>
            <a:ext cx="8077200" cy="4114800"/>
          </a:xfrm>
        </p:spPr>
        <p:txBody>
          <a:bodyPr/>
          <a:lstStyle/>
          <a:p>
            <a:pPr algn="l" rtl="0">
              <a:buFont typeface="Wingdings" pitchFamily="2" charset="2"/>
              <a:buNone/>
            </a:pPr>
            <a:r>
              <a:rPr lang="tr-TR" dirty="0" smtClean="0"/>
              <a:t>Bilgisayar ağları, bilgisayarlarların elektronik diğer elektronik olmayan cihazlarla bağlantıları</a:t>
            </a:r>
            <a:endParaRPr lang="en-US" dirty="0" smtClean="0"/>
          </a:p>
        </p:txBody>
      </p:sp>
      <p:sp>
        <p:nvSpPr>
          <p:cNvPr id="10" name="Slide Number Placeholder 5"/>
          <p:cNvSpPr>
            <a:spLocks noGrp="1"/>
          </p:cNvSpPr>
          <p:nvPr>
            <p:ph type="sldNum" sz="quarter" idx="12"/>
          </p:nvPr>
        </p:nvSpPr>
        <p:spPr/>
        <p:txBody>
          <a:bodyPr/>
          <a:lstStyle/>
          <a:p>
            <a:fld id="{DE3EF976-6C91-4436-8ABD-F09FF891A68F}" type="slidenum">
              <a:rPr lang="en-US"/>
              <a:pPr/>
              <a:t>46</a:t>
            </a:fld>
            <a:endParaRPr lang="en-US"/>
          </a:p>
        </p:txBody>
      </p:sp>
      <p:pic>
        <p:nvPicPr>
          <p:cNvPr id="238596" name="Picture 4" descr="j0300520"/>
          <p:cNvPicPr>
            <a:picLocks noChangeAspect="1" noChangeArrowheads="1" noCrop="1"/>
          </p:cNvPicPr>
          <p:nvPr/>
        </p:nvPicPr>
        <p:blipFill>
          <a:blip r:embed="rId2" cstate="print"/>
          <a:srcRect/>
          <a:stretch>
            <a:fillRect/>
          </a:stretch>
        </p:blipFill>
        <p:spPr bwMode="auto">
          <a:xfrm>
            <a:off x="179388" y="3573463"/>
            <a:ext cx="1871662" cy="1609725"/>
          </a:xfrm>
          <a:prstGeom prst="rect">
            <a:avLst/>
          </a:prstGeom>
          <a:noFill/>
        </p:spPr>
      </p:pic>
      <p:pic>
        <p:nvPicPr>
          <p:cNvPr id="238597" name="Picture 5" descr="j0287005"/>
          <p:cNvPicPr>
            <a:picLocks noChangeAspect="1" noChangeArrowheads="1"/>
          </p:cNvPicPr>
          <p:nvPr/>
        </p:nvPicPr>
        <p:blipFill>
          <a:blip r:embed="rId3" cstate="print"/>
          <a:srcRect/>
          <a:stretch>
            <a:fillRect/>
          </a:stretch>
        </p:blipFill>
        <p:spPr bwMode="auto">
          <a:xfrm>
            <a:off x="2124075" y="4525963"/>
            <a:ext cx="1357313" cy="2332037"/>
          </a:xfrm>
          <a:prstGeom prst="rect">
            <a:avLst/>
          </a:prstGeom>
          <a:noFill/>
        </p:spPr>
      </p:pic>
      <p:pic>
        <p:nvPicPr>
          <p:cNvPr id="238598" name="Picture 6" descr="j0215086"/>
          <p:cNvPicPr>
            <a:picLocks noChangeAspect="1" noChangeArrowheads="1"/>
          </p:cNvPicPr>
          <p:nvPr/>
        </p:nvPicPr>
        <p:blipFill>
          <a:blip r:embed="rId4" cstate="print"/>
          <a:srcRect/>
          <a:stretch>
            <a:fillRect/>
          </a:stretch>
        </p:blipFill>
        <p:spPr bwMode="auto">
          <a:xfrm>
            <a:off x="7308850" y="3644900"/>
            <a:ext cx="1660525" cy="2600325"/>
          </a:xfrm>
          <a:prstGeom prst="rect">
            <a:avLst/>
          </a:prstGeom>
          <a:noFill/>
        </p:spPr>
      </p:pic>
      <p:pic>
        <p:nvPicPr>
          <p:cNvPr id="238599" name="Picture 7" descr="j0234657"/>
          <p:cNvPicPr>
            <a:picLocks noChangeAspect="1" noChangeArrowheads="1"/>
          </p:cNvPicPr>
          <p:nvPr/>
        </p:nvPicPr>
        <p:blipFill>
          <a:blip r:embed="rId5" cstate="print"/>
          <a:srcRect/>
          <a:stretch>
            <a:fillRect/>
          </a:stretch>
        </p:blipFill>
        <p:spPr bwMode="auto">
          <a:xfrm>
            <a:off x="3563938" y="2924175"/>
            <a:ext cx="3313112" cy="3227388"/>
          </a:xfrm>
          <a:prstGeom prst="rect">
            <a:avLst/>
          </a:prstGeom>
          <a:noFill/>
        </p:spPr>
      </p:pic>
      <p:sp>
        <p:nvSpPr>
          <p:cNvPr id="11" name="Rectangle 4"/>
          <p:cNvSpPr>
            <a:spLocks noChangeArrowheads="1"/>
          </p:cNvSpPr>
          <p:nvPr/>
        </p:nvSpPr>
        <p:spPr bwMode="auto">
          <a:xfrm>
            <a:off x="468312" y="1484784"/>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30153505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normAutofit fontScale="90000"/>
          </a:bodyPr>
          <a:lstStyle/>
          <a:p>
            <a:pPr algn="ctr" rtl="0"/>
            <a:r>
              <a:rPr lang="tr-TR" dirty="0" smtClean="0"/>
              <a:t>Elektronik ve bilgisayar mühendisliği</a:t>
            </a:r>
            <a:endParaRPr lang="en-US" b="0" dirty="0"/>
          </a:p>
        </p:txBody>
      </p:sp>
      <p:sp>
        <p:nvSpPr>
          <p:cNvPr id="239619" name="Rectangle 3"/>
          <p:cNvSpPr>
            <a:spLocks noGrp="1" noChangeArrowheads="1"/>
          </p:cNvSpPr>
          <p:nvPr>
            <p:ph idx="1"/>
          </p:nvPr>
        </p:nvSpPr>
        <p:spPr>
          <a:xfrm>
            <a:off x="457200" y="1700808"/>
            <a:ext cx="8229600" cy="4306483"/>
          </a:xfrm>
        </p:spPr>
        <p:txBody>
          <a:bodyPr/>
          <a:lstStyle/>
          <a:p>
            <a:pPr algn="l" rtl="0">
              <a:buFont typeface="Wingdings" pitchFamily="2" charset="2"/>
              <a:buNone/>
            </a:pPr>
            <a:r>
              <a:rPr lang="tr-TR" dirty="0" smtClean="0"/>
              <a:t>Gömülü sistemler, robotlar, görüş ve kontrol sistemleri, bilgisayar grafikleri</a:t>
            </a:r>
            <a:endParaRPr lang="en-US" dirty="0" smtClean="0"/>
          </a:p>
        </p:txBody>
      </p:sp>
      <p:sp>
        <p:nvSpPr>
          <p:cNvPr id="10" name="Slide Number Placeholder 5"/>
          <p:cNvSpPr>
            <a:spLocks noGrp="1"/>
          </p:cNvSpPr>
          <p:nvPr>
            <p:ph type="sldNum" sz="quarter" idx="12"/>
          </p:nvPr>
        </p:nvSpPr>
        <p:spPr/>
        <p:txBody>
          <a:bodyPr/>
          <a:lstStyle/>
          <a:p>
            <a:fld id="{F80F0642-60B3-4D30-A76F-273FD760DC5A}" type="slidenum">
              <a:rPr lang="en-US"/>
              <a:pPr/>
              <a:t>47</a:t>
            </a:fld>
            <a:endParaRPr lang="en-US"/>
          </a:p>
        </p:txBody>
      </p:sp>
      <p:pic>
        <p:nvPicPr>
          <p:cNvPr id="239620" name="Picture 4" descr="j0285360"/>
          <p:cNvPicPr>
            <a:picLocks noChangeAspect="1" noChangeArrowheads="1"/>
          </p:cNvPicPr>
          <p:nvPr/>
        </p:nvPicPr>
        <p:blipFill>
          <a:blip r:embed="rId2" cstate="print"/>
          <a:srcRect/>
          <a:stretch>
            <a:fillRect/>
          </a:stretch>
        </p:blipFill>
        <p:spPr bwMode="auto">
          <a:xfrm>
            <a:off x="7308850" y="4437063"/>
            <a:ext cx="1474788" cy="1817687"/>
          </a:xfrm>
          <a:prstGeom prst="rect">
            <a:avLst/>
          </a:prstGeom>
          <a:noFill/>
        </p:spPr>
      </p:pic>
      <p:pic>
        <p:nvPicPr>
          <p:cNvPr id="239621" name="Picture 5" descr="251055SmallPicture"/>
          <p:cNvPicPr>
            <a:picLocks noChangeAspect="1" noChangeArrowheads="1" noCrop="1"/>
          </p:cNvPicPr>
          <p:nvPr/>
        </p:nvPicPr>
        <p:blipFill>
          <a:blip r:embed="rId3" cstate="print"/>
          <a:srcRect/>
          <a:stretch>
            <a:fillRect/>
          </a:stretch>
        </p:blipFill>
        <p:spPr bwMode="auto">
          <a:xfrm>
            <a:off x="395288" y="3500438"/>
            <a:ext cx="1350962" cy="1512887"/>
          </a:xfrm>
          <a:prstGeom prst="rect">
            <a:avLst/>
          </a:prstGeom>
          <a:noFill/>
        </p:spPr>
      </p:pic>
      <p:pic>
        <p:nvPicPr>
          <p:cNvPr id="239622" name="Picture 6" descr="171"/>
          <p:cNvPicPr>
            <a:picLocks noChangeAspect="1" noChangeArrowheads="1"/>
          </p:cNvPicPr>
          <p:nvPr/>
        </p:nvPicPr>
        <p:blipFill>
          <a:blip r:embed="rId4" cstate="print"/>
          <a:srcRect/>
          <a:stretch>
            <a:fillRect/>
          </a:stretch>
        </p:blipFill>
        <p:spPr bwMode="auto">
          <a:xfrm>
            <a:off x="2051050" y="3716338"/>
            <a:ext cx="2540000" cy="2679700"/>
          </a:xfrm>
          <a:prstGeom prst="rect">
            <a:avLst/>
          </a:prstGeom>
          <a:noFill/>
        </p:spPr>
      </p:pic>
      <p:pic>
        <p:nvPicPr>
          <p:cNvPr id="239623" name="Picture 7" descr="57435SmallPicture"/>
          <p:cNvPicPr>
            <a:picLocks noChangeAspect="1" noChangeArrowheads="1" noCrop="1"/>
          </p:cNvPicPr>
          <p:nvPr/>
        </p:nvPicPr>
        <p:blipFill>
          <a:blip r:embed="rId5" cstate="print"/>
          <a:srcRect/>
          <a:stretch>
            <a:fillRect/>
          </a:stretch>
        </p:blipFill>
        <p:spPr bwMode="auto">
          <a:xfrm>
            <a:off x="7380288" y="2565400"/>
            <a:ext cx="1371600" cy="1028700"/>
          </a:xfrm>
          <a:prstGeom prst="rect">
            <a:avLst/>
          </a:prstGeom>
          <a:noFill/>
        </p:spPr>
      </p:pic>
      <p:sp>
        <p:nvSpPr>
          <p:cNvPr id="11" name="Rectangle 4"/>
          <p:cNvSpPr>
            <a:spLocks noChangeArrowheads="1"/>
          </p:cNvSpPr>
          <p:nvPr/>
        </p:nvSpPr>
        <p:spPr bwMode="auto">
          <a:xfrm>
            <a:off x="458614" y="1412776"/>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1574084245"/>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6F0A3E73-0B0D-4D20-BB26-2FE3D1302130}" type="slidenum">
              <a:rPr lang="ar-SA" smtClean="0"/>
              <a:pPr/>
              <a:t>48</a:t>
            </a:fld>
            <a:endParaRPr lang="ar-SA"/>
          </a:p>
        </p:txBody>
      </p:sp>
      <p:pic>
        <p:nvPicPr>
          <p:cNvPr id="5" name="Picture 4" descr="CoE.jpg"/>
          <p:cNvPicPr>
            <a:picLocks noChangeAspect="1"/>
          </p:cNvPicPr>
          <p:nvPr/>
        </p:nvPicPr>
        <p:blipFill>
          <a:blip r:embed="rId2" cstate="print"/>
          <a:stretch>
            <a:fillRect/>
          </a:stretch>
        </p:blipFill>
        <p:spPr>
          <a:xfrm>
            <a:off x="138589" y="69532"/>
            <a:ext cx="8853011" cy="6712268"/>
          </a:xfrm>
          <a:prstGeom prst="rect">
            <a:avLst/>
          </a:prstGeom>
        </p:spPr>
      </p:pic>
    </p:spTree>
    <p:extLst>
      <p:ext uri="{BB962C8B-B14F-4D97-AF65-F5344CB8AC3E}">
        <p14:creationId xmlns:p14="http://schemas.microsoft.com/office/powerpoint/2010/main" val="312038842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0"/>
            <a:r>
              <a:rPr lang="tr-TR" dirty="0" smtClean="0"/>
              <a:t>Bilgisayar Mühendislerinin İş İmkanları</a:t>
            </a:r>
            <a:endParaRPr lang="ar-SA" dirty="0"/>
          </a:p>
        </p:txBody>
      </p:sp>
      <p:sp>
        <p:nvSpPr>
          <p:cNvPr id="3" name="Content Placeholder 2"/>
          <p:cNvSpPr>
            <a:spLocks noGrp="1"/>
          </p:cNvSpPr>
          <p:nvPr>
            <p:ph idx="1"/>
          </p:nvPr>
        </p:nvSpPr>
        <p:spPr/>
        <p:txBody>
          <a:bodyPr>
            <a:normAutofit fontScale="92500" lnSpcReduction="20000"/>
          </a:bodyPr>
          <a:lstStyle/>
          <a:p>
            <a:pPr lvl="0" algn="l" rtl="0"/>
            <a:r>
              <a:rPr lang="tr-TR" dirty="0" smtClean="0"/>
              <a:t>Tasarım, kurulum, işletme ve bakım</a:t>
            </a:r>
          </a:p>
          <a:p>
            <a:pPr lvl="1" algn="l" rtl="0"/>
            <a:r>
              <a:rPr lang="tr-TR" dirty="0" smtClean="0"/>
              <a:t>Bilgisayar ağları,</a:t>
            </a:r>
          </a:p>
          <a:p>
            <a:pPr lvl="1" algn="l" rtl="0"/>
            <a:r>
              <a:rPr lang="tr-TR" dirty="0" smtClean="0"/>
              <a:t>Bilişim teknolojileri bölümleri,</a:t>
            </a:r>
          </a:p>
          <a:p>
            <a:pPr lvl="1"/>
            <a:r>
              <a:rPr lang="tr-TR" dirty="0" smtClean="0"/>
              <a:t>Grafik çalışma istasyonları ve elektronik baskı tesisleri,</a:t>
            </a:r>
          </a:p>
          <a:p>
            <a:pPr lvl="1"/>
            <a:r>
              <a:rPr lang="tr-TR" dirty="0" smtClean="0"/>
              <a:t>Bilgisayar ihtisas laboratuarları, </a:t>
            </a:r>
          </a:p>
          <a:p>
            <a:pPr lvl="1"/>
            <a:r>
              <a:rPr lang="tr-TR" dirty="0" smtClean="0"/>
              <a:t>Ölçme ve kontrol uygulamalarında bilgisayar arabirimleme, kontrol sistemleri ve veri depolama uygulamaları,</a:t>
            </a:r>
          </a:p>
          <a:p>
            <a:pPr lvl="1"/>
            <a:r>
              <a:rPr lang="tr-TR" dirty="0" smtClean="0"/>
              <a:t>Bilgisayarlı otomotiv sistemleri,</a:t>
            </a:r>
          </a:p>
          <a:p>
            <a:pPr lvl="1"/>
            <a:r>
              <a:rPr lang="tr-TR" dirty="0" smtClean="0"/>
              <a:t>Bilgisayar Destekli Tasarım (CAD) ve Bilgisayar Destekli Üretim (CAM) sistemleri,</a:t>
            </a:r>
          </a:p>
          <a:p>
            <a:pPr lvl="1"/>
            <a:r>
              <a:rPr lang="tr-TR" dirty="0" smtClean="0"/>
              <a:t>Bina yönetim sistemleri </a:t>
            </a:r>
          </a:p>
          <a:p>
            <a:pPr lvl="0"/>
            <a:r>
              <a:rPr lang="tr-TR" dirty="0" smtClean="0"/>
              <a:t>Özel uygulamalar için işletim sistemlerinin </a:t>
            </a:r>
          </a:p>
          <a:p>
            <a:pPr lvl="0"/>
            <a:r>
              <a:rPr lang="tr-TR" dirty="0" smtClean="0"/>
              <a:t>Veritabanı sistem tasarımı, işletilmesi ve bakımı.</a:t>
            </a:r>
            <a:endParaRPr lang="tr-TR" dirty="0"/>
          </a:p>
        </p:txBody>
      </p:sp>
      <p:sp>
        <p:nvSpPr>
          <p:cNvPr id="4" name="Slide Number Placeholder 3"/>
          <p:cNvSpPr>
            <a:spLocks noGrp="1"/>
          </p:cNvSpPr>
          <p:nvPr>
            <p:ph type="sldNum" sz="quarter" idx="12"/>
          </p:nvPr>
        </p:nvSpPr>
        <p:spPr/>
        <p:txBody>
          <a:bodyPr/>
          <a:lstStyle/>
          <a:p>
            <a:fld id="{6F0A3E73-0B0D-4D20-BB26-2FE3D1302130}" type="slidenum">
              <a:rPr lang="ar-SA" smtClean="0"/>
              <a:pPr/>
              <a:t>49</a:t>
            </a:fld>
            <a:endParaRPr lang="ar-SA"/>
          </a:p>
        </p:txBody>
      </p:sp>
      <p:sp>
        <p:nvSpPr>
          <p:cNvPr id="5" name="Rectangle 4"/>
          <p:cNvSpPr>
            <a:spLocks noChangeArrowheads="1"/>
          </p:cNvSpPr>
          <p:nvPr/>
        </p:nvSpPr>
        <p:spPr bwMode="auto">
          <a:xfrm>
            <a:off x="468313" y="1295400"/>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2743983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5</a:t>
            </a:fld>
            <a:endParaRPr lang="en-US"/>
          </a:p>
        </p:txBody>
      </p:sp>
      <p:sp>
        <p:nvSpPr>
          <p:cNvPr id="5" name="Title 4"/>
          <p:cNvSpPr>
            <a:spLocks noGrp="1"/>
          </p:cNvSpPr>
          <p:nvPr>
            <p:ph type="title"/>
          </p:nvPr>
        </p:nvSpPr>
        <p:spPr/>
        <p:txBody>
          <a:bodyPr>
            <a:normAutofit fontScale="90000"/>
          </a:bodyPr>
          <a:lstStyle/>
          <a:p>
            <a:r>
              <a:rPr lang="en-US" dirty="0"/>
              <a:t>M</a:t>
            </a:r>
            <a:r>
              <a:rPr lang="tr-TR" dirty="0"/>
              <a:t>ühendislik, mühendis ve </a:t>
            </a:r>
            <a:r>
              <a:rPr lang="tr-TR" dirty="0" smtClean="0"/>
              <a:t>sorumlulukları</a:t>
            </a:r>
            <a:endParaRPr lang="en-US" dirty="0"/>
          </a:p>
        </p:txBody>
      </p:sp>
      <p:pic>
        <p:nvPicPr>
          <p:cNvPr id="60418" name="Picture 2" descr="http://img.ehowcdn.com/article-new/ehow/images/a07/i3/d1/starting-salaries-architecture-engineering-800x8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708920"/>
            <a:ext cx="364807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60420" name="Picture 4" descr="http://www.bls.gov/ooh/images/p06-to-p07/p074-2-jp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8" y="2994669"/>
            <a:ext cx="3200400" cy="228600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4"/>
          <p:cNvSpPr>
            <a:spLocks noChangeArrowheads="1"/>
          </p:cNvSpPr>
          <p:nvPr/>
        </p:nvSpPr>
        <p:spPr bwMode="auto">
          <a:xfrm>
            <a:off x="468313" y="1880320"/>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60254547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4"/>
          <p:cNvSpPr>
            <a:spLocks noGrp="1"/>
          </p:cNvSpPr>
          <p:nvPr>
            <p:ph type="sldNum" sz="quarter" idx="12"/>
          </p:nvPr>
        </p:nvSpPr>
        <p:spPr/>
        <p:txBody>
          <a:bodyPr/>
          <a:lstStyle/>
          <a:p>
            <a:pPr>
              <a:buNone/>
              <a:defRPr/>
            </a:pPr>
            <a:fld id="{36154361-723D-40D8-8DF7-6CA395FBA09F}" type="slidenum">
              <a:rPr lang="en-US"/>
              <a:pPr>
                <a:buNone/>
                <a:defRPr/>
              </a:pPr>
              <a:t>50</a:t>
            </a:fld>
            <a:endParaRPr lang="en-US" dirty="0"/>
          </a:p>
        </p:txBody>
      </p:sp>
      <p:sp>
        <p:nvSpPr>
          <p:cNvPr id="96268" name="Rectangle 12"/>
          <p:cNvSpPr>
            <a:spLocks noGrp="1" noChangeArrowheads="1"/>
          </p:cNvSpPr>
          <p:nvPr>
            <p:ph type="title"/>
          </p:nvPr>
        </p:nvSpPr>
        <p:spPr/>
        <p:txBody>
          <a:bodyPr>
            <a:normAutofit fontScale="90000"/>
          </a:bodyPr>
          <a:lstStyle/>
          <a:p>
            <a:pPr eaLnBrk="1" hangingPunct="1">
              <a:defRPr/>
            </a:pPr>
            <a:r>
              <a:rPr lang="tr-TR" dirty="0" smtClean="0"/>
              <a:t>Biyomedikal Mühendisliği (BMM)</a:t>
            </a:r>
            <a:endParaRPr lang="en-US" dirty="0" smtClean="0"/>
          </a:p>
        </p:txBody>
      </p:sp>
      <p:pic>
        <p:nvPicPr>
          <p:cNvPr id="8195" name="Picture 11" descr="MPj04332180000[1]"/>
          <p:cNvPicPr>
            <a:picLocks noChangeAspect="1" noChangeArrowheads="1"/>
          </p:cNvPicPr>
          <p:nvPr/>
        </p:nvPicPr>
        <p:blipFill>
          <a:blip r:embed="rId3" cstate="print"/>
          <a:srcRect/>
          <a:stretch>
            <a:fillRect/>
          </a:stretch>
        </p:blipFill>
        <p:spPr bwMode="auto">
          <a:xfrm>
            <a:off x="6172200" y="2438400"/>
            <a:ext cx="2971800" cy="2971800"/>
          </a:xfrm>
          <a:prstGeom prst="rect">
            <a:avLst/>
          </a:prstGeom>
          <a:noFill/>
          <a:ln w="9525">
            <a:noFill/>
            <a:miter lim="800000"/>
            <a:headEnd/>
            <a:tailEnd/>
          </a:ln>
        </p:spPr>
      </p:pic>
      <p:pic>
        <p:nvPicPr>
          <p:cNvPr id="8196" name="Picture 4" descr="MCj02955650000[1]"/>
          <p:cNvPicPr>
            <a:picLocks noChangeAspect="1" noChangeArrowheads="1"/>
          </p:cNvPicPr>
          <p:nvPr/>
        </p:nvPicPr>
        <p:blipFill>
          <a:blip r:embed="rId4" cstate="print"/>
          <a:srcRect/>
          <a:stretch>
            <a:fillRect/>
          </a:stretch>
        </p:blipFill>
        <p:spPr bwMode="auto">
          <a:xfrm rot="20336455">
            <a:off x="3307863" y="1295400"/>
            <a:ext cx="3367088" cy="4189413"/>
          </a:xfrm>
          <a:prstGeom prst="rect">
            <a:avLst/>
          </a:prstGeom>
          <a:noFill/>
          <a:ln w="9525">
            <a:noFill/>
            <a:miter lim="800000"/>
            <a:headEnd/>
            <a:tailEnd/>
          </a:ln>
        </p:spPr>
      </p:pic>
      <p:pic>
        <p:nvPicPr>
          <p:cNvPr id="8197" name="Picture 10" descr="MPj04004200000[1]"/>
          <p:cNvPicPr>
            <a:picLocks noChangeAspect="1" noChangeArrowheads="1"/>
          </p:cNvPicPr>
          <p:nvPr/>
        </p:nvPicPr>
        <p:blipFill>
          <a:blip r:embed="rId5" cstate="print"/>
          <a:srcRect/>
          <a:stretch>
            <a:fillRect/>
          </a:stretch>
        </p:blipFill>
        <p:spPr bwMode="auto">
          <a:xfrm>
            <a:off x="0" y="1371600"/>
            <a:ext cx="3733800" cy="3690938"/>
          </a:xfrm>
          <a:prstGeom prst="rect">
            <a:avLst/>
          </a:prstGeom>
          <a:noFill/>
          <a:ln w="9525">
            <a:noFill/>
            <a:miter lim="800000"/>
            <a:headEnd/>
            <a:tailEnd/>
          </a:ln>
        </p:spPr>
      </p:pic>
      <p:sp>
        <p:nvSpPr>
          <p:cNvPr id="8199" name="Text Box 13"/>
          <p:cNvSpPr txBox="1">
            <a:spLocks noChangeArrowheads="1"/>
          </p:cNvSpPr>
          <p:nvPr/>
        </p:nvSpPr>
        <p:spPr bwMode="auto">
          <a:xfrm>
            <a:off x="609600" y="5434013"/>
            <a:ext cx="1997663" cy="480131"/>
          </a:xfrm>
          <a:prstGeom prst="rect">
            <a:avLst/>
          </a:prstGeom>
          <a:noFill/>
          <a:ln w="9525">
            <a:noFill/>
            <a:miter lim="800000"/>
            <a:headEnd/>
            <a:tailEnd/>
          </a:ln>
        </p:spPr>
        <p:txBody>
          <a:bodyPr wrap="none">
            <a:spAutoFit/>
          </a:bodyPr>
          <a:lstStyle/>
          <a:p>
            <a:pPr>
              <a:buNone/>
            </a:pPr>
            <a:r>
              <a:rPr lang="tr-TR" sz="2800" dirty="0" smtClean="0"/>
              <a:t>Mühendislik</a:t>
            </a:r>
            <a:endParaRPr lang="en-US" sz="2800" dirty="0"/>
          </a:p>
        </p:txBody>
      </p:sp>
      <p:sp>
        <p:nvSpPr>
          <p:cNvPr id="8200" name="Text Box 14"/>
          <p:cNvSpPr txBox="1">
            <a:spLocks noChangeArrowheads="1"/>
          </p:cNvSpPr>
          <p:nvPr/>
        </p:nvSpPr>
        <p:spPr bwMode="auto">
          <a:xfrm>
            <a:off x="3429000" y="5257800"/>
            <a:ext cx="2165978" cy="480131"/>
          </a:xfrm>
          <a:prstGeom prst="rect">
            <a:avLst/>
          </a:prstGeom>
          <a:noFill/>
          <a:ln w="9525">
            <a:noFill/>
            <a:miter lim="800000"/>
            <a:headEnd/>
            <a:tailEnd/>
          </a:ln>
        </p:spPr>
        <p:txBody>
          <a:bodyPr wrap="none">
            <a:spAutoFit/>
          </a:bodyPr>
          <a:lstStyle/>
          <a:p>
            <a:pPr>
              <a:buNone/>
            </a:pPr>
            <a:r>
              <a:rPr lang="tr-TR" sz="2800" dirty="0" smtClean="0"/>
              <a:t>Mecazi köprü</a:t>
            </a:r>
            <a:endParaRPr lang="en-US" sz="2800" dirty="0"/>
          </a:p>
        </p:txBody>
      </p:sp>
      <p:sp>
        <p:nvSpPr>
          <p:cNvPr id="8201" name="Text Box 15"/>
          <p:cNvSpPr txBox="1">
            <a:spLocks noChangeArrowheads="1"/>
          </p:cNvSpPr>
          <p:nvPr/>
        </p:nvSpPr>
        <p:spPr bwMode="auto">
          <a:xfrm>
            <a:off x="6781800" y="5738813"/>
            <a:ext cx="683200" cy="480131"/>
          </a:xfrm>
          <a:prstGeom prst="rect">
            <a:avLst/>
          </a:prstGeom>
          <a:noFill/>
          <a:ln w="9525">
            <a:noFill/>
            <a:miter lim="800000"/>
            <a:headEnd/>
            <a:tailEnd/>
          </a:ln>
        </p:spPr>
        <p:txBody>
          <a:bodyPr wrap="none">
            <a:spAutoFit/>
          </a:bodyPr>
          <a:lstStyle/>
          <a:p>
            <a:pPr>
              <a:buNone/>
            </a:pPr>
            <a:r>
              <a:rPr lang="tr-TR" sz="2800" dirty="0" smtClean="0"/>
              <a:t>Tıp</a:t>
            </a:r>
            <a:endParaRPr lang="en-US" sz="2800" dirty="0"/>
          </a:p>
        </p:txBody>
      </p:sp>
      <p:pic>
        <p:nvPicPr>
          <p:cNvPr id="12" name="Picture 4" descr="MCj02955650000[1]"/>
          <p:cNvPicPr>
            <a:picLocks noChangeAspect="1" noChangeArrowheads="1"/>
          </p:cNvPicPr>
          <p:nvPr/>
        </p:nvPicPr>
        <p:blipFill>
          <a:blip r:embed="rId4" cstate="print"/>
          <a:srcRect/>
          <a:stretch>
            <a:fillRect/>
          </a:stretch>
        </p:blipFill>
        <p:spPr bwMode="auto">
          <a:xfrm rot="1906422" flipH="1">
            <a:off x="3611358" y="1574692"/>
            <a:ext cx="3436203" cy="4275408"/>
          </a:xfrm>
          <a:prstGeom prst="rect">
            <a:avLst/>
          </a:prstGeom>
          <a:noFill/>
          <a:ln w="9525">
            <a:noFill/>
            <a:miter lim="800000"/>
            <a:headEnd/>
            <a:tailEnd/>
          </a:ln>
        </p:spPr>
      </p:pic>
      <p:sp>
        <p:nvSpPr>
          <p:cNvPr id="16" name="Rectangle 4"/>
          <p:cNvSpPr>
            <a:spLocks noChangeArrowheads="1"/>
          </p:cNvSpPr>
          <p:nvPr/>
        </p:nvSpPr>
        <p:spPr bwMode="auto">
          <a:xfrm>
            <a:off x="468313" y="12192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21879913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8197"/>
                                        </p:tgtEl>
                                        <p:attrNameLst>
                                          <p:attrName>style.visibility</p:attrName>
                                        </p:attrNameLst>
                                      </p:cBhvr>
                                      <p:to>
                                        <p:strVal val="visible"/>
                                      </p:to>
                                    </p:set>
                                    <p:animEffect transition="in" filter="blinds(horizontal)">
                                      <p:cBhvr>
                                        <p:cTn id="7" dur="500"/>
                                        <p:tgtEl>
                                          <p:spTgt spid="819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199"/>
                                        </p:tgtEl>
                                        <p:attrNameLst>
                                          <p:attrName>style.visibility</p:attrName>
                                        </p:attrNameLst>
                                      </p:cBhvr>
                                      <p:to>
                                        <p:strVal val="visible"/>
                                      </p:to>
                                    </p:set>
                                    <p:anim calcmode="lin" valueType="num">
                                      <p:cBhvr additive="base">
                                        <p:cTn id="12" dur="500" fill="hold"/>
                                        <p:tgtEl>
                                          <p:spTgt spid="8199"/>
                                        </p:tgtEl>
                                        <p:attrNameLst>
                                          <p:attrName>ppt_x</p:attrName>
                                        </p:attrNameLst>
                                      </p:cBhvr>
                                      <p:tavLst>
                                        <p:tav tm="0">
                                          <p:val>
                                            <p:strVal val="#ppt_x"/>
                                          </p:val>
                                        </p:tav>
                                        <p:tav tm="100000">
                                          <p:val>
                                            <p:strVal val="#ppt_x"/>
                                          </p:val>
                                        </p:tav>
                                      </p:tavLst>
                                    </p:anim>
                                    <p:anim calcmode="lin" valueType="num">
                                      <p:cBhvr additive="base">
                                        <p:cTn id="13" dur="500" fill="hold"/>
                                        <p:tgtEl>
                                          <p:spTgt spid="819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8195"/>
                                        </p:tgtEl>
                                        <p:attrNameLst>
                                          <p:attrName>style.visibility</p:attrName>
                                        </p:attrNameLst>
                                      </p:cBhvr>
                                      <p:to>
                                        <p:strVal val="visible"/>
                                      </p:to>
                                    </p:set>
                                    <p:animEffect transition="in" filter="blinds(horizontal)">
                                      <p:cBhvr>
                                        <p:cTn id="18" dur="500"/>
                                        <p:tgtEl>
                                          <p:spTgt spid="8195"/>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201"/>
                                        </p:tgtEl>
                                        <p:attrNameLst>
                                          <p:attrName>style.visibility</p:attrName>
                                        </p:attrNameLst>
                                      </p:cBhvr>
                                      <p:to>
                                        <p:strVal val="visible"/>
                                      </p:to>
                                    </p:set>
                                    <p:anim calcmode="lin" valueType="num">
                                      <p:cBhvr additive="base">
                                        <p:cTn id="23" dur="500" fill="hold"/>
                                        <p:tgtEl>
                                          <p:spTgt spid="8201"/>
                                        </p:tgtEl>
                                        <p:attrNameLst>
                                          <p:attrName>ppt_x</p:attrName>
                                        </p:attrNameLst>
                                      </p:cBhvr>
                                      <p:tavLst>
                                        <p:tav tm="0">
                                          <p:val>
                                            <p:strVal val="#ppt_x"/>
                                          </p:val>
                                        </p:tav>
                                        <p:tav tm="100000">
                                          <p:val>
                                            <p:strVal val="#ppt_x"/>
                                          </p:val>
                                        </p:tav>
                                      </p:tavLst>
                                    </p:anim>
                                    <p:anim calcmode="lin" valueType="num">
                                      <p:cBhvr additive="base">
                                        <p:cTn id="24" dur="500" fill="hold"/>
                                        <p:tgtEl>
                                          <p:spTgt spid="8201"/>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8196"/>
                                        </p:tgtEl>
                                        <p:attrNameLst>
                                          <p:attrName>style.visibility</p:attrName>
                                        </p:attrNameLst>
                                      </p:cBhvr>
                                      <p:to>
                                        <p:strVal val="visible"/>
                                      </p:to>
                                    </p:set>
                                    <p:animEffect transition="in" filter="box(in)">
                                      <p:cBhvr>
                                        <p:cTn id="29" dur="500"/>
                                        <p:tgtEl>
                                          <p:spTgt spid="8196"/>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8200"/>
                                        </p:tgtEl>
                                        <p:attrNameLst>
                                          <p:attrName>style.visibility</p:attrName>
                                        </p:attrNameLst>
                                      </p:cBhvr>
                                      <p:to>
                                        <p:strVal val="visible"/>
                                      </p:to>
                                    </p:set>
                                    <p:animEffect transition="in" filter="checkerboard(across)">
                                      <p:cBhvr>
                                        <p:cTn id="34" dur="500"/>
                                        <p:tgtEl>
                                          <p:spTgt spid="8200"/>
                                        </p:tgtEl>
                                      </p:cBhvr>
                                    </p:animEffect>
                                  </p:childTnLst>
                                </p:cTn>
                              </p:par>
                            </p:childTnLst>
                          </p:cTn>
                        </p:par>
                      </p:childTnLst>
                    </p:cTn>
                  </p:par>
                  <p:par>
                    <p:cTn id="35" fill="hold">
                      <p:stCondLst>
                        <p:cond delay="indefinite"/>
                      </p:stCondLst>
                      <p:childTnLst>
                        <p:par>
                          <p:cTn id="36" fill="hold">
                            <p:stCondLst>
                              <p:cond delay="0"/>
                            </p:stCondLst>
                            <p:childTnLst>
                              <p:par>
                                <p:cTn id="37" presetID="3" presetClass="exit" presetSubtype="10" fill="hold" nodeType="clickEffect">
                                  <p:stCondLst>
                                    <p:cond delay="0"/>
                                  </p:stCondLst>
                                  <p:childTnLst>
                                    <p:animEffect transition="out" filter="blinds(horizontal)">
                                      <p:cBhvr>
                                        <p:cTn id="38" dur="500"/>
                                        <p:tgtEl>
                                          <p:spTgt spid="8196"/>
                                        </p:tgtEl>
                                      </p:cBhvr>
                                    </p:animEffect>
                                    <p:set>
                                      <p:cBhvr>
                                        <p:cTn id="39" dur="1" fill="hold">
                                          <p:stCondLst>
                                            <p:cond delay="499"/>
                                          </p:stCondLst>
                                        </p:cTn>
                                        <p:tgtEl>
                                          <p:spTgt spid="8196"/>
                                        </p:tgtEl>
                                        <p:attrNameLst>
                                          <p:attrName>style.visibility</p:attrName>
                                        </p:attrNameLst>
                                      </p:cBhvr>
                                      <p:to>
                                        <p:strVal val="hidden"/>
                                      </p:to>
                                    </p:set>
                                  </p:childTnLst>
                                </p:cTn>
                              </p:par>
                              <p:par>
                                <p:cTn id="40" presetID="8" presetClass="entr" presetSubtype="16"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diamond(in)">
                                      <p:cBhvr>
                                        <p:cTn id="42"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9" grpId="0"/>
      <p:bldP spid="8200" grpId="0"/>
      <p:bldP spid="820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rtl="0" fontAlgn="auto">
              <a:spcAft>
                <a:spcPts val="0"/>
              </a:spcAft>
              <a:defRPr/>
            </a:pPr>
            <a:r>
              <a:rPr lang="tr-TR" dirty="0" smtClean="0"/>
              <a:t>Biyomedikal Mühendisliği (BMM)</a:t>
            </a:r>
            <a:endParaRPr lang="ar-SA" dirty="0"/>
          </a:p>
        </p:txBody>
      </p:sp>
      <p:sp>
        <p:nvSpPr>
          <p:cNvPr id="47107" name="Content Placeholder 2"/>
          <p:cNvSpPr>
            <a:spLocks noGrp="1"/>
          </p:cNvSpPr>
          <p:nvPr>
            <p:ph idx="1"/>
          </p:nvPr>
        </p:nvSpPr>
        <p:spPr>
          <a:xfrm>
            <a:off x="457200" y="1495325"/>
            <a:ext cx="8229600" cy="4525963"/>
          </a:xfrm>
        </p:spPr>
        <p:txBody>
          <a:bodyPr>
            <a:normAutofit fontScale="92500" lnSpcReduction="10000"/>
          </a:bodyPr>
          <a:lstStyle/>
          <a:p>
            <a:pPr algn="l" rtl="0">
              <a:lnSpc>
                <a:spcPct val="110000"/>
              </a:lnSpc>
              <a:spcAft>
                <a:spcPts val="600"/>
              </a:spcAft>
            </a:pPr>
            <a:r>
              <a:rPr lang="tr-TR" dirty="0" smtClean="0"/>
              <a:t>Mekanik, kimyasal, optik, elektrik ve diğer mühendislik ilkelerini uygulayarak biyolojik (yani, insan ve hayvan) sistemleri anlamak, değiştirmek veya kontrol etmek, fizyolojik fonksiyonlarını izleyebilmek ve hastaların tanı ve tedavisinde yardımcı olacak ürünleri tasarlayıp üretmek olarak tanımlanabilir.</a:t>
            </a:r>
          </a:p>
          <a:p>
            <a:pPr algn="l" rtl="0">
              <a:lnSpc>
                <a:spcPct val="110000"/>
              </a:lnSpc>
              <a:spcAft>
                <a:spcPts val="600"/>
              </a:spcAft>
            </a:pPr>
            <a:r>
              <a:rPr lang="tr-TR" dirty="0" smtClean="0">
                <a:cs typeface="Times New Roman" pitchFamily="18" charset="0"/>
              </a:rPr>
              <a:t>Hastane veya klinik gibi tıp hizmeti verilen ortamlarda çalışan biyomedikal mühendislerine </a:t>
            </a:r>
            <a:r>
              <a:rPr lang="tr-TR" dirty="0" smtClean="0">
                <a:solidFill>
                  <a:srgbClr val="FF0000"/>
                </a:solidFill>
              </a:rPr>
              <a:t>sağlık teknolojileri yöneticileri </a:t>
            </a:r>
            <a:r>
              <a:rPr lang="tr-TR" dirty="0" smtClean="0"/>
              <a:t>(</a:t>
            </a:r>
            <a:r>
              <a:rPr lang="tr-TR" dirty="0" smtClean="0">
                <a:cs typeface="Times New Roman" pitchFamily="18" charset="0"/>
              </a:rPr>
              <a:t>mühendisleri) denir.</a:t>
            </a:r>
            <a:endParaRPr lang="en-US" dirty="0" smtClean="0">
              <a:cs typeface="Times New Roman" pitchFamily="18" charset="0"/>
            </a:endParaRPr>
          </a:p>
        </p:txBody>
      </p:sp>
      <p:sp>
        <p:nvSpPr>
          <p:cNvPr id="5" name="Slide Number Placeholder 4"/>
          <p:cNvSpPr>
            <a:spLocks noGrp="1"/>
          </p:cNvSpPr>
          <p:nvPr>
            <p:ph type="sldNum" sz="quarter" idx="12"/>
          </p:nvPr>
        </p:nvSpPr>
        <p:spPr/>
        <p:txBody>
          <a:bodyPr/>
          <a:lstStyle/>
          <a:p>
            <a:pPr>
              <a:buNone/>
              <a:defRPr/>
            </a:pPr>
            <a:fld id="{E9CD31E6-A9E4-465C-A52C-1CC58F7E2928}" type="slidenum">
              <a:rPr lang="en-US" smtClean="0"/>
              <a:pPr>
                <a:buNone/>
                <a:defRPr/>
              </a:pPr>
              <a:t>51</a:t>
            </a:fld>
            <a:endParaRPr lang="en-US" dirty="0"/>
          </a:p>
        </p:txBody>
      </p:sp>
      <p:sp>
        <p:nvSpPr>
          <p:cNvPr id="9" name="Rectangle 4"/>
          <p:cNvSpPr>
            <a:spLocks noChangeArrowheads="1"/>
          </p:cNvSpPr>
          <p:nvPr/>
        </p:nvSpPr>
        <p:spPr bwMode="auto">
          <a:xfrm>
            <a:off x="468313" y="13716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82748521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rtl="0">
              <a:defRPr/>
            </a:pPr>
            <a:r>
              <a:rPr lang="tr-TR" dirty="0" smtClean="0"/>
              <a:t>İhtisas Dalları</a:t>
            </a:r>
            <a:endParaRPr lang="ar-SA" dirty="0"/>
          </a:p>
        </p:txBody>
      </p:sp>
      <p:sp>
        <p:nvSpPr>
          <p:cNvPr id="5" name="Content Placeholder 4"/>
          <p:cNvSpPr>
            <a:spLocks noGrp="1"/>
          </p:cNvSpPr>
          <p:nvPr>
            <p:ph idx="1"/>
          </p:nvPr>
        </p:nvSpPr>
        <p:spPr>
          <a:xfrm>
            <a:off x="914400" y="1643050"/>
            <a:ext cx="7543800" cy="4724400"/>
          </a:xfrm>
        </p:spPr>
        <p:txBody>
          <a:bodyPr>
            <a:normAutofit fontScale="92500" lnSpcReduction="10000"/>
          </a:bodyPr>
          <a:lstStyle/>
          <a:p>
            <a:pPr algn="l" rtl="0">
              <a:lnSpc>
                <a:spcPct val="120000"/>
              </a:lnSpc>
              <a:defRPr/>
            </a:pPr>
            <a:r>
              <a:rPr lang="tr-TR" dirty="0" smtClean="0"/>
              <a:t>Biyomedikal cihazlar</a:t>
            </a:r>
          </a:p>
          <a:p>
            <a:pPr algn="l" rtl="0">
              <a:lnSpc>
                <a:spcPct val="120000"/>
              </a:lnSpc>
              <a:defRPr/>
            </a:pPr>
            <a:r>
              <a:rPr lang="tr-TR" dirty="0" smtClean="0"/>
              <a:t>Biyomalzeme</a:t>
            </a:r>
          </a:p>
          <a:p>
            <a:pPr algn="l" rtl="0">
              <a:lnSpc>
                <a:spcPct val="120000"/>
              </a:lnSpc>
              <a:defRPr/>
            </a:pPr>
            <a:r>
              <a:rPr lang="tr-TR" dirty="0" smtClean="0"/>
              <a:t>Biyomekanik</a:t>
            </a:r>
          </a:p>
          <a:p>
            <a:pPr algn="l" rtl="0">
              <a:lnSpc>
                <a:spcPct val="120000"/>
              </a:lnSpc>
              <a:defRPr/>
            </a:pPr>
            <a:r>
              <a:rPr lang="tr-TR" dirty="0" smtClean="0"/>
              <a:t>Hücre, doku ve genetik mühendisliği</a:t>
            </a:r>
          </a:p>
          <a:p>
            <a:pPr algn="l" rtl="0">
              <a:lnSpc>
                <a:spcPct val="120000"/>
              </a:lnSpc>
              <a:defRPr/>
            </a:pPr>
            <a:r>
              <a:rPr lang="tr-TR" dirty="0" smtClean="0"/>
              <a:t>Sağlık teknolojileri yöneticiliği (</a:t>
            </a:r>
            <a:r>
              <a:rPr lang="en-US" dirty="0" err="1" smtClean="0"/>
              <a:t>klinik</a:t>
            </a:r>
            <a:r>
              <a:rPr lang="en-US" dirty="0" smtClean="0"/>
              <a:t> </a:t>
            </a:r>
            <a:r>
              <a:rPr lang="tr-TR" dirty="0" smtClean="0"/>
              <a:t>mühendisliği)</a:t>
            </a:r>
          </a:p>
          <a:p>
            <a:pPr algn="l" rtl="0">
              <a:lnSpc>
                <a:spcPct val="120000"/>
              </a:lnSpc>
              <a:defRPr/>
            </a:pPr>
            <a:r>
              <a:rPr lang="tr-TR" dirty="0" smtClean="0"/>
              <a:t>Tıbbi görüntüleme</a:t>
            </a:r>
          </a:p>
          <a:p>
            <a:pPr algn="l" rtl="0">
              <a:lnSpc>
                <a:spcPct val="120000"/>
              </a:lnSpc>
              <a:defRPr/>
            </a:pPr>
            <a:r>
              <a:rPr lang="tr-TR" dirty="0" smtClean="0"/>
              <a:t>Ortopedik cerrahi</a:t>
            </a:r>
          </a:p>
          <a:p>
            <a:pPr algn="l" rtl="0">
              <a:lnSpc>
                <a:spcPct val="120000"/>
              </a:lnSpc>
              <a:defRPr/>
            </a:pPr>
            <a:r>
              <a:rPr lang="tr-TR" dirty="0" smtClean="0"/>
              <a:t>Rehabilitasyon mühendisliği</a:t>
            </a:r>
          </a:p>
          <a:p>
            <a:pPr algn="l" rtl="0">
              <a:lnSpc>
                <a:spcPct val="120000"/>
              </a:lnSpc>
              <a:defRPr/>
            </a:pPr>
            <a:r>
              <a:rPr lang="tr-TR" dirty="0" smtClean="0"/>
              <a:t>Sistem fizyolojisi</a:t>
            </a:r>
            <a:endParaRPr lang="en-US" dirty="0" smtClean="0"/>
          </a:p>
        </p:txBody>
      </p:sp>
      <p:sp>
        <p:nvSpPr>
          <p:cNvPr id="3" name="Slide Number Placeholder 2"/>
          <p:cNvSpPr>
            <a:spLocks noGrp="1"/>
          </p:cNvSpPr>
          <p:nvPr>
            <p:ph type="sldNum" sz="quarter" idx="12"/>
          </p:nvPr>
        </p:nvSpPr>
        <p:spPr/>
        <p:txBody>
          <a:bodyPr/>
          <a:lstStyle/>
          <a:p>
            <a:pPr>
              <a:buNone/>
              <a:defRPr/>
            </a:pPr>
            <a:fld id="{67D78BCF-5BF3-4F95-A754-422F0A5ECD17}" type="slidenum">
              <a:rPr lang="en-US" smtClean="0"/>
              <a:pPr>
                <a:buNone/>
                <a:defRPr/>
              </a:pPr>
              <a:t>52</a:t>
            </a:fld>
            <a:endParaRPr lang="en-US" dirty="0"/>
          </a:p>
        </p:txBody>
      </p:sp>
      <p:sp>
        <p:nvSpPr>
          <p:cNvPr id="10" name="Rectangle 4"/>
          <p:cNvSpPr>
            <a:spLocks noChangeArrowheads="1"/>
          </p:cNvSpPr>
          <p:nvPr/>
        </p:nvSpPr>
        <p:spPr bwMode="auto">
          <a:xfrm>
            <a:off x="468313" y="13716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3539324763"/>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0" fontAlgn="auto">
              <a:spcAft>
                <a:spcPts val="0"/>
              </a:spcAft>
              <a:defRPr/>
            </a:pPr>
            <a:r>
              <a:rPr lang="tr-TR" dirty="0" smtClean="0"/>
              <a:t>Biyomühendislik</a:t>
            </a:r>
            <a:endParaRPr lang="ar-SA" dirty="0"/>
          </a:p>
        </p:txBody>
      </p:sp>
      <p:sp>
        <p:nvSpPr>
          <p:cNvPr id="46083" name="Content Placeholder 2"/>
          <p:cNvSpPr>
            <a:spLocks noGrp="1"/>
          </p:cNvSpPr>
          <p:nvPr>
            <p:ph idx="1"/>
          </p:nvPr>
        </p:nvSpPr>
        <p:spPr>
          <a:xfrm>
            <a:off x="457200" y="1495325"/>
            <a:ext cx="8229600" cy="4525963"/>
          </a:xfrm>
        </p:spPr>
        <p:txBody>
          <a:bodyPr>
            <a:normAutofit/>
          </a:bodyPr>
          <a:lstStyle/>
          <a:p>
            <a:pPr algn="l" rtl="0"/>
            <a:r>
              <a:rPr lang="tr-TR" dirty="0" smtClean="0">
                <a:cs typeface="Times New Roman" pitchFamily="18" charset="0"/>
              </a:rPr>
              <a:t>Genellikle biyoteknoloji ve genetik mühendisliğine yönelik bir temel araştırma konusu olup bitki ve hayvan hücrelerinin tamamını veya bir kısmını değiştirerek bitki veya hayvanın geliştirilmesini veya faydalı işlerde kullanılacak mikroorganizmalar geliştirmeyi amaçlar.</a:t>
            </a:r>
          </a:p>
        </p:txBody>
      </p:sp>
      <p:sp>
        <p:nvSpPr>
          <p:cNvPr id="5" name="Slide Number Placeholder 4"/>
          <p:cNvSpPr>
            <a:spLocks noGrp="1"/>
          </p:cNvSpPr>
          <p:nvPr>
            <p:ph type="sldNum" sz="quarter" idx="12"/>
          </p:nvPr>
        </p:nvSpPr>
        <p:spPr/>
        <p:txBody>
          <a:bodyPr/>
          <a:lstStyle/>
          <a:p>
            <a:pPr>
              <a:buNone/>
              <a:defRPr/>
            </a:pPr>
            <a:fld id="{E9CD31E6-A9E4-465C-A52C-1CC58F7E2928}" type="slidenum">
              <a:rPr lang="en-US" smtClean="0"/>
              <a:pPr>
                <a:buNone/>
                <a:defRPr/>
              </a:pPr>
              <a:t>53</a:t>
            </a:fld>
            <a:endParaRPr lang="en-US" dirty="0"/>
          </a:p>
        </p:txBody>
      </p:sp>
      <p:sp>
        <p:nvSpPr>
          <p:cNvPr id="9" name="Rectangle 4"/>
          <p:cNvSpPr>
            <a:spLocks noChangeArrowheads="1"/>
          </p:cNvSpPr>
          <p:nvPr/>
        </p:nvSpPr>
        <p:spPr bwMode="auto">
          <a:xfrm>
            <a:off x="468313" y="13716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3631703580"/>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382000" cy="1431925"/>
          </a:xfrm>
        </p:spPr>
        <p:txBody>
          <a:bodyPr/>
          <a:lstStyle/>
          <a:p>
            <a:pPr algn="ctr" rtl="0">
              <a:defRPr/>
            </a:pPr>
            <a:r>
              <a:rPr lang="tr-TR" dirty="0" smtClean="0"/>
              <a:t>BMM den beklenen özel görevler</a:t>
            </a:r>
            <a:endParaRPr lang="ar-SA" dirty="0"/>
          </a:p>
        </p:txBody>
      </p:sp>
      <p:sp>
        <p:nvSpPr>
          <p:cNvPr id="3" name="Content Placeholder 2"/>
          <p:cNvSpPr>
            <a:spLocks noGrp="1"/>
          </p:cNvSpPr>
          <p:nvPr>
            <p:ph idx="1"/>
          </p:nvPr>
        </p:nvSpPr>
        <p:spPr>
          <a:xfrm>
            <a:off x="609600" y="1676400"/>
            <a:ext cx="8229600" cy="4953000"/>
          </a:xfrm>
        </p:spPr>
        <p:txBody>
          <a:bodyPr>
            <a:normAutofit fontScale="77500" lnSpcReduction="20000"/>
          </a:bodyPr>
          <a:lstStyle/>
          <a:p>
            <a:pPr algn="l" rtl="0">
              <a:lnSpc>
                <a:spcPct val="120000"/>
              </a:lnSpc>
              <a:defRPr/>
            </a:pPr>
            <a:r>
              <a:rPr lang="tr-TR" dirty="0" smtClean="0"/>
              <a:t>Yapay organlar</a:t>
            </a:r>
          </a:p>
          <a:p>
            <a:pPr algn="l" rtl="0">
              <a:lnSpc>
                <a:spcPct val="120000"/>
              </a:lnSpc>
              <a:defRPr/>
            </a:pPr>
            <a:r>
              <a:rPr lang="tr-TR" dirty="0" smtClean="0"/>
              <a:t>Otomatik hasta izleme</a:t>
            </a:r>
          </a:p>
          <a:p>
            <a:pPr algn="l" rtl="0">
              <a:lnSpc>
                <a:spcPct val="120000"/>
              </a:lnSpc>
              <a:defRPr/>
            </a:pPr>
            <a:r>
              <a:rPr lang="tr-TR" dirty="0" smtClean="0"/>
              <a:t>Kan kimyası algılacıları</a:t>
            </a:r>
          </a:p>
          <a:p>
            <a:pPr algn="l" rtl="0">
              <a:lnSpc>
                <a:spcPct val="120000"/>
              </a:lnSpc>
              <a:defRPr/>
            </a:pPr>
            <a:r>
              <a:rPr lang="tr-TR" dirty="0" smtClean="0"/>
              <a:t>Gelişmiş tedavi ve ameliyat cihazları</a:t>
            </a:r>
          </a:p>
          <a:p>
            <a:pPr algn="l" rtl="0">
              <a:lnSpc>
                <a:spcPct val="120000"/>
              </a:lnSpc>
              <a:defRPr/>
            </a:pPr>
            <a:r>
              <a:rPr lang="tr-TR" dirty="0" smtClean="0"/>
              <a:t>Klinik tanı ve karar vermede ekpert sistem ve yapay zeka uygulamaları</a:t>
            </a:r>
          </a:p>
          <a:p>
            <a:pPr algn="l" rtl="0">
              <a:lnSpc>
                <a:spcPct val="120000"/>
              </a:lnSpc>
              <a:defRPr/>
            </a:pPr>
            <a:r>
              <a:rPr lang="tr-TR" dirty="0" smtClean="0"/>
              <a:t>Optimal klinik laboratuvar tasarımı</a:t>
            </a:r>
          </a:p>
          <a:p>
            <a:pPr algn="l" rtl="0">
              <a:lnSpc>
                <a:spcPct val="120000"/>
              </a:lnSpc>
              <a:defRPr/>
            </a:pPr>
            <a:r>
              <a:rPr lang="tr-TR" dirty="0" smtClean="0"/>
              <a:t>Tıbbi görüntüleme sistemleri</a:t>
            </a:r>
          </a:p>
          <a:p>
            <a:pPr algn="l" rtl="0">
              <a:lnSpc>
                <a:spcPct val="120000"/>
              </a:lnSpc>
              <a:defRPr/>
            </a:pPr>
            <a:r>
              <a:rPr lang="tr-TR" dirty="0" smtClean="0"/>
              <a:t>Fizyolojik sistemlerin bilgisayar modellerinin oluşturulması</a:t>
            </a:r>
          </a:p>
          <a:p>
            <a:pPr algn="l" rtl="0">
              <a:lnSpc>
                <a:spcPct val="120000"/>
              </a:lnSpc>
              <a:defRPr/>
            </a:pPr>
            <a:r>
              <a:rPr lang="tr-TR" dirty="0" smtClean="0"/>
              <a:t>Biyolojik malzeme tasarımı</a:t>
            </a:r>
          </a:p>
          <a:p>
            <a:pPr algn="l" rtl="0">
              <a:lnSpc>
                <a:spcPct val="120000"/>
              </a:lnSpc>
              <a:defRPr/>
            </a:pPr>
            <a:r>
              <a:rPr lang="tr-TR" dirty="0" smtClean="0"/>
              <a:t>Yaralanma ve hasar tedavıisinde biyomekanik uygulamaları</a:t>
            </a:r>
          </a:p>
          <a:p>
            <a:pPr algn="l" rtl="0">
              <a:lnSpc>
                <a:spcPct val="120000"/>
              </a:lnSpc>
              <a:defRPr/>
            </a:pPr>
            <a:r>
              <a:rPr lang="tr-TR" dirty="0" smtClean="0"/>
              <a:t>Spor tıbbı</a:t>
            </a:r>
            <a:endParaRPr lang="ar-SA" dirty="0" smtClean="0"/>
          </a:p>
        </p:txBody>
      </p:sp>
      <p:sp>
        <p:nvSpPr>
          <p:cNvPr id="4" name="Slide Number Placeholder 3"/>
          <p:cNvSpPr>
            <a:spLocks noGrp="1"/>
          </p:cNvSpPr>
          <p:nvPr>
            <p:ph type="sldNum" sz="quarter" idx="12"/>
          </p:nvPr>
        </p:nvSpPr>
        <p:spPr/>
        <p:txBody>
          <a:bodyPr/>
          <a:lstStyle/>
          <a:p>
            <a:pPr>
              <a:buNone/>
              <a:defRPr/>
            </a:pPr>
            <a:fld id="{44852097-CF3E-405C-A00B-C9C37DA7CC80}" type="slidenum">
              <a:rPr lang="en-US" smtClean="0"/>
              <a:pPr>
                <a:buNone/>
                <a:defRPr/>
              </a:pPr>
              <a:t>54</a:t>
            </a:fld>
            <a:endParaRPr lang="en-US" dirty="0"/>
          </a:p>
        </p:txBody>
      </p:sp>
      <p:sp>
        <p:nvSpPr>
          <p:cNvPr id="8" name="Rectangle 4"/>
          <p:cNvSpPr>
            <a:spLocks noChangeArrowheads="1"/>
          </p:cNvSpPr>
          <p:nvPr/>
        </p:nvSpPr>
        <p:spPr bwMode="auto">
          <a:xfrm>
            <a:off x="468313" y="16288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3544768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ChangeArrowheads="1"/>
          </p:cNvSpPr>
          <p:nvPr/>
        </p:nvSpPr>
        <p:spPr bwMode="auto">
          <a:xfrm>
            <a:off x="468313" y="152028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
        <p:nvSpPr>
          <p:cNvPr id="2" name="Title 1"/>
          <p:cNvSpPr>
            <a:spLocks noGrp="1"/>
          </p:cNvSpPr>
          <p:nvPr>
            <p:ph type="title"/>
          </p:nvPr>
        </p:nvSpPr>
        <p:spPr>
          <a:xfrm>
            <a:off x="457200" y="274638"/>
            <a:ext cx="4191000" cy="1143000"/>
          </a:xfrm>
        </p:spPr>
        <p:txBody>
          <a:bodyPr>
            <a:normAutofit fontScale="90000"/>
          </a:bodyPr>
          <a:lstStyle/>
          <a:p>
            <a:pPr rtl="0"/>
            <a:r>
              <a:rPr lang="tr-TR" dirty="0" smtClean="0"/>
              <a:t>Tıbbi Cihazın Tanımı</a:t>
            </a:r>
            <a:endParaRPr lang="ar-SA" dirty="0"/>
          </a:p>
        </p:txBody>
      </p:sp>
      <p:sp>
        <p:nvSpPr>
          <p:cNvPr id="3" name="Content Placeholder 2"/>
          <p:cNvSpPr>
            <a:spLocks noGrp="1"/>
          </p:cNvSpPr>
          <p:nvPr>
            <p:ph idx="1"/>
          </p:nvPr>
        </p:nvSpPr>
        <p:spPr>
          <a:xfrm>
            <a:off x="304800" y="1874837"/>
            <a:ext cx="4114800" cy="4525963"/>
          </a:xfrm>
        </p:spPr>
        <p:txBody>
          <a:bodyPr>
            <a:normAutofit fontScale="92500" lnSpcReduction="20000"/>
          </a:bodyPr>
          <a:lstStyle/>
          <a:p>
            <a:pPr algn="l" rtl="0"/>
            <a:r>
              <a:rPr lang="tr-TR" dirty="0" smtClean="0"/>
              <a:t>Tıbbi bir ortamda hastaların tanı, tedavi, izleme ve ameliyatlarda kullanılan alet ve cihazlar</a:t>
            </a:r>
          </a:p>
          <a:p>
            <a:pPr algn="l" rtl="0"/>
            <a:r>
              <a:rPr lang="tr-TR" dirty="0" smtClean="0"/>
              <a:t>En önemli tıbbi cihazlar en fazla ağrı dindiren, hastaların tedavi ve oluşan arızaların giderilmesinde en fazla kullanılan cihazlardır.</a:t>
            </a:r>
          </a:p>
        </p:txBody>
      </p:sp>
      <p:sp>
        <p:nvSpPr>
          <p:cNvPr id="6" name="Slide Number Placeholder 5"/>
          <p:cNvSpPr>
            <a:spLocks noGrp="1"/>
          </p:cNvSpPr>
          <p:nvPr>
            <p:ph type="sldNum" sz="quarter" idx="12"/>
          </p:nvPr>
        </p:nvSpPr>
        <p:spPr/>
        <p:txBody>
          <a:bodyPr/>
          <a:lstStyle/>
          <a:p>
            <a:pPr>
              <a:buNone/>
              <a:defRPr/>
            </a:pPr>
            <a:fld id="{E9CD31E6-A9E4-465C-A52C-1CC58F7E2928}" type="slidenum">
              <a:rPr lang="en-US" smtClean="0"/>
              <a:pPr>
                <a:buNone/>
                <a:defRPr/>
              </a:pPr>
              <a:t>55</a:t>
            </a:fld>
            <a:endParaRPr lang="en-US" dirty="0"/>
          </a:p>
        </p:txBody>
      </p:sp>
      <p:pic>
        <p:nvPicPr>
          <p:cNvPr id="4" name="Picture 3" descr="C:\Documents and Settings\User\Local Settings\Temporary Internet Files\Content.IE5\QFGBED8F\MPj04393330000[1].jpg"/>
          <p:cNvPicPr/>
          <p:nvPr/>
        </p:nvPicPr>
        <p:blipFill>
          <a:blip r:embed="rId2" cstate="print"/>
          <a:srcRect/>
          <a:stretch>
            <a:fillRect/>
          </a:stretch>
        </p:blipFill>
        <p:spPr bwMode="auto">
          <a:xfrm>
            <a:off x="4419600" y="202565"/>
            <a:ext cx="4572000" cy="6452870"/>
          </a:xfrm>
          <a:prstGeom prst="rect">
            <a:avLst/>
          </a:prstGeom>
          <a:noFill/>
          <a:ln w="9525">
            <a:noFill/>
            <a:miter lim="800000"/>
            <a:headEnd/>
            <a:tailEnd/>
          </a:ln>
        </p:spPr>
      </p:pic>
    </p:spTree>
    <p:extLst>
      <p:ext uri="{BB962C8B-B14F-4D97-AF65-F5344CB8AC3E}">
        <p14:creationId xmlns:p14="http://schemas.microsoft.com/office/powerpoint/2010/main" val="420555273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0"/>
            <a:r>
              <a:rPr lang="tr-TR" dirty="0" smtClean="0"/>
              <a:t>Tıbbi Cihazların ve Biyomedikal Mühendisliğinin Tarihi Gelişimi</a:t>
            </a:r>
            <a:endParaRPr lang="ar-SA" dirty="0"/>
          </a:p>
        </p:txBody>
      </p:sp>
      <p:sp>
        <p:nvSpPr>
          <p:cNvPr id="3" name="Content Placeholder 2"/>
          <p:cNvSpPr>
            <a:spLocks noGrp="1"/>
          </p:cNvSpPr>
          <p:nvPr>
            <p:ph idx="1"/>
          </p:nvPr>
        </p:nvSpPr>
        <p:spPr>
          <a:xfrm>
            <a:off x="457200" y="1600201"/>
            <a:ext cx="8229600" cy="2057400"/>
          </a:xfrm>
        </p:spPr>
        <p:txBody>
          <a:bodyPr>
            <a:normAutofit/>
          </a:bodyPr>
          <a:lstStyle/>
          <a:p>
            <a:pPr marL="0" indent="0" algn="l" rtl="0">
              <a:buFontTx/>
              <a:buNone/>
            </a:pPr>
            <a:r>
              <a:rPr lang="tr-TR" dirty="0" smtClean="0"/>
              <a:t>1900 öncesi:</a:t>
            </a:r>
          </a:p>
          <a:p>
            <a:pPr marL="0" indent="0" algn="l" rtl="0"/>
            <a:r>
              <a:rPr lang="tr-TR" dirty="0" smtClean="0"/>
              <a:t>Tarih süreci içinde gelişmeler var ama daha ziyade önceki çağlardaki gelişmelerin uygulaması şeklinde</a:t>
            </a:r>
            <a:endParaRPr lang="en-US" dirty="0" smtClean="0"/>
          </a:p>
          <a:p>
            <a:pPr algn="l" rtl="0">
              <a:buNone/>
            </a:pPr>
            <a:endParaRPr lang="ar-SA" dirty="0"/>
          </a:p>
        </p:txBody>
      </p:sp>
      <p:pic>
        <p:nvPicPr>
          <p:cNvPr id="4" name="Picture 3" descr="C:\Program Files\Microsoft Office\MEDIA\CAGCAT10\j0240719.wmf"/>
          <p:cNvPicPr/>
          <p:nvPr/>
        </p:nvPicPr>
        <p:blipFill>
          <a:blip r:embed="rId2" cstate="print"/>
          <a:srcRect/>
          <a:stretch>
            <a:fillRect/>
          </a:stretch>
        </p:blipFill>
        <p:spPr bwMode="auto">
          <a:xfrm>
            <a:off x="838200" y="3657600"/>
            <a:ext cx="2590800" cy="2971800"/>
          </a:xfrm>
          <a:prstGeom prst="rect">
            <a:avLst/>
          </a:prstGeom>
          <a:noFill/>
          <a:ln w="9525">
            <a:noFill/>
            <a:miter lim="800000"/>
            <a:headEnd/>
            <a:tailEnd/>
          </a:ln>
        </p:spPr>
      </p:pic>
      <p:pic>
        <p:nvPicPr>
          <p:cNvPr id="5" name="Picture 4" descr="C:\Documents and Settings\User\Local Settings\Temporary Internet Files\Content.IE5\IDWRQ50T\MCj02795480000[1].wmf"/>
          <p:cNvPicPr/>
          <p:nvPr/>
        </p:nvPicPr>
        <p:blipFill>
          <a:blip r:embed="rId3" cstate="print"/>
          <a:srcRect/>
          <a:stretch>
            <a:fillRect/>
          </a:stretch>
        </p:blipFill>
        <p:spPr bwMode="auto">
          <a:xfrm>
            <a:off x="4191359" y="4495800"/>
            <a:ext cx="990241" cy="1828800"/>
          </a:xfrm>
          <a:prstGeom prst="rect">
            <a:avLst/>
          </a:prstGeom>
          <a:noFill/>
          <a:ln w="9525">
            <a:noFill/>
            <a:miter lim="800000"/>
            <a:headEnd/>
            <a:tailEnd/>
          </a:ln>
        </p:spPr>
      </p:pic>
      <p:pic>
        <p:nvPicPr>
          <p:cNvPr id="6" name="Picture 5" descr="C:\Documents and Settings\User\Local Settings\Temporary Internet Files\Content.IE5\QFGBED8F\MCj02795440000[1].wmf"/>
          <p:cNvPicPr/>
          <p:nvPr/>
        </p:nvPicPr>
        <p:blipFill>
          <a:blip r:embed="rId4" cstate="print"/>
          <a:srcRect/>
          <a:stretch>
            <a:fillRect/>
          </a:stretch>
        </p:blipFill>
        <p:spPr bwMode="auto">
          <a:xfrm>
            <a:off x="6899910" y="4343400"/>
            <a:ext cx="491490" cy="1828800"/>
          </a:xfrm>
          <a:prstGeom prst="rect">
            <a:avLst/>
          </a:prstGeom>
          <a:noFill/>
          <a:ln w="9525">
            <a:noFill/>
            <a:miter lim="800000"/>
            <a:headEnd/>
            <a:tailEnd/>
          </a:ln>
        </p:spPr>
      </p:pic>
      <p:sp>
        <p:nvSpPr>
          <p:cNvPr id="9" name="Slide Number Placeholder 8"/>
          <p:cNvSpPr>
            <a:spLocks noGrp="1"/>
          </p:cNvSpPr>
          <p:nvPr>
            <p:ph type="sldNum" sz="quarter" idx="12"/>
          </p:nvPr>
        </p:nvSpPr>
        <p:spPr/>
        <p:txBody>
          <a:bodyPr/>
          <a:lstStyle/>
          <a:p>
            <a:pPr>
              <a:buNone/>
              <a:defRPr/>
            </a:pPr>
            <a:fld id="{E9CD31E6-A9E4-465C-A52C-1CC58F7E2928}" type="slidenum">
              <a:rPr lang="en-US" smtClean="0"/>
              <a:pPr>
                <a:buNone/>
                <a:defRPr/>
              </a:pPr>
              <a:t>56</a:t>
            </a:fld>
            <a:endParaRPr lang="en-US" dirty="0"/>
          </a:p>
        </p:txBody>
      </p:sp>
      <p:sp>
        <p:nvSpPr>
          <p:cNvPr id="11" name="Rectangle 4"/>
          <p:cNvSpPr>
            <a:spLocks noChangeArrowheads="1"/>
          </p:cNvSpPr>
          <p:nvPr/>
        </p:nvSpPr>
        <p:spPr bwMode="auto">
          <a:xfrm>
            <a:off x="468313" y="152028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11615925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tr-TR" dirty="0" smtClean="0"/>
              <a:t>Keşfetme Arzusu</a:t>
            </a:r>
            <a:endParaRPr lang="ar-SA" dirty="0"/>
          </a:p>
        </p:txBody>
      </p:sp>
      <p:sp>
        <p:nvSpPr>
          <p:cNvPr id="3" name="Content Placeholder 2"/>
          <p:cNvSpPr>
            <a:spLocks noGrp="1"/>
          </p:cNvSpPr>
          <p:nvPr>
            <p:ph idx="1"/>
          </p:nvPr>
        </p:nvSpPr>
        <p:spPr/>
        <p:txBody>
          <a:bodyPr/>
          <a:lstStyle/>
          <a:p>
            <a:pPr algn="l" rtl="0"/>
            <a:r>
              <a:rPr lang="tr-TR" dirty="0" smtClean="0"/>
              <a:t>İlk kan basıncı ölçümü</a:t>
            </a:r>
            <a:endParaRPr lang="ar-SA" dirty="0"/>
          </a:p>
        </p:txBody>
      </p:sp>
      <p:sp>
        <p:nvSpPr>
          <p:cNvPr id="6" name="Slide Number Placeholder 5"/>
          <p:cNvSpPr>
            <a:spLocks noGrp="1"/>
          </p:cNvSpPr>
          <p:nvPr>
            <p:ph type="sldNum" sz="quarter" idx="12"/>
          </p:nvPr>
        </p:nvSpPr>
        <p:spPr/>
        <p:txBody>
          <a:bodyPr/>
          <a:lstStyle/>
          <a:p>
            <a:pPr>
              <a:buNone/>
              <a:defRPr/>
            </a:pPr>
            <a:fld id="{E9CD31E6-A9E4-465C-A52C-1CC58F7E2928}" type="slidenum">
              <a:rPr lang="en-US" smtClean="0"/>
              <a:pPr>
                <a:buNone/>
                <a:defRPr/>
              </a:pPr>
              <a:t>57</a:t>
            </a:fld>
            <a:endParaRPr lang="en-US" dirty="0"/>
          </a:p>
        </p:txBody>
      </p:sp>
      <p:pic>
        <p:nvPicPr>
          <p:cNvPr id="7" name="Picture 6" descr="slide0010_image024.jpg"/>
          <p:cNvPicPr>
            <a:picLocks noChangeAspect="1"/>
          </p:cNvPicPr>
          <p:nvPr/>
        </p:nvPicPr>
        <p:blipFill>
          <a:blip r:embed="rId2" cstate="print"/>
          <a:stretch>
            <a:fillRect/>
          </a:stretch>
        </p:blipFill>
        <p:spPr>
          <a:xfrm>
            <a:off x="4929189" y="1571612"/>
            <a:ext cx="4005755" cy="4714908"/>
          </a:xfrm>
          <a:prstGeom prst="rect">
            <a:avLst/>
          </a:prstGeom>
        </p:spPr>
      </p:pic>
      <p:sp>
        <p:nvSpPr>
          <p:cNvPr id="9"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61392638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p:txBody>
          <a:bodyPr>
            <a:normAutofit/>
          </a:bodyPr>
          <a:lstStyle/>
          <a:p>
            <a:pPr rtl="0"/>
            <a:r>
              <a:rPr lang="en-US" dirty="0" err="1" smtClean="0"/>
              <a:t>BMM’in</a:t>
            </a:r>
            <a:r>
              <a:rPr lang="en-US" dirty="0" smtClean="0"/>
              <a:t> </a:t>
            </a:r>
            <a:r>
              <a:rPr lang="en-US" dirty="0" err="1" smtClean="0"/>
              <a:t>Tarihi</a:t>
            </a:r>
            <a:r>
              <a:rPr lang="en-US" dirty="0" smtClean="0"/>
              <a:t> </a:t>
            </a:r>
            <a:r>
              <a:rPr lang="en-US" dirty="0" err="1" smtClean="0"/>
              <a:t>Geli</a:t>
            </a:r>
            <a:r>
              <a:rPr lang="tr-TR" dirty="0" smtClean="0"/>
              <a:t>şimi</a:t>
            </a:r>
            <a:endParaRPr lang="en-US" dirty="0" smtClean="0"/>
          </a:p>
        </p:txBody>
      </p:sp>
      <p:sp>
        <p:nvSpPr>
          <p:cNvPr id="4101" name="Rectangle 3"/>
          <p:cNvSpPr>
            <a:spLocks noGrp="1" noChangeArrowheads="1"/>
          </p:cNvSpPr>
          <p:nvPr>
            <p:ph type="body" idx="1"/>
          </p:nvPr>
        </p:nvSpPr>
        <p:spPr>
          <a:xfrm>
            <a:off x="428596" y="1428736"/>
            <a:ext cx="5715040" cy="5048264"/>
          </a:xfrm>
        </p:spPr>
        <p:txBody>
          <a:bodyPr>
            <a:normAutofit/>
          </a:bodyPr>
          <a:lstStyle/>
          <a:p>
            <a:pPr marL="0" indent="0" algn="l" rtl="0">
              <a:buNone/>
            </a:pPr>
            <a:r>
              <a:rPr lang="tr-TR" sz="2400" dirty="0" smtClean="0"/>
              <a:t>20. yüzyılın başlarında teknolojik  gelişmelere paralel olarak hızlı bir gelişme</a:t>
            </a:r>
          </a:p>
          <a:p>
            <a:pPr marL="0" indent="0" algn="l" rtl="0"/>
            <a:r>
              <a:rPr lang="tr-TR" sz="2400" dirty="0" smtClean="0"/>
              <a:t> Tanı ve görüntüleme konularında ilk gelişmeler</a:t>
            </a:r>
          </a:p>
          <a:p>
            <a:pPr marL="0" indent="0" algn="l" rtl="0"/>
            <a:r>
              <a:rPr lang="tr-TR" sz="2400" dirty="0" smtClean="0"/>
              <a:t>1986’da Röntgenin X-ışınlarını keşfetmesi</a:t>
            </a:r>
          </a:p>
          <a:p>
            <a:pPr marL="320040" lvl="1" indent="0" algn="l" rtl="0"/>
            <a:r>
              <a:rPr lang="tr-TR" sz="2000" dirty="0" smtClean="0"/>
              <a:t>Başlangıçta kemik kırıklarının tespiti</a:t>
            </a:r>
          </a:p>
          <a:p>
            <a:pPr marL="320040" lvl="1" indent="0" algn="l" rtl="0"/>
            <a:r>
              <a:rPr lang="tr-TR" sz="2000" dirty="0" smtClean="0"/>
              <a:t>Sonra diğer organların tanınması</a:t>
            </a:r>
          </a:p>
        </p:txBody>
      </p:sp>
      <p:sp>
        <p:nvSpPr>
          <p:cNvPr id="7" name="Slide Number Placeholder 6"/>
          <p:cNvSpPr>
            <a:spLocks noGrp="1"/>
          </p:cNvSpPr>
          <p:nvPr>
            <p:ph type="sldNum" sz="quarter" idx="12"/>
          </p:nvPr>
        </p:nvSpPr>
        <p:spPr/>
        <p:txBody>
          <a:bodyPr/>
          <a:lstStyle/>
          <a:p>
            <a:pPr>
              <a:buNone/>
              <a:defRPr/>
            </a:pPr>
            <a:fld id="{E9CD31E6-A9E4-465C-A52C-1CC58F7E2928}" type="slidenum">
              <a:rPr lang="en-US" smtClean="0"/>
              <a:pPr>
                <a:buNone/>
                <a:defRPr/>
              </a:pPr>
              <a:t>58</a:t>
            </a:fld>
            <a:endParaRPr lang="en-US" dirty="0"/>
          </a:p>
        </p:txBody>
      </p:sp>
      <p:pic>
        <p:nvPicPr>
          <p:cNvPr id="8" name="Picture 4" descr="x-rays"/>
          <p:cNvPicPr>
            <a:picLocks noChangeAspect="1" noChangeArrowheads="1"/>
          </p:cNvPicPr>
          <p:nvPr/>
        </p:nvPicPr>
        <p:blipFill>
          <a:blip r:embed="rId2" cstate="print"/>
          <a:srcRect/>
          <a:stretch>
            <a:fillRect/>
          </a:stretch>
        </p:blipFill>
        <p:spPr>
          <a:xfrm>
            <a:off x="6099204" y="2576534"/>
            <a:ext cx="2616200" cy="3924300"/>
          </a:xfrm>
          <a:prstGeom prst="rect">
            <a:avLst/>
          </a:prstGeom>
          <a:noFill/>
        </p:spPr>
      </p:pic>
      <p:pic>
        <p:nvPicPr>
          <p:cNvPr id="9" name="Picture 4" descr="C:\Documents and Settings\User\My Documents\My Pictures\Microsoft Clip Organizer\j0173964.gif"/>
          <p:cNvPicPr>
            <a:picLocks noChangeAspect="1" noChangeArrowheads="1" noCrop="1"/>
          </p:cNvPicPr>
          <p:nvPr/>
        </p:nvPicPr>
        <p:blipFill>
          <a:blip r:embed="rId3" cstate="print"/>
          <a:srcRect/>
          <a:stretch>
            <a:fillRect/>
          </a:stretch>
        </p:blipFill>
        <p:spPr bwMode="auto">
          <a:xfrm>
            <a:off x="7429520" y="1285860"/>
            <a:ext cx="866775" cy="1238250"/>
          </a:xfrm>
          <a:prstGeom prst="rect">
            <a:avLst/>
          </a:prstGeom>
          <a:noFill/>
        </p:spPr>
      </p:pic>
      <p:sp>
        <p:nvSpPr>
          <p:cNvPr id="10" name="Rectangle 4"/>
          <p:cNvSpPr>
            <a:spLocks noChangeArrowheads="1"/>
          </p:cNvSpPr>
          <p:nvPr/>
        </p:nvSpPr>
        <p:spPr bwMode="auto">
          <a:xfrm>
            <a:off x="468313" y="116024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60231502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457200" y="142852"/>
            <a:ext cx="8229600" cy="868346"/>
          </a:xfrm>
        </p:spPr>
        <p:txBody>
          <a:bodyPr/>
          <a:lstStyle/>
          <a:p>
            <a:pPr algn="ctr"/>
            <a:r>
              <a:rPr lang="tr-TR" dirty="0" smtClean="0"/>
              <a:t>EKG’nin Keşfi</a:t>
            </a:r>
            <a:endParaRPr lang="en-US" dirty="0" smtClean="0"/>
          </a:p>
        </p:txBody>
      </p:sp>
      <p:pic>
        <p:nvPicPr>
          <p:cNvPr id="7173" name="Picture 4" descr="einthoven_galvanoscope"/>
          <p:cNvPicPr>
            <a:picLocks noChangeAspect="1" noChangeArrowheads="1"/>
          </p:cNvPicPr>
          <p:nvPr/>
        </p:nvPicPr>
        <p:blipFill>
          <a:blip r:embed="rId2" cstate="print"/>
          <a:srcRect/>
          <a:stretch>
            <a:fillRect/>
          </a:stretch>
        </p:blipFill>
        <p:spPr bwMode="auto">
          <a:xfrm>
            <a:off x="4724400" y="2646372"/>
            <a:ext cx="3657600" cy="2139950"/>
          </a:xfrm>
          <a:prstGeom prst="rect">
            <a:avLst/>
          </a:prstGeom>
          <a:noFill/>
          <a:ln w="9525">
            <a:noFill/>
            <a:miter lim="800000"/>
            <a:headEnd/>
            <a:tailEnd/>
          </a:ln>
        </p:spPr>
      </p:pic>
      <p:pic>
        <p:nvPicPr>
          <p:cNvPr id="7175" name="Picture 7" descr="ecg"/>
          <p:cNvPicPr>
            <a:picLocks noGrp="1" noChangeAspect="1" noChangeArrowheads="1"/>
          </p:cNvPicPr>
          <p:nvPr>
            <p:ph idx="1"/>
          </p:nvPr>
        </p:nvPicPr>
        <p:blipFill>
          <a:blip r:embed="rId3" cstate="print"/>
          <a:srcRect/>
          <a:stretch>
            <a:fillRect/>
          </a:stretch>
        </p:blipFill>
        <p:spPr>
          <a:xfrm>
            <a:off x="4724400" y="4924445"/>
            <a:ext cx="3657600" cy="1362075"/>
          </a:xfrm>
          <a:noFill/>
        </p:spPr>
      </p:pic>
      <p:sp>
        <p:nvSpPr>
          <p:cNvPr id="7177" name="Rectangle 10"/>
          <p:cNvSpPr>
            <a:spLocks noChangeArrowheads="1"/>
          </p:cNvSpPr>
          <p:nvPr/>
        </p:nvSpPr>
        <p:spPr bwMode="auto">
          <a:xfrm>
            <a:off x="142844" y="1281114"/>
            <a:ext cx="4510118" cy="5076844"/>
          </a:xfrm>
          <a:prstGeom prst="rect">
            <a:avLst/>
          </a:prstGeom>
          <a:noFill/>
          <a:ln w="9525">
            <a:noFill/>
            <a:miter lim="800000"/>
            <a:headEnd/>
            <a:tailEnd/>
          </a:ln>
        </p:spPr>
        <p:txBody>
          <a:bodyPr lIns="92075" tIns="46038" rIns="92075" bIns="46038"/>
          <a:lstStyle/>
          <a:p>
            <a:pPr>
              <a:buNone/>
            </a:pPr>
            <a:r>
              <a:rPr lang="tr-TR" dirty="0" smtClean="0"/>
              <a:t>1903’te Einthoven EKG’yi keşfetti ve 1906 ilk kayıt</a:t>
            </a:r>
          </a:p>
          <a:p>
            <a:r>
              <a:rPr lang="tr-TR" sz="2400" dirty="0" smtClean="0"/>
              <a:t>Kalp atışları sırasında oluşan elektrik yük değişimleri. Galvanoskop denilen ilkel bir görüntüleme yöntemi ile kalp elektrik değişimlerinin sergilenmesi (bir cıva damlası iki elektrodla uygulanan elektrik alanının tesiri ile cam tüp içinde yatay olarak ilerler).</a:t>
            </a:r>
          </a:p>
          <a:p>
            <a:pPr defTabSz="346075">
              <a:spcBef>
                <a:spcPct val="20000"/>
              </a:spcBef>
            </a:pPr>
            <a:r>
              <a:rPr lang="tr-TR" sz="2000" dirty="0" smtClean="0">
                <a:latin typeface="Arial" pitchFamily="34" charset="0"/>
              </a:rPr>
              <a:t>Aynı izler günümüzde de kalp hastalıklarının tanısında kullanılmaktadır.</a:t>
            </a:r>
            <a:endParaRPr lang="en-US" sz="2000" dirty="0" smtClean="0">
              <a:latin typeface="Arial" pitchFamily="34" charset="0"/>
            </a:endParaRPr>
          </a:p>
        </p:txBody>
      </p:sp>
      <p:sp>
        <p:nvSpPr>
          <p:cNvPr id="10" name="Slide Number Placeholder 9"/>
          <p:cNvSpPr>
            <a:spLocks noGrp="1"/>
          </p:cNvSpPr>
          <p:nvPr>
            <p:ph type="sldNum" sz="quarter" idx="12"/>
          </p:nvPr>
        </p:nvSpPr>
        <p:spPr/>
        <p:txBody>
          <a:bodyPr/>
          <a:lstStyle/>
          <a:p>
            <a:pPr>
              <a:buNone/>
              <a:defRPr/>
            </a:pPr>
            <a:fld id="{E9CD31E6-A9E4-465C-A52C-1CC58F7E2928}" type="slidenum">
              <a:rPr lang="en-US" smtClean="0"/>
              <a:pPr>
                <a:buNone/>
                <a:defRPr/>
              </a:pPr>
              <a:t>59</a:t>
            </a:fld>
            <a:endParaRPr lang="en-US" dirty="0"/>
          </a:p>
        </p:txBody>
      </p:sp>
      <p:pic>
        <p:nvPicPr>
          <p:cNvPr id="12" name="Picture 3" descr="C:\Documents and Settings\User\My Documents\My Pictures\Microsoft Clip Organizer\j0173980.gif"/>
          <p:cNvPicPr>
            <a:picLocks noChangeAspect="1" noChangeArrowheads="1" noCrop="1"/>
          </p:cNvPicPr>
          <p:nvPr/>
        </p:nvPicPr>
        <p:blipFill>
          <a:blip r:embed="rId4" cstate="print"/>
          <a:srcRect/>
          <a:stretch>
            <a:fillRect/>
          </a:stretch>
        </p:blipFill>
        <p:spPr bwMode="auto">
          <a:xfrm>
            <a:off x="5503156" y="1309678"/>
            <a:ext cx="1228725" cy="762000"/>
          </a:xfrm>
          <a:prstGeom prst="rect">
            <a:avLst/>
          </a:prstGeom>
          <a:noFill/>
        </p:spPr>
      </p:pic>
      <p:sp>
        <p:nvSpPr>
          <p:cNvPr id="13" name="Rectangle 4"/>
          <p:cNvSpPr>
            <a:spLocks noChangeArrowheads="1"/>
          </p:cNvSpPr>
          <p:nvPr/>
        </p:nvSpPr>
        <p:spPr bwMode="auto">
          <a:xfrm>
            <a:off x="468313" y="1052736"/>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8317762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ctr" rtl="0"/>
            <a:r>
              <a:rPr lang="tr-TR" dirty="0" smtClean="0"/>
              <a:t>Bilgi edinme</a:t>
            </a:r>
            <a:endParaRPr lang="ar-SA" dirty="0" smtClean="0"/>
          </a:p>
        </p:txBody>
      </p:sp>
      <p:sp>
        <p:nvSpPr>
          <p:cNvPr id="3" name="Content Placeholder 2"/>
          <p:cNvSpPr>
            <a:spLocks noGrp="1"/>
          </p:cNvSpPr>
          <p:nvPr>
            <p:ph idx="1"/>
          </p:nvPr>
        </p:nvSpPr>
        <p:spPr>
          <a:xfrm>
            <a:off x="685800" y="1785938"/>
            <a:ext cx="7772400" cy="4386262"/>
          </a:xfrm>
        </p:spPr>
        <p:txBody>
          <a:bodyPr vert="horz">
            <a:normAutofit fontScale="92500"/>
          </a:bodyPr>
          <a:lstStyle/>
          <a:p>
            <a:pPr algn="l" rtl="0">
              <a:lnSpc>
                <a:spcPct val="120000"/>
              </a:lnSpc>
              <a:defRPr/>
            </a:pPr>
            <a:r>
              <a:rPr lang="tr-TR" sz="2600" dirty="0" smtClean="0"/>
              <a:t>Bu dünyada yaşamak ve onun için gerekli faaliyetleri yapmak zorundayız.</a:t>
            </a:r>
          </a:p>
          <a:p>
            <a:pPr algn="l" rtl="0">
              <a:lnSpc>
                <a:spcPct val="120000"/>
              </a:lnSpc>
              <a:defRPr/>
            </a:pPr>
            <a:r>
              <a:rPr lang="tr-TR" sz="2600" dirty="0" smtClean="0"/>
              <a:t>İnsanoğluna bilgi elde etmek için akıl verilmiştir.</a:t>
            </a:r>
          </a:p>
          <a:p>
            <a:pPr algn="l" rtl="0">
              <a:lnSpc>
                <a:spcPct val="120000"/>
              </a:lnSpc>
              <a:defRPr/>
            </a:pPr>
            <a:r>
              <a:rPr lang="tr-TR" sz="2600" dirty="0" smtClean="0"/>
              <a:t>Bilgi; insanın topladığı ve hafızasında tuttuğu tartışılmaz gerçekler, doğrular ve prensiplerdir.</a:t>
            </a:r>
          </a:p>
          <a:p>
            <a:pPr lvl="1" algn="l" rtl="0">
              <a:lnSpc>
                <a:spcPct val="120000"/>
              </a:lnSpc>
              <a:defRPr/>
            </a:pPr>
            <a:r>
              <a:rPr lang="tr-TR" sz="2200" dirty="0" smtClean="0"/>
              <a:t>İnsan çeşitli duyu organları ile yaşadığı çevreden haber toplar.</a:t>
            </a:r>
          </a:p>
          <a:p>
            <a:pPr lvl="1" algn="l" rtl="0">
              <a:lnSpc>
                <a:spcPct val="120000"/>
              </a:lnSpc>
              <a:defRPr/>
            </a:pPr>
            <a:r>
              <a:rPr lang="tr-TR" sz="2200" dirty="0" smtClean="0"/>
              <a:t>Bu haberler akılla ve bellekteki bilgilerle değerlendirilerek bilgi haline gelir.</a:t>
            </a:r>
            <a:endParaRPr lang="ar-SA" sz="2200" dirty="0"/>
          </a:p>
        </p:txBody>
      </p:sp>
      <p:sp>
        <p:nvSpPr>
          <p:cNvPr id="9221" name="Slide Number Placeholder 4"/>
          <p:cNvSpPr>
            <a:spLocks noGrp="1"/>
          </p:cNvSpPr>
          <p:nvPr>
            <p:ph type="sldNum" sz="quarter" idx="12"/>
          </p:nvPr>
        </p:nvSpPr>
        <p:spPr>
          <a:noFill/>
        </p:spPr>
        <p:txBody>
          <a:bodyPr/>
          <a:lstStyle/>
          <a:p>
            <a:fld id="{71E86523-9A86-4DBB-9542-71D784A903F3}" type="slidenum">
              <a:rPr lang="en-US" smtClean="0"/>
              <a:pPr/>
              <a:t>6</a:t>
            </a:fld>
            <a:endParaRPr lang="en-US" smtClean="0"/>
          </a:p>
        </p:txBody>
      </p:sp>
      <p:sp>
        <p:nvSpPr>
          <p:cNvPr id="8"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pic>
        <p:nvPicPr>
          <p:cNvPr id="9222" name="Picture 5" descr="48618SmallPicture.gif"/>
          <p:cNvPicPr>
            <a:picLocks noChangeAspect="1"/>
          </p:cNvPicPr>
          <p:nvPr/>
        </p:nvPicPr>
        <p:blipFill>
          <a:blip r:embed="rId2" cstate="print"/>
          <a:srcRect/>
          <a:stretch>
            <a:fillRect/>
          </a:stretch>
        </p:blipFill>
        <p:spPr bwMode="auto">
          <a:xfrm>
            <a:off x="1428750" y="357188"/>
            <a:ext cx="1304925" cy="1238250"/>
          </a:xfrm>
          <a:prstGeom prst="rect">
            <a:avLst/>
          </a:prstGeom>
          <a:noFill/>
          <a:ln w="9525">
            <a:noFill/>
            <a:miter lim="800000"/>
            <a:headEnd/>
            <a:tailEnd/>
          </a:ln>
        </p:spPr>
      </p:pic>
    </p:spTree>
    <p:extLst>
      <p:ext uri="{BB962C8B-B14F-4D97-AF65-F5344CB8AC3E}">
        <p14:creationId xmlns:p14="http://schemas.microsoft.com/office/powerpoint/2010/main" val="2976673458"/>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
        <p:nvSpPr>
          <p:cNvPr id="10244" name="Rectangle 2"/>
          <p:cNvSpPr>
            <a:spLocks noGrp="1" noChangeArrowheads="1"/>
          </p:cNvSpPr>
          <p:nvPr>
            <p:ph type="title"/>
          </p:nvPr>
        </p:nvSpPr>
        <p:spPr/>
        <p:txBody>
          <a:bodyPr>
            <a:normAutofit/>
          </a:bodyPr>
          <a:lstStyle/>
          <a:p>
            <a:pPr rtl="0"/>
            <a:r>
              <a:rPr lang="tr-TR" dirty="0" smtClean="0"/>
              <a:t>Tarihçe</a:t>
            </a:r>
            <a:endParaRPr lang="en-US" dirty="0" smtClean="0"/>
          </a:p>
        </p:txBody>
      </p:sp>
      <p:sp>
        <p:nvSpPr>
          <p:cNvPr id="10245" name="Rectangle 3"/>
          <p:cNvSpPr>
            <a:spLocks noGrp="1" noChangeArrowheads="1"/>
          </p:cNvSpPr>
          <p:nvPr>
            <p:ph type="body" idx="1"/>
          </p:nvPr>
        </p:nvSpPr>
        <p:spPr>
          <a:xfrm>
            <a:off x="500034" y="1484784"/>
            <a:ext cx="7696200" cy="4752528"/>
          </a:xfrm>
        </p:spPr>
        <p:txBody>
          <a:bodyPr>
            <a:normAutofit/>
          </a:bodyPr>
          <a:lstStyle/>
          <a:p>
            <a:pPr marL="0" indent="0" algn="l" rtl="0">
              <a:buFontTx/>
              <a:buNone/>
            </a:pPr>
            <a:r>
              <a:rPr lang="tr-TR" dirty="0" smtClean="0"/>
              <a:t>1930’larda:</a:t>
            </a:r>
          </a:p>
          <a:p>
            <a:pPr marL="320040" lvl="1" indent="0" algn="l" rtl="0"/>
            <a:r>
              <a:rPr lang="tr-TR" sz="2000" dirty="0" smtClean="0"/>
              <a:t> </a:t>
            </a:r>
            <a:r>
              <a:rPr lang="tr-TR" dirty="0" smtClean="0"/>
              <a:t>1929 da EEG – beyin dalgaları</a:t>
            </a:r>
          </a:p>
          <a:p>
            <a:pPr marL="320040" lvl="1" indent="0" algn="l" rtl="0"/>
            <a:r>
              <a:rPr lang="tr-TR" dirty="0" smtClean="0"/>
              <a:t> 1935 de kalp-akciger makinesinin gelişmesi</a:t>
            </a:r>
          </a:p>
          <a:p>
            <a:pPr marL="320040" lvl="1" indent="0" algn="l" rtl="0"/>
            <a:r>
              <a:rPr lang="tr-TR" dirty="0" smtClean="0"/>
              <a:t> 1931’ de elektron mikroskopu</a:t>
            </a:r>
          </a:p>
          <a:p>
            <a:pPr marL="0" indent="0" algn="l" rtl="0">
              <a:buNone/>
            </a:pPr>
            <a:r>
              <a:rPr lang="tr-TR" dirty="0" smtClean="0"/>
              <a:t> 1940 ve 1950’lerde</a:t>
            </a:r>
          </a:p>
          <a:p>
            <a:pPr marL="320040" lvl="1" indent="0" algn="l" rtl="0"/>
            <a:r>
              <a:rPr lang="tr-TR" dirty="0" smtClean="0"/>
              <a:t>Kalp-damar tıbbında gelişmeler</a:t>
            </a:r>
          </a:p>
          <a:p>
            <a:pPr marL="320040" lvl="1" indent="0" algn="l" rtl="0"/>
            <a:r>
              <a:rPr lang="tr-TR" dirty="0" smtClean="0"/>
              <a:t>1941 de angiografinin gelişmesi; görüntülemeye uygun bir boya ile ilk defa damarların  gözlenmesi</a:t>
            </a:r>
          </a:p>
          <a:p>
            <a:pPr marL="320040" lvl="1" indent="0" algn="l" rtl="0"/>
            <a:r>
              <a:rPr lang="tr-TR" dirty="0" smtClean="0"/>
              <a:t>1954 de ilk yapay doku </a:t>
            </a:r>
          </a:p>
          <a:p>
            <a:pPr marL="320040" lvl="1" indent="0" algn="l" rtl="0"/>
            <a:r>
              <a:rPr lang="tr-TR" dirty="0" smtClean="0"/>
              <a:t> 1955 de kalp pilinin (pacemaker) keşfi</a:t>
            </a:r>
          </a:p>
        </p:txBody>
      </p:sp>
      <p:sp>
        <p:nvSpPr>
          <p:cNvPr id="6" name="Slide Number Placeholder 5"/>
          <p:cNvSpPr>
            <a:spLocks noGrp="1"/>
          </p:cNvSpPr>
          <p:nvPr>
            <p:ph type="sldNum" sz="quarter" idx="12"/>
          </p:nvPr>
        </p:nvSpPr>
        <p:spPr/>
        <p:txBody>
          <a:bodyPr/>
          <a:lstStyle/>
          <a:p>
            <a:pPr>
              <a:buNone/>
              <a:defRPr/>
            </a:pPr>
            <a:fld id="{E9CD31E6-A9E4-465C-A52C-1CC58F7E2928}" type="slidenum">
              <a:rPr lang="en-US" smtClean="0"/>
              <a:pPr>
                <a:buNone/>
                <a:defRPr/>
              </a:pPr>
              <a:t>60</a:t>
            </a:fld>
            <a:endParaRPr lang="en-US" dirty="0"/>
          </a:p>
        </p:txBody>
      </p:sp>
      <p:pic>
        <p:nvPicPr>
          <p:cNvPr id="8" name="Picture 5" descr="C:\Documents and Settings\User\My Documents\My Pictures\Microsoft Clip Organizer\j0282996.gif"/>
          <p:cNvPicPr>
            <a:picLocks noChangeAspect="1" noChangeArrowheads="1" noCrop="1"/>
          </p:cNvPicPr>
          <p:nvPr/>
        </p:nvPicPr>
        <p:blipFill>
          <a:blip r:embed="rId2" cstate="print"/>
          <a:srcRect/>
          <a:stretch>
            <a:fillRect/>
          </a:stretch>
        </p:blipFill>
        <p:spPr bwMode="auto">
          <a:xfrm>
            <a:off x="7067576" y="2357430"/>
            <a:ext cx="1219200" cy="1219200"/>
          </a:xfrm>
          <a:prstGeom prst="rect">
            <a:avLst/>
          </a:prstGeom>
          <a:noFill/>
        </p:spPr>
      </p:pic>
      <p:pic>
        <p:nvPicPr>
          <p:cNvPr id="9" name="Picture 2"/>
          <p:cNvPicPr>
            <a:picLocks noChangeAspect="1" noChangeArrowheads="1"/>
          </p:cNvPicPr>
          <p:nvPr/>
        </p:nvPicPr>
        <p:blipFill>
          <a:blip r:embed="rId3" cstate="print"/>
          <a:srcRect/>
          <a:stretch>
            <a:fillRect/>
          </a:stretch>
        </p:blipFill>
        <p:spPr bwMode="auto">
          <a:xfrm>
            <a:off x="5908675" y="0"/>
            <a:ext cx="3235325" cy="2152650"/>
          </a:xfrm>
          <a:prstGeom prst="rect">
            <a:avLst/>
          </a:prstGeom>
          <a:noFill/>
          <a:ln w="9525">
            <a:noFill/>
            <a:miter lim="800000"/>
            <a:headEnd/>
            <a:tailEnd/>
          </a:ln>
          <a:effectLst/>
        </p:spPr>
      </p:pic>
    </p:spTree>
    <p:extLst>
      <p:ext uri="{BB962C8B-B14F-4D97-AF65-F5344CB8AC3E}">
        <p14:creationId xmlns:p14="http://schemas.microsoft.com/office/powerpoint/2010/main" val="8992098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p:txBody>
          <a:bodyPr>
            <a:normAutofit/>
          </a:bodyPr>
          <a:lstStyle/>
          <a:p>
            <a:pPr rtl="0"/>
            <a:r>
              <a:rPr lang="tr-TR" dirty="0" smtClean="0"/>
              <a:t>Tarihçe</a:t>
            </a:r>
            <a:endParaRPr lang="en-US" dirty="0" smtClean="0"/>
          </a:p>
        </p:txBody>
      </p:sp>
      <p:sp>
        <p:nvSpPr>
          <p:cNvPr id="10245" name="Rectangle 3"/>
          <p:cNvSpPr>
            <a:spLocks noGrp="1" noChangeArrowheads="1"/>
          </p:cNvSpPr>
          <p:nvPr>
            <p:ph type="body" idx="1"/>
          </p:nvPr>
        </p:nvSpPr>
        <p:spPr>
          <a:xfrm>
            <a:off x="500034" y="1714488"/>
            <a:ext cx="4500594" cy="1071570"/>
          </a:xfrm>
        </p:spPr>
        <p:txBody>
          <a:bodyPr>
            <a:noAutofit/>
          </a:bodyPr>
          <a:lstStyle/>
          <a:p>
            <a:pPr marL="0" indent="0" algn="l" rtl="0">
              <a:buFontTx/>
              <a:buNone/>
            </a:pPr>
            <a:r>
              <a:rPr lang="tr-TR" sz="2400" dirty="0" smtClean="0"/>
              <a:t>1955 de kalp pilinin (pacemaker) keşfi ve ilk kullanımı 1961</a:t>
            </a:r>
          </a:p>
        </p:txBody>
      </p:sp>
      <p:sp>
        <p:nvSpPr>
          <p:cNvPr id="6" name="Slide Number Placeholder 5"/>
          <p:cNvSpPr>
            <a:spLocks noGrp="1"/>
          </p:cNvSpPr>
          <p:nvPr>
            <p:ph type="sldNum" sz="quarter" idx="12"/>
          </p:nvPr>
        </p:nvSpPr>
        <p:spPr/>
        <p:txBody>
          <a:bodyPr/>
          <a:lstStyle/>
          <a:p>
            <a:pPr>
              <a:buNone/>
              <a:defRPr/>
            </a:pPr>
            <a:fld id="{E9CD31E6-A9E4-465C-A52C-1CC58F7E2928}" type="slidenum">
              <a:rPr lang="en-US" smtClean="0"/>
              <a:pPr>
                <a:buNone/>
                <a:defRPr/>
              </a:pPr>
              <a:t>61</a:t>
            </a:fld>
            <a:endParaRPr lang="en-US" dirty="0"/>
          </a:p>
        </p:txBody>
      </p:sp>
      <p:pic>
        <p:nvPicPr>
          <p:cNvPr id="10" name="Picture 7" descr="C:\Documents and Settings\User\My Documents\My Pictures\Microsoft Clip Organizer\j0254446.gif"/>
          <p:cNvPicPr>
            <a:picLocks noChangeAspect="1" noChangeArrowheads="1" noCrop="1"/>
          </p:cNvPicPr>
          <p:nvPr/>
        </p:nvPicPr>
        <p:blipFill>
          <a:blip r:embed="rId2" cstate="print"/>
          <a:srcRect/>
          <a:stretch>
            <a:fillRect/>
          </a:stretch>
        </p:blipFill>
        <p:spPr bwMode="auto">
          <a:xfrm>
            <a:off x="5908698" y="4401122"/>
            <a:ext cx="952500" cy="800100"/>
          </a:xfrm>
          <a:prstGeom prst="rect">
            <a:avLst/>
          </a:prstGeom>
          <a:noFill/>
        </p:spPr>
      </p:pic>
      <p:sp>
        <p:nvSpPr>
          <p:cNvPr id="11" name="TextBox 10"/>
          <p:cNvSpPr txBox="1"/>
          <p:nvPr/>
        </p:nvSpPr>
        <p:spPr>
          <a:xfrm>
            <a:off x="5535635" y="5345684"/>
            <a:ext cx="2627642" cy="480131"/>
          </a:xfrm>
          <a:prstGeom prst="rect">
            <a:avLst/>
          </a:prstGeom>
          <a:noFill/>
        </p:spPr>
        <p:txBody>
          <a:bodyPr wrap="none" rtlCol="1">
            <a:spAutoFit/>
          </a:bodyPr>
          <a:lstStyle/>
          <a:p>
            <a:pPr algn="l" rtl="0">
              <a:buNone/>
            </a:pPr>
            <a:r>
              <a:rPr lang="tr-TR" dirty="0" smtClean="0"/>
              <a:t>1981 de I</a:t>
            </a:r>
            <a:r>
              <a:rPr lang="en-US" dirty="0" smtClean="0"/>
              <a:t>BM PC</a:t>
            </a:r>
            <a:endParaRPr lang="ar-SA" dirty="0"/>
          </a:p>
        </p:txBody>
      </p:sp>
      <p:sp>
        <p:nvSpPr>
          <p:cNvPr id="12" name="TextBox 11"/>
          <p:cNvSpPr txBox="1"/>
          <p:nvPr/>
        </p:nvSpPr>
        <p:spPr>
          <a:xfrm>
            <a:off x="2376486" y="3674938"/>
            <a:ext cx="2213770" cy="2308324"/>
          </a:xfrm>
          <a:prstGeom prst="rect">
            <a:avLst/>
          </a:prstGeom>
          <a:noFill/>
        </p:spPr>
        <p:txBody>
          <a:bodyPr wrap="square" rtlCol="1">
            <a:spAutoFit/>
          </a:bodyPr>
          <a:lstStyle/>
          <a:p>
            <a:pPr algn="l" rtl="0">
              <a:buNone/>
            </a:pPr>
            <a:r>
              <a:rPr lang="tr-TR" sz="2400" dirty="0" smtClean="0"/>
              <a:t>1972 de ilk mikroişlemci ve on</a:t>
            </a:r>
            <a:r>
              <a:rPr lang="en-US" sz="2400" dirty="0" smtClean="0"/>
              <a:t>u </a:t>
            </a:r>
            <a:r>
              <a:rPr lang="tr-TR" sz="2400" dirty="0" smtClean="0"/>
              <a:t>takiben ilk bilgisayarlı tomograf</a:t>
            </a:r>
            <a:endParaRPr lang="ar-SA" sz="2400" dirty="0"/>
          </a:p>
        </p:txBody>
      </p:sp>
      <p:pic>
        <p:nvPicPr>
          <p:cNvPr id="13" name="Picture 8" descr="C:\Documents and Settings\User\Local Settings\Temporary Internet Files\Content.IE5\37T1X1H2\MCj04042010000[1].wmf"/>
          <p:cNvPicPr>
            <a:picLocks noChangeAspect="1" noChangeArrowheads="1"/>
          </p:cNvPicPr>
          <p:nvPr/>
        </p:nvPicPr>
        <p:blipFill>
          <a:blip r:embed="rId3" cstate="print"/>
          <a:srcRect/>
          <a:stretch>
            <a:fillRect/>
          </a:stretch>
        </p:blipFill>
        <p:spPr bwMode="auto">
          <a:xfrm>
            <a:off x="642910" y="3600464"/>
            <a:ext cx="1631950" cy="1828800"/>
          </a:xfrm>
          <a:prstGeom prst="rect">
            <a:avLst/>
          </a:prstGeom>
          <a:noFill/>
        </p:spPr>
      </p:pic>
      <p:pic>
        <p:nvPicPr>
          <p:cNvPr id="14" name="Picture 4" descr="nEw3_device_1"/>
          <p:cNvPicPr>
            <a:picLocks noChangeAspect="1" noChangeArrowheads="1"/>
          </p:cNvPicPr>
          <p:nvPr/>
        </p:nvPicPr>
        <p:blipFill>
          <a:blip r:embed="rId4" cstate="print"/>
          <a:srcRect r="1250"/>
          <a:stretch>
            <a:fillRect/>
          </a:stretch>
        </p:blipFill>
        <p:spPr bwMode="auto">
          <a:xfrm>
            <a:off x="5746750" y="1500174"/>
            <a:ext cx="3092450" cy="2319338"/>
          </a:xfrm>
          <a:prstGeom prst="rect">
            <a:avLst/>
          </a:prstGeom>
          <a:noFill/>
          <a:ln>
            <a:miter lim="800000"/>
            <a:headEnd/>
            <a:tailEnd/>
          </a:ln>
        </p:spPr>
      </p:pic>
      <p:sp>
        <p:nvSpPr>
          <p:cNvPr id="15"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77127486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pPr algn="ctr" rtl="0"/>
            <a:r>
              <a:rPr lang="tr-TR" dirty="0" smtClean="0"/>
              <a:t>Yakın Gelecekte Beklenen Gelişmeler</a:t>
            </a:r>
            <a:endParaRPr lang="ar-SA" dirty="0"/>
          </a:p>
        </p:txBody>
      </p:sp>
      <p:sp>
        <p:nvSpPr>
          <p:cNvPr id="6" name="Content Placeholder 5"/>
          <p:cNvSpPr>
            <a:spLocks noGrp="1"/>
          </p:cNvSpPr>
          <p:nvPr>
            <p:ph idx="1"/>
          </p:nvPr>
        </p:nvSpPr>
        <p:spPr>
          <a:xfrm>
            <a:off x="457200" y="1720236"/>
            <a:ext cx="8229600" cy="4709160"/>
          </a:xfrm>
        </p:spPr>
        <p:txBody>
          <a:bodyPr>
            <a:normAutofit lnSpcReduction="10000"/>
          </a:bodyPr>
          <a:lstStyle/>
          <a:p>
            <a:pPr marL="381000" indent="-381000" algn="l" rtl="0">
              <a:lnSpc>
                <a:spcPct val="120000"/>
              </a:lnSpc>
              <a:buFontTx/>
              <a:buNone/>
            </a:pPr>
            <a:r>
              <a:rPr lang="tr-TR" dirty="0" smtClean="0">
                <a:latin typeface="Arial" pitchFamily="34" charset="0"/>
              </a:rPr>
              <a:t>Geniş bir tabandan gelen ekpert grubu tıbbi cihaz alanındaki gelişmeleri altı dalda toplamaktalar:</a:t>
            </a:r>
          </a:p>
          <a:p>
            <a:pPr marL="514350" indent="-514350" algn="l" rtl="0">
              <a:lnSpc>
                <a:spcPct val="120000"/>
              </a:lnSpc>
              <a:buFontTx/>
              <a:buAutoNum type="arabicPeriod"/>
            </a:pPr>
            <a:r>
              <a:rPr lang="tr-TR" dirty="0" smtClean="0">
                <a:latin typeface="Arial" pitchFamily="34" charset="0"/>
              </a:rPr>
              <a:t>Bilgisayar ile ilgili teknolojiler</a:t>
            </a:r>
          </a:p>
          <a:p>
            <a:pPr marL="514350" indent="-514350" algn="l" rtl="0">
              <a:lnSpc>
                <a:spcPct val="120000"/>
              </a:lnSpc>
              <a:buFontTx/>
              <a:buAutoNum type="arabicPeriod"/>
            </a:pPr>
            <a:r>
              <a:rPr lang="tr-TR" dirty="0" smtClean="0">
                <a:latin typeface="Arial" pitchFamily="34" charset="0"/>
              </a:rPr>
              <a:t>Moleküler tıp</a:t>
            </a:r>
          </a:p>
          <a:p>
            <a:pPr marL="514350" indent="-514350" algn="l" rtl="0">
              <a:lnSpc>
                <a:spcPct val="120000"/>
              </a:lnSpc>
              <a:buFontTx/>
              <a:buAutoNum type="arabicPeriod"/>
            </a:pPr>
            <a:r>
              <a:rPr lang="tr-TR" dirty="0" smtClean="0">
                <a:latin typeface="Arial" pitchFamily="34" charset="0"/>
              </a:rPr>
              <a:t>Evde veya bağımsız hasta bakımı</a:t>
            </a:r>
          </a:p>
          <a:p>
            <a:pPr marL="514350" indent="-514350" algn="l" rtl="0">
              <a:lnSpc>
                <a:spcPct val="120000"/>
              </a:lnSpc>
              <a:buFontTx/>
              <a:buAutoNum type="arabicPeriod"/>
            </a:pPr>
            <a:r>
              <a:rPr lang="tr-TR" dirty="0" smtClean="0">
                <a:latin typeface="Arial" pitchFamily="34" charset="0"/>
              </a:rPr>
              <a:t>En az zarar veren (noninvasive) uygulamalar</a:t>
            </a:r>
          </a:p>
          <a:p>
            <a:pPr marL="514350" indent="-514350" algn="l" rtl="0">
              <a:lnSpc>
                <a:spcPct val="120000"/>
              </a:lnSpc>
              <a:buFontTx/>
              <a:buAutoNum type="arabicPeriod"/>
            </a:pPr>
            <a:r>
              <a:rPr lang="tr-TR" dirty="0" smtClean="0">
                <a:latin typeface="Arial" pitchFamily="34" charset="0"/>
              </a:rPr>
              <a:t>İlaç sunumu ve ilgili hibrid cihazlar</a:t>
            </a:r>
          </a:p>
          <a:p>
            <a:pPr marL="514350" indent="-514350" algn="l" rtl="0">
              <a:lnSpc>
                <a:spcPct val="120000"/>
              </a:lnSpc>
              <a:buFontTx/>
              <a:buAutoNum type="arabicPeriod"/>
            </a:pPr>
            <a:r>
              <a:rPr lang="tr-TR" dirty="0" smtClean="0">
                <a:latin typeface="Arial" pitchFamily="34" charset="0"/>
              </a:rPr>
              <a:t>Organ yenileme, destekleme ve ilgili doku mühendisliği alanındaki gelişmeler</a:t>
            </a:r>
            <a:endParaRPr lang="en-US" dirty="0" smtClean="0">
              <a:latin typeface="Arial" pitchFamily="34" charset="0"/>
            </a:endParaRPr>
          </a:p>
        </p:txBody>
      </p:sp>
      <p:sp>
        <p:nvSpPr>
          <p:cNvPr id="4" name="Slide Number Placeholder 3"/>
          <p:cNvSpPr>
            <a:spLocks noGrp="1"/>
          </p:cNvSpPr>
          <p:nvPr>
            <p:ph type="sldNum" sz="quarter" idx="12"/>
          </p:nvPr>
        </p:nvSpPr>
        <p:spPr/>
        <p:txBody>
          <a:bodyPr/>
          <a:lstStyle/>
          <a:p>
            <a:pPr>
              <a:buNone/>
              <a:defRPr/>
            </a:pPr>
            <a:fld id="{EA8F8AB3-F2B4-42EF-AFDB-584B470E19A3}" type="slidenum">
              <a:rPr lang="en-US" smtClean="0"/>
              <a:pPr>
                <a:buNone/>
                <a:defRPr/>
              </a:pPr>
              <a:t>62</a:t>
            </a:fld>
            <a:endParaRPr lang="en-US" dirty="0"/>
          </a:p>
        </p:txBody>
      </p:sp>
      <p:sp>
        <p:nvSpPr>
          <p:cNvPr id="8" name="Rectangle 4"/>
          <p:cNvSpPr>
            <a:spLocks noChangeArrowheads="1"/>
          </p:cNvSpPr>
          <p:nvPr/>
        </p:nvSpPr>
        <p:spPr bwMode="auto">
          <a:xfrm>
            <a:off x="468313" y="152028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05475476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rtl="0" fontAlgn="auto">
              <a:spcAft>
                <a:spcPts val="0"/>
              </a:spcAft>
              <a:defRPr/>
            </a:pPr>
            <a:r>
              <a:rPr lang="en-US" dirty="0" smtClean="0"/>
              <a:t>The Health Care</a:t>
            </a:r>
            <a:endParaRPr lang="ar-SA" dirty="0"/>
          </a:p>
        </p:txBody>
      </p:sp>
      <p:sp>
        <p:nvSpPr>
          <p:cNvPr id="5" name="Slide Number Placeholder 4"/>
          <p:cNvSpPr>
            <a:spLocks noGrp="1"/>
          </p:cNvSpPr>
          <p:nvPr>
            <p:ph type="sldNum" sz="quarter" idx="12"/>
          </p:nvPr>
        </p:nvSpPr>
        <p:spPr/>
        <p:txBody>
          <a:bodyPr/>
          <a:lstStyle/>
          <a:p>
            <a:pPr>
              <a:defRPr/>
            </a:pPr>
            <a:fld id="{A1B463FE-F625-4368-B687-C802115D3647}" type="slidenum">
              <a:rPr lang="en-US"/>
              <a:pPr>
                <a:defRPr/>
              </a:pPr>
              <a:t>63</a:t>
            </a:fld>
            <a:endParaRPr lang="en-US"/>
          </a:p>
        </p:txBody>
      </p:sp>
      <p:pic>
        <p:nvPicPr>
          <p:cNvPr id="43012" name="Picture 6" descr="Pain killer.bmp"/>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90345498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pPr algn="ctr" rtl="0"/>
            <a:r>
              <a:rPr lang="tr-TR" dirty="0" smtClean="0"/>
              <a:t>Teletıp ve e-sağlık</a:t>
            </a:r>
            <a:endParaRPr lang="ar-SA" dirty="0"/>
          </a:p>
        </p:txBody>
      </p:sp>
      <p:sp>
        <p:nvSpPr>
          <p:cNvPr id="6" name="Content Placeholder 5"/>
          <p:cNvSpPr>
            <a:spLocks noGrp="1"/>
          </p:cNvSpPr>
          <p:nvPr>
            <p:ph idx="1"/>
          </p:nvPr>
        </p:nvSpPr>
        <p:spPr>
          <a:xfrm>
            <a:off x="457200" y="5577840"/>
            <a:ext cx="8229600" cy="899160"/>
          </a:xfrm>
        </p:spPr>
        <p:txBody>
          <a:bodyPr>
            <a:normAutofit lnSpcReduction="10000"/>
          </a:bodyPr>
          <a:lstStyle/>
          <a:p>
            <a:pPr algn="l" rtl="0">
              <a:buNone/>
            </a:pPr>
            <a:r>
              <a:rPr lang="tr-TR" dirty="0" smtClean="0"/>
              <a:t>Elektronik işlemlerin, bilişim ve iletişim  yöntemlerinin sağlık sistemlerine katkısı</a:t>
            </a:r>
            <a:endParaRPr lang="ar-SA" dirty="0"/>
          </a:p>
        </p:txBody>
      </p:sp>
      <p:sp>
        <p:nvSpPr>
          <p:cNvPr id="4" name="Slide Number Placeholder 3"/>
          <p:cNvSpPr>
            <a:spLocks noGrp="1"/>
          </p:cNvSpPr>
          <p:nvPr>
            <p:ph type="sldNum" sz="quarter" idx="12"/>
          </p:nvPr>
        </p:nvSpPr>
        <p:spPr/>
        <p:txBody>
          <a:bodyPr/>
          <a:lstStyle/>
          <a:p>
            <a:pPr>
              <a:buNone/>
            </a:pPr>
            <a:fld id="{6F0A3E73-0B0D-4D20-BB26-2FE3D1302130}" type="slidenum">
              <a:rPr lang="ar-SA" smtClean="0"/>
              <a:pPr>
                <a:buNone/>
              </a:pPr>
              <a:t>64</a:t>
            </a:fld>
            <a:endParaRPr lang="ar-SA" dirty="0"/>
          </a:p>
        </p:txBody>
      </p:sp>
      <p:pic>
        <p:nvPicPr>
          <p:cNvPr id="8" name="Picture 7" descr="eHealth.png"/>
          <p:cNvPicPr>
            <a:picLocks noChangeAspect="1"/>
          </p:cNvPicPr>
          <p:nvPr/>
        </p:nvPicPr>
        <p:blipFill>
          <a:blip r:embed="rId2" cstate="print"/>
          <a:stretch>
            <a:fillRect/>
          </a:stretch>
        </p:blipFill>
        <p:spPr>
          <a:xfrm>
            <a:off x="499338" y="1143000"/>
            <a:ext cx="8111262" cy="4419599"/>
          </a:xfrm>
          <a:prstGeom prst="rect">
            <a:avLst/>
          </a:prstGeom>
        </p:spPr>
      </p:pic>
      <p:sp>
        <p:nvSpPr>
          <p:cNvPr id="10" name="Rectangle 4"/>
          <p:cNvSpPr>
            <a:spLocks noChangeArrowheads="1"/>
          </p:cNvSpPr>
          <p:nvPr/>
        </p:nvSpPr>
        <p:spPr bwMode="auto">
          <a:xfrm>
            <a:off x="468313" y="1196752"/>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22452694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41" name="Rectangle 5"/>
          <p:cNvSpPr>
            <a:spLocks noGrp="1" noChangeArrowheads="1"/>
          </p:cNvSpPr>
          <p:nvPr>
            <p:ph type="title"/>
          </p:nvPr>
        </p:nvSpPr>
        <p:spPr>
          <a:xfrm>
            <a:off x="381000" y="1071546"/>
            <a:ext cx="3962400" cy="4857784"/>
          </a:xfrm>
        </p:spPr>
        <p:txBody>
          <a:bodyPr>
            <a:normAutofit fontScale="90000"/>
          </a:bodyPr>
          <a:lstStyle/>
          <a:p>
            <a:pPr rtl="0"/>
            <a:r>
              <a:rPr lang="tr-TR" sz="2800" u="sng" dirty="0" smtClean="0">
                <a:latin typeface="Arial" pitchFamily="34" charset="0"/>
              </a:rPr>
              <a:t>Modern Kalp pilindeki teknoloji</a:t>
            </a:r>
            <a:r>
              <a:rPr lang="tr-TR" sz="2800" dirty="0" smtClean="0">
                <a:latin typeface="Arial" pitchFamily="34" charset="0"/>
              </a:rPr>
              <a:t/>
            </a:r>
            <a:br>
              <a:rPr lang="tr-TR" sz="2800" dirty="0" smtClean="0">
                <a:latin typeface="Arial" pitchFamily="34" charset="0"/>
              </a:rPr>
            </a:br>
            <a:r>
              <a:rPr lang="tr-TR" sz="2800" dirty="0" smtClean="0">
                <a:latin typeface="Arial" pitchFamily="34" charset="0"/>
              </a:rPr>
              <a:t/>
            </a:r>
            <a:br>
              <a:rPr lang="tr-TR" sz="2800" dirty="0" smtClean="0">
                <a:latin typeface="Arial" pitchFamily="34" charset="0"/>
              </a:rPr>
            </a:br>
            <a:r>
              <a:rPr lang="tr-TR" sz="2800" dirty="0" smtClean="0">
                <a:latin typeface="Arial" pitchFamily="34" charset="0"/>
              </a:rPr>
              <a:t>Bir ivme ölçer ile</a:t>
            </a:r>
            <a:r>
              <a:rPr lang="en-US" sz="2800" dirty="0" smtClean="0">
                <a:latin typeface="Arial" pitchFamily="34" charset="0"/>
              </a:rPr>
              <a:t> </a:t>
            </a:r>
            <a:r>
              <a:rPr lang="tr-TR" sz="2800" dirty="0" smtClean="0">
                <a:latin typeface="Arial" pitchFamily="34" charset="0"/>
              </a:rPr>
              <a:t>hareket sıranda kalp hızını artıran bir kalp pili</a:t>
            </a:r>
            <a:r>
              <a:rPr lang="en-US" sz="2800" dirty="0" smtClean="0">
                <a:latin typeface="Arial" pitchFamily="34" charset="0"/>
              </a:rPr>
              <a:t/>
            </a:r>
            <a:br>
              <a:rPr lang="en-US" sz="2800" dirty="0" smtClean="0">
                <a:latin typeface="Arial" pitchFamily="34" charset="0"/>
              </a:rPr>
            </a:br>
            <a:r>
              <a:rPr lang="en-US" sz="2800" dirty="0" smtClean="0">
                <a:latin typeface="Arial" pitchFamily="34" charset="0"/>
              </a:rPr>
              <a:t/>
            </a:r>
            <a:br>
              <a:rPr lang="en-US" sz="2800" dirty="0" smtClean="0">
                <a:latin typeface="Arial" pitchFamily="34" charset="0"/>
              </a:rPr>
            </a:br>
            <a:r>
              <a:rPr lang="tr-TR" sz="2800" dirty="0" smtClean="0">
                <a:latin typeface="Arial" pitchFamily="34" charset="0"/>
              </a:rPr>
              <a:t>Elektrotlarla EKG alımı</a:t>
            </a:r>
            <a:br>
              <a:rPr lang="tr-TR" sz="2800" dirty="0" smtClean="0">
                <a:latin typeface="Arial" pitchFamily="34" charset="0"/>
              </a:rPr>
            </a:br>
            <a:r>
              <a:rPr lang="tr-TR" sz="2800" dirty="0" smtClean="0">
                <a:latin typeface="Arial" pitchFamily="34" charset="0"/>
              </a:rPr>
              <a:t/>
            </a:r>
            <a:br>
              <a:rPr lang="tr-TR" sz="2800" dirty="0" smtClean="0">
                <a:latin typeface="Arial" pitchFamily="34" charset="0"/>
              </a:rPr>
            </a:br>
            <a:r>
              <a:rPr lang="tr-TR" sz="2800" dirty="0" smtClean="0">
                <a:latin typeface="Arial" pitchFamily="34" charset="0"/>
              </a:rPr>
              <a:t>Bir sargı kanalı ile deri üstünden bilgi nakli</a:t>
            </a:r>
            <a:br>
              <a:rPr lang="tr-TR" sz="2800" dirty="0" smtClean="0">
                <a:latin typeface="Arial" pitchFamily="34" charset="0"/>
              </a:rPr>
            </a:br>
            <a:endParaRPr lang="en-US" sz="2800" dirty="0">
              <a:latin typeface="Arial" pitchFamily="34" charset="0"/>
            </a:endParaRPr>
          </a:p>
        </p:txBody>
      </p:sp>
      <p:pic>
        <p:nvPicPr>
          <p:cNvPr id="423940" name="Picture 4"/>
          <p:cNvPicPr>
            <a:picLocks noGrp="1" noChangeAspect="1" noChangeArrowheads="1"/>
          </p:cNvPicPr>
          <p:nvPr>
            <p:ph idx="1"/>
          </p:nvPr>
        </p:nvPicPr>
        <p:blipFill>
          <a:blip r:embed="rId2" cstate="print"/>
          <a:srcRect/>
          <a:stretch>
            <a:fillRect/>
          </a:stretch>
        </p:blipFill>
        <p:spPr bwMode="auto">
          <a:xfrm>
            <a:off x="4551363" y="198438"/>
            <a:ext cx="4592637" cy="6659562"/>
          </a:xfrm>
          <a:noFill/>
          <a:ln>
            <a:miter lim="800000"/>
            <a:headEnd/>
            <a:tailEnd/>
          </a:ln>
        </p:spPr>
      </p:pic>
      <p:sp>
        <p:nvSpPr>
          <p:cNvPr id="5" name="Slide Number Placeholder 4"/>
          <p:cNvSpPr>
            <a:spLocks noGrp="1"/>
          </p:cNvSpPr>
          <p:nvPr>
            <p:ph type="sldNum" sz="quarter" idx="12"/>
          </p:nvPr>
        </p:nvSpPr>
        <p:spPr/>
        <p:txBody>
          <a:bodyPr/>
          <a:lstStyle/>
          <a:p>
            <a:pPr>
              <a:buClr>
                <a:srgbClr val="C9C2D1"/>
              </a:buClr>
              <a:defRPr/>
            </a:pPr>
            <a:fld id="{89E4F861-D691-4DED-9318-CA38B85A57D9}" type="slidenum">
              <a:rPr lang="en-US" smtClean="0">
                <a:solidFill>
                  <a:prstClr val="white">
                    <a:shade val="50000"/>
                  </a:prstClr>
                </a:solidFill>
              </a:rPr>
              <a:pPr>
                <a:buClr>
                  <a:srgbClr val="C9C2D1"/>
                </a:buClr>
                <a:defRPr/>
              </a:pPr>
              <a:t>65</a:t>
            </a:fld>
            <a:endParaRPr lang="en-US">
              <a:solidFill>
                <a:prstClr val="white">
                  <a:shade val="50000"/>
                </a:prstClr>
              </a:solidFill>
            </a:endParaRPr>
          </a:p>
        </p:txBody>
      </p:sp>
    </p:spTree>
    <p:extLst>
      <p:ext uri="{BB962C8B-B14F-4D97-AF65-F5344CB8AC3E}">
        <p14:creationId xmlns:p14="http://schemas.microsoft.com/office/powerpoint/2010/main" val="2045873504"/>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1892" name="Picture 4" descr="nucleus schematic"/>
          <p:cNvPicPr>
            <a:picLocks noGrp="1" noChangeAspect="1" noChangeArrowheads="1"/>
          </p:cNvPicPr>
          <p:nvPr>
            <p:ph idx="1"/>
          </p:nvPr>
        </p:nvPicPr>
        <p:blipFill>
          <a:blip r:embed="rId2" cstate="print"/>
          <a:stretch>
            <a:fillRect/>
          </a:stretch>
        </p:blipFill>
        <p:spPr bwMode="auto">
          <a:xfrm>
            <a:off x="1747837" y="1862931"/>
            <a:ext cx="5648325" cy="3762375"/>
          </a:xfrm>
          <a:noFill/>
          <a:ln>
            <a:miter lim="800000"/>
            <a:headEnd/>
            <a:tailEnd/>
          </a:ln>
        </p:spPr>
      </p:pic>
      <p:sp>
        <p:nvSpPr>
          <p:cNvPr id="9" name="Slide Number Placeholder 8"/>
          <p:cNvSpPr>
            <a:spLocks noGrp="1"/>
          </p:cNvSpPr>
          <p:nvPr>
            <p:ph type="sldNum" sz="quarter" idx="12"/>
          </p:nvPr>
        </p:nvSpPr>
        <p:spPr/>
        <p:txBody>
          <a:bodyPr/>
          <a:lstStyle/>
          <a:p>
            <a:pPr>
              <a:buClr>
                <a:srgbClr val="C9C2D1"/>
              </a:buClr>
              <a:defRPr/>
            </a:pPr>
            <a:fld id="{502C4086-0A80-4FBC-AA80-CED45D712996}" type="slidenum">
              <a:rPr lang="en-US" smtClean="0">
                <a:solidFill>
                  <a:prstClr val="white">
                    <a:shade val="50000"/>
                  </a:prstClr>
                </a:solidFill>
              </a:rPr>
              <a:pPr>
                <a:buClr>
                  <a:srgbClr val="C9C2D1"/>
                </a:buClr>
                <a:defRPr/>
              </a:pPr>
              <a:t>66</a:t>
            </a:fld>
            <a:endParaRPr lang="en-US">
              <a:solidFill>
                <a:prstClr val="white">
                  <a:shade val="50000"/>
                </a:prstClr>
              </a:solidFill>
            </a:endParaRPr>
          </a:p>
        </p:txBody>
      </p:sp>
      <p:sp>
        <p:nvSpPr>
          <p:cNvPr id="7" name="Title 6"/>
          <p:cNvSpPr>
            <a:spLocks noGrp="1"/>
          </p:cNvSpPr>
          <p:nvPr>
            <p:ph type="title"/>
          </p:nvPr>
        </p:nvSpPr>
        <p:spPr/>
        <p:txBody>
          <a:bodyPr>
            <a:normAutofit fontScale="90000"/>
          </a:bodyPr>
          <a:lstStyle/>
          <a:p>
            <a:pPr algn="ctr" rtl="0"/>
            <a:r>
              <a:rPr lang="tr-TR" dirty="0" smtClean="0">
                <a:solidFill>
                  <a:schemeClr val="tx2"/>
                </a:solidFill>
                <a:latin typeface="Arial" pitchFamily="34" charset="0"/>
              </a:rPr>
              <a:t>Mühendisliğinin Katkıları: Orta Kulak Protezi</a:t>
            </a:r>
            <a:endParaRPr lang="ar-SA" dirty="0"/>
          </a:p>
        </p:txBody>
      </p:sp>
      <p:pic>
        <p:nvPicPr>
          <p:cNvPr id="421895" name="Picture 7"/>
          <p:cNvPicPr>
            <a:picLocks noGrp="1" noChangeAspect="1" noChangeArrowheads="1"/>
          </p:cNvPicPr>
          <p:nvPr>
            <p:ph sz="half" idx="4294967295"/>
          </p:nvPr>
        </p:nvPicPr>
        <p:blipFill>
          <a:blip r:embed="rId3" cstate="print"/>
          <a:srcRect/>
          <a:stretch>
            <a:fillRect/>
          </a:stretch>
        </p:blipFill>
        <p:spPr bwMode="auto">
          <a:xfrm>
            <a:off x="4914900" y="2695575"/>
            <a:ext cx="4229100" cy="2805113"/>
          </a:xfrm>
          <a:noFill/>
          <a:ln>
            <a:miter lim="800000"/>
            <a:headEnd/>
            <a:tailEnd/>
          </a:ln>
        </p:spPr>
      </p:pic>
      <p:sp>
        <p:nvSpPr>
          <p:cNvPr id="11" name="Rectangle 4"/>
          <p:cNvSpPr>
            <a:spLocks noChangeArrowheads="1"/>
          </p:cNvSpPr>
          <p:nvPr/>
        </p:nvSpPr>
        <p:spPr bwMode="auto">
          <a:xfrm>
            <a:off x="468313" y="1664296"/>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4751453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2916" name="Picture 4"/>
          <p:cNvPicPr>
            <a:picLocks noGrp="1" noChangeAspect="1" noChangeArrowheads="1"/>
          </p:cNvPicPr>
          <p:nvPr>
            <p:ph idx="1"/>
          </p:nvPr>
        </p:nvPicPr>
        <p:blipFill>
          <a:blip r:embed="rId2" cstate="print"/>
          <a:stretch>
            <a:fillRect/>
          </a:stretch>
        </p:blipFill>
        <p:spPr bwMode="auto">
          <a:xfrm>
            <a:off x="1867238" y="1739357"/>
            <a:ext cx="5409524" cy="4009524"/>
          </a:xfrm>
          <a:noFill/>
          <a:ln>
            <a:miter lim="800000"/>
            <a:headEnd/>
            <a:tailEnd/>
          </a:ln>
        </p:spPr>
      </p:pic>
      <p:sp>
        <p:nvSpPr>
          <p:cNvPr id="7" name="Slide Number Placeholder 6"/>
          <p:cNvSpPr>
            <a:spLocks noGrp="1"/>
          </p:cNvSpPr>
          <p:nvPr>
            <p:ph type="sldNum" sz="quarter" idx="12"/>
          </p:nvPr>
        </p:nvSpPr>
        <p:spPr/>
        <p:txBody>
          <a:bodyPr/>
          <a:lstStyle/>
          <a:p>
            <a:pPr>
              <a:buClr>
                <a:srgbClr val="C9C2D1"/>
              </a:buClr>
              <a:defRPr/>
            </a:pPr>
            <a:fld id="{5600F06E-C9D7-44EB-A2D0-13D8696F4407}" type="slidenum">
              <a:rPr lang="en-US" smtClean="0">
                <a:solidFill>
                  <a:prstClr val="white">
                    <a:shade val="50000"/>
                  </a:prstClr>
                </a:solidFill>
              </a:rPr>
              <a:pPr>
                <a:buClr>
                  <a:srgbClr val="C9C2D1"/>
                </a:buClr>
                <a:defRPr/>
              </a:pPr>
              <a:t>67</a:t>
            </a:fld>
            <a:endParaRPr lang="en-US">
              <a:solidFill>
                <a:prstClr val="white">
                  <a:shade val="50000"/>
                </a:prstClr>
              </a:solidFill>
            </a:endParaRPr>
          </a:p>
        </p:txBody>
      </p:sp>
      <p:sp>
        <p:nvSpPr>
          <p:cNvPr id="6" name="Title 5"/>
          <p:cNvSpPr>
            <a:spLocks noGrp="1"/>
          </p:cNvSpPr>
          <p:nvPr>
            <p:ph type="title"/>
          </p:nvPr>
        </p:nvSpPr>
        <p:spPr/>
        <p:txBody>
          <a:bodyPr>
            <a:normAutofit fontScale="90000"/>
          </a:bodyPr>
          <a:lstStyle/>
          <a:p>
            <a:pPr algn="ctr" rtl="0"/>
            <a:r>
              <a:rPr lang="tr-TR" dirty="0" smtClean="0">
                <a:solidFill>
                  <a:schemeClr val="tx2"/>
                </a:solidFill>
                <a:latin typeface="Arial" pitchFamily="34" charset="0"/>
              </a:rPr>
              <a:t>Mühendisliğinin Orta Kulak Protezine katkısı</a:t>
            </a:r>
            <a:endParaRPr lang="ar-SA" dirty="0"/>
          </a:p>
        </p:txBody>
      </p:sp>
      <p:sp>
        <p:nvSpPr>
          <p:cNvPr id="9" name="Rectangle 4"/>
          <p:cNvSpPr>
            <a:spLocks noChangeArrowheads="1"/>
          </p:cNvSpPr>
          <p:nvPr/>
        </p:nvSpPr>
        <p:spPr bwMode="auto">
          <a:xfrm>
            <a:off x="468313" y="1448272"/>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58474779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3141" name="Picture 5"/>
          <p:cNvPicPr>
            <a:picLocks noGrp="1" noChangeAspect="1" noChangeArrowheads="1"/>
          </p:cNvPicPr>
          <p:nvPr>
            <p:ph idx="1"/>
          </p:nvPr>
        </p:nvPicPr>
        <p:blipFill>
          <a:blip r:embed="rId2" cstate="print"/>
          <a:stretch>
            <a:fillRect/>
          </a:stretch>
        </p:blipFill>
        <p:spPr bwMode="auto">
          <a:xfrm>
            <a:off x="652827" y="1052737"/>
            <a:ext cx="6214698" cy="4267770"/>
          </a:xfrm>
          <a:noFill/>
          <a:ln>
            <a:miter lim="800000"/>
            <a:headEnd/>
            <a:tailEnd/>
          </a:ln>
        </p:spPr>
      </p:pic>
      <p:sp>
        <p:nvSpPr>
          <p:cNvPr id="603147" name="Rectangle 11"/>
          <p:cNvSpPr>
            <a:spLocks noGrp="1" noChangeArrowheads="1"/>
          </p:cNvSpPr>
          <p:nvPr>
            <p:ph type="title"/>
          </p:nvPr>
        </p:nvSpPr>
        <p:spPr>
          <a:xfrm>
            <a:off x="904884" y="5373216"/>
            <a:ext cx="8229600" cy="1143000"/>
          </a:xfrm>
        </p:spPr>
        <p:txBody>
          <a:bodyPr>
            <a:normAutofit fontScale="90000"/>
          </a:bodyPr>
          <a:lstStyle/>
          <a:p>
            <a:pPr rtl="0"/>
            <a:r>
              <a:rPr lang="tr-TR" sz="2400" b="0" dirty="0" smtClean="0">
                <a:solidFill>
                  <a:schemeClr val="tx1"/>
                </a:solidFill>
                <a:effectLst/>
                <a:latin typeface="Arial" pitchFamily="34" charset="0"/>
              </a:rPr>
              <a:t>Bu kör adam yüksek teknolojili bir gezinti ve yönlendirme sistemi kullanmaktadir: çevreden toplanan bilgiler 144 eletrodlu bir şeritle diline uyarılar vererek çevresini tanıtmaktadır</a:t>
            </a:r>
            <a:endParaRPr lang="en-US" sz="2400" b="0" dirty="0">
              <a:solidFill>
                <a:schemeClr val="tx1"/>
              </a:solidFill>
              <a:effectLst/>
              <a:latin typeface="Arial" pitchFamily="34" charset="0"/>
            </a:endParaRPr>
          </a:p>
        </p:txBody>
      </p:sp>
      <p:pic>
        <p:nvPicPr>
          <p:cNvPr id="603146" name="Picture 10"/>
          <p:cNvPicPr>
            <a:picLocks noGrp="1" noChangeAspect="1" noChangeArrowheads="1"/>
          </p:cNvPicPr>
          <p:nvPr>
            <p:ph sz="quarter" idx="4294967295"/>
          </p:nvPr>
        </p:nvPicPr>
        <p:blipFill>
          <a:blip r:embed="rId3" cstate="print"/>
          <a:srcRect/>
          <a:stretch>
            <a:fillRect/>
          </a:stretch>
        </p:blipFill>
        <p:spPr bwMode="auto">
          <a:xfrm>
            <a:off x="6750050" y="1143000"/>
            <a:ext cx="2393950" cy="3581400"/>
          </a:xfrm>
          <a:noFill/>
          <a:ln>
            <a:miter lim="800000"/>
            <a:headEnd/>
            <a:tailEnd/>
          </a:ln>
        </p:spPr>
      </p:pic>
      <p:sp>
        <p:nvSpPr>
          <p:cNvPr id="603150" name="Rectangle 14"/>
          <p:cNvSpPr>
            <a:spLocks noChangeArrowheads="1"/>
          </p:cNvSpPr>
          <p:nvPr/>
        </p:nvSpPr>
        <p:spPr bwMode="auto">
          <a:xfrm>
            <a:off x="179512" y="381000"/>
            <a:ext cx="8847294" cy="461665"/>
          </a:xfrm>
          <a:prstGeom prst="rect">
            <a:avLst/>
          </a:prstGeom>
          <a:noFill/>
          <a:ln w="9525">
            <a:noFill/>
            <a:miter lim="800000"/>
            <a:headEnd/>
            <a:tailEnd/>
          </a:ln>
          <a:effectLst/>
        </p:spPr>
        <p:txBody>
          <a:bodyPr wrap="none">
            <a:spAutoFit/>
          </a:bodyPr>
          <a:lstStyle/>
          <a:p>
            <a:pPr>
              <a:buNone/>
            </a:pPr>
            <a:r>
              <a:rPr lang="tr-TR" sz="2400" b="1" dirty="0" smtClean="0">
                <a:solidFill>
                  <a:schemeClr val="tx2"/>
                </a:solidFill>
                <a:latin typeface="Arial" pitchFamily="34" charset="0"/>
              </a:rPr>
              <a:t>Bilişim ve İletişimin sağlık hizmetlerine katkıları ne olabilir?</a:t>
            </a:r>
            <a:endParaRPr lang="en-US" sz="2400" b="1" dirty="0">
              <a:solidFill>
                <a:schemeClr val="tx2"/>
              </a:solidFill>
              <a:latin typeface="Arial" pitchFamily="34" charset="0"/>
            </a:endParaRPr>
          </a:p>
        </p:txBody>
      </p:sp>
      <p:sp>
        <p:nvSpPr>
          <p:cNvPr id="7" name="Rectangle 4"/>
          <p:cNvSpPr>
            <a:spLocks noChangeArrowheads="1"/>
          </p:cNvSpPr>
          <p:nvPr/>
        </p:nvSpPr>
        <p:spPr bwMode="auto">
          <a:xfrm>
            <a:off x="468313" y="872208"/>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57577303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5188" name="Picture 4"/>
          <p:cNvPicPr>
            <a:picLocks noGrp="1" noChangeAspect="1" noChangeArrowheads="1"/>
          </p:cNvPicPr>
          <p:nvPr>
            <p:ph idx="1"/>
          </p:nvPr>
        </p:nvPicPr>
        <p:blipFill>
          <a:blip r:embed="rId2" cstate="print"/>
          <a:stretch>
            <a:fillRect/>
          </a:stretch>
        </p:blipFill>
        <p:spPr bwMode="auto">
          <a:xfrm>
            <a:off x="2051162" y="1481138"/>
            <a:ext cx="5041675" cy="4525962"/>
          </a:xfrm>
          <a:noFill/>
          <a:ln>
            <a:miter lim="800000"/>
            <a:headEnd/>
            <a:tailEnd/>
          </a:ln>
        </p:spPr>
      </p:pic>
      <p:sp>
        <p:nvSpPr>
          <p:cNvPr id="9" name="Slide Number Placeholder 8"/>
          <p:cNvSpPr>
            <a:spLocks noGrp="1"/>
          </p:cNvSpPr>
          <p:nvPr>
            <p:ph type="sldNum" sz="quarter" idx="12"/>
          </p:nvPr>
        </p:nvSpPr>
        <p:spPr/>
        <p:txBody>
          <a:bodyPr/>
          <a:lstStyle/>
          <a:p>
            <a:pPr>
              <a:buClr>
                <a:srgbClr val="C9C2D1"/>
              </a:buClr>
              <a:defRPr/>
            </a:pPr>
            <a:fld id="{0E545FFC-13B0-46B5-9449-F535EE0AF03A}" type="slidenum">
              <a:rPr lang="en-US" smtClean="0">
                <a:solidFill>
                  <a:prstClr val="white">
                    <a:shade val="50000"/>
                  </a:prstClr>
                </a:solidFill>
              </a:rPr>
              <a:pPr>
                <a:buClr>
                  <a:srgbClr val="C9C2D1"/>
                </a:buClr>
                <a:defRPr/>
              </a:pPr>
              <a:t>69</a:t>
            </a:fld>
            <a:endParaRPr lang="en-US">
              <a:solidFill>
                <a:prstClr val="white">
                  <a:shade val="50000"/>
                </a:prstClr>
              </a:solidFill>
            </a:endParaRPr>
          </a:p>
        </p:txBody>
      </p:sp>
      <p:sp>
        <p:nvSpPr>
          <p:cNvPr id="605193" name="Rectangle 9"/>
          <p:cNvSpPr>
            <a:spLocks noGrp="1" noChangeArrowheads="1"/>
          </p:cNvSpPr>
          <p:nvPr>
            <p:ph type="title"/>
          </p:nvPr>
        </p:nvSpPr>
        <p:spPr>
          <a:xfrm>
            <a:off x="931659" y="5517232"/>
            <a:ext cx="8229600" cy="1143000"/>
          </a:xfrm>
        </p:spPr>
        <p:txBody>
          <a:bodyPr>
            <a:normAutofit fontScale="90000"/>
          </a:bodyPr>
          <a:lstStyle/>
          <a:p>
            <a:pPr rtl="0"/>
            <a:r>
              <a:rPr lang="tr-TR" sz="2400" b="0" dirty="0" smtClean="0">
                <a:effectLst/>
                <a:latin typeface="Arial" pitchFamily="34" charset="0"/>
              </a:rPr>
              <a:t>Hareket edemeyen veya konuşamayan hastaların beyninden alınacak işaretler bir bilgisayarda işlenerek hastanın çevresi ile haberleşmesi sağlanabilir.</a:t>
            </a:r>
            <a:endParaRPr lang="en-US" sz="2400" b="0" dirty="0">
              <a:effectLst/>
              <a:latin typeface="Arial" pitchFamily="34" charset="0"/>
            </a:endParaRPr>
          </a:p>
        </p:txBody>
      </p:sp>
      <p:pic>
        <p:nvPicPr>
          <p:cNvPr id="605192" name="Picture 8"/>
          <p:cNvPicPr>
            <a:picLocks noGrp="1" noChangeAspect="1" noChangeArrowheads="1"/>
          </p:cNvPicPr>
          <p:nvPr>
            <p:ph sz="quarter" idx="4294967295"/>
          </p:nvPr>
        </p:nvPicPr>
        <p:blipFill>
          <a:blip r:embed="rId3" cstate="print"/>
          <a:srcRect/>
          <a:stretch>
            <a:fillRect/>
          </a:stretch>
        </p:blipFill>
        <p:spPr bwMode="auto">
          <a:xfrm>
            <a:off x="5181600" y="1600200"/>
            <a:ext cx="3962400" cy="2759075"/>
          </a:xfrm>
          <a:noFill/>
          <a:ln>
            <a:miter lim="800000"/>
            <a:headEnd/>
            <a:tailEnd/>
          </a:ln>
        </p:spPr>
      </p:pic>
      <p:sp>
        <p:nvSpPr>
          <p:cNvPr id="11" name="Rectangle 4"/>
          <p:cNvSpPr>
            <a:spLocks noChangeArrowheads="1"/>
          </p:cNvSpPr>
          <p:nvPr/>
        </p:nvSpPr>
        <p:spPr bwMode="auto">
          <a:xfrm>
            <a:off x="468313" y="836712"/>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
        <p:nvSpPr>
          <p:cNvPr id="8" name="Rectangle 14"/>
          <p:cNvSpPr>
            <a:spLocks noChangeArrowheads="1"/>
          </p:cNvSpPr>
          <p:nvPr/>
        </p:nvSpPr>
        <p:spPr bwMode="auto">
          <a:xfrm>
            <a:off x="179512" y="381000"/>
            <a:ext cx="8847294" cy="461665"/>
          </a:xfrm>
          <a:prstGeom prst="rect">
            <a:avLst/>
          </a:prstGeom>
          <a:noFill/>
          <a:ln w="9525">
            <a:noFill/>
            <a:miter lim="800000"/>
            <a:headEnd/>
            <a:tailEnd/>
          </a:ln>
          <a:effectLst/>
        </p:spPr>
        <p:txBody>
          <a:bodyPr wrap="none">
            <a:spAutoFit/>
          </a:bodyPr>
          <a:lstStyle/>
          <a:p>
            <a:pPr>
              <a:buNone/>
            </a:pPr>
            <a:r>
              <a:rPr lang="tr-TR" sz="2400" b="1" dirty="0" smtClean="0">
                <a:solidFill>
                  <a:schemeClr val="tx2"/>
                </a:solidFill>
                <a:latin typeface="Arial" pitchFamily="34" charset="0"/>
              </a:rPr>
              <a:t>Bilişim ve İletişimin sağlık hizmetlerine katkıları ne olabilir?</a:t>
            </a:r>
            <a:endParaRPr lang="en-US" sz="2400" b="1" dirty="0">
              <a:solidFill>
                <a:schemeClr val="tx2"/>
              </a:solidFill>
              <a:latin typeface="Arial" pitchFamily="34" charset="0"/>
            </a:endParaRPr>
          </a:p>
        </p:txBody>
      </p:sp>
    </p:spTree>
    <p:extLst>
      <p:ext uri="{BB962C8B-B14F-4D97-AF65-F5344CB8AC3E}">
        <p14:creationId xmlns:p14="http://schemas.microsoft.com/office/powerpoint/2010/main" val="2930379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tr-TR" dirty="0" smtClean="0"/>
              <a:t>İlmi bilginin özelliği</a:t>
            </a:r>
            <a:endParaRPr lang="ar-SA" dirty="0"/>
          </a:p>
        </p:txBody>
      </p:sp>
      <p:sp>
        <p:nvSpPr>
          <p:cNvPr id="3" name="Content Placeholder 2"/>
          <p:cNvSpPr>
            <a:spLocks noGrp="1"/>
          </p:cNvSpPr>
          <p:nvPr>
            <p:ph idx="1"/>
          </p:nvPr>
        </p:nvSpPr>
        <p:spPr/>
        <p:txBody>
          <a:bodyPr/>
          <a:lstStyle/>
          <a:p>
            <a:pPr algn="l" rtl="0"/>
            <a:r>
              <a:rPr lang="tr-TR" dirty="0" smtClean="0"/>
              <a:t>İlim aydınlatan, yol gösteren ve ferahlatan bilgilerdir.</a:t>
            </a:r>
          </a:p>
          <a:p>
            <a:pPr algn="l" rtl="0"/>
            <a:r>
              <a:rPr lang="tr-TR" dirty="0" smtClean="0"/>
              <a:t>İlmi bilgi</a:t>
            </a:r>
            <a:r>
              <a:rPr lang="en-US" dirty="0" smtClean="0"/>
              <a:t> </a:t>
            </a:r>
            <a:r>
              <a:rPr lang="tr-TR" dirty="0" smtClean="0"/>
              <a:t>gelişmiş bir akıl, </a:t>
            </a:r>
            <a:r>
              <a:rPr lang="en-US" dirty="0" smtClean="0"/>
              <a:t>do</a:t>
            </a:r>
            <a:r>
              <a:rPr lang="tr-TR" dirty="0" smtClean="0"/>
              <a:t>ğru kaynaklardan elde edilmiş tartışmasız gerçekler (postula) ve doğru gözlemlerle elde edilir.</a:t>
            </a:r>
          </a:p>
        </p:txBody>
      </p:sp>
      <p:sp>
        <p:nvSpPr>
          <p:cNvPr id="6" name="Slide Number Placeholder 5"/>
          <p:cNvSpPr>
            <a:spLocks noGrp="1"/>
          </p:cNvSpPr>
          <p:nvPr>
            <p:ph type="sldNum" sz="quarter" idx="12"/>
          </p:nvPr>
        </p:nvSpPr>
        <p:spPr/>
        <p:txBody>
          <a:bodyPr/>
          <a:lstStyle/>
          <a:p>
            <a:pPr>
              <a:buClr>
                <a:srgbClr val="C9C2D1"/>
              </a:buClr>
              <a:defRPr/>
            </a:pPr>
            <a:fld id="{89E4F861-D691-4DED-9318-CA38B85A57D9}" type="slidenum">
              <a:rPr lang="en-US" smtClean="0">
                <a:solidFill>
                  <a:prstClr val="white">
                    <a:shade val="50000"/>
                  </a:prstClr>
                </a:solidFill>
              </a:rPr>
              <a:pPr>
                <a:buClr>
                  <a:srgbClr val="C9C2D1"/>
                </a:buClr>
                <a:defRPr/>
              </a:pPr>
              <a:t>7</a:t>
            </a:fld>
            <a:endParaRPr lang="en-US">
              <a:solidFill>
                <a:prstClr val="white">
                  <a:shade val="50000"/>
                </a:prstClr>
              </a:solidFill>
            </a:endParaRPr>
          </a:p>
        </p:txBody>
      </p:sp>
      <p:sp>
        <p:nvSpPr>
          <p:cNvPr id="7"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59982429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7" name="Rectangle 9"/>
          <p:cNvSpPr>
            <a:spLocks noGrp="1" noChangeArrowheads="1"/>
          </p:cNvSpPr>
          <p:nvPr>
            <p:ph type="title" idx="4294967295"/>
          </p:nvPr>
        </p:nvSpPr>
        <p:spPr>
          <a:xfrm>
            <a:off x="144016" y="4876800"/>
            <a:ext cx="8748464" cy="1576536"/>
          </a:xfrm>
        </p:spPr>
        <p:txBody>
          <a:bodyPr>
            <a:normAutofit fontScale="90000"/>
          </a:bodyPr>
          <a:lstStyle/>
          <a:p>
            <a:pPr rtl="0"/>
            <a:r>
              <a:rPr lang="tr-TR" sz="2400" dirty="0" smtClean="0">
                <a:latin typeface="Arial" pitchFamily="34" charset="0"/>
              </a:rPr>
              <a:t>Yutkunma zorluğu çeken hastalar bir tüple beslenmek zorundadırlar. Özel eksersizlerle dili kuvv</a:t>
            </a:r>
            <a:r>
              <a:rPr lang="en-US" sz="2400" dirty="0" smtClean="0">
                <a:latin typeface="Arial" pitchFamily="34" charset="0"/>
              </a:rPr>
              <a:t>e</a:t>
            </a:r>
            <a:r>
              <a:rPr lang="tr-TR" sz="2400" dirty="0" smtClean="0">
                <a:latin typeface="Arial" pitchFamily="34" charset="0"/>
              </a:rPr>
              <a:t>tlendirerek yutkunma fonksiyonu iyileştirebilir. Bir plaka </a:t>
            </a:r>
            <a:r>
              <a:rPr lang="tr-TR" sz="2400" dirty="0">
                <a:latin typeface="Arial" pitchFamily="34" charset="0"/>
              </a:rPr>
              <a:t>ü</a:t>
            </a:r>
            <a:r>
              <a:rPr lang="tr-TR" sz="2400" dirty="0" smtClean="0">
                <a:latin typeface="Arial" pitchFamily="34" charset="0"/>
              </a:rPr>
              <a:t>zerine yerleştirilen basınç alıcıları dil eksersizinin yeterli olup olmadığı konusunda geri besleme sağlayabilir.</a:t>
            </a:r>
            <a:endParaRPr lang="en-US" sz="2400" dirty="0">
              <a:latin typeface="Arial" pitchFamily="34" charset="0"/>
            </a:endParaRPr>
          </a:p>
        </p:txBody>
      </p:sp>
      <p:pic>
        <p:nvPicPr>
          <p:cNvPr id="606212" name="Picture 4"/>
          <p:cNvPicPr>
            <a:picLocks noGrp="1" noChangeAspect="1" noChangeArrowheads="1"/>
          </p:cNvPicPr>
          <p:nvPr>
            <p:ph sz="half" idx="4294967295"/>
          </p:nvPr>
        </p:nvPicPr>
        <p:blipFill>
          <a:blip r:embed="rId2" cstate="print"/>
          <a:srcRect/>
          <a:stretch>
            <a:fillRect/>
          </a:stretch>
        </p:blipFill>
        <p:spPr bwMode="auto">
          <a:xfrm>
            <a:off x="3786182" y="1158875"/>
            <a:ext cx="5038725" cy="3508375"/>
          </a:xfrm>
          <a:noFill/>
          <a:ln>
            <a:miter lim="800000"/>
            <a:headEnd/>
            <a:tailEnd/>
          </a:ln>
        </p:spPr>
      </p:pic>
      <p:pic>
        <p:nvPicPr>
          <p:cNvPr id="606216" name="Picture 8"/>
          <p:cNvPicPr>
            <a:picLocks noGrp="1" noChangeAspect="1" noChangeArrowheads="1"/>
          </p:cNvPicPr>
          <p:nvPr>
            <p:ph sz="quarter" idx="4294967295"/>
          </p:nvPr>
        </p:nvPicPr>
        <p:blipFill>
          <a:blip r:embed="rId3" cstate="print"/>
          <a:srcRect/>
          <a:stretch>
            <a:fillRect/>
          </a:stretch>
        </p:blipFill>
        <p:spPr bwMode="auto">
          <a:xfrm>
            <a:off x="180962" y="1143000"/>
            <a:ext cx="2533650" cy="3429000"/>
          </a:xfrm>
          <a:noFill/>
          <a:ln>
            <a:miter lim="800000"/>
            <a:headEnd/>
            <a:tailEnd/>
          </a:ln>
        </p:spPr>
      </p:pic>
      <p:sp>
        <p:nvSpPr>
          <p:cNvPr id="9" name="Slide Number Placeholder 8"/>
          <p:cNvSpPr>
            <a:spLocks noGrp="1"/>
          </p:cNvSpPr>
          <p:nvPr>
            <p:ph type="sldNum" sz="quarter" idx="12"/>
          </p:nvPr>
        </p:nvSpPr>
        <p:spPr/>
        <p:txBody>
          <a:bodyPr/>
          <a:lstStyle/>
          <a:p>
            <a:pPr>
              <a:buClr>
                <a:srgbClr val="C9C2D1"/>
              </a:buClr>
              <a:defRPr/>
            </a:pPr>
            <a:fld id="{0E545FFC-13B0-46B5-9449-F535EE0AF03A}" type="slidenum">
              <a:rPr lang="en-US" smtClean="0">
                <a:solidFill>
                  <a:prstClr val="white">
                    <a:shade val="50000"/>
                  </a:prstClr>
                </a:solidFill>
              </a:rPr>
              <a:pPr>
                <a:buClr>
                  <a:srgbClr val="C9C2D1"/>
                </a:buClr>
                <a:defRPr/>
              </a:pPr>
              <a:t>70</a:t>
            </a:fld>
            <a:endParaRPr lang="en-US">
              <a:solidFill>
                <a:prstClr val="white">
                  <a:shade val="50000"/>
                </a:prstClr>
              </a:solidFill>
            </a:endParaRPr>
          </a:p>
        </p:txBody>
      </p:sp>
      <p:sp>
        <p:nvSpPr>
          <p:cNvPr id="11" name="Rectangle 4"/>
          <p:cNvSpPr>
            <a:spLocks noChangeArrowheads="1"/>
          </p:cNvSpPr>
          <p:nvPr/>
        </p:nvSpPr>
        <p:spPr bwMode="auto">
          <a:xfrm>
            <a:off x="468313" y="836712"/>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
        <p:nvSpPr>
          <p:cNvPr id="8" name="Rectangle 14"/>
          <p:cNvSpPr>
            <a:spLocks noChangeArrowheads="1"/>
          </p:cNvSpPr>
          <p:nvPr/>
        </p:nvSpPr>
        <p:spPr bwMode="auto">
          <a:xfrm>
            <a:off x="179512" y="381000"/>
            <a:ext cx="8847294" cy="461665"/>
          </a:xfrm>
          <a:prstGeom prst="rect">
            <a:avLst/>
          </a:prstGeom>
          <a:noFill/>
          <a:ln w="9525">
            <a:noFill/>
            <a:miter lim="800000"/>
            <a:headEnd/>
            <a:tailEnd/>
          </a:ln>
          <a:effectLst/>
        </p:spPr>
        <p:txBody>
          <a:bodyPr wrap="none">
            <a:spAutoFit/>
          </a:bodyPr>
          <a:lstStyle/>
          <a:p>
            <a:pPr>
              <a:buNone/>
            </a:pPr>
            <a:r>
              <a:rPr lang="tr-TR" sz="2400" b="1" dirty="0" smtClean="0">
                <a:solidFill>
                  <a:schemeClr val="tx2"/>
                </a:solidFill>
                <a:latin typeface="Arial" pitchFamily="34" charset="0"/>
              </a:rPr>
              <a:t>Bilişim ve İletişimin sağlık hizmetlerine katkıları ne olabilir?</a:t>
            </a:r>
            <a:endParaRPr lang="en-US" sz="2400" b="1" dirty="0">
              <a:solidFill>
                <a:schemeClr val="tx2"/>
              </a:solidFill>
              <a:latin typeface="Arial" pitchFamily="34" charset="0"/>
            </a:endParaRPr>
          </a:p>
        </p:txBody>
      </p:sp>
    </p:spTree>
    <p:extLst>
      <p:ext uri="{BB962C8B-B14F-4D97-AF65-F5344CB8AC3E}">
        <p14:creationId xmlns:p14="http://schemas.microsoft.com/office/powerpoint/2010/main" val="111945690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tr-TR" dirty="0" smtClean="0"/>
              <a:t>Rehabilitasyon</a:t>
            </a:r>
            <a:endParaRPr lang="ar-SA" dirty="0"/>
          </a:p>
        </p:txBody>
      </p:sp>
      <p:sp>
        <p:nvSpPr>
          <p:cNvPr id="3" name="Content Placeholder 2"/>
          <p:cNvSpPr>
            <a:spLocks noGrp="1"/>
          </p:cNvSpPr>
          <p:nvPr>
            <p:ph type="body" sz="half" idx="1"/>
          </p:nvPr>
        </p:nvSpPr>
        <p:spPr>
          <a:xfrm>
            <a:off x="304800" y="1600200"/>
            <a:ext cx="4648200" cy="4800600"/>
          </a:xfrm>
        </p:spPr>
        <p:txBody>
          <a:bodyPr>
            <a:normAutofit fontScale="85000" lnSpcReduction="20000"/>
          </a:bodyPr>
          <a:lstStyle/>
          <a:p>
            <a:pPr algn="l" rtl="0">
              <a:lnSpc>
                <a:spcPct val="120000"/>
              </a:lnSpc>
            </a:pPr>
            <a:r>
              <a:rPr lang="tr-TR" dirty="0" smtClean="0"/>
              <a:t>Kişilerin en üst düzeyde bağımsız hareket edebilmelerine ve böylece de onların fiziki, zihinsel, sosyal ve manevi olarak daha güzel yaşam  şartlarına kavuşmalarını sağlamak.</a:t>
            </a:r>
          </a:p>
          <a:p>
            <a:pPr algn="l" rtl="0">
              <a:lnSpc>
                <a:spcPct val="120000"/>
              </a:lnSpc>
            </a:pPr>
            <a:r>
              <a:rPr lang="tr-TR" dirty="0" smtClean="0"/>
              <a:t>Rehabilitasyon mühendisliği sakat kişilerin sakatlıklarının giderilmesi veya onların bağımsız yaşayabilmeleri için imkanlar geliştirilmesini amaçlar.</a:t>
            </a:r>
          </a:p>
        </p:txBody>
      </p:sp>
      <p:pic>
        <p:nvPicPr>
          <p:cNvPr id="8" name="ClipArt Placeholder 7" descr="Rehabilitation.jpg"/>
          <p:cNvPicPr>
            <a:picLocks noGrp="1" noChangeAspect="1"/>
          </p:cNvPicPr>
          <p:nvPr>
            <p:ph type="clipArt" sz="half" idx="2"/>
          </p:nvPr>
        </p:nvPicPr>
        <p:blipFill>
          <a:blip r:embed="rId2" cstate="print"/>
          <a:stretch>
            <a:fillRect/>
          </a:stretch>
        </p:blipFill>
        <p:spPr>
          <a:xfrm>
            <a:off x="5245561" y="1600200"/>
            <a:ext cx="2843877" cy="4525963"/>
          </a:xfrm>
        </p:spPr>
      </p:pic>
      <p:sp>
        <p:nvSpPr>
          <p:cNvPr id="5" name="Slide Number Placeholder 4"/>
          <p:cNvSpPr>
            <a:spLocks noGrp="1"/>
          </p:cNvSpPr>
          <p:nvPr>
            <p:ph type="sldNum" sz="quarter" idx="12"/>
          </p:nvPr>
        </p:nvSpPr>
        <p:spPr/>
        <p:txBody>
          <a:bodyPr/>
          <a:lstStyle/>
          <a:p>
            <a:pPr>
              <a:buNone/>
            </a:pPr>
            <a:fld id="{6F0A3E73-0B0D-4D20-BB26-2FE3D1302130}" type="slidenum">
              <a:rPr lang="ar-SA" smtClean="0"/>
              <a:pPr>
                <a:buNone/>
              </a:pPr>
              <a:t>71</a:t>
            </a:fld>
            <a:endParaRPr lang="ar-SA" dirty="0"/>
          </a:p>
        </p:txBody>
      </p:sp>
      <p:sp>
        <p:nvSpPr>
          <p:cNvPr id="10"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10299892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0"/>
            <a:r>
              <a:rPr lang="en-US" dirty="0" smtClean="0"/>
              <a:t>B</a:t>
            </a:r>
            <a:r>
              <a:rPr lang="tr-TR" dirty="0" smtClean="0"/>
              <a:t>iyomekanik</a:t>
            </a:r>
            <a:endParaRPr lang="ar-SA" dirty="0"/>
          </a:p>
        </p:txBody>
      </p:sp>
      <p:sp>
        <p:nvSpPr>
          <p:cNvPr id="6" name="Text Placeholder 5"/>
          <p:cNvSpPr>
            <a:spLocks noGrp="1"/>
          </p:cNvSpPr>
          <p:nvPr>
            <p:ph type="body" sz="half" idx="1"/>
          </p:nvPr>
        </p:nvSpPr>
        <p:spPr>
          <a:xfrm>
            <a:off x="457200" y="1600200"/>
            <a:ext cx="4343400" cy="4724400"/>
          </a:xfrm>
        </p:spPr>
        <p:txBody>
          <a:bodyPr>
            <a:normAutofit fontScale="92500" lnSpcReduction="20000"/>
          </a:bodyPr>
          <a:lstStyle/>
          <a:p>
            <a:pPr algn="l" rtl="0"/>
            <a:r>
              <a:rPr lang="tr-TR" dirty="0" smtClean="0"/>
              <a:t>Mekanik prensplerin canlı ortamlara (insan, hayvan, bitki, organ veya hücre) uygulanması</a:t>
            </a:r>
          </a:p>
          <a:p>
            <a:pPr algn="l" rtl="0"/>
            <a:r>
              <a:rPr lang="tr-TR" dirty="0" smtClean="0"/>
              <a:t>Mekaniğin metotları ile biyolojik sistemlerin yapı ve çalışmalarının incelenmesi</a:t>
            </a:r>
          </a:p>
          <a:p>
            <a:pPr algn="l" rtl="0"/>
            <a:r>
              <a:rPr lang="tr-TR" dirty="0" smtClean="0"/>
              <a:t>Sayısal işlemler, modellemeler, hipotez ve çözümlerin geçerlilik analizler, laboratuvar ölçümleri, benzetimler geniş ölçüde kullanılır.</a:t>
            </a:r>
          </a:p>
        </p:txBody>
      </p:sp>
      <p:sp>
        <p:nvSpPr>
          <p:cNvPr id="4" name="Slide Number Placeholder 3"/>
          <p:cNvSpPr>
            <a:spLocks noGrp="1"/>
          </p:cNvSpPr>
          <p:nvPr>
            <p:ph type="sldNum" sz="quarter" idx="12"/>
          </p:nvPr>
        </p:nvSpPr>
        <p:spPr/>
        <p:txBody>
          <a:bodyPr/>
          <a:lstStyle/>
          <a:p>
            <a:pPr>
              <a:buNone/>
            </a:pPr>
            <a:fld id="{6F0A3E73-0B0D-4D20-BB26-2FE3D1302130}" type="slidenum">
              <a:rPr lang="ar-SA" smtClean="0"/>
              <a:pPr>
                <a:buNone/>
              </a:pPr>
              <a:t>72</a:t>
            </a:fld>
            <a:endParaRPr lang="ar-SA" dirty="0"/>
          </a:p>
        </p:txBody>
      </p:sp>
      <p:pic>
        <p:nvPicPr>
          <p:cNvPr id="5" name="Picture 4" descr="Microprocessor_Controlled_Prosthetic_Leg.jpg"/>
          <p:cNvPicPr>
            <a:picLocks noChangeAspect="1"/>
          </p:cNvPicPr>
          <p:nvPr/>
        </p:nvPicPr>
        <p:blipFill>
          <a:blip r:embed="rId2" cstate="print"/>
          <a:stretch>
            <a:fillRect/>
          </a:stretch>
        </p:blipFill>
        <p:spPr>
          <a:xfrm>
            <a:off x="5029200" y="1676400"/>
            <a:ext cx="2743200" cy="2569464"/>
          </a:xfrm>
          <a:prstGeom prst="rect">
            <a:avLst/>
          </a:prstGeom>
        </p:spPr>
      </p:pic>
      <p:sp>
        <p:nvSpPr>
          <p:cNvPr id="10" name="TextBox 9"/>
          <p:cNvSpPr txBox="1"/>
          <p:nvPr/>
        </p:nvSpPr>
        <p:spPr>
          <a:xfrm>
            <a:off x="5029200" y="4572000"/>
            <a:ext cx="3505200" cy="757130"/>
          </a:xfrm>
          <a:prstGeom prst="rect">
            <a:avLst/>
          </a:prstGeom>
          <a:noFill/>
        </p:spPr>
        <p:txBody>
          <a:bodyPr wrap="square" rtlCol="1">
            <a:spAutoFit/>
          </a:bodyPr>
          <a:lstStyle/>
          <a:p>
            <a:pPr algn="l" rtl="0">
              <a:buNone/>
            </a:pPr>
            <a:r>
              <a:rPr lang="tr-TR" sz="2400" dirty="0" smtClean="0"/>
              <a:t>Mikroişlemci kontrollu prostetik ayak</a:t>
            </a:r>
            <a:endParaRPr lang="ar-SA" sz="2400" dirty="0"/>
          </a:p>
        </p:txBody>
      </p:sp>
      <p:sp>
        <p:nvSpPr>
          <p:cNvPr id="12" name="Rectangle 4"/>
          <p:cNvSpPr>
            <a:spLocks noChangeArrowheads="1"/>
          </p:cNvSpPr>
          <p:nvPr/>
        </p:nvSpPr>
        <p:spPr bwMode="auto">
          <a:xfrm>
            <a:off x="468313" y="1295400"/>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46627010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9" name="Rectangle 3"/>
          <p:cNvSpPr>
            <a:spLocks noGrp="1" noChangeArrowheads="1"/>
          </p:cNvSpPr>
          <p:nvPr>
            <p:ph type="body" idx="4294967295"/>
          </p:nvPr>
        </p:nvSpPr>
        <p:spPr bwMode="auto">
          <a:xfrm>
            <a:off x="609600" y="5891213"/>
            <a:ext cx="8534400" cy="823912"/>
          </a:xfrm>
          <a:noFill/>
          <a:ln>
            <a:miter lim="800000"/>
            <a:headEnd/>
            <a:tailEnd/>
          </a:ln>
        </p:spPr>
        <p:txBody>
          <a:bodyPr vert="horz" wrap="square" lIns="91440" tIns="45720" rIns="91440" bIns="45720" numCol="1" anchor="t" anchorCtr="0" compatLnSpc="1">
            <a:prstTxWarp prst="textNoShape">
              <a:avLst/>
            </a:prstTxWarp>
            <a:normAutofit/>
          </a:bodyPr>
          <a:lstStyle/>
          <a:p>
            <a:pPr algn="l" rtl="0">
              <a:lnSpc>
                <a:spcPct val="90000"/>
              </a:lnSpc>
              <a:buFontTx/>
              <a:buNone/>
            </a:pPr>
            <a:r>
              <a:rPr lang="tr-TR" sz="2400" dirty="0" smtClean="0">
                <a:latin typeface="Arial" pitchFamily="34" charset="0"/>
              </a:rPr>
              <a:t>Önleme tedaviden daha önemlidir: Ortalama bir ABD’li 30 yaşından sonra her yıl 0,5 kg kilo alır</a:t>
            </a:r>
          </a:p>
        </p:txBody>
      </p:sp>
      <p:pic>
        <p:nvPicPr>
          <p:cNvPr id="587780" name="Picture 4" descr="Large6"/>
          <p:cNvPicPr>
            <a:picLocks noChangeAspect="1" noChangeArrowheads="1"/>
          </p:cNvPicPr>
          <p:nvPr/>
        </p:nvPicPr>
        <p:blipFill>
          <a:blip r:embed="rId3" cstate="print"/>
          <a:srcRect/>
          <a:stretch>
            <a:fillRect/>
          </a:stretch>
        </p:blipFill>
        <p:spPr bwMode="auto">
          <a:xfrm>
            <a:off x="4876800" y="838200"/>
            <a:ext cx="1684338" cy="4343400"/>
          </a:xfrm>
          <a:prstGeom prst="rect">
            <a:avLst/>
          </a:prstGeom>
          <a:noFill/>
        </p:spPr>
      </p:pic>
      <p:pic>
        <p:nvPicPr>
          <p:cNvPr id="587781" name="Picture 5" descr="Large7"/>
          <p:cNvPicPr>
            <a:picLocks noChangeAspect="1" noChangeArrowheads="1"/>
          </p:cNvPicPr>
          <p:nvPr/>
        </p:nvPicPr>
        <p:blipFill>
          <a:blip r:embed="rId4" cstate="print"/>
          <a:srcRect/>
          <a:stretch>
            <a:fillRect/>
          </a:stretch>
        </p:blipFill>
        <p:spPr bwMode="auto">
          <a:xfrm>
            <a:off x="2514600" y="304800"/>
            <a:ext cx="2201863" cy="5410200"/>
          </a:xfrm>
          <a:prstGeom prst="rect">
            <a:avLst/>
          </a:prstGeom>
          <a:noFill/>
        </p:spPr>
      </p:pic>
      <p:pic>
        <p:nvPicPr>
          <p:cNvPr id="587782" name="Picture 6" descr="Large8"/>
          <p:cNvPicPr>
            <a:picLocks noChangeAspect="1" noChangeArrowheads="1"/>
          </p:cNvPicPr>
          <p:nvPr/>
        </p:nvPicPr>
        <p:blipFill>
          <a:blip r:embed="rId5" cstate="print"/>
          <a:srcRect/>
          <a:stretch>
            <a:fillRect/>
          </a:stretch>
        </p:blipFill>
        <p:spPr bwMode="auto">
          <a:xfrm>
            <a:off x="304800" y="381000"/>
            <a:ext cx="2116138" cy="5334000"/>
          </a:xfrm>
          <a:prstGeom prst="rect">
            <a:avLst/>
          </a:prstGeom>
          <a:noFill/>
        </p:spPr>
      </p:pic>
      <p:pic>
        <p:nvPicPr>
          <p:cNvPr id="587783" name="Picture 7" descr="Large2"/>
          <p:cNvPicPr>
            <a:picLocks noChangeAspect="1" noChangeArrowheads="1"/>
          </p:cNvPicPr>
          <p:nvPr/>
        </p:nvPicPr>
        <p:blipFill>
          <a:blip r:embed="rId6" cstate="print"/>
          <a:srcRect/>
          <a:stretch>
            <a:fillRect/>
          </a:stretch>
        </p:blipFill>
        <p:spPr bwMode="auto">
          <a:xfrm>
            <a:off x="6629400" y="838200"/>
            <a:ext cx="2273300" cy="4648200"/>
          </a:xfrm>
          <a:prstGeom prst="rect">
            <a:avLst/>
          </a:prstGeom>
          <a:noFill/>
        </p:spPr>
      </p:pic>
      <p:sp>
        <p:nvSpPr>
          <p:cNvPr id="8" name="Slide Number Placeholder 7"/>
          <p:cNvSpPr>
            <a:spLocks noGrp="1"/>
          </p:cNvSpPr>
          <p:nvPr>
            <p:ph type="sldNum" sz="quarter" idx="12"/>
          </p:nvPr>
        </p:nvSpPr>
        <p:spPr/>
        <p:txBody>
          <a:bodyPr/>
          <a:lstStyle/>
          <a:p>
            <a:pPr>
              <a:buClr>
                <a:srgbClr val="C9C2D1"/>
              </a:buClr>
              <a:defRPr/>
            </a:pPr>
            <a:fld id="{0E545FFC-13B0-46B5-9449-F535EE0AF03A}" type="slidenum">
              <a:rPr lang="en-US" smtClean="0">
                <a:solidFill>
                  <a:prstClr val="white">
                    <a:shade val="50000"/>
                  </a:prstClr>
                </a:solidFill>
              </a:rPr>
              <a:pPr>
                <a:buClr>
                  <a:srgbClr val="C9C2D1"/>
                </a:buClr>
                <a:defRPr/>
              </a:pPr>
              <a:t>73</a:t>
            </a:fld>
            <a:endParaRPr lang="en-US">
              <a:solidFill>
                <a:prstClr val="white">
                  <a:shade val="50000"/>
                </a:prstClr>
              </a:solidFill>
            </a:endParaRPr>
          </a:p>
        </p:txBody>
      </p:sp>
    </p:spTree>
    <p:extLst>
      <p:ext uri="{BB962C8B-B14F-4D97-AF65-F5344CB8AC3E}">
        <p14:creationId xmlns:p14="http://schemas.microsoft.com/office/powerpoint/2010/main" val="339246828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4"/>
          <p:cNvPicPr>
            <a:picLocks noChangeAspect="1"/>
          </p:cNvPicPr>
          <p:nvPr/>
        </p:nvPicPr>
        <p:blipFill>
          <a:blip r:embed="rId2" cstate="print"/>
          <a:srcRect/>
          <a:stretch>
            <a:fillRect/>
          </a:stretch>
        </p:blipFill>
        <p:spPr bwMode="auto">
          <a:xfrm>
            <a:off x="112713" y="0"/>
            <a:ext cx="8878887" cy="6829425"/>
          </a:xfrm>
          <a:prstGeom prst="rect">
            <a:avLst/>
          </a:prstGeom>
          <a:noFill/>
          <a:ln w="9525">
            <a:noFill/>
            <a:miter lim="800000"/>
            <a:headEnd/>
            <a:tailEnd/>
          </a:ln>
        </p:spPr>
      </p:pic>
      <p:sp>
        <p:nvSpPr>
          <p:cNvPr id="3" name="Slide Number Placeholder 2"/>
          <p:cNvSpPr>
            <a:spLocks noGrp="1"/>
          </p:cNvSpPr>
          <p:nvPr>
            <p:ph type="sldNum" sz="quarter" idx="12"/>
          </p:nvPr>
        </p:nvSpPr>
        <p:spPr/>
        <p:txBody>
          <a:bodyPr/>
          <a:lstStyle/>
          <a:p>
            <a:pPr>
              <a:buNone/>
              <a:defRPr/>
            </a:pPr>
            <a:fld id="{EA8F8AB3-F2B4-42EF-AFDB-584B470E19A3}" type="slidenum">
              <a:rPr lang="en-US" smtClean="0"/>
              <a:pPr>
                <a:buNone/>
                <a:defRPr/>
              </a:pPr>
              <a:t>74</a:t>
            </a:fld>
            <a:endParaRPr lang="en-US" dirty="0"/>
          </a:p>
        </p:txBody>
      </p:sp>
    </p:spTree>
    <p:extLst>
      <p:ext uri="{BB962C8B-B14F-4D97-AF65-F5344CB8AC3E}">
        <p14:creationId xmlns:p14="http://schemas.microsoft.com/office/powerpoint/2010/main" val="274648536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rtl="0"/>
            <a:r>
              <a:rPr lang="en-US" dirty="0" err="1" smtClean="0"/>
              <a:t>Robotik</a:t>
            </a:r>
            <a:endParaRPr lang="ar-SA" dirty="0"/>
          </a:p>
        </p:txBody>
      </p:sp>
      <p:sp>
        <p:nvSpPr>
          <p:cNvPr id="5" name="Text Placeholder 4"/>
          <p:cNvSpPr>
            <a:spLocks noGrp="1"/>
          </p:cNvSpPr>
          <p:nvPr>
            <p:ph type="body" sz="half" idx="1"/>
          </p:nvPr>
        </p:nvSpPr>
        <p:spPr>
          <a:xfrm>
            <a:off x="251520" y="1600200"/>
            <a:ext cx="4038600" cy="4525963"/>
          </a:xfrm>
        </p:spPr>
        <p:txBody>
          <a:bodyPr>
            <a:normAutofit/>
          </a:bodyPr>
          <a:lstStyle/>
          <a:p>
            <a:pPr algn="l" rtl="0"/>
            <a:r>
              <a:rPr lang="tr-TR" dirty="0" smtClean="0"/>
              <a:t>Bir robotun tasarımı, üretimi, uygulaması ve yapısal eğilimleri.</a:t>
            </a:r>
            <a:r>
              <a:rPr lang="en-US" dirty="0" smtClean="0"/>
              <a:t> </a:t>
            </a:r>
          </a:p>
          <a:p>
            <a:pPr algn="l" rtl="0"/>
            <a:r>
              <a:rPr lang="tr-TR" dirty="0" smtClean="0"/>
              <a:t>Elektronik, mekanik ve bilgisayar mühendisliğini ilgilendirir.</a:t>
            </a:r>
          </a:p>
        </p:txBody>
      </p:sp>
      <p:pic>
        <p:nvPicPr>
          <p:cNvPr id="8" name="ClipArt Placeholder 7" descr="ugrad_biomed.jpg"/>
          <p:cNvPicPr>
            <a:picLocks noGrp="1" noChangeAspect="1"/>
          </p:cNvPicPr>
          <p:nvPr>
            <p:ph type="clipArt" sz="half" idx="2"/>
          </p:nvPr>
        </p:nvPicPr>
        <p:blipFill>
          <a:blip r:embed="rId2" cstate="print"/>
          <a:stretch>
            <a:fillRect/>
          </a:stretch>
        </p:blipFill>
        <p:spPr>
          <a:xfrm>
            <a:off x="4101369" y="1371600"/>
            <a:ext cx="4890231" cy="5105400"/>
          </a:xfrm>
        </p:spPr>
      </p:pic>
      <p:sp>
        <p:nvSpPr>
          <p:cNvPr id="3" name="Slide Number Placeholder 2"/>
          <p:cNvSpPr>
            <a:spLocks noGrp="1"/>
          </p:cNvSpPr>
          <p:nvPr>
            <p:ph type="sldNum" sz="quarter" idx="12"/>
          </p:nvPr>
        </p:nvSpPr>
        <p:spPr/>
        <p:txBody>
          <a:bodyPr/>
          <a:lstStyle/>
          <a:p>
            <a:fld id="{6F0A3E73-0B0D-4D20-BB26-2FE3D1302130}" type="slidenum">
              <a:rPr lang="ar-SA" smtClean="0"/>
              <a:pPr/>
              <a:t>75</a:t>
            </a:fld>
            <a:endParaRPr lang="ar-SA"/>
          </a:p>
        </p:txBody>
      </p:sp>
      <p:sp>
        <p:nvSpPr>
          <p:cNvPr id="7" name="Rectangle 6"/>
          <p:cNvSpPr>
            <a:spLocks noChangeArrowheads="1"/>
          </p:cNvSpPr>
          <p:nvPr/>
        </p:nvSpPr>
        <p:spPr bwMode="auto">
          <a:xfrm>
            <a:off x="468313" y="1371600"/>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83739287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9523DC78-3C65-461F-928C-F3DA1B35C2CE}" type="slidenum">
              <a:rPr lang="en-US" smtClean="0"/>
              <a:pPr>
                <a:defRPr/>
              </a:pPr>
              <a:t>76</a:t>
            </a:fld>
            <a:endParaRPr lang="en-US"/>
          </a:p>
        </p:txBody>
      </p:sp>
      <p:sp>
        <p:nvSpPr>
          <p:cNvPr id="2" name="Title 1"/>
          <p:cNvSpPr>
            <a:spLocks noGrp="1"/>
          </p:cNvSpPr>
          <p:nvPr>
            <p:ph type="title"/>
          </p:nvPr>
        </p:nvSpPr>
        <p:spPr/>
        <p:txBody>
          <a:bodyPr>
            <a:normAutofit/>
          </a:bodyPr>
          <a:lstStyle/>
          <a:p>
            <a:r>
              <a:rPr lang="tr-TR" dirty="0"/>
              <a:t>Bir işte başarılı olmanın </a:t>
            </a:r>
            <a:r>
              <a:rPr lang="tr-TR" dirty="0" smtClean="0"/>
              <a:t>şartları</a:t>
            </a:r>
            <a:endParaRPr lang="en-US" dirty="0"/>
          </a:p>
        </p:txBody>
      </p:sp>
      <p:pic>
        <p:nvPicPr>
          <p:cNvPr id="63490" name="Picture 2" descr="http://t0.gstatic.com/images?q=tbn:ANd9GcSQHTNhEQsEjEJYBMqnD5TQ3deoZNQeON0JvDIEfkufJUIQWD8x"/>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2132856"/>
            <a:ext cx="2590800" cy="1762125"/>
          </a:xfrm>
          <a:prstGeom prst="rect">
            <a:avLst/>
          </a:prstGeom>
          <a:noFill/>
          <a:extLst>
            <a:ext uri="{909E8E84-426E-40DD-AFC4-6F175D3DCCD1}">
              <a14:hiddenFill xmlns:a14="http://schemas.microsoft.com/office/drawing/2010/main">
                <a:solidFill>
                  <a:srgbClr val="FFFFFF"/>
                </a:solidFill>
              </a14:hiddenFill>
            </a:ext>
          </a:extLst>
        </p:spPr>
      </p:pic>
      <p:pic>
        <p:nvPicPr>
          <p:cNvPr id="63492" name="Picture 4" descr="http://4.bp.blogspot.com/_jD-T4d9ovds/TUZONqcl9II/AAAAAAAAGoc/PMyez539XjQ/s1600/succes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7944" y="2132856"/>
            <a:ext cx="4305300" cy="31527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p:cNvSpPr>
            <a:spLocks noChangeArrowheads="1"/>
          </p:cNvSpPr>
          <p:nvPr/>
        </p:nvSpPr>
        <p:spPr bwMode="auto">
          <a:xfrm>
            <a:off x="468313" y="1484313"/>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77745658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7" name="Rectangle 5"/>
          <p:cNvSpPr>
            <a:spLocks noGrp="1" noChangeArrowheads="1"/>
          </p:cNvSpPr>
          <p:nvPr>
            <p:ph type="title"/>
          </p:nvPr>
        </p:nvSpPr>
        <p:spPr>
          <a:xfrm>
            <a:off x="685800" y="381000"/>
            <a:ext cx="8458200" cy="1143000"/>
          </a:xfrm>
        </p:spPr>
        <p:txBody>
          <a:bodyPr/>
          <a:lstStyle/>
          <a:p>
            <a:pPr eaLnBrk="1" hangingPunct="1"/>
            <a:r>
              <a:rPr lang="en-US" smtClean="0"/>
              <a:t>Bir </a:t>
            </a:r>
            <a:r>
              <a:rPr lang="tr-TR" smtClean="0"/>
              <a:t>İşte Başarının Ana Unsurları</a:t>
            </a:r>
            <a:endParaRPr lang="en-US" smtClean="0">
              <a:cs typeface="Courier New" pitchFamily="49" charset="0"/>
            </a:endParaRPr>
          </a:p>
        </p:txBody>
      </p:sp>
      <p:sp>
        <p:nvSpPr>
          <p:cNvPr id="25604" name="Rectangle 2"/>
          <p:cNvSpPr>
            <a:spLocks noGrp="1" noChangeArrowheads="1"/>
          </p:cNvSpPr>
          <p:nvPr>
            <p:ph idx="1"/>
          </p:nvPr>
        </p:nvSpPr>
        <p:spPr/>
        <p:txBody>
          <a:bodyPr>
            <a:normAutofit/>
          </a:bodyPr>
          <a:lstStyle/>
          <a:p>
            <a:pPr algn="ctr" eaLnBrk="1" hangingPunct="1">
              <a:buFontTx/>
              <a:buNone/>
            </a:pPr>
            <a:r>
              <a:rPr lang="tr-TR" sz="2800" dirty="0" smtClean="0">
                <a:cs typeface="Courier New" pitchFamily="49" charset="0"/>
              </a:rPr>
              <a:t>Bir işte başarı için</a:t>
            </a:r>
          </a:p>
          <a:p>
            <a:pPr algn="just" eaLnBrk="1" hangingPunct="1"/>
            <a:r>
              <a:rPr lang="tr-TR" sz="2800" dirty="0" smtClean="0">
                <a:cs typeface="Courier New" pitchFamily="49" charset="0"/>
              </a:rPr>
              <a:t>Ekonomik etkenler (faktörler)</a:t>
            </a:r>
            <a:r>
              <a:rPr lang="en-US" sz="2800" dirty="0" smtClean="0">
                <a:cs typeface="Courier New" pitchFamily="49" charset="0"/>
              </a:rPr>
              <a:t>, </a:t>
            </a:r>
          </a:p>
          <a:p>
            <a:pPr algn="just" eaLnBrk="1" hangingPunct="1"/>
            <a:r>
              <a:rPr lang="tr-TR" sz="2800" dirty="0" smtClean="0">
                <a:cs typeface="Courier New" pitchFamily="49" charset="0"/>
              </a:rPr>
              <a:t>Emniyet</a:t>
            </a:r>
            <a:r>
              <a:rPr lang="en-US" sz="2800" dirty="0" smtClean="0">
                <a:cs typeface="Courier New" pitchFamily="49" charset="0"/>
              </a:rPr>
              <a:t>,</a:t>
            </a:r>
            <a:r>
              <a:rPr lang="tr-TR" sz="2800" dirty="0" smtClean="0">
                <a:cs typeface="Courier New" pitchFamily="49" charset="0"/>
              </a:rPr>
              <a:t> hijyen ve sağlık</a:t>
            </a:r>
            <a:r>
              <a:rPr lang="en-US" sz="2800" dirty="0" smtClean="0">
                <a:cs typeface="Courier New" pitchFamily="49" charset="0"/>
              </a:rPr>
              <a:t> </a:t>
            </a:r>
          </a:p>
          <a:p>
            <a:pPr algn="just" eaLnBrk="1" hangingPunct="1"/>
            <a:r>
              <a:rPr lang="tr-TR" sz="2800" dirty="0" smtClean="0">
                <a:cs typeface="Courier New" pitchFamily="49" charset="0"/>
              </a:rPr>
              <a:t>Güvenilirlik</a:t>
            </a:r>
            <a:r>
              <a:rPr lang="en-US" sz="2800" dirty="0" smtClean="0">
                <a:cs typeface="Courier New" pitchFamily="49" charset="0"/>
              </a:rPr>
              <a:t>, </a:t>
            </a:r>
          </a:p>
          <a:p>
            <a:pPr algn="just" eaLnBrk="1" hangingPunct="1"/>
            <a:r>
              <a:rPr lang="tr-TR" sz="2800" dirty="0" smtClean="0">
                <a:cs typeface="Courier New" pitchFamily="49" charset="0"/>
              </a:rPr>
              <a:t>Estetik</a:t>
            </a:r>
            <a:r>
              <a:rPr lang="en-US" sz="2800" dirty="0" smtClean="0">
                <a:cs typeface="Courier New" pitchFamily="49" charset="0"/>
              </a:rPr>
              <a:t>, </a:t>
            </a:r>
          </a:p>
          <a:p>
            <a:pPr algn="just" eaLnBrk="1" hangingPunct="1"/>
            <a:r>
              <a:rPr lang="tr-TR" sz="2800" dirty="0" smtClean="0">
                <a:cs typeface="Courier New" pitchFamily="49" charset="0"/>
              </a:rPr>
              <a:t>Etik</a:t>
            </a:r>
            <a:r>
              <a:rPr lang="en-US" sz="2800" dirty="0" smtClean="0">
                <a:cs typeface="Courier New" pitchFamily="49" charset="0"/>
              </a:rPr>
              <a:t>, </a:t>
            </a:r>
            <a:r>
              <a:rPr lang="tr-TR" sz="2800" dirty="0" smtClean="0">
                <a:cs typeface="Courier New" pitchFamily="49" charset="0"/>
              </a:rPr>
              <a:t>ve</a:t>
            </a:r>
            <a:r>
              <a:rPr lang="en-US" sz="2800" dirty="0" smtClean="0">
                <a:cs typeface="Courier New" pitchFamily="49" charset="0"/>
              </a:rPr>
              <a:t> </a:t>
            </a:r>
          </a:p>
          <a:p>
            <a:pPr algn="just" eaLnBrk="1" hangingPunct="1"/>
            <a:r>
              <a:rPr lang="en-US" sz="2800" dirty="0" smtClean="0">
                <a:cs typeface="Courier New" pitchFamily="49" charset="0"/>
              </a:rPr>
              <a:t>So</a:t>
            </a:r>
            <a:r>
              <a:rPr lang="tr-TR" sz="2800" dirty="0" smtClean="0">
                <a:cs typeface="Courier New" pitchFamily="49" charset="0"/>
              </a:rPr>
              <a:t>syal ve politik</a:t>
            </a:r>
          </a:p>
          <a:p>
            <a:pPr algn="just" eaLnBrk="1" hangingPunct="1">
              <a:buFontTx/>
              <a:buNone/>
            </a:pPr>
            <a:r>
              <a:rPr lang="tr-TR" sz="2800" dirty="0" smtClean="0">
                <a:cs typeface="Courier New" pitchFamily="49" charset="0"/>
              </a:rPr>
              <a:t>Koşullar göz önüne alınmalıdır</a:t>
            </a:r>
            <a:r>
              <a:rPr lang="en-US" sz="2800" dirty="0" smtClean="0">
                <a:cs typeface="Courier New" pitchFamily="49" charset="0"/>
              </a:rPr>
              <a:t>.</a:t>
            </a:r>
            <a:endParaRPr lang="en-US" sz="2800" dirty="0" smtClean="0"/>
          </a:p>
          <a:p>
            <a:pPr eaLnBrk="1" hangingPunct="1">
              <a:buFontTx/>
              <a:buNone/>
            </a:pPr>
            <a:endParaRPr lang="en-US" sz="2800" dirty="0" smtClean="0"/>
          </a:p>
        </p:txBody>
      </p:sp>
      <p:sp>
        <p:nvSpPr>
          <p:cNvPr id="25603" name="Slide Number Placeholder 5"/>
          <p:cNvSpPr>
            <a:spLocks noGrp="1"/>
          </p:cNvSpPr>
          <p:nvPr>
            <p:ph type="sldNum" sz="quarter" idx="12"/>
          </p:nvPr>
        </p:nvSpPr>
        <p:spPr>
          <a:noFill/>
        </p:spPr>
        <p:txBody>
          <a:bodyPr/>
          <a:lstStyle/>
          <a:p>
            <a:fld id="{879FA403-5FD0-4797-BC92-30ECF460EACE}" type="slidenum">
              <a:rPr lang="en-US" smtClean="0"/>
              <a:pPr/>
              <a:t>77</a:t>
            </a:fld>
            <a:endParaRPr lang="en-US" smtClean="0"/>
          </a:p>
        </p:txBody>
      </p:sp>
      <p:pic>
        <p:nvPicPr>
          <p:cNvPr id="25605" name="Picture 3" descr="bd04936_"/>
          <p:cNvPicPr>
            <a:picLocks noChangeAspect="1" noChangeArrowheads="1"/>
          </p:cNvPicPr>
          <p:nvPr/>
        </p:nvPicPr>
        <p:blipFill>
          <a:blip r:embed="rId2"/>
          <a:srcRect/>
          <a:stretch>
            <a:fillRect/>
          </a:stretch>
        </p:blipFill>
        <p:spPr bwMode="auto">
          <a:xfrm>
            <a:off x="5275294" y="2514600"/>
            <a:ext cx="3797300" cy="3446463"/>
          </a:xfrm>
          <a:prstGeom prst="rect">
            <a:avLst/>
          </a:prstGeom>
          <a:noFill/>
          <a:ln w="9525">
            <a:noFill/>
            <a:miter lim="800000"/>
            <a:headEnd/>
            <a:tailEnd/>
          </a:ln>
        </p:spPr>
      </p:pic>
      <p:sp>
        <p:nvSpPr>
          <p:cNvPr id="9" name="Rectangle 4"/>
          <p:cNvSpPr>
            <a:spLocks noChangeArrowheads="1"/>
          </p:cNvSpPr>
          <p:nvPr/>
        </p:nvSpPr>
        <p:spPr bwMode="auto">
          <a:xfrm>
            <a:off x="468313" y="1484313"/>
            <a:ext cx="8243887" cy="36512"/>
          </a:xfrm>
          <a:prstGeom prst="rect">
            <a:avLst/>
          </a:prstGeom>
          <a:solidFill>
            <a:srgbClr val="0040C0"/>
          </a:solidFill>
          <a:ln w="9525">
            <a:noFill/>
            <a:miter lim="800000"/>
            <a:headEnd/>
            <a:tailEnd/>
          </a:ln>
        </p:spPr>
        <p:txBody>
          <a:bodyPr wrap="none" anchor="ctr"/>
          <a:lstStyle/>
          <a:p>
            <a:pPr algn="l" rtl="0"/>
            <a:endParaRPr lang="ar-SA" dirty="0"/>
          </a:p>
        </p:txBody>
      </p:sp>
      <p:pic>
        <p:nvPicPr>
          <p:cNvPr id="25606" name="Picture 4" descr="smileoncloud"/>
          <p:cNvPicPr>
            <a:picLocks noChangeAspect="1" noChangeArrowheads="1" noCrop="1"/>
          </p:cNvPicPr>
          <p:nvPr/>
        </p:nvPicPr>
        <p:blipFill>
          <a:blip r:embed="rId3"/>
          <a:srcRect/>
          <a:stretch>
            <a:fillRect/>
          </a:stretch>
        </p:blipFill>
        <p:spPr bwMode="auto">
          <a:xfrm>
            <a:off x="304800" y="533400"/>
            <a:ext cx="1143000" cy="1143000"/>
          </a:xfrm>
          <a:prstGeom prst="rect">
            <a:avLst/>
          </a:prstGeom>
          <a:noFill/>
          <a:ln w="9525">
            <a:noFill/>
            <a:miter lim="800000"/>
            <a:headEnd/>
            <a:tailEnd/>
          </a:ln>
        </p:spPr>
      </p:pic>
    </p:spTree>
    <p:extLst>
      <p:ext uri="{BB962C8B-B14F-4D97-AF65-F5344CB8AC3E}">
        <p14:creationId xmlns:p14="http://schemas.microsoft.com/office/powerpoint/2010/main" val="425662336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tr-TR" b="0" u="sng" dirty="0" smtClean="0"/>
              <a:t>Eğitimde Başarının Ölçümü</a:t>
            </a:r>
            <a:endParaRPr lang="ar-SA" b="0" u="sng" dirty="0"/>
          </a:p>
        </p:txBody>
      </p:sp>
      <p:sp>
        <p:nvSpPr>
          <p:cNvPr id="8" name="Content Placeholder 7"/>
          <p:cNvSpPr>
            <a:spLocks noGrp="1"/>
          </p:cNvSpPr>
          <p:nvPr>
            <p:ph idx="1"/>
          </p:nvPr>
        </p:nvSpPr>
        <p:spPr>
          <a:xfrm>
            <a:off x="762000" y="1981200"/>
            <a:ext cx="8077200" cy="4495800"/>
          </a:xfrm>
        </p:spPr>
        <p:txBody>
          <a:bodyPr>
            <a:normAutofit lnSpcReduction="10000"/>
          </a:bodyPr>
          <a:lstStyle/>
          <a:p>
            <a:pPr>
              <a:lnSpc>
                <a:spcPct val="110000"/>
              </a:lnSpc>
              <a:defRPr/>
            </a:pPr>
            <a:r>
              <a:rPr lang="tr-TR" dirty="0" smtClean="0">
                <a:solidFill>
                  <a:srgbClr val="FF0000"/>
                </a:solidFill>
              </a:rPr>
              <a:t>Gelenek</a:t>
            </a:r>
            <a:r>
              <a:rPr lang="en-US" dirty="0" err="1" smtClean="0">
                <a:solidFill>
                  <a:srgbClr val="FF0000"/>
                </a:solidFill>
              </a:rPr>
              <a:t>sel</a:t>
            </a:r>
            <a:r>
              <a:rPr lang="en-US" dirty="0" smtClean="0">
                <a:solidFill>
                  <a:srgbClr val="FF0000"/>
                </a:solidFill>
              </a:rPr>
              <a:t>: </a:t>
            </a:r>
          </a:p>
          <a:p>
            <a:pPr lvl="1">
              <a:lnSpc>
                <a:spcPct val="110000"/>
              </a:lnSpc>
              <a:defRPr/>
            </a:pPr>
            <a:r>
              <a:rPr lang="tr-TR" dirty="0" smtClean="0"/>
              <a:t>Öğrencilerin tamamladıkları dersler, ve</a:t>
            </a:r>
          </a:p>
          <a:p>
            <a:pPr lvl="1">
              <a:lnSpc>
                <a:spcPct val="110000"/>
              </a:lnSpc>
              <a:defRPr/>
            </a:pPr>
            <a:r>
              <a:rPr lang="tr-TR" dirty="0" smtClean="0"/>
              <a:t>Bu derslerde elde ettikleri genel not ortalaması (GPA)</a:t>
            </a:r>
          </a:p>
          <a:p>
            <a:pPr>
              <a:lnSpc>
                <a:spcPct val="110000"/>
              </a:lnSpc>
              <a:defRPr/>
            </a:pPr>
            <a:r>
              <a:rPr lang="tr-TR" dirty="0" smtClean="0">
                <a:solidFill>
                  <a:srgbClr val="FF0000"/>
                </a:solidFill>
              </a:rPr>
              <a:t>Modern</a:t>
            </a:r>
            <a:r>
              <a:rPr lang="en-US" dirty="0" smtClean="0">
                <a:solidFill>
                  <a:srgbClr val="FFFF00"/>
                </a:solidFill>
              </a:rPr>
              <a:t>: </a:t>
            </a:r>
          </a:p>
          <a:p>
            <a:pPr lvl="1">
              <a:lnSpc>
                <a:spcPct val="110000"/>
              </a:lnSpc>
              <a:defRPr/>
            </a:pPr>
            <a:r>
              <a:rPr lang="tr-TR" dirty="0" smtClean="0"/>
              <a:t>Program Eğitim </a:t>
            </a:r>
            <a:r>
              <a:rPr lang="tr-TR" dirty="0"/>
              <a:t>H</a:t>
            </a:r>
            <a:r>
              <a:rPr lang="tr-TR" dirty="0" smtClean="0"/>
              <a:t>edeflerinde (PEH) belirlenen iştirak gruplarının (</a:t>
            </a:r>
            <a:r>
              <a:rPr lang="en-US" dirty="0" smtClean="0"/>
              <a:t>stake holders) </a:t>
            </a:r>
            <a:r>
              <a:rPr lang="tr-TR" dirty="0" smtClean="0"/>
              <a:t>isteklerinin karşılanması</a:t>
            </a:r>
            <a:endParaRPr lang="en-US" dirty="0" smtClean="0"/>
          </a:p>
          <a:p>
            <a:pPr lvl="1">
              <a:lnSpc>
                <a:spcPct val="110000"/>
              </a:lnSpc>
              <a:defRPr/>
            </a:pPr>
            <a:r>
              <a:rPr lang="tr-TR" dirty="0" smtClean="0"/>
              <a:t>Öğrencilerin mezuniyet sırasında hedeflenen kabiliyet, beceri ve sıfatları kazanmaları (Program (Çıktıları) Kazanımları </a:t>
            </a:r>
            <a:r>
              <a:rPr lang="en-US" dirty="0" smtClean="0"/>
              <a:t>– P</a:t>
            </a:r>
            <a:r>
              <a:rPr lang="tr-TR" dirty="0" smtClean="0"/>
              <a:t>K)</a:t>
            </a:r>
          </a:p>
        </p:txBody>
      </p:sp>
      <p:sp>
        <p:nvSpPr>
          <p:cNvPr id="3" name="Slide Number Placeholder 2"/>
          <p:cNvSpPr>
            <a:spLocks noGrp="1"/>
          </p:cNvSpPr>
          <p:nvPr>
            <p:ph type="sldNum" sz="quarter" idx="12"/>
          </p:nvPr>
        </p:nvSpPr>
        <p:spPr/>
        <p:txBody>
          <a:bodyPr/>
          <a:lstStyle/>
          <a:p>
            <a:pPr>
              <a:defRPr/>
            </a:pPr>
            <a:fld id="{B74114E6-BD9C-4C0D-9294-1632F117E92C}" type="slidenum">
              <a:rPr lang="en-US" smtClean="0"/>
              <a:pPr>
                <a:defRPr/>
              </a:pPr>
              <a:t>78</a:t>
            </a:fld>
            <a:endParaRPr lang="en-US" dirty="0"/>
          </a:p>
        </p:txBody>
      </p:sp>
      <p:pic>
        <p:nvPicPr>
          <p:cNvPr id="16389" name="Picture 10" descr="j0288928"/>
          <p:cNvPicPr>
            <a:picLocks noChangeAspect="1" noChangeArrowheads="1" noCrop="1"/>
          </p:cNvPicPr>
          <p:nvPr/>
        </p:nvPicPr>
        <p:blipFill>
          <a:blip r:embed="rId2"/>
          <a:srcRect/>
          <a:stretch>
            <a:fillRect/>
          </a:stretch>
        </p:blipFill>
        <p:spPr bwMode="auto">
          <a:xfrm>
            <a:off x="6970713" y="304800"/>
            <a:ext cx="2173287" cy="2057400"/>
          </a:xfrm>
          <a:prstGeom prst="rect">
            <a:avLst/>
          </a:prstGeom>
          <a:noFill/>
          <a:ln w="9525">
            <a:noFill/>
            <a:miter lim="800000"/>
            <a:headEnd/>
            <a:tailEnd/>
          </a:ln>
        </p:spPr>
      </p:pic>
    </p:spTree>
    <p:extLst>
      <p:ext uri="{BB962C8B-B14F-4D97-AF65-F5344CB8AC3E}">
        <p14:creationId xmlns:p14="http://schemas.microsoft.com/office/powerpoint/2010/main" val="1704127783"/>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smtClean="0"/>
              <a:t>Akademik Eğitim Alanları</a:t>
            </a:r>
            <a:endParaRPr lang="ar-SA" dirty="0"/>
          </a:p>
        </p:txBody>
      </p:sp>
      <p:sp>
        <p:nvSpPr>
          <p:cNvPr id="3" name="Content Placeholder 2"/>
          <p:cNvSpPr>
            <a:spLocks noGrp="1"/>
          </p:cNvSpPr>
          <p:nvPr>
            <p:ph idx="1"/>
          </p:nvPr>
        </p:nvSpPr>
        <p:spPr/>
        <p:txBody>
          <a:bodyPr>
            <a:normAutofit/>
          </a:bodyPr>
          <a:lstStyle/>
          <a:p>
            <a:pPr algn="l" rtl="0"/>
            <a:r>
              <a:rPr lang="tr-TR" dirty="0" smtClean="0"/>
              <a:t>İçerik – Belli bir konudaki bilgi</a:t>
            </a:r>
          </a:p>
          <a:p>
            <a:pPr algn="l" rtl="0"/>
            <a:r>
              <a:rPr lang="tr-TR" dirty="0" smtClean="0"/>
              <a:t>Pratik yetenekler</a:t>
            </a:r>
          </a:p>
          <a:p>
            <a:pPr algn="l" rtl="0"/>
            <a:r>
              <a:rPr lang="tr-TR" dirty="0" smtClean="0"/>
              <a:t>Sosyal sorumluluklar</a:t>
            </a:r>
          </a:p>
          <a:p>
            <a:pPr algn="l" rtl="0"/>
            <a:r>
              <a:rPr lang="tr-TR" dirty="0" smtClean="0"/>
              <a:t>Kişilik, etik ve profesyonel sorumluluklar</a:t>
            </a:r>
          </a:p>
          <a:p>
            <a:pPr algn="l" rtl="0"/>
            <a:r>
              <a:rPr lang="tr-TR" dirty="0" smtClean="0"/>
              <a:t>Tutarlıklık</a:t>
            </a:r>
            <a:r>
              <a:rPr lang="en-US" dirty="0" smtClean="0"/>
              <a:t>/</a:t>
            </a:r>
            <a:r>
              <a:rPr lang="tr-TR" dirty="0" smtClean="0"/>
              <a:t>Etik</a:t>
            </a:r>
          </a:p>
          <a:p>
            <a:pPr algn="l" rtl="0"/>
            <a:r>
              <a:rPr lang="tr-TR" dirty="0" smtClean="0"/>
              <a:t>İletişim, liderlik ve ekip çalışması yetenekleri</a:t>
            </a:r>
          </a:p>
          <a:p>
            <a:pPr algn="l" rtl="0"/>
            <a:r>
              <a:rPr lang="tr-TR" dirty="0" smtClean="0"/>
              <a:t>Bilişim yönetimi ve sürekli öğrenme</a:t>
            </a:r>
          </a:p>
          <a:p>
            <a:pPr algn="l" rtl="0"/>
            <a:r>
              <a:rPr lang="tr-TR" dirty="0" smtClean="0"/>
              <a:t>Yöneticilik ve atılımcılık</a:t>
            </a:r>
          </a:p>
        </p:txBody>
      </p:sp>
      <p:sp>
        <p:nvSpPr>
          <p:cNvPr id="6" name="Slide Number Placeholder 5"/>
          <p:cNvSpPr>
            <a:spLocks noGrp="1"/>
          </p:cNvSpPr>
          <p:nvPr>
            <p:ph type="sldNum" sz="quarter" idx="12"/>
          </p:nvPr>
        </p:nvSpPr>
        <p:spPr/>
        <p:txBody>
          <a:bodyPr/>
          <a:lstStyle/>
          <a:p>
            <a:pPr>
              <a:defRPr/>
            </a:pPr>
            <a:fld id="{E9CD31E6-A9E4-465C-A52C-1CC58F7E2928}" type="slidenum">
              <a:rPr lang="en-US" smtClean="0"/>
              <a:pPr>
                <a:defRPr/>
              </a:pPr>
              <a:t>79</a:t>
            </a:fld>
            <a:endParaRPr lang="en-US"/>
          </a:p>
        </p:txBody>
      </p:sp>
      <p:sp>
        <p:nvSpPr>
          <p:cNvPr id="8" name="Rectangle 4"/>
          <p:cNvSpPr>
            <a:spLocks noChangeArrowheads="1"/>
          </p:cNvSpPr>
          <p:nvPr/>
        </p:nvSpPr>
        <p:spPr bwMode="auto">
          <a:xfrm>
            <a:off x="468313" y="12954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spTree>
    <p:extLst>
      <p:ext uri="{BB962C8B-B14F-4D97-AF65-F5344CB8AC3E}">
        <p14:creationId xmlns:p14="http://schemas.microsoft.com/office/powerpoint/2010/main" val="4104532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defRPr/>
            </a:pPr>
            <a:r>
              <a:rPr lang="tr-TR" dirty="0" smtClean="0"/>
              <a:t>Eğitimin Amacı</a:t>
            </a:r>
            <a:endParaRPr lang="ar-SA" dirty="0"/>
          </a:p>
        </p:txBody>
      </p:sp>
      <p:sp>
        <p:nvSpPr>
          <p:cNvPr id="3" name="Content Placeholder 2"/>
          <p:cNvSpPr>
            <a:spLocks noGrp="1"/>
          </p:cNvSpPr>
          <p:nvPr>
            <p:ph idx="1"/>
          </p:nvPr>
        </p:nvSpPr>
        <p:spPr/>
        <p:txBody>
          <a:bodyPr>
            <a:normAutofit/>
          </a:bodyPr>
          <a:lstStyle/>
          <a:p>
            <a:pPr algn="l" rtl="0">
              <a:defRPr/>
            </a:pPr>
            <a:r>
              <a:rPr lang="tr-TR" dirty="0" smtClean="0"/>
              <a:t>Çevresi ile uyumlu yaşayan sorumlu vatandaşlar oluşturmak</a:t>
            </a:r>
          </a:p>
          <a:p>
            <a:pPr algn="l" rtl="0">
              <a:defRPr/>
            </a:pPr>
            <a:r>
              <a:rPr lang="tr-TR" dirty="0" smtClean="0"/>
              <a:t>İnsanları hastalıkladan korumak</a:t>
            </a:r>
          </a:p>
          <a:p>
            <a:pPr algn="l" rtl="0">
              <a:defRPr/>
            </a:pPr>
            <a:r>
              <a:rPr lang="tr-TR" dirty="0" smtClean="0"/>
              <a:t>Hastalıklı kişileri (maddi ve manevi) tedavi etmek</a:t>
            </a:r>
          </a:p>
          <a:p>
            <a:pPr algn="l" rtl="0">
              <a:defRPr/>
            </a:pPr>
            <a:r>
              <a:rPr lang="tr-TR" dirty="0" smtClean="0"/>
              <a:t>Toplum bireylerinin toplumun hedeflerine doğru sağlıklı ilermesini sağlamak</a:t>
            </a:r>
            <a:endParaRPr lang="ar-SA" dirty="0"/>
          </a:p>
        </p:txBody>
      </p:sp>
      <p:sp>
        <p:nvSpPr>
          <p:cNvPr id="5" name="Slide Number Placeholder 4"/>
          <p:cNvSpPr>
            <a:spLocks noGrp="1"/>
          </p:cNvSpPr>
          <p:nvPr>
            <p:ph type="sldNum" sz="quarter" idx="12"/>
          </p:nvPr>
        </p:nvSpPr>
        <p:spPr/>
        <p:txBody>
          <a:bodyPr/>
          <a:lstStyle/>
          <a:p>
            <a:pPr>
              <a:defRPr/>
            </a:pPr>
            <a:fld id="{E4BC6A11-8B04-4E1D-8A5D-5FE98002FE00}" type="slidenum">
              <a:rPr lang="en-US" smtClean="0"/>
              <a:pPr>
                <a:defRPr/>
              </a:pPr>
              <a:t>8</a:t>
            </a:fld>
            <a:endParaRPr lang="en-US"/>
          </a:p>
        </p:txBody>
      </p:sp>
      <p:sp>
        <p:nvSpPr>
          <p:cNvPr id="7" name="Rectangle 4"/>
          <p:cNvSpPr>
            <a:spLocks noChangeArrowheads="1"/>
          </p:cNvSpPr>
          <p:nvPr/>
        </p:nvSpPr>
        <p:spPr bwMode="auto">
          <a:xfrm>
            <a:off x="468313" y="1484313"/>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216744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681E127B-A20C-4CEE-A291-70DE6D24F3DE}" type="slidenum">
              <a:rPr lang="en-US"/>
              <a:pPr>
                <a:defRPr/>
              </a:pPr>
              <a:t>80</a:t>
            </a:fld>
            <a:endParaRPr lang="en-US"/>
          </a:p>
        </p:txBody>
      </p:sp>
      <p:sp>
        <p:nvSpPr>
          <p:cNvPr id="296962" name="Rectangle 2"/>
          <p:cNvSpPr>
            <a:spLocks noGrp="1" noChangeArrowheads="1"/>
          </p:cNvSpPr>
          <p:nvPr>
            <p:ph type="title"/>
          </p:nvPr>
        </p:nvSpPr>
        <p:spPr/>
        <p:txBody>
          <a:bodyPr>
            <a:normAutofit/>
          </a:bodyPr>
          <a:lstStyle/>
          <a:p>
            <a:pPr algn="ctr" rtl="0" eaLnBrk="1" hangingPunct="1">
              <a:defRPr/>
            </a:pPr>
            <a:r>
              <a:rPr lang="tr-TR" dirty="0" smtClean="0"/>
              <a:t>Bir dersin değerlendirilmesi</a:t>
            </a:r>
            <a:endParaRPr lang="en-US" dirty="0" smtClean="0"/>
          </a:p>
        </p:txBody>
      </p:sp>
      <p:sp>
        <p:nvSpPr>
          <p:cNvPr id="296963" name="Rectangle 3"/>
          <p:cNvSpPr>
            <a:spLocks noGrp="1" noChangeArrowheads="1"/>
          </p:cNvSpPr>
          <p:nvPr>
            <p:ph type="body" idx="1"/>
          </p:nvPr>
        </p:nvSpPr>
        <p:spPr>
          <a:xfrm>
            <a:off x="533400" y="1676400"/>
            <a:ext cx="8135937" cy="4560912"/>
          </a:xfrm>
        </p:spPr>
        <p:txBody>
          <a:bodyPr>
            <a:normAutofit/>
          </a:bodyPr>
          <a:lstStyle/>
          <a:p>
            <a:pPr algn="l" rtl="0" eaLnBrk="1" hangingPunct="1">
              <a:defRPr/>
            </a:pPr>
            <a:r>
              <a:rPr lang="tr-TR" dirty="0" smtClean="0"/>
              <a:t>Başarı kıstaslarını belirle ve öğrencilerle paylaş,</a:t>
            </a:r>
          </a:p>
          <a:p>
            <a:pPr algn="l" rtl="0" eaLnBrk="1" hangingPunct="1">
              <a:defRPr/>
            </a:pPr>
            <a:r>
              <a:rPr lang="tr-TR" dirty="0" smtClean="0"/>
              <a:t>Şunların elde edilip edilmediğini doğrudan ve dolaylı yollarla sapta;</a:t>
            </a:r>
          </a:p>
          <a:p>
            <a:pPr lvl="1" algn="l" rtl="0">
              <a:defRPr/>
            </a:pPr>
            <a:r>
              <a:rPr lang="tr-TR" dirty="0" smtClean="0"/>
              <a:t>Ders öğrenim sonuçlarına ne kadar  ulaşıldığı,</a:t>
            </a:r>
          </a:p>
          <a:p>
            <a:pPr lvl="1" algn="l" rtl="0">
              <a:defRPr/>
            </a:pPr>
            <a:r>
              <a:rPr lang="tr-TR" dirty="0" smtClean="0"/>
              <a:t>Pro</a:t>
            </a:r>
            <a:r>
              <a:rPr lang="en-US" dirty="0" smtClean="0"/>
              <a:t>g</a:t>
            </a:r>
            <a:r>
              <a:rPr lang="tr-TR" dirty="0" smtClean="0"/>
              <a:t>ramın hedeflediği ve dersin desteklemesi gerekli öğrenci kazanımlarının sağlanıp sağlanmadığı,</a:t>
            </a:r>
          </a:p>
          <a:p>
            <a:pPr lvl="1" algn="l" rtl="0">
              <a:defRPr/>
            </a:pPr>
            <a:r>
              <a:rPr lang="tr-TR" dirty="0" smtClean="0"/>
              <a:t>Başarılı olarak dersten geçen öğrencilerin ders için tanımlanmış başarı kıstaslarını ne ölçüde sağladıklarının tespiti.</a:t>
            </a:r>
            <a:endParaRPr lang="en-US" dirty="0" smtClean="0"/>
          </a:p>
        </p:txBody>
      </p:sp>
      <p:sp>
        <p:nvSpPr>
          <p:cNvPr id="9" name="Rectangle 4"/>
          <p:cNvSpPr>
            <a:spLocks noChangeArrowheads="1"/>
          </p:cNvSpPr>
          <p:nvPr/>
        </p:nvSpPr>
        <p:spPr bwMode="auto">
          <a:xfrm>
            <a:off x="468313" y="1304256"/>
            <a:ext cx="8243887" cy="36512"/>
          </a:xfrm>
          <a:prstGeom prst="rect">
            <a:avLst/>
          </a:prstGeom>
          <a:solidFill>
            <a:schemeClr val="accent1"/>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41272064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tr-TR" dirty="0" smtClean="0"/>
              <a:t>BM </a:t>
            </a:r>
            <a:r>
              <a:rPr lang="tr-TR" dirty="0"/>
              <a:t>işaretler dersinin amacı ve </a:t>
            </a:r>
            <a:r>
              <a:rPr lang="tr-TR" dirty="0" smtClean="0"/>
              <a:t>içeriği</a:t>
            </a:r>
            <a:endParaRPr lang="en-US" dirty="0"/>
          </a:p>
        </p:txBody>
      </p:sp>
      <p:sp>
        <p:nvSpPr>
          <p:cNvPr id="3" name="Content Placeholder 2"/>
          <p:cNvSpPr>
            <a:spLocks noGrp="1"/>
          </p:cNvSpPr>
          <p:nvPr>
            <p:ph idx="1"/>
          </p:nvPr>
        </p:nvSpPr>
        <p:spPr>
          <a:xfrm>
            <a:off x="457200" y="1600200"/>
            <a:ext cx="8229600" cy="4853136"/>
          </a:xfrm>
        </p:spPr>
        <p:txBody>
          <a:bodyPr>
            <a:normAutofit fontScale="92500" lnSpcReduction="10000"/>
          </a:bodyPr>
          <a:lstStyle/>
          <a:p>
            <a:r>
              <a:rPr lang="tr-TR" b="1" dirty="0">
                <a:ea typeface="Calibri"/>
                <a:cs typeface="Times New Roman"/>
              </a:rPr>
              <a:t>Dersin </a:t>
            </a:r>
            <a:r>
              <a:rPr lang="tr-TR" b="1" dirty="0" smtClean="0">
                <a:ea typeface="Calibri"/>
                <a:cs typeface="Times New Roman"/>
              </a:rPr>
              <a:t>Amacı:</a:t>
            </a:r>
            <a:r>
              <a:rPr lang="tr-TR" dirty="0" smtClean="0">
                <a:ea typeface="Calibri"/>
                <a:cs typeface="Times New Roman"/>
              </a:rPr>
              <a:t> Bilgisayar </a:t>
            </a:r>
            <a:r>
              <a:rPr lang="tr-TR" dirty="0">
                <a:ea typeface="Calibri"/>
                <a:cs typeface="Times New Roman"/>
              </a:rPr>
              <a:t>Mühendisliği yüksek lisans öğrencilerine uygulamalı derslerde, projelerde ve gerçek hayatta karşılaşabilecekleri biyomedikal işaretlerin kaynakları, algılanma ve bilgisayarla işaret işlemeye sunmadan önce yapılması gereken işlemlerle ilgili altyapı için gerekli bilgi ve becerileri kazandırmak</a:t>
            </a:r>
            <a:r>
              <a:rPr lang="tr-TR" dirty="0" smtClean="0">
                <a:ea typeface="Calibri"/>
                <a:cs typeface="Times New Roman"/>
              </a:rPr>
              <a:t>.</a:t>
            </a:r>
          </a:p>
          <a:p>
            <a:pPr lvl="0">
              <a:lnSpc>
                <a:spcPct val="115000"/>
              </a:lnSpc>
              <a:spcBef>
                <a:spcPts val="0"/>
              </a:spcBef>
              <a:buFont typeface="Symbol"/>
              <a:buChar char=""/>
            </a:pPr>
            <a:r>
              <a:rPr lang="tr-TR" b="1" dirty="0">
                <a:ea typeface="Calibri"/>
                <a:cs typeface="Times New Roman"/>
              </a:rPr>
              <a:t>Dersin </a:t>
            </a:r>
            <a:r>
              <a:rPr lang="tr-TR" b="1" dirty="0" smtClean="0">
                <a:ea typeface="Calibri"/>
                <a:cs typeface="Times New Roman"/>
              </a:rPr>
              <a:t>Hedefleri:</a:t>
            </a:r>
          </a:p>
          <a:p>
            <a:pPr lvl="1">
              <a:lnSpc>
                <a:spcPct val="115000"/>
              </a:lnSpc>
              <a:spcBef>
                <a:spcPts val="0"/>
              </a:spcBef>
              <a:buFont typeface="Symbol"/>
              <a:buChar char=""/>
            </a:pPr>
            <a:r>
              <a:rPr lang="tr-TR" dirty="0" smtClean="0">
                <a:ea typeface="Calibri"/>
                <a:cs typeface="Times New Roman"/>
              </a:rPr>
              <a:t>İnsan </a:t>
            </a:r>
            <a:r>
              <a:rPr lang="tr-TR" dirty="0">
                <a:ea typeface="Calibri"/>
                <a:cs typeface="Times New Roman"/>
              </a:rPr>
              <a:t>vücudunun yapısı, ana sistemlerin çalışma ilkeleri ve oralardan alınacak önemli işaretler</a:t>
            </a:r>
            <a:endParaRPr lang="en-US" dirty="0">
              <a:ea typeface="Calibri"/>
              <a:cs typeface="Times New Roman"/>
            </a:endParaRPr>
          </a:p>
          <a:p>
            <a:pPr lvl="1">
              <a:lnSpc>
                <a:spcPct val="115000"/>
              </a:lnSpc>
              <a:spcBef>
                <a:spcPts val="0"/>
              </a:spcBef>
              <a:buFont typeface="Symbol"/>
              <a:buChar char=""/>
            </a:pPr>
            <a:r>
              <a:rPr lang="tr-TR" dirty="0">
                <a:ea typeface="Calibri"/>
                <a:cs typeface="Times New Roman"/>
              </a:rPr>
              <a:t>Vücuttan işaret algılama yöntemleri ve cihazları</a:t>
            </a:r>
            <a:endParaRPr lang="en-US" dirty="0">
              <a:ea typeface="Calibri"/>
              <a:cs typeface="Times New Roman"/>
            </a:endParaRPr>
          </a:p>
          <a:p>
            <a:pPr lvl="1">
              <a:lnSpc>
                <a:spcPct val="115000"/>
              </a:lnSpc>
              <a:spcBef>
                <a:spcPts val="0"/>
              </a:spcBef>
              <a:spcAft>
                <a:spcPts val="1000"/>
              </a:spcAft>
              <a:buFont typeface="Symbol"/>
              <a:buChar char=""/>
            </a:pPr>
            <a:r>
              <a:rPr lang="tr-TR" dirty="0">
                <a:ea typeface="Calibri"/>
                <a:cs typeface="Times New Roman"/>
              </a:rPr>
              <a:t> İşaretlerin işlenmesi ve bilgisayar ortamında kullanılır duruma getirilmesi</a:t>
            </a:r>
            <a:endParaRPr lang="en-US" dirty="0">
              <a:ea typeface="Calibri"/>
              <a:cs typeface="Times New Roman"/>
            </a:endParaRPr>
          </a:p>
          <a:p>
            <a:endParaRPr lang="tr-TR" b="1" dirty="0" smtClean="0">
              <a:ea typeface="Calibri"/>
              <a:cs typeface="Times New Roman"/>
            </a:endParaRPr>
          </a:p>
          <a:p>
            <a:endParaRPr lang="en-US" dirty="0">
              <a:ea typeface="Calibri"/>
              <a:cs typeface="Times New Roman"/>
            </a:endParaRPr>
          </a:p>
          <a:p>
            <a:endParaRPr lang="en-US" dirty="0">
              <a:ea typeface="Calibri"/>
              <a:cs typeface="Times New Roman"/>
            </a:endParaRPr>
          </a:p>
          <a:p>
            <a:endParaRPr lang="en-US" dirty="0"/>
          </a:p>
        </p:txBody>
      </p:sp>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81</a:t>
            </a:fld>
            <a:endParaRPr lang="en-US"/>
          </a:p>
        </p:txBody>
      </p:sp>
      <p:sp>
        <p:nvSpPr>
          <p:cNvPr id="5" name="Rectangle 4"/>
          <p:cNvSpPr>
            <a:spLocks noChangeArrowheads="1"/>
          </p:cNvSpPr>
          <p:nvPr/>
        </p:nvSpPr>
        <p:spPr bwMode="auto">
          <a:xfrm>
            <a:off x="468313" y="1304256"/>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77811383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pPr marL="624078" indent="-514350">
              <a:buFont typeface="+mj-lt"/>
              <a:buAutoNum type="arabicPeriod"/>
            </a:pPr>
            <a:r>
              <a:rPr lang="tr-TR" dirty="0" smtClean="0"/>
              <a:t>Temel kurallara </a:t>
            </a:r>
            <a:r>
              <a:rPr lang="tr-TR" dirty="0" smtClean="0">
                <a:hlinkClick r:id="rId2" action="ppaction://hlinksldjump"/>
              </a:rPr>
              <a:t>uyunuz</a:t>
            </a:r>
            <a:endParaRPr lang="tr-TR" dirty="0" smtClean="0"/>
          </a:p>
          <a:p>
            <a:pPr marL="624078" indent="-514350">
              <a:buFont typeface="+mj-lt"/>
              <a:buAutoNum type="arabicPeriod"/>
            </a:pPr>
            <a:r>
              <a:rPr lang="tr-TR" dirty="0" smtClean="0"/>
              <a:t>Kendi rolünüzü </a:t>
            </a:r>
            <a:r>
              <a:rPr lang="tr-TR" dirty="0" smtClean="0">
                <a:hlinkClick r:id="rId3" action="ppaction://hlinksldjump"/>
              </a:rPr>
              <a:t>biliniz</a:t>
            </a:r>
            <a:endParaRPr lang="tr-TR" dirty="0" smtClean="0"/>
          </a:p>
          <a:p>
            <a:pPr marL="624078" indent="-514350">
              <a:buFont typeface="+mj-lt"/>
              <a:buAutoNum type="arabicPeriod"/>
            </a:pPr>
            <a:r>
              <a:rPr lang="tr-TR" dirty="0" smtClean="0"/>
              <a:t>Grup dinamiklerine katılınız</a:t>
            </a:r>
          </a:p>
          <a:p>
            <a:pPr marL="624078" indent="-514350">
              <a:buFont typeface="+mj-lt"/>
              <a:buAutoNum type="arabicPeriod"/>
            </a:pPr>
            <a:r>
              <a:rPr lang="tr-TR" dirty="0" smtClean="0"/>
              <a:t>Güçlendirici sorular sorunuz</a:t>
            </a:r>
          </a:p>
          <a:p>
            <a:pPr marL="624078" indent="-514350">
              <a:buFont typeface="+mj-lt"/>
              <a:buAutoNum type="arabicPeriod"/>
            </a:pPr>
            <a:r>
              <a:rPr lang="tr-TR" dirty="0" smtClean="0"/>
              <a:t>Öğrenmeye istekli olunuz</a:t>
            </a:r>
          </a:p>
          <a:p>
            <a:pPr marL="624078" indent="-514350">
              <a:buFont typeface="+mj-lt"/>
              <a:buAutoNum type="arabicPeriod"/>
            </a:pPr>
            <a:r>
              <a:rPr lang="tr-TR" dirty="0" smtClean="0"/>
              <a:t>Geri bildirim veriniz</a:t>
            </a:r>
          </a:p>
          <a:p>
            <a:pPr marL="624078" indent="-514350">
              <a:buFont typeface="+mj-lt"/>
              <a:buAutoNum type="arabicPeriod"/>
            </a:pPr>
            <a:r>
              <a:rPr lang="tr-TR" dirty="0" smtClean="0"/>
              <a:t>Kendi gelişiminizi izleyiniz</a:t>
            </a:r>
          </a:p>
          <a:p>
            <a:pPr marL="624078" indent="-514350">
              <a:buFont typeface="+mj-lt"/>
              <a:buAutoNum type="arabicPeriod"/>
            </a:pPr>
            <a:r>
              <a:rPr lang="tr-TR" dirty="0" smtClean="0"/>
              <a:t>Takım halinde kazanmaya çalışınız</a:t>
            </a:r>
          </a:p>
          <a:p>
            <a:pPr marL="624078" indent="-514350">
              <a:buFont typeface="+mj-lt"/>
              <a:buAutoNum type="arabicPeriod"/>
            </a:pPr>
            <a:r>
              <a:rPr lang="tr-TR" dirty="0" smtClean="0"/>
              <a:t>Eleştirel düşünceye sahip olunuz</a:t>
            </a:r>
          </a:p>
          <a:p>
            <a:pPr marL="624078" indent="-514350">
              <a:buFont typeface="+mj-lt"/>
              <a:buAutoNum type="arabicPeriod"/>
            </a:pPr>
            <a:r>
              <a:rPr lang="tr-TR" dirty="0" smtClean="0"/>
              <a:t>Yönlendiricinin (ders hocasının) rolünü </a:t>
            </a:r>
            <a:r>
              <a:rPr lang="tr-TR" dirty="0" smtClean="0">
                <a:hlinkClick r:id="rId4" action="ppaction://hlinksldjump"/>
              </a:rPr>
              <a:t>biliniz</a:t>
            </a:r>
            <a:endParaRPr lang="tr-TR" dirty="0" smtClean="0"/>
          </a:p>
          <a:p>
            <a:pPr marL="624078" indent="-514350">
              <a:buFont typeface="+mj-lt"/>
              <a:buAutoNum type="arabicPeriod"/>
            </a:pPr>
            <a:r>
              <a:rPr lang="tr-TR" dirty="0" smtClean="0"/>
              <a:t>Dostça tutum geliştirmeye çalışınız</a:t>
            </a:r>
          </a:p>
          <a:p>
            <a:pPr marL="624078" indent="-514350">
              <a:buFont typeface="+mj-lt"/>
              <a:buAutoNum type="arabicPeriod"/>
            </a:pPr>
            <a:r>
              <a:rPr lang="tr-TR" dirty="0" smtClean="0"/>
              <a:t>İşbirliğine dayalı öğrenen birey olunuz.</a:t>
            </a:r>
            <a:endParaRPr lang="en-US" dirty="0"/>
          </a:p>
        </p:txBody>
      </p:sp>
      <p:sp>
        <p:nvSpPr>
          <p:cNvPr id="3" name="Slide Number Placeholder 2"/>
          <p:cNvSpPr>
            <a:spLocks noGrp="1"/>
          </p:cNvSpPr>
          <p:nvPr>
            <p:ph type="sldNum" sz="quarter" idx="12"/>
          </p:nvPr>
        </p:nvSpPr>
        <p:spPr/>
        <p:txBody>
          <a:bodyPr/>
          <a:lstStyle/>
          <a:p>
            <a:fld id="{94F95399-64A8-43B0-A5C5-2D48ACAF8409}" type="slidenum">
              <a:rPr lang="tr-TR" smtClean="0"/>
              <a:t>82</a:t>
            </a:fld>
            <a:endParaRPr lang="tr-TR"/>
          </a:p>
        </p:txBody>
      </p:sp>
      <p:sp>
        <p:nvSpPr>
          <p:cNvPr id="4" name="Title 3"/>
          <p:cNvSpPr>
            <a:spLocks noGrp="1"/>
          </p:cNvSpPr>
          <p:nvPr>
            <p:ph type="title"/>
          </p:nvPr>
        </p:nvSpPr>
        <p:spPr/>
        <p:txBody>
          <a:bodyPr/>
          <a:lstStyle/>
          <a:p>
            <a:r>
              <a:rPr lang="en-US" dirty="0" err="1" smtClean="0"/>
              <a:t>Derste</a:t>
            </a:r>
            <a:r>
              <a:rPr lang="en-US" dirty="0" smtClean="0"/>
              <a:t> </a:t>
            </a:r>
            <a:r>
              <a:rPr lang="en-US" dirty="0" err="1" smtClean="0"/>
              <a:t>Uygulanacak</a:t>
            </a:r>
            <a:r>
              <a:rPr lang="en-US" dirty="0" smtClean="0"/>
              <a:t> </a:t>
            </a:r>
            <a:r>
              <a:rPr lang="en-US" dirty="0" err="1" smtClean="0"/>
              <a:t>Kurallar</a:t>
            </a:r>
            <a:endParaRPr lang="en-US" dirty="0"/>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70561643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Geç kalmak yok, en fala 15 dakika beklenir</a:t>
            </a:r>
          </a:p>
          <a:p>
            <a:r>
              <a:rPr lang="tr-TR" dirty="0" smtClean="0"/>
              <a:t>Mobil telefonlar kapalı</a:t>
            </a:r>
            <a:r>
              <a:rPr lang="en-US" dirty="0" smtClean="0"/>
              <a:t>/</a:t>
            </a:r>
            <a:r>
              <a:rPr lang="tr-TR" dirty="0" smtClean="0"/>
              <a:t>sessiz olmalı</a:t>
            </a:r>
          </a:p>
          <a:p>
            <a:r>
              <a:rPr lang="tr-TR" dirty="0" smtClean="0"/>
              <a:t>Isınma türüne grup karar verecek</a:t>
            </a:r>
          </a:p>
          <a:p>
            <a:r>
              <a:rPr lang="tr-TR" dirty="0" smtClean="0"/>
              <a:t>Birisinin sözünü kesmek yok</a:t>
            </a:r>
          </a:p>
          <a:p>
            <a:r>
              <a:rPr lang="tr-TR" dirty="0" smtClean="0"/>
              <a:t>Üyelerin görüşlerine saygı duyulacak</a:t>
            </a:r>
          </a:p>
          <a:p>
            <a:r>
              <a:rPr lang="tr-TR" dirty="0" smtClean="0"/>
              <a:t>Görevler dönüşümlü olarak paylaştırılacak</a:t>
            </a:r>
          </a:p>
          <a:p>
            <a:r>
              <a:rPr lang="tr-TR" dirty="0" smtClean="0"/>
              <a:t>Yeme içme var</a:t>
            </a:r>
            <a:r>
              <a:rPr lang="en-US" dirty="0" smtClean="0"/>
              <a:t>/</a:t>
            </a:r>
            <a:r>
              <a:rPr lang="en-US" dirty="0" err="1" smtClean="0"/>
              <a:t>yok</a:t>
            </a:r>
            <a:r>
              <a:rPr lang="en-US" dirty="0" smtClean="0"/>
              <a:t> </a:t>
            </a:r>
            <a:r>
              <a:rPr lang="en-US" dirty="0" err="1" smtClean="0"/>
              <a:t>ya</a:t>
            </a:r>
            <a:r>
              <a:rPr lang="en-US" dirty="0" smtClean="0"/>
              <a:t> da </a:t>
            </a:r>
            <a:r>
              <a:rPr lang="tr-TR" dirty="0" smtClean="0"/>
              <a:t>sınırlı olacak</a:t>
            </a:r>
          </a:p>
          <a:p>
            <a:r>
              <a:rPr lang="tr-TR" dirty="0" smtClean="0"/>
              <a:t>Ara verilecek</a:t>
            </a:r>
            <a:r>
              <a:rPr lang="en-US" dirty="0" smtClean="0"/>
              <a:t>/</a:t>
            </a:r>
            <a:r>
              <a:rPr lang="tr-TR" dirty="0" smtClean="0"/>
              <a:t>verilmeyecek</a:t>
            </a:r>
            <a:r>
              <a:rPr lang="en-US" dirty="0" smtClean="0"/>
              <a:t>/</a:t>
            </a:r>
            <a:r>
              <a:rPr lang="tr-TR" dirty="0" smtClean="0"/>
              <a:t>sürece göre karar verilecek</a:t>
            </a:r>
            <a:endParaRPr lang="en-US" dirty="0"/>
          </a:p>
        </p:txBody>
      </p:sp>
      <p:sp>
        <p:nvSpPr>
          <p:cNvPr id="3" name="Slide Number Placeholder 2"/>
          <p:cNvSpPr>
            <a:spLocks noGrp="1"/>
          </p:cNvSpPr>
          <p:nvPr>
            <p:ph type="sldNum" sz="quarter" idx="12"/>
          </p:nvPr>
        </p:nvSpPr>
        <p:spPr/>
        <p:txBody>
          <a:bodyPr/>
          <a:lstStyle/>
          <a:p>
            <a:fld id="{94F95399-64A8-43B0-A5C5-2D48ACAF8409}" type="slidenum">
              <a:rPr lang="tr-TR" smtClean="0"/>
              <a:t>83</a:t>
            </a:fld>
            <a:endParaRPr lang="tr-TR"/>
          </a:p>
        </p:txBody>
      </p:sp>
      <p:sp>
        <p:nvSpPr>
          <p:cNvPr id="4" name="Title 3"/>
          <p:cNvSpPr>
            <a:spLocks noGrp="1"/>
          </p:cNvSpPr>
          <p:nvPr>
            <p:ph type="title"/>
          </p:nvPr>
        </p:nvSpPr>
        <p:spPr/>
        <p:txBody>
          <a:bodyPr/>
          <a:lstStyle/>
          <a:p>
            <a:r>
              <a:rPr lang="tr-TR" dirty="0" smtClean="0"/>
              <a:t>Temel Kurallar</a:t>
            </a:r>
            <a:endParaRPr lang="en-US" dirty="0"/>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
        <p:nvSpPr>
          <p:cNvPr id="6" name="Curved Up Arrow 5">
            <a:hlinkClick r:id="rId2" action="ppaction://hlinksldjump"/>
          </p:cNvPr>
          <p:cNvSpPr/>
          <p:nvPr/>
        </p:nvSpPr>
        <p:spPr bwMode="auto">
          <a:xfrm>
            <a:off x="7740352" y="5361776"/>
            <a:ext cx="1216152" cy="731520"/>
          </a:xfrm>
          <a:prstGeom prst="curvedUpArrow">
            <a:avLst>
              <a:gd name="adj1" fmla="val 25000"/>
              <a:gd name="adj2" fmla="val 50000"/>
              <a:gd name="adj3" fmla="val 25000"/>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4924814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Grup temsilcisi </a:t>
            </a:r>
            <a:r>
              <a:rPr lang="en-US" dirty="0" smtClean="0"/>
              <a:t>/ </a:t>
            </a:r>
            <a:r>
              <a:rPr lang="tr-TR" dirty="0" smtClean="0"/>
              <a:t>başkan</a:t>
            </a:r>
          </a:p>
          <a:p>
            <a:r>
              <a:rPr lang="tr-TR" dirty="0" smtClean="0"/>
              <a:t>Yazıcı – kaydedici </a:t>
            </a:r>
          </a:p>
          <a:p>
            <a:r>
              <a:rPr lang="tr-TR" dirty="0" smtClean="0"/>
              <a:t>Fikir üretici</a:t>
            </a:r>
          </a:p>
          <a:p>
            <a:r>
              <a:rPr lang="tr-TR" dirty="0" smtClean="0"/>
              <a:t>Zaman tutucu</a:t>
            </a:r>
            <a:endParaRPr lang="en-US" dirty="0"/>
          </a:p>
        </p:txBody>
      </p:sp>
      <p:sp>
        <p:nvSpPr>
          <p:cNvPr id="3" name="Slide Number Placeholder 2"/>
          <p:cNvSpPr>
            <a:spLocks noGrp="1"/>
          </p:cNvSpPr>
          <p:nvPr>
            <p:ph type="sldNum" sz="quarter" idx="12"/>
          </p:nvPr>
        </p:nvSpPr>
        <p:spPr/>
        <p:txBody>
          <a:bodyPr/>
          <a:lstStyle/>
          <a:p>
            <a:fld id="{94F95399-64A8-43B0-A5C5-2D48ACAF8409}" type="slidenum">
              <a:rPr lang="tr-TR" smtClean="0"/>
              <a:t>84</a:t>
            </a:fld>
            <a:endParaRPr lang="tr-TR"/>
          </a:p>
        </p:txBody>
      </p:sp>
      <p:sp>
        <p:nvSpPr>
          <p:cNvPr id="4" name="Title 3"/>
          <p:cNvSpPr>
            <a:spLocks noGrp="1"/>
          </p:cNvSpPr>
          <p:nvPr>
            <p:ph type="title"/>
          </p:nvPr>
        </p:nvSpPr>
        <p:spPr/>
        <p:txBody>
          <a:bodyPr/>
          <a:lstStyle/>
          <a:p>
            <a:r>
              <a:rPr lang="en-US" dirty="0" err="1" smtClean="0"/>
              <a:t>Grup</a:t>
            </a:r>
            <a:r>
              <a:rPr lang="en-US" dirty="0" smtClean="0"/>
              <a:t> Roller</a:t>
            </a:r>
            <a:r>
              <a:rPr lang="tr-TR" dirty="0" smtClean="0"/>
              <a:t>i</a:t>
            </a:r>
            <a:endParaRPr lang="en-US" dirty="0"/>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
        <p:nvSpPr>
          <p:cNvPr id="6" name="Curved Up Arrow 5">
            <a:hlinkClick r:id="rId2" action="ppaction://hlinksldjump"/>
          </p:cNvPr>
          <p:cNvSpPr/>
          <p:nvPr/>
        </p:nvSpPr>
        <p:spPr bwMode="auto">
          <a:xfrm>
            <a:off x="7740352" y="5361776"/>
            <a:ext cx="1216152" cy="731520"/>
          </a:xfrm>
          <a:prstGeom prst="curvedUp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796887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Öğrenci merkezli bir öğretim</a:t>
            </a:r>
          </a:p>
          <a:p>
            <a:r>
              <a:rPr lang="tr-TR" dirty="0" smtClean="0"/>
              <a:t>Yönlendirici:</a:t>
            </a:r>
          </a:p>
          <a:p>
            <a:pPr lvl="1"/>
            <a:r>
              <a:rPr lang="tr-TR" dirty="0" smtClean="0"/>
              <a:t>Bilgi kaynağı değildir</a:t>
            </a:r>
          </a:p>
          <a:p>
            <a:pPr lvl="1"/>
            <a:r>
              <a:rPr lang="tr-TR" dirty="0" smtClean="0"/>
              <a:t>Öğrenmeyi kolaylaştırır</a:t>
            </a:r>
          </a:p>
          <a:p>
            <a:pPr lvl="1"/>
            <a:r>
              <a:rPr lang="tr-TR" dirty="0" smtClean="0"/>
              <a:t>Üyelerin sürece katılımını sağlar</a:t>
            </a:r>
            <a:endParaRPr lang="en-US" dirty="0"/>
          </a:p>
        </p:txBody>
      </p:sp>
      <p:sp>
        <p:nvSpPr>
          <p:cNvPr id="3" name="Slide Number Placeholder 2"/>
          <p:cNvSpPr>
            <a:spLocks noGrp="1"/>
          </p:cNvSpPr>
          <p:nvPr>
            <p:ph type="sldNum" sz="quarter" idx="12"/>
          </p:nvPr>
        </p:nvSpPr>
        <p:spPr/>
        <p:txBody>
          <a:bodyPr/>
          <a:lstStyle/>
          <a:p>
            <a:fld id="{94F95399-64A8-43B0-A5C5-2D48ACAF8409}" type="slidenum">
              <a:rPr lang="tr-TR" smtClean="0"/>
              <a:t>85</a:t>
            </a:fld>
            <a:endParaRPr lang="tr-TR"/>
          </a:p>
        </p:txBody>
      </p:sp>
      <p:sp>
        <p:nvSpPr>
          <p:cNvPr id="4" name="Title 3"/>
          <p:cNvSpPr>
            <a:spLocks noGrp="1"/>
          </p:cNvSpPr>
          <p:nvPr>
            <p:ph type="title"/>
          </p:nvPr>
        </p:nvSpPr>
        <p:spPr/>
        <p:txBody>
          <a:bodyPr/>
          <a:lstStyle/>
          <a:p>
            <a:r>
              <a:rPr lang="tr-TR" dirty="0" smtClean="0"/>
              <a:t>Yönlendiricinin Rolü</a:t>
            </a:r>
            <a:endParaRPr lang="en-US" dirty="0"/>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
        <p:nvSpPr>
          <p:cNvPr id="6" name="Curved Up Arrow 5">
            <a:hlinkClick r:id="rId2" action="ppaction://hlinksldjump"/>
          </p:cNvPr>
          <p:cNvSpPr/>
          <p:nvPr/>
        </p:nvSpPr>
        <p:spPr bwMode="auto">
          <a:xfrm>
            <a:off x="7740352" y="5361776"/>
            <a:ext cx="1216152" cy="731520"/>
          </a:xfrm>
          <a:prstGeom prst="curvedUpArrow">
            <a:avLst/>
          </a:prstGeom>
          <a:solidFill>
            <a:schemeClr val="accent1"/>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3250171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tr-TR" dirty="0" smtClean="0"/>
              <a:t>Başarılı bir performans için işbirliği şarttır</a:t>
            </a:r>
          </a:p>
          <a:p>
            <a:r>
              <a:rPr lang="tr-TR" dirty="0" smtClean="0"/>
              <a:t>Karşılıklı güvene dayanan bir atmosfer oluşturulmalıdır</a:t>
            </a:r>
          </a:p>
          <a:p>
            <a:r>
              <a:rPr lang="tr-TR" dirty="0" smtClean="0"/>
              <a:t>İhtiyaç halinde yardım istenmelidir</a:t>
            </a:r>
          </a:p>
          <a:p>
            <a:r>
              <a:rPr lang="tr-TR" dirty="0" smtClean="0"/>
              <a:t>Diğre üyelerin görüşleri dikkate alınmalıdır</a:t>
            </a:r>
          </a:p>
          <a:p>
            <a:r>
              <a:rPr lang="tr-TR" dirty="0" smtClean="0"/>
              <a:t>Bilgi ve kaynak paylaşımı yapılmalıdır</a:t>
            </a:r>
          </a:p>
          <a:p>
            <a:r>
              <a:rPr lang="tr-TR" dirty="0" smtClean="0"/>
              <a:t>Değerlendirme ve yargılama yerine tanımlaycı olunmalıdır</a:t>
            </a:r>
          </a:p>
          <a:p>
            <a:r>
              <a:rPr lang="tr-TR" dirty="0" smtClean="0"/>
              <a:t>Devamlı olarak «</a:t>
            </a:r>
            <a:r>
              <a:rPr lang="tr-TR" dirty="0" smtClean="0">
                <a:solidFill>
                  <a:srgbClr val="FF0000"/>
                </a:solidFill>
              </a:rPr>
              <a:t>ben</a:t>
            </a:r>
            <a:r>
              <a:rPr lang="tr-TR" dirty="0" smtClean="0"/>
              <a:t>» yerine «</a:t>
            </a:r>
            <a:r>
              <a:rPr lang="tr-TR" dirty="0" smtClean="0">
                <a:solidFill>
                  <a:srgbClr val="00B050"/>
                </a:solidFill>
              </a:rPr>
              <a:t>biz</a:t>
            </a:r>
            <a:r>
              <a:rPr lang="tr-TR" dirty="0" smtClean="0"/>
              <a:t>» ifadesi kullanılmalıdır.</a:t>
            </a:r>
            <a:endParaRPr lang="en-US" dirty="0"/>
          </a:p>
        </p:txBody>
      </p:sp>
      <p:sp>
        <p:nvSpPr>
          <p:cNvPr id="3" name="Slide Number Placeholder 2"/>
          <p:cNvSpPr>
            <a:spLocks noGrp="1"/>
          </p:cNvSpPr>
          <p:nvPr>
            <p:ph type="sldNum" sz="quarter" idx="12"/>
          </p:nvPr>
        </p:nvSpPr>
        <p:spPr/>
        <p:txBody>
          <a:bodyPr/>
          <a:lstStyle/>
          <a:p>
            <a:fld id="{94F95399-64A8-43B0-A5C5-2D48ACAF8409}" type="slidenum">
              <a:rPr lang="tr-TR" smtClean="0"/>
              <a:t>86</a:t>
            </a:fld>
            <a:endParaRPr lang="tr-TR"/>
          </a:p>
        </p:txBody>
      </p:sp>
      <p:sp>
        <p:nvSpPr>
          <p:cNvPr id="4" name="Title 3"/>
          <p:cNvSpPr>
            <a:spLocks noGrp="1"/>
          </p:cNvSpPr>
          <p:nvPr>
            <p:ph type="title"/>
          </p:nvPr>
        </p:nvSpPr>
        <p:spPr/>
        <p:txBody>
          <a:bodyPr/>
          <a:lstStyle/>
          <a:p>
            <a:r>
              <a:rPr lang="tr-TR" dirty="0" smtClean="0"/>
              <a:t>İşbirliğine Dayalı Öğrenme</a:t>
            </a:r>
            <a:endParaRPr lang="en-US" dirty="0"/>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292372550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ea typeface="Calibri"/>
                <a:cs typeface="Times New Roman"/>
              </a:rPr>
              <a:t>Dersi Takip için Gerekli Önbilgiler</a:t>
            </a:r>
            <a:endParaRPr lang="en-US" dirty="0"/>
          </a:p>
        </p:txBody>
      </p:sp>
      <p:sp>
        <p:nvSpPr>
          <p:cNvPr id="3" name="Content Placeholder 2"/>
          <p:cNvSpPr>
            <a:spLocks noGrp="1"/>
          </p:cNvSpPr>
          <p:nvPr>
            <p:ph idx="1"/>
          </p:nvPr>
        </p:nvSpPr>
        <p:spPr/>
        <p:txBody>
          <a:bodyPr/>
          <a:lstStyle/>
          <a:p>
            <a:pPr lvl="0">
              <a:lnSpc>
                <a:spcPct val="115000"/>
              </a:lnSpc>
              <a:spcBef>
                <a:spcPts val="0"/>
              </a:spcBef>
              <a:buFont typeface="Symbol"/>
              <a:buChar char=""/>
            </a:pPr>
            <a:r>
              <a:rPr lang="tr-TR" dirty="0">
                <a:ea typeface="Calibri"/>
                <a:cs typeface="Times New Roman"/>
              </a:rPr>
              <a:t>Elektrik devre elemanlarının davranışları</a:t>
            </a:r>
            <a:endParaRPr lang="en-US" dirty="0">
              <a:ea typeface="Calibri"/>
              <a:cs typeface="Times New Roman"/>
            </a:endParaRPr>
          </a:p>
          <a:p>
            <a:pPr lvl="0">
              <a:lnSpc>
                <a:spcPct val="115000"/>
              </a:lnSpc>
              <a:spcBef>
                <a:spcPts val="0"/>
              </a:spcBef>
              <a:buFont typeface="Symbol"/>
              <a:buChar char=""/>
            </a:pPr>
            <a:r>
              <a:rPr lang="tr-TR" dirty="0">
                <a:ea typeface="Calibri"/>
                <a:cs typeface="Times New Roman"/>
              </a:rPr>
              <a:t>Elektrik devre analizi</a:t>
            </a:r>
            <a:endParaRPr lang="en-US" dirty="0">
              <a:ea typeface="Calibri"/>
              <a:cs typeface="Times New Roman"/>
            </a:endParaRPr>
          </a:p>
          <a:p>
            <a:pPr lvl="0">
              <a:lnSpc>
                <a:spcPct val="115000"/>
              </a:lnSpc>
              <a:spcBef>
                <a:spcPts val="0"/>
              </a:spcBef>
              <a:buFont typeface="Symbol"/>
              <a:buChar char=""/>
            </a:pPr>
            <a:r>
              <a:rPr lang="tr-TR" dirty="0">
                <a:ea typeface="Calibri"/>
                <a:cs typeface="Times New Roman"/>
              </a:rPr>
              <a:t>İşlemsel kuvvetlendiriciler</a:t>
            </a:r>
            <a:endParaRPr lang="en-US" dirty="0">
              <a:ea typeface="Calibri"/>
              <a:cs typeface="Times New Roman"/>
            </a:endParaRPr>
          </a:p>
          <a:p>
            <a:pPr lvl="0">
              <a:lnSpc>
                <a:spcPct val="115000"/>
              </a:lnSpc>
              <a:spcBef>
                <a:spcPts val="0"/>
              </a:spcBef>
              <a:buFont typeface="Symbol"/>
              <a:buChar char=""/>
            </a:pPr>
            <a:r>
              <a:rPr lang="tr-TR" dirty="0">
                <a:ea typeface="Calibri"/>
                <a:cs typeface="Times New Roman"/>
              </a:rPr>
              <a:t>Fourier ve Laplace dönüşümleri</a:t>
            </a:r>
            <a:endParaRPr lang="en-US" dirty="0">
              <a:ea typeface="Calibri"/>
              <a:cs typeface="Times New Roman"/>
            </a:endParaRPr>
          </a:p>
          <a:p>
            <a:pPr lvl="0">
              <a:lnSpc>
                <a:spcPct val="115000"/>
              </a:lnSpc>
              <a:spcBef>
                <a:spcPts val="0"/>
              </a:spcBef>
              <a:spcAft>
                <a:spcPts val="1000"/>
              </a:spcAft>
              <a:buFont typeface="Symbol"/>
              <a:buChar char=""/>
            </a:pPr>
            <a:r>
              <a:rPr lang="tr-TR" dirty="0">
                <a:ea typeface="Calibri"/>
                <a:cs typeface="Times New Roman"/>
              </a:rPr>
              <a:t>Ölçme teknikleri ve ölçüm cihazları</a:t>
            </a:r>
            <a:endParaRPr lang="en-US" dirty="0">
              <a:ea typeface="Calibri"/>
              <a:cs typeface="Times New Roman"/>
            </a:endParaRPr>
          </a:p>
          <a:p>
            <a:endParaRPr lang="en-US" dirty="0"/>
          </a:p>
        </p:txBody>
      </p:sp>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87</a:t>
            </a:fld>
            <a:endParaRPr lang="en-US"/>
          </a:p>
        </p:txBody>
      </p:sp>
      <p:sp>
        <p:nvSpPr>
          <p:cNvPr id="5" name="Rectangle 4"/>
          <p:cNvSpPr>
            <a:spLocks noChangeArrowheads="1"/>
          </p:cNvSpPr>
          <p:nvPr/>
        </p:nvSpPr>
        <p:spPr bwMode="auto">
          <a:xfrm>
            <a:off x="468313" y="1304256"/>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09268995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dirty="0" smtClean="0"/>
              <a:t>Ders Kitabı ve Kaynaklar</a:t>
            </a:r>
            <a:endParaRPr lang="en-US" dirty="0"/>
          </a:p>
        </p:txBody>
      </p:sp>
      <p:sp>
        <p:nvSpPr>
          <p:cNvPr id="3" name="Content Placeholder 2"/>
          <p:cNvSpPr>
            <a:spLocks noGrp="1"/>
          </p:cNvSpPr>
          <p:nvPr>
            <p:ph idx="1"/>
          </p:nvPr>
        </p:nvSpPr>
        <p:spPr/>
        <p:txBody>
          <a:bodyPr/>
          <a:lstStyle/>
          <a:p>
            <a:r>
              <a:rPr lang="tr-TR" dirty="0" smtClean="0"/>
              <a:t>Genellikle takip edilecek kitap (kısaltılarak ve basitleştirilerek): </a:t>
            </a:r>
            <a:r>
              <a:rPr lang="en-US" dirty="0">
                <a:ea typeface="Calibri"/>
                <a:cs typeface="Times New Roman"/>
              </a:rPr>
              <a:t>Webster, J.G. (</a:t>
            </a:r>
            <a:r>
              <a:rPr lang="en-US" dirty="0" err="1">
                <a:ea typeface="Calibri"/>
                <a:cs typeface="Times New Roman"/>
              </a:rPr>
              <a:t>ed</a:t>
            </a:r>
            <a:r>
              <a:rPr lang="en-US" dirty="0">
                <a:ea typeface="Calibri"/>
                <a:cs typeface="Times New Roman"/>
              </a:rPr>
              <a:t>) M</a:t>
            </a:r>
            <a:r>
              <a:rPr lang="en-US" u="sng" dirty="0">
                <a:ea typeface="Calibri"/>
                <a:cs typeface="Times New Roman"/>
              </a:rPr>
              <a:t>edical Instrumentation: Application and Design 3</a:t>
            </a:r>
            <a:r>
              <a:rPr lang="en-US" u="sng" baseline="30000" dirty="0">
                <a:ea typeface="Calibri"/>
                <a:cs typeface="Times New Roman"/>
              </a:rPr>
              <a:t>rd</a:t>
            </a:r>
            <a:r>
              <a:rPr lang="en-US" u="sng" dirty="0">
                <a:ea typeface="Calibri"/>
                <a:cs typeface="Times New Roman"/>
              </a:rPr>
              <a:t> ed.</a:t>
            </a:r>
            <a:r>
              <a:rPr lang="en-US" dirty="0">
                <a:ea typeface="Calibri"/>
                <a:cs typeface="Times New Roman"/>
              </a:rPr>
              <a:t> John Wiley &amp; Sons, </a:t>
            </a:r>
            <a:r>
              <a:rPr lang="en-US" dirty="0" smtClean="0">
                <a:ea typeface="Calibri"/>
                <a:cs typeface="Times New Roman"/>
              </a:rPr>
              <a:t>1997</a:t>
            </a:r>
            <a:endParaRPr lang="tr-TR" dirty="0" smtClean="0">
              <a:ea typeface="Calibri"/>
              <a:cs typeface="Times New Roman"/>
            </a:endParaRPr>
          </a:p>
          <a:p>
            <a:r>
              <a:rPr lang="tr-TR" dirty="0" smtClean="0">
                <a:ea typeface="Calibri"/>
                <a:cs typeface="Times New Roman"/>
              </a:rPr>
              <a:t>MEGEP notları</a:t>
            </a:r>
          </a:p>
          <a:p>
            <a:r>
              <a:rPr lang="tr-TR" dirty="0" smtClean="0">
                <a:ea typeface="Calibri"/>
                <a:cs typeface="Times New Roman"/>
              </a:rPr>
              <a:t>Ders notları</a:t>
            </a:r>
            <a:endParaRPr lang="en-US" dirty="0">
              <a:ea typeface="Calibri"/>
              <a:cs typeface="Times New Roman"/>
            </a:endParaRPr>
          </a:p>
          <a:p>
            <a:endParaRPr lang="en-US" dirty="0"/>
          </a:p>
        </p:txBody>
      </p:sp>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88</a:t>
            </a:fld>
            <a:endParaRPr lang="en-US"/>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88185759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a:ea typeface="Calibri"/>
                <a:cs typeface="Times New Roman"/>
              </a:rPr>
              <a:t>Haftalık Ders Programı</a:t>
            </a:r>
            <a:endParaRPr lang="en-US" dirty="0"/>
          </a:p>
        </p:txBody>
      </p:sp>
      <p:sp>
        <p:nvSpPr>
          <p:cNvPr id="3" name="Content Placeholder 2"/>
          <p:cNvSpPr>
            <a:spLocks noGrp="1"/>
          </p:cNvSpPr>
          <p:nvPr>
            <p:ph idx="1"/>
          </p:nvPr>
        </p:nvSpPr>
        <p:spPr>
          <a:xfrm>
            <a:off x="457200" y="1600200"/>
            <a:ext cx="8229600" cy="4925144"/>
          </a:xfrm>
        </p:spPr>
        <p:txBody>
          <a:bodyPr>
            <a:normAutofit/>
          </a:bodyPr>
          <a:lstStyle/>
          <a:p>
            <a:pPr lvl="0">
              <a:lnSpc>
                <a:spcPct val="115000"/>
              </a:lnSpc>
              <a:spcBef>
                <a:spcPts val="0"/>
              </a:spcBef>
              <a:buFont typeface="+mj-lt"/>
              <a:buAutoNum type="arabicPeriod"/>
            </a:pPr>
            <a:r>
              <a:rPr lang="en-US" dirty="0" smtClean="0">
                <a:ea typeface="Calibri"/>
                <a:cs typeface="Times New Roman"/>
              </a:rPr>
              <a:t>11 </a:t>
            </a:r>
            <a:r>
              <a:rPr lang="en-US" dirty="0" err="1" smtClean="0">
                <a:ea typeface="Calibri"/>
                <a:cs typeface="Times New Roman"/>
              </a:rPr>
              <a:t>Ekim</a:t>
            </a:r>
            <a:r>
              <a:rPr lang="tr-TR" dirty="0" smtClean="0">
                <a:ea typeface="Calibri"/>
                <a:cs typeface="Times New Roman"/>
              </a:rPr>
              <a:t>; </a:t>
            </a:r>
            <a:r>
              <a:rPr lang="tr-TR" dirty="0">
                <a:ea typeface="Calibri"/>
                <a:cs typeface="Times New Roman"/>
              </a:rPr>
              <a:t>Biyomedikal işaretler</a:t>
            </a:r>
          </a:p>
          <a:p>
            <a:pPr lvl="0">
              <a:lnSpc>
                <a:spcPct val="115000"/>
              </a:lnSpc>
              <a:spcBef>
                <a:spcPts val="0"/>
              </a:spcBef>
              <a:buFont typeface="+mj-lt"/>
              <a:buAutoNum type="arabicPeriod"/>
            </a:pPr>
            <a:r>
              <a:rPr lang="tr-TR" dirty="0" smtClean="0">
                <a:ea typeface="Calibri"/>
                <a:cs typeface="Times New Roman"/>
              </a:rPr>
              <a:t>1 Kasım; </a:t>
            </a:r>
            <a:r>
              <a:rPr lang="tr-TR" dirty="0">
                <a:ea typeface="Calibri"/>
                <a:cs typeface="Times New Roman"/>
              </a:rPr>
              <a:t>Algılayıcılar ve biyopotensiyellerin algılanması</a:t>
            </a:r>
          </a:p>
          <a:p>
            <a:pPr lvl="0">
              <a:lnSpc>
                <a:spcPct val="115000"/>
              </a:lnSpc>
              <a:spcBef>
                <a:spcPts val="0"/>
              </a:spcBef>
              <a:buFont typeface="+mj-lt"/>
              <a:buAutoNum type="arabicPeriod"/>
            </a:pPr>
            <a:r>
              <a:rPr lang="tr-TR" dirty="0" smtClean="0">
                <a:ea typeface="Calibri"/>
                <a:cs typeface="Times New Roman"/>
              </a:rPr>
              <a:t>22 Kasım; </a:t>
            </a:r>
            <a:r>
              <a:rPr lang="tr-TR" dirty="0">
                <a:ea typeface="Calibri"/>
                <a:cs typeface="Times New Roman"/>
              </a:rPr>
              <a:t>Kuvvetlendiriciler ve süzgeçler</a:t>
            </a:r>
          </a:p>
          <a:p>
            <a:pPr lvl="0">
              <a:lnSpc>
                <a:spcPct val="115000"/>
              </a:lnSpc>
              <a:spcBef>
                <a:spcPts val="0"/>
              </a:spcBef>
              <a:buFont typeface="+mj-lt"/>
              <a:buAutoNum type="arabicPeriod"/>
            </a:pPr>
            <a:r>
              <a:rPr lang="tr-TR" dirty="0" smtClean="0">
                <a:ea typeface="Calibri"/>
                <a:cs typeface="Times New Roman"/>
              </a:rPr>
              <a:t>29 Kasım; </a:t>
            </a:r>
            <a:r>
              <a:rPr lang="tr-TR" dirty="0">
                <a:ea typeface="Calibri"/>
                <a:cs typeface="Times New Roman"/>
              </a:rPr>
              <a:t>Önemli biyopotensiyeller ve biyopotensiyel kuvvetlendiriciler</a:t>
            </a:r>
          </a:p>
          <a:p>
            <a:pPr lvl="0">
              <a:lnSpc>
                <a:spcPct val="115000"/>
              </a:lnSpc>
              <a:spcBef>
                <a:spcPts val="0"/>
              </a:spcBef>
              <a:buFont typeface="+mj-lt"/>
              <a:buAutoNum type="arabicPeriod"/>
            </a:pPr>
            <a:r>
              <a:rPr lang="tr-TR" dirty="0" smtClean="0">
                <a:ea typeface="Calibri"/>
                <a:cs typeface="Times New Roman"/>
              </a:rPr>
              <a:t>6 Aralık; </a:t>
            </a:r>
            <a:r>
              <a:rPr lang="tr-TR" dirty="0">
                <a:ea typeface="Calibri"/>
                <a:cs typeface="Times New Roman"/>
              </a:rPr>
              <a:t>Biyopotensiyel işaret işleme</a:t>
            </a:r>
          </a:p>
          <a:p>
            <a:pPr lvl="0">
              <a:lnSpc>
                <a:spcPct val="115000"/>
              </a:lnSpc>
              <a:spcBef>
                <a:spcPts val="0"/>
              </a:spcBef>
              <a:buFont typeface="+mj-lt"/>
              <a:buAutoNum type="arabicPeriod"/>
            </a:pPr>
            <a:r>
              <a:rPr lang="tr-TR" dirty="0" smtClean="0">
                <a:ea typeface="Calibri"/>
                <a:cs typeface="Times New Roman"/>
              </a:rPr>
              <a:t>20 Aralık; </a:t>
            </a:r>
            <a:r>
              <a:rPr lang="tr-TR" dirty="0">
                <a:ea typeface="Calibri"/>
                <a:cs typeface="Times New Roman"/>
              </a:rPr>
              <a:t>Mekanik ve ısı ölçümleri</a:t>
            </a:r>
          </a:p>
          <a:p>
            <a:pPr lvl="0">
              <a:lnSpc>
                <a:spcPct val="115000"/>
              </a:lnSpc>
              <a:spcBef>
                <a:spcPts val="0"/>
              </a:spcBef>
              <a:buFont typeface="+mj-lt"/>
              <a:buAutoNum type="arabicPeriod"/>
            </a:pPr>
            <a:r>
              <a:rPr lang="tr-TR" dirty="0" smtClean="0">
                <a:ea typeface="Calibri"/>
                <a:cs typeface="Times New Roman"/>
              </a:rPr>
              <a:t>3 Ocak 2014; </a:t>
            </a:r>
            <a:r>
              <a:rPr lang="tr-TR" dirty="0">
                <a:ea typeface="Calibri"/>
                <a:cs typeface="Times New Roman"/>
              </a:rPr>
              <a:t>Biyokimyasal işaretler ve optik ölçümler</a:t>
            </a:r>
          </a:p>
          <a:p>
            <a:endParaRPr lang="en-US" dirty="0"/>
          </a:p>
        </p:txBody>
      </p:sp>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89</a:t>
            </a:fld>
            <a:endParaRPr lang="en-US"/>
          </a:p>
        </p:txBody>
      </p:sp>
      <p:sp>
        <p:nvSpPr>
          <p:cNvPr id="5" name="Rectangle 4"/>
          <p:cNvSpPr>
            <a:spLocks noChangeArrowheads="1"/>
          </p:cNvSpPr>
          <p:nvPr/>
        </p:nvSpPr>
        <p:spPr bwMode="auto">
          <a:xfrm>
            <a:off x="468313" y="1304256"/>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30471551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7" name="Slide Number Placeholder 5"/>
          <p:cNvSpPr>
            <a:spLocks noGrp="1"/>
          </p:cNvSpPr>
          <p:nvPr>
            <p:ph type="sldNum" sz="quarter" idx="12"/>
          </p:nvPr>
        </p:nvSpPr>
        <p:spPr>
          <a:noFill/>
        </p:spPr>
        <p:txBody>
          <a:bodyPr/>
          <a:lstStyle/>
          <a:p>
            <a:pPr>
              <a:buNone/>
            </a:pPr>
            <a:fld id="{E32C38D7-AF85-4E47-9B2C-DE3ED7A1DC50}" type="slidenum">
              <a:rPr lang="en-US" smtClean="0"/>
              <a:pPr>
                <a:buNone/>
              </a:pPr>
              <a:t>9</a:t>
            </a:fld>
            <a:endParaRPr lang="en-US" dirty="0" smtClean="0"/>
          </a:p>
        </p:txBody>
      </p:sp>
      <p:sp>
        <p:nvSpPr>
          <p:cNvPr id="16388" name="Rectangle 2"/>
          <p:cNvSpPr>
            <a:spLocks noGrp="1" noChangeArrowheads="1"/>
          </p:cNvSpPr>
          <p:nvPr>
            <p:ph type="title"/>
          </p:nvPr>
        </p:nvSpPr>
        <p:spPr/>
        <p:txBody>
          <a:bodyPr/>
          <a:lstStyle/>
          <a:p>
            <a:pPr algn="l" rtl="0" eaLnBrk="1" hangingPunct="1"/>
            <a:r>
              <a:rPr lang="tr-TR" dirty="0" smtClean="0"/>
              <a:t>Bilginin Uygulaması</a:t>
            </a:r>
            <a:endParaRPr lang="en-US" dirty="0" smtClean="0"/>
          </a:p>
        </p:txBody>
      </p:sp>
      <p:sp>
        <p:nvSpPr>
          <p:cNvPr id="146435" name="Rectangle 3"/>
          <p:cNvSpPr>
            <a:spLocks noGrp="1" noChangeArrowheads="1"/>
          </p:cNvSpPr>
          <p:nvPr>
            <p:ph type="body" idx="1"/>
          </p:nvPr>
        </p:nvSpPr>
        <p:spPr>
          <a:xfrm>
            <a:off x="381000" y="2057400"/>
            <a:ext cx="7772400" cy="2133600"/>
          </a:xfrm>
        </p:spPr>
        <p:txBody>
          <a:bodyPr>
            <a:normAutofit lnSpcReduction="10000"/>
          </a:bodyPr>
          <a:lstStyle/>
          <a:p>
            <a:pPr algn="l" rtl="0" eaLnBrk="1" hangingPunct="1"/>
            <a:r>
              <a:rPr lang="tr-TR" sz="2800" dirty="0" smtClean="0"/>
              <a:t>İnsanoğlu kendi şahsi kabiliyetlerini artırmak için alet ve yöntemler geliştirmektedir. Böylece daha rahat bir bilgi toplama ve akışı sağlanmakta ve günlük yaşam kolaylaşmaktadır</a:t>
            </a:r>
            <a:r>
              <a:rPr lang="en-US" sz="2800" dirty="0" smtClean="0"/>
              <a:t>.</a:t>
            </a:r>
          </a:p>
          <a:p>
            <a:pPr eaLnBrk="1" hangingPunct="1">
              <a:buFontTx/>
              <a:buNone/>
            </a:pPr>
            <a:endParaRPr lang="en-US" sz="2800" dirty="0" smtClean="0"/>
          </a:p>
        </p:txBody>
      </p:sp>
      <p:sp>
        <p:nvSpPr>
          <p:cNvPr id="146438" name="Rectangle 6"/>
          <p:cNvSpPr>
            <a:spLocks noChangeArrowheads="1"/>
          </p:cNvSpPr>
          <p:nvPr/>
        </p:nvSpPr>
        <p:spPr bwMode="auto">
          <a:xfrm>
            <a:off x="179512" y="4005263"/>
            <a:ext cx="8893781" cy="461665"/>
          </a:xfrm>
          <a:prstGeom prst="rect">
            <a:avLst/>
          </a:prstGeom>
          <a:solidFill>
            <a:schemeClr val="tx2">
              <a:lumMod val="20000"/>
              <a:lumOff val="80000"/>
            </a:schemeClr>
          </a:solidFill>
          <a:ln w="12700">
            <a:noFill/>
            <a:miter lim="800000"/>
            <a:headEnd type="none" w="sm" len="sm"/>
            <a:tailEnd type="none" w="sm" len="sm"/>
          </a:ln>
        </p:spPr>
        <p:txBody>
          <a:bodyPr wrap="none">
            <a:spAutoFit/>
          </a:bodyPr>
          <a:lstStyle/>
          <a:p>
            <a:pPr>
              <a:lnSpc>
                <a:spcPct val="100000"/>
              </a:lnSpc>
              <a:buFontTx/>
              <a:buNone/>
            </a:pPr>
            <a:r>
              <a:rPr lang="tr-TR" sz="2400" dirty="0"/>
              <a:t>Mühendislik</a:t>
            </a:r>
            <a:r>
              <a:rPr lang="en-US" sz="2400" dirty="0"/>
              <a:t>: </a:t>
            </a:r>
            <a:r>
              <a:rPr lang="tr-TR" sz="2400" dirty="0"/>
              <a:t>teknolojinin gelişimi ve topluma uyarlanması</a:t>
            </a:r>
            <a:endParaRPr lang="en-US" sz="2400" dirty="0"/>
          </a:p>
        </p:txBody>
      </p:sp>
      <p:pic>
        <p:nvPicPr>
          <p:cNvPr id="146440" name="Picture 8" descr="48118SmallPicture"/>
          <p:cNvPicPr>
            <a:picLocks noChangeAspect="1" noChangeArrowheads="1" noCrop="1"/>
          </p:cNvPicPr>
          <p:nvPr/>
        </p:nvPicPr>
        <p:blipFill>
          <a:blip r:embed="rId5" cstate="print"/>
          <a:srcRect/>
          <a:stretch>
            <a:fillRect/>
          </a:stretch>
        </p:blipFill>
        <p:spPr bwMode="auto">
          <a:xfrm>
            <a:off x="1219200" y="4724400"/>
            <a:ext cx="1085850" cy="1447800"/>
          </a:xfrm>
          <a:prstGeom prst="rect">
            <a:avLst/>
          </a:prstGeom>
          <a:noFill/>
          <a:ln w="9525">
            <a:noFill/>
            <a:miter lim="800000"/>
            <a:headEnd/>
            <a:tailEnd/>
          </a:ln>
        </p:spPr>
      </p:pic>
      <p:sp>
        <p:nvSpPr>
          <p:cNvPr id="146441" name="Text Box 9"/>
          <p:cNvSpPr txBox="1">
            <a:spLocks noChangeArrowheads="1"/>
          </p:cNvSpPr>
          <p:nvPr/>
        </p:nvSpPr>
        <p:spPr bwMode="auto">
          <a:xfrm>
            <a:off x="2411413" y="4581525"/>
            <a:ext cx="5954712" cy="1554163"/>
          </a:xfrm>
          <a:prstGeom prst="rect">
            <a:avLst/>
          </a:prstGeom>
          <a:noFill/>
          <a:ln w="12700">
            <a:noFill/>
            <a:miter lim="800000"/>
            <a:headEnd type="none" w="sm" len="sm"/>
            <a:tailEnd type="none" w="sm" len="sm"/>
          </a:ln>
        </p:spPr>
        <p:txBody>
          <a:bodyPr>
            <a:spAutoFit/>
          </a:bodyPr>
          <a:lstStyle/>
          <a:p>
            <a:pPr>
              <a:lnSpc>
                <a:spcPct val="100000"/>
              </a:lnSpc>
              <a:spcBef>
                <a:spcPct val="50000"/>
              </a:spcBef>
              <a:buClrTx/>
              <a:buFontTx/>
              <a:buNone/>
            </a:pPr>
            <a:r>
              <a:rPr lang="tr-TR" sz="3200" dirty="0"/>
              <a:t>Bunu yaparken ekonomiyi, toplum düzenini, çevreyi bozmamak ve yıpratmamak gerekir.</a:t>
            </a:r>
            <a:endParaRPr lang="en-US" sz="3200" dirty="0"/>
          </a:p>
        </p:txBody>
      </p:sp>
      <p:sp>
        <p:nvSpPr>
          <p:cNvPr id="10" name="Rectangle 4"/>
          <p:cNvSpPr>
            <a:spLocks noChangeArrowheads="1"/>
          </p:cNvSpPr>
          <p:nvPr/>
        </p:nvSpPr>
        <p:spPr bwMode="auto">
          <a:xfrm>
            <a:off x="468313" y="1371600"/>
            <a:ext cx="8243887" cy="36513"/>
          </a:xfrm>
          <a:prstGeom prst="rect">
            <a:avLst/>
          </a:prstGeom>
          <a:solidFill>
            <a:srgbClr val="0040C0"/>
          </a:solidFill>
          <a:ln w="9525">
            <a:noFill/>
            <a:miter lim="800000"/>
            <a:headEnd/>
            <a:tailEnd/>
          </a:ln>
        </p:spPr>
        <p:txBody>
          <a:bodyPr wrap="none" anchor="ctr"/>
          <a:lstStyle/>
          <a:p>
            <a:endParaRPr lang="ar-SA">
              <a:latin typeface="Book Antiqua" pitchFamily="18" charset="0"/>
              <a:cs typeface="Times New Roman" pitchFamily="18" charset="0"/>
            </a:endParaRPr>
          </a:p>
        </p:txBody>
      </p:sp>
      <p:pic>
        <p:nvPicPr>
          <p:cNvPr id="16391" name="Picture 7" descr="boss2"/>
          <p:cNvPicPr>
            <a:picLocks noChangeAspect="1" noChangeArrowheads="1" noCrop="1"/>
          </p:cNvPicPr>
          <p:nvPr/>
        </p:nvPicPr>
        <p:blipFill>
          <a:blip r:embed="rId6" cstate="print"/>
          <a:srcRect/>
          <a:stretch>
            <a:fillRect/>
          </a:stretch>
        </p:blipFill>
        <p:spPr bwMode="auto">
          <a:xfrm>
            <a:off x="6948488" y="558800"/>
            <a:ext cx="1890712" cy="1476375"/>
          </a:xfrm>
          <a:prstGeom prst="rect">
            <a:avLst/>
          </a:prstGeom>
          <a:noFill/>
          <a:ln w="9525">
            <a:noFill/>
            <a:miter lim="800000"/>
            <a:headEnd/>
            <a:tailEnd/>
          </a:ln>
        </p:spPr>
      </p:pic>
    </p:spTree>
    <p:extLst>
      <p:ext uri="{BB962C8B-B14F-4D97-AF65-F5344CB8AC3E}">
        <p14:creationId xmlns:p14="http://schemas.microsoft.com/office/powerpoint/2010/main" val="1235065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4643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grpId="0" nodeType="clickEffect">
                                  <p:stCondLst>
                                    <p:cond delay="0"/>
                                  </p:stCondLst>
                                  <p:childTnLst>
                                    <p:set>
                                      <p:cBhvr>
                                        <p:cTn id="10" dur="1" fill="hold">
                                          <p:stCondLst>
                                            <p:cond delay="0"/>
                                          </p:stCondLst>
                                        </p:cTn>
                                        <p:tgtEl>
                                          <p:spTgt spid="146438">
                                            <p:txEl>
                                              <p:pRg st="0" end="0"/>
                                            </p:txEl>
                                          </p:spTgt>
                                        </p:tgtEl>
                                        <p:attrNameLst>
                                          <p:attrName>style.visibility</p:attrName>
                                        </p:attrNameLst>
                                      </p:cBhvr>
                                      <p:to>
                                        <p:strVal val="visible"/>
                                      </p:to>
                                    </p:set>
                                    <p:anim calcmode="lin" valueType="num">
                                      <p:cBhvr additive="base">
                                        <p:cTn id="11" dur="500" fill="hold"/>
                                        <p:tgtEl>
                                          <p:spTgt spid="146438">
                                            <p:txEl>
                                              <p:pRg st="0" end="0"/>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14643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9"/>
                                            </p:cond>
                                          </p:stCondLst>
                                          <p:endCondLst>
                                            <p:cond evt="onStopAudio" delay="0">
                                              <p:tgtEl>
                                                <p:sldTgt/>
                                              </p:tgtEl>
                                            </p:cond>
                                          </p:endCondLst>
                                        </p:cTn>
                                        <p:tgtEl>
                                          <p:sndTgt r:embed="rId2" name="whoosh.wav"/>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146440"/>
                                        </p:tgtEl>
                                        <p:attrNameLst>
                                          <p:attrName>style.visibility</p:attrName>
                                        </p:attrNameLst>
                                      </p:cBhvr>
                                      <p:to>
                                        <p:strVal val="visible"/>
                                      </p:to>
                                    </p:set>
                                    <p:animEffect transition="in" filter="box(out)">
                                      <p:cBhvr>
                                        <p:cTn id="17" dur="500"/>
                                        <p:tgtEl>
                                          <p:spTgt spid="146440"/>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par>
                    <p:cTn id="18" fill="hold">
                      <p:stCondLst>
                        <p:cond delay="indefinite"/>
                      </p:stCondLst>
                      <p:childTnLst>
                        <p:par>
                          <p:cTn id="19" fill="hold">
                            <p:stCondLst>
                              <p:cond delay="0"/>
                            </p:stCondLst>
                            <p:childTnLst>
                              <p:par>
                                <p:cTn id="20" presetID="2" presetClass="entr" presetSubtype="2" fill="hold" grpId="0" nodeType="clickEffect">
                                  <p:stCondLst>
                                    <p:cond delay="0"/>
                                  </p:stCondLst>
                                  <p:childTnLst>
                                    <p:set>
                                      <p:cBhvr>
                                        <p:cTn id="21" dur="1" fill="hold">
                                          <p:stCondLst>
                                            <p:cond delay="0"/>
                                          </p:stCondLst>
                                        </p:cTn>
                                        <p:tgtEl>
                                          <p:spTgt spid="146441">
                                            <p:txEl>
                                              <p:pRg st="0" end="0"/>
                                            </p:txEl>
                                          </p:spTgt>
                                        </p:tgtEl>
                                        <p:attrNameLst>
                                          <p:attrName>style.visibility</p:attrName>
                                        </p:attrNameLst>
                                      </p:cBhvr>
                                      <p:to>
                                        <p:strVal val="visible"/>
                                      </p:to>
                                    </p:set>
                                    <p:anim calcmode="lin" valueType="num">
                                      <p:cBhvr additive="base">
                                        <p:cTn id="22" dur="500" fill="hold"/>
                                        <p:tgtEl>
                                          <p:spTgt spid="146441">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146441">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20"/>
                                            </p:cond>
                                          </p:stCondLst>
                                          <p:endCondLst>
                                            <p:cond evt="onStopAudio" delay="0">
                                              <p:tgtEl>
                                                <p:sldTgt/>
                                              </p:tgtEl>
                                            </p:cond>
                                          </p:endCondLst>
                                        </p:cTn>
                                        <p:tgtEl>
                                          <p:sndTgt r:embed="rId4" name="carbrak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5" grpId="0" build="p" autoUpdateAnimBg="0"/>
      <p:bldP spid="146438" grpId="0" build="p" autoUpdateAnimBg="0"/>
      <p:bldP spid="146441" grpId="0" build="p"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
          <p:cNvSpPr>
            <a:spLocks noGrp="1" noChangeArrowheads="1"/>
          </p:cNvSpPr>
          <p:nvPr>
            <p:ph type="title"/>
          </p:nvPr>
        </p:nvSpPr>
        <p:spPr/>
        <p:txBody>
          <a:bodyPr lIns="64291" tIns="32146" rIns="64291" bIns="32146"/>
          <a:lstStyle/>
          <a:p>
            <a:pPr algn="ctr" eaLnBrk="1" hangingPunct="1"/>
            <a:r>
              <a:rPr lang="en-US" dirty="0" err="1" smtClean="0"/>
              <a:t>Erişkin</a:t>
            </a:r>
            <a:r>
              <a:rPr lang="en-US" dirty="0" smtClean="0"/>
              <a:t> </a:t>
            </a:r>
            <a:r>
              <a:rPr lang="en-US" dirty="0" err="1" smtClean="0"/>
              <a:t>öğrenmesi</a:t>
            </a:r>
            <a:endParaRPr lang="en-US" dirty="0" smtClean="0"/>
          </a:p>
        </p:txBody>
      </p:sp>
      <p:sp>
        <p:nvSpPr>
          <p:cNvPr id="14339" name="Rectangle 2"/>
          <p:cNvSpPr>
            <a:spLocks noGrp="1" noChangeArrowheads="1"/>
          </p:cNvSpPr>
          <p:nvPr>
            <p:ph type="body" idx="1"/>
          </p:nvPr>
        </p:nvSpPr>
        <p:spPr>
          <a:xfrm>
            <a:off x="251520" y="1562695"/>
            <a:ext cx="8666758" cy="5259586"/>
          </a:xfrm>
        </p:spPr>
        <p:txBody>
          <a:bodyPr lIns="64291" tIns="32146" rIns="64291" bIns="32146"/>
          <a:lstStyle/>
          <a:p>
            <a:pPr marL="1316223" indent="-457200">
              <a:lnSpc>
                <a:spcPct val="120000"/>
              </a:lnSpc>
            </a:pPr>
            <a:r>
              <a:rPr lang="en-US" sz="2800" dirty="0" err="1"/>
              <a:t>Neden</a:t>
            </a:r>
            <a:r>
              <a:rPr lang="en-US" sz="2800" dirty="0"/>
              <a:t> </a:t>
            </a:r>
            <a:r>
              <a:rPr lang="en-US" sz="2800" dirty="0" err="1"/>
              <a:t>öğrenemek</a:t>
            </a:r>
            <a:r>
              <a:rPr lang="en-US" sz="2800" dirty="0"/>
              <a:t> </a:t>
            </a:r>
            <a:r>
              <a:rPr lang="en-US" sz="2800" dirty="0" err="1"/>
              <a:t>gerektiğini</a:t>
            </a:r>
            <a:r>
              <a:rPr lang="en-US" sz="2800" dirty="0"/>
              <a:t> </a:t>
            </a:r>
            <a:r>
              <a:rPr lang="en-US" sz="2800" dirty="0" err="1"/>
              <a:t>bilmek</a:t>
            </a:r>
            <a:r>
              <a:rPr lang="en-US" sz="2800" dirty="0"/>
              <a:t> </a:t>
            </a:r>
            <a:r>
              <a:rPr lang="en-US" sz="2800" dirty="0" err="1" smtClean="0"/>
              <a:t>isterler</a:t>
            </a:r>
            <a:endParaRPr lang="tr-TR" sz="2800" dirty="0" smtClean="0"/>
          </a:p>
          <a:p>
            <a:pPr marL="1316223" indent="-457200">
              <a:lnSpc>
                <a:spcPct val="120000"/>
              </a:lnSpc>
            </a:pPr>
            <a:r>
              <a:rPr lang="tr-TR" sz="2800" dirty="0" smtClean="0"/>
              <a:t>İhtiyaç </a:t>
            </a:r>
            <a:r>
              <a:rPr lang="en-US" sz="2800" dirty="0" err="1" smtClean="0"/>
              <a:t>duydukları</a:t>
            </a:r>
            <a:r>
              <a:rPr lang="en-US" sz="2800" dirty="0" smtClean="0"/>
              <a:t> </a:t>
            </a:r>
            <a:r>
              <a:rPr lang="en-US" sz="2800" dirty="0" err="1"/>
              <a:t>şeyleri</a:t>
            </a:r>
            <a:r>
              <a:rPr lang="en-US" sz="2800" dirty="0"/>
              <a:t> </a:t>
            </a:r>
            <a:r>
              <a:rPr lang="en-US" sz="2800" dirty="0" err="1"/>
              <a:t>öğrenmek</a:t>
            </a:r>
            <a:r>
              <a:rPr lang="en-US" sz="2800" dirty="0"/>
              <a:t> </a:t>
            </a:r>
            <a:r>
              <a:rPr lang="en-US" sz="2800" dirty="0" err="1"/>
              <a:t>isterler</a:t>
            </a:r>
            <a:endParaRPr lang="en-US" sz="2800" dirty="0"/>
          </a:p>
          <a:p>
            <a:pPr marL="1316223" indent="-457200">
              <a:lnSpc>
                <a:spcPct val="120000"/>
              </a:lnSpc>
            </a:pPr>
            <a:r>
              <a:rPr lang="en-US" sz="2800" dirty="0" err="1"/>
              <a:t>İçerik</a:t>
            </a:r>
            <a:r>
              <a:rPr lang="en-US" sz="2800" dirty="0"/>
              <a:t> </a:t>
            </a:r>
            <a:r>
              <a:rPr lang="en-US" sz="2800" dirty="0" err="1"/>
              <a:t>değil</a:t>
            </a:r>
            <a:r>
              <a:rPr lang="en-US" sz="2800" dirty="0"/>
              <a:t> problem </a:t>
            </a:r>
            <a:r>
              <a:rPr lang="en-US" sz="2800" dirty="0" err="1"/>
              <a:t>odaklıdırlar</a:t>
            </a:r>
            <a:endParaRPr lang="en-US" sz="2800" dirty="0"/>
          </a:p>
          <a:p>
            <a:pPr marL="1316223" indent="-457200">
              <a:lnSpc>
                <a:spcPct val="120000"/>
              </a:lnSpc>
            </a:pPr>
            <a:r>
              <a:rPr lang="en-US" sz="2800" dirty="0" err="1"/>
              <a:t>Kendileri</a:t>
            </a:r>
            <a:r>
              <a:rPr lang="en-US" sz="2800" dirty="0"/>
              <a:t> </a:t>
            </a:r>
            <a:r>
              <a:rPr lang="en-US" sz="2800" dirty="0" err="1"/>
              <a:t>karar</a:t>
            </a:r>
            <a:r>
              <a:rPr lang="en-US" sz="2800" dirty="0"/>
              <a:t> </a:t>
            </a:r>
            <a:r>
              <a:rPr lang="en-US" sz="2800" dirty="0" err="1"/>
              <a:t>vermek</a:t>
            </a:r>
            <a:r>
              <a:rPr lang="en-US" sz="2800" dirty="0"/>
              <a:t> </a:t>
            </a:r>
            <a:r>
              <a:rPr lang="en-US" sz="2800" dirty="0" err="1"/>
              <a:t>isterler</a:t>
            </a:r>
            <a:endParaRPr lang="en-US" sz="2800" dirty="0"/>
          </a:p>
          <a:p>
            <a:pPr marL="1316223" indent="-457200">
              <a:lnSpc>
                <a:spcPct val="120000"/>
              </a:lnSpc>
            </a:pPr>
            <a:r>
              <a:rPr lang="en-US" sz="2800" dirty="0" err="1"/>
              <a:t>Deneyime</a:t>
            </a:r>
            <a:r>
              <a:rPr lang="en-US" sz="2800" dirty="0"/>
              <a:t> </a:t>
            </a:r>
            <a:r>
              <a:rPr lang="en-US" sz="2800" dirty="0" err="1"/>
              <a:t>dayalı</a:t>
            </a:r>
            <a:r>
              <a:rPr lang="en-US" sz="2800" dirty="0"/>
              <a:t> </a:t>
            </a:r>
            <a:r>
              <a:rPr lang="en-US" sz="2800" dirty="0" err="1"/>
              <a:t>öğrenirler</a:t>
            </a:r>
            <a:endParaRPr lang="en-US" sz="2800" dirty="0"/>
          </a:p>
          <a:p>
            <a:pPr marL="1316223" indent="-457200">
              <a:lnSpc>
                <a:spcPct val="120000"/>
              </a:lnSpc>
            </a:pPr>
            <a:r>
              <a:rPr lang="en-US" sz="2800" dirty="0" err="1"/>
              <a:t>Kişisel</a:t>
            </a:r>
            <a:r>
              <a:rPr lang="en-US" sz="2800" dirty="0"/>
              <a:t> </a:t>
            </a:r>
            <a:r>
              <a:rPr lang="en-US" sz="2800" dirty="0" err="1"/>
              <a:t>konfor</a:t>
            </a:r>
            <a:r>
              <a:rPr lang="en-US" sz="2800" dirty="0"/>
              <a:t> </a:t>
            </a:r>
            <a:r>
              <a:rPr lang="en-US" sz="2800" dirty="0" err="1"/>
              <a:t>önemlidir</a:t>
            </a:r>
            <a:endParaRPr lang="en-US" sz="2800" dirty="0"/>
          </a:p>
        </p:txBody>
      </p:sp>
      <p:sp>
        <p:nvSpPr>
          <p:cNvPr id="4"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1935875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9523DC78-3C65-461F-928C-F3DA1B35C2CE}" type="slidenum">
              <a:rPr lang="en-US" smtClean="0"/>
              <a:pPr>
                <a:defRPr/>
              </a:pPr>
              <a:t>91</a:t>
            </a:fld>
            <a:endParaRPr lang="en-US"/>
          </a:p>
        </p:txBody>
      </p:sp>
      <p:sp>
        <p:nvSpPr>
          <p:cNvPr id="2" name="Title 1"/>
          <p:cNvSpPr>
            <a:spLocks noGrp="1"/>
          </p:cNvSpPr>
          <p:nvPr>
            <p:ph type="title"/>
          </p:nvPr>
        </p:nvSpPr>
        <p:spPr/>
        <p:txBody>
          <a:bodyPr/>
          <a:lstStyle/>
          <a:p>
            <a:pPr rtl="0"/>
            <a:r>
              <a:rPr lang="tr-TR" dirty="0" smtClean="0"/>
              <a:t>Bilgiyi Tutabilme Süresi</a:t>
            </a:r>
            <a:endParaRPr lang="ar-SA" dirty="0"/>
          </a:p>
        </p:txBody>
      </p:sp>
      <p:pic>
        <p:nvPicPr>
          <p:cNvPr id="152578" name="Picture 2"/>
          <p:cNvPicPr>
            <a:picLocks noChangeAspect="1" noChangeArrowheads="1"/>
          </p:cNvPicPr>
          <p:nvPr/>
        </p:nvPicPr>
        <p:blipFill>
          <a:blip r:embed="rId2" cstate="print"/>
          <a:srcRect/>
          <a:stretch>
            <a:fillRect/>
          </a:stretch>
        </p:blipFill>
        <p:spPr bwMode="auto">
          <a:xfrm>
            <a:off x="1308610" y="1268760"/>
            <a:ext cx="7151822" cy="5400600"/>
          </a:xfrm>
          <a:prstGeom prst="rect">
            <a:avLst/>
          </a:prstGeom>
          <a:noFill/>
          <a:ln w="9525">
            <a:noFill/>
            <a:miter lim="800000"/>
            <a:headEnd/>
            <a:tailEnd/>
          </a:ln>
          <a:effectLst/>
        </p:spPr>
      </p:pic>
    </p:spTree>
    <p:extLst>
      <p:ext uri="{BB962C8B-B14F-4D97-AF65-F5344CB8AC3E}">
        <p14:creationId xmlns:p14="http://schemas.microsoft.com/office/powerpoint/2010/main" val="2578116132"/>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pPr rtl="0"/>
            <a:r>
              <a:rPr lang="tr-TR" dirty="0" smtClean="0"/>
              <a:t>Nitelikli Eğitim</a:t>
            </a:r>
            <a:endParaRPr lang="ar-SA" dirty="0"/>
          </a:p>
        </p:txBody>
      </p:sp>
      <p:sp>
        <p:nvSpPr>
          <p:cNvPr id="6" name="Slide Number Placeholder 5"/>
          <p:cNvSpPr>
            <a:spLocks noGrp="1"/>
          </p:cNvSpPr>
          <p:nvPr>
            <p:ph type="sldNum" sz="quarter" idx="12"/>
          </p:nvPr>
        </p:nvSpPr>
        <p:spPr/>
        <p:txBody>
          <a:bodyPr/>
          <a:lstStyle/>
          <a:p>
            <a:pPr>
              <a:defRPr/>
            </a:pPr>
            <a:fld id="{E9CD31E6-A9E4-465C-A52C-1CC58F7E2928}" type="slidenum">
              <a:rPr lang="en-US" smtClean="0"/>
              <a:pPr>
                <a:defRPr/>
              </a:pPr>
              <a:t>92</a:t>
            </a:fld>
            <a:endParaRPr lang="en-US"/>
          </a:p>
        </p:txBody>
      </p:sp>
      <p:pic>
        <p:nvPicPr>
          <p:cNvPr id="149509" name="Picture 5"/>
          <p:cNvPicPr>
            <a:picLocks noChangeAspect="1" noChangeArrowheads="1"/>
          </p:cNvPicPr>
          <p:nvPr/>
        </p:nvPicPr>
        <p:blipFill>
          <a:blip r:embed="rId2" cstate="print"/>
          <a:srcRect/>
          <a:stretch>
            <a:fillRect/>
          </a:stretch>
        </p:blipFill>
        <p:spPr bwMode="auto">
          <a:xfrm>
            <a:off x="6012160" y="1340768"/>
            <a:ext cx="2687637" cy="2590800"/>
          </a:xfrm>
          <a:prstGeom prst="rect">
            <a:avLst/>
          </a:prstGeom>
          <a:noFill/>
          <a:ln w="9525">
            <a:noFill/>
            <a:miter lim="800000"/>
            <a:headEnd/>
            <a:tailEnd/>
          </a:ln>
          <a:effectLst/>
        </p:spPr>
      </p:pic>
      <p:sp>
        <p:nvSpPr>
          <p:cNvPr id="16" name="Content Placeholder 15"/>
          <p:cNvSpPr txBox="1">
            <a:spLocks noGrp="1"/>
          </p:cNvSpPr>
          <p:nvPr>
            <p:ph idx="1"/>
          </p:nvPr>
        </p:nvSpPr>
        <p:spPr>
          <a:xfrm>
            <a:off x="457200" y="1600200"/>
            <a:ext cx="4402832" cy="4142673"/>
          </a:xfrm>
          <a:prstGeom prst="rect">
            <a:avLst/>
          </a:prstGeom>
          <a:noFill/>
        </p:spPr>
        <p:txBody>
          <a:bodyPr wrap="square" rtlCol="1">
            <a:spAutoFit/>
          </a:bodyPr>
          <a:lstStyle/>
          <a:p>
            <a:pPr algn="l" rtl="0"/>
            <a:r>
              <a:rPr lang="tr-TR" dirty="0" smtClean="0"/>
              <a:t>Nicelikten ziyade nitelik</a:t>
            </a:r>
          </a:p>
          <a:p>
            <a:pPr algn="l" rtl="0"/>
            <a:r>
              <a:rPr lang="tr-TR" dirty="0" smtClean="0"/>
              <a:t>Bilginin elde edilebilmesi için gerekli entellektuel becerilerin geliştirilmesi</a:t>
            </a:r>
          </a:p>
          <a:p>
            <a:pPr algn="l" rtl="0"/>
            <a:r>
              <a:rPr lang="tr-TR" dirty="0" smtClean="0"/>
              <a:t>Öğrenmek için merak oluşturulması</a:t>
            </a:r>
            <a:endParaRPr lang="en-US" dirty="0" smtClean="0"/>
          </a:p>
        </p:txBody>
      </p:sp>
      <p:sp>
        <p:nvSpPr>
          <p:cNvPr id="18" name="Rectangle 4"/>
          <p:cNvSpPr>
            <a:spLocks noChangeArrowheads="1"/>
          </p:cNvSpPr>
          <p:nvPr/>
        </p:nvSpPr>
        <p:spPr bwMode="auto">
          <a:xfrm>
            <a:off x="468313" y="1295400"/>
            <a:ext cx="8243887" cy="36512"/>
          </a:xfrm>
          <a:prstGeom prst="rect">
            <a:avLst/>
          </a:prstGeom>
          <a:solidFill>
            <a:srgbClr val="FFC000"/>
          </a:solidFill>
          <a:ln w="9525">
            <a:noFill/>
            <a:miter lim="800000"/>
            <a:headEnd/>
            <a:tailEnd/>
          </a:ln>
        </p:spPr>
        <p:txBody>
          <a:bodyPr wrap="none" anchor="ctr"/>
          <a:lstStyle/>
          <a:p>
            <a:pPr algn="l" rtl="0"/>
            <a:endParaRPr lang="ar-SA" dirty="0"/>
          </a:p>
        </p:txBody>
      </p:sp>
      <p:pic>
        <p:nvPicPr>
          <p:cNvPr id="19" name="Picture 5"/>
          <p:cNvPicPr>
            <a:picLocks noChangeAspect="1" noChangeArrowheads="1"/>
          </p:cNvPicPr>
          <p:nvPr/>
        </p:nvPicPr>
        <p:blipFill>
          <a:blip r:embed="rId3" cstate="print"/>
          <a:srcRect/>
          <a:stretch>
            <a:fillRect/>
          </a:stretch>
        </p:blipFill>
        <p:spPr bwMode="auto">
          <a:xfrm>
            <a:off x="5986214" y="4083893"/>
            <a:ext cx="2762250" cy="2657475"/>
          </a:xfrm>
          <a:prstGeom prst="rect">
            <a:avLst/>
          </a:prstGeom>
          <a:noFill/>
          <a:ln w="9525">
            <a:noFill/>
            <a:miter lim="800000"/>
            <a:headEnd/>
            <a:tailEnd/>
          </a:ln>
          <a:effectLst/>
        </p:spPr>
      </p:pic>
    </p:spTree>
    <p:extLst>
      <p:ext uri="{BB962C8B-B14F-4D97-AF65-F5344CB8AC3E}">
        <p14:creationId xmlns:p14="http://schemas.microsoft.com/office/powerpoint/2010/main" val="424103494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a:defRPr/>
            </a:pPr>
            <a:fld id="{5FC7BBA1-7F14-43B7-B401-A115ECB80895}" type="slidenum">
              <a:rPr lang="en-US" smtClean="0"/>
              <a:pPr>
                <a:defRPr/>
              </a:pPr>
              <a:t>93</a:t>
            </a:fld>
            <a:endParaRPr lang="en-US"/>
          </a:p>
        </p:txBody>
      </p:sp>
      <p:sp>
        <p:nvSpPr>
          <p:cNvPr id="8" name="Title 7"/>
          <p:cNvSpPr>
            <a:spLocks noGrp="1"/>
          </p:cNvSpPr>
          <p:nvPr>
            <p:ph type="title"/>
          </p:nvPr>
        </p:nvSpPr>
        <p:spPr/>
        <p:txBody>
          <a:bodyPr/>
          <a:lstStyle/>
          <a:p>
            <a:pPr rtl="0"/>
            <a:r>
              <a:rPr lang="tr-TR" dirty="0" smtClean="0"/>
              <a:t>Bir – Sıfır – Bir Kuramı</a:t>
            </a:r>
            <a:endParaRPr lang="ar-SA" dirty="0"/>
          </a:p>
        </p:txBody>
      </p:sp>
      <p:pic>
        <p:nvPicPr>
          <p:cNvPr id="151554" name="Picture 2"/>
          <p:cNvPicPr>
            <a:picLocks noChangeAspect="1" noChangeArrowheads="1"/>
          </p:cNvPicPr>
          <p:nvPr/>
        </p:nvPicPr>
        <p:blipFill>
          <a:blip r:embed="rId2" cstate="print"/>
          <a:srcRect/>
          <a:stretch>
            <a:fillRect/>
          </a:stretch>
        </p:blipFill>
        <p:spPr bwMode="auto">
          <a:xfrm>
            <a:off x="35496" y="1628800"/>
            <a:ext cx="9042215" cy="4752528"/>
          </a:xfrm>
          <a:prstGeom prst="rect">
            <a:avLst/>
          </a:prstGeom>
          <a:noFill/>
          <a:ln w="9525">
            <a:noFill/>
            <a:miter lim="800000"/>
            <a:headEnd/>
            <a:tailEnd/>
          </a:ln>
          <a:effectLst/>
        </p:spPr>
      </p:pic>
      <p:sp>
        <p:nvSpPr>
          <p:cNvPr id="6" name="Rectangle 4"/>
          <p:cNvSpPr>
            <a:spLocks noChangeArrowheads="1"/>
          </p:cNvSpPr>
          <p:nvPr/>
        </p:nvSpPr>
        <p:spPr bwMode="auto">
          <a:xfrm>
            <a:off x="468313" y="1371600"/>
            <a:ext cx="8243887" cy="36513"/>
          </a:xfrm>
          <a:prstGeom prst="rect">
            <a:avLst/>
          </a:prstGeom>
          <a:solidFill>
            <a:srgbClr val="004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ar-SA"/>
          </a:p>
        </p:txBody>
      </p:sp>
    </p:spTree>
    <p:extLst>
      <p:ext uri="{BB962C8B-B14F-4D97-AF65-F5344CB8AC3E}">
        <p14:creationId xmlns:p14="http://schemas.microsoft.com/office/powerpoint/2010/main" val="286340655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Değerledirme</a:t>
            </a:r>
            <a:endParaRPr lang="en-US" dirty="0"/>
          </a:p>
        </p:txBody>
      </p:sp>
      <p:sp>
        <p:nvSpPr>
          <p:cNvPr id="3" name="Content Placeholder 2"/>
          <p:cNvSpPr>
            <a:spLocks noGrp="1"/>
          </p:cNvSpPr>
          <p:nvPr>
            <p:ph idx="1"/>
          </p:nvPr>
        </p:nvSpPr>
        <p:spPr/>
        <p:txBody>
          <a:bodyPr>
            <a:normAutofit fontScale="85000" lnSpcReduction="20000"/>
          </a:bodyPr>
          <a:lstStyle/>
          <a:p>
            <a:pPr marL="0" marR="0">
              <a:lnSpc>
                <a:spcPct val="115000"/>
              </a:lnSpc>
              <a:spcBef>
                <a:spcPts val="0"/>
              </a:spcBef>
              <a:spcAft>
                <a:spcPts val="1000"/>
              </a:spcAft>
            </a:pPr>
            <a:r>
              <a:rPr lang="tr-TR" b="1" dirty="0">
                <a:ea typeface="Calibri"/>
                <a:cs typeface="Times New Roman"/>
              </a:rPr>
              <a:t>Derste Başarı Değerlendirmesi:</a:t>
            </a:r>
            <a:endParaRPr lang="en-US" dirty="0">
              <a:ea typeface="Calibri"/>
              <a:cs typeface="Times New Roman"/>
            </a:endParaRPr>
          </a:p>
          <a:p>
            <a:pPr lvl="1">
              <a:lnSpc>
                <a:spcPct val="115000"/>
              </a:lnSpc>
              <a:spcBef>
                <a:spcPts val="0"/>
              </a:spcBef>
              <a:buFont typeface="Symbol"/>
              <a:buChar char=""/>
            </a:pPr>
            <a:r>
              <a:rPr lang="tr-TR" dirty="0">
                <a:ea typeface="Calibri"/>
                <a:cs typeface="Times New Roman"/>
              </a:rPr>
              <a:t>Aktif olarak derse katılma ve motivasyon</a:t>
            </a:r>
            <a:endParaRPr lang="en-US" dirty="0">
              <a:ea typeface="Calibri"/>
              <a:cs typeface="Times New Roman"/>
            </a:endParaRPr>
          </a:p>
          <a:p>
            <a:pPr lvl="1">
              <a:lnSpc>
                <a:spcPct val="115000"/>
              </a:lnSpc>
              <a:spcBef>
                <a:spcPts val="0"/>
              </a:spcBef>
              <a:buFont typeface="Symbol"/>
              <a:buChar char=""/>
            </a:pPr>
            <a:r>
              <a:rPr lang="tr-TR" dirty="0">
                <a:ea typeface="Calibri"/>
                <a:cs typeface="Times New Roman"/>
              </a:rPr>
              <a:t>İki yıl içi ödevi</a:t>
            </a:r>
            <a:endParaRPr lang="en-US" dirty="0">
              <a:ea typeface="Calibri"/>
              <a:cs typeface="Times New Roman"/>
            </a:endParaRPr>
          </a:p>
          <a:p>
            <a:pPr lvl="1">
              <a:lnSpc>
                <a:spcPct val="115000"/>
              </a:lnSpc>
              <a:spcBef>
                <a:spcPts val="0"/>
              </a:spcBef>
              <a:spcAft>
                <a:spcPts val="1000"/>
              </a:spcAft>
              <a:buFont typeface="Symbol"/>
              <a:buChar char=""/>
            </a:pPr>
            <a:r>
              <a:rPr lang="tr-TR" dirty="0">
                <a:ea typeface="Calibri"/>
                <a:cs typeface="Times New Roman"/>
              </a:rPr>
              <a:t>Bir yıl sonu projesi ve </a:t>
            </a:r>
            <a:r>
              <a:rPr lang="tr-TR" dirty="0" smtClean="0">
                <a:ea typeface="Calibri"/>
                <a:cs typeface="Times New Roman"/>
              </a:rPr>
              <a:t>sunumu</a:t>
            </a:r>
            <a:endParaRPr lang="en-US" dirty="0" smtClean="0">
              <a:ea typeface="Calibri"/>
              <a:cs typeface="Times New Roman"/>
            </a:endParaRPr>
          </a:p>
          <a:p>
            <a:pPr lvl="1">
              <a:lnSpc>
                <a:spcPct val="115000"/>
              </a:lnSpc>
              <a:spcBef>
                <a:spcPts val="0"/>
              </a:spcBef>
              <a:spcAft>
                <a:spcPts val="1000"/>
              </a:spcAft>
              <a:buFont typeface="Symbol"/>
              <a:buChar char=""/>
            </a:pPr>
            <a:r>
              <a:rPr lang="en-US" dirty="0" smtClean="0">
                <a:ea typeface="Calibri"/>
                <a:cs typeface="Times New Roman"/>
              </a:rPr>
              <a:t>K</a:t>
            </a:r>
            <a:r>
              <a:rPr lang="tr-TR" dirty="0" smtClean="0">
                <a:ea typeface="Calibri"/>
                <a:cs typeface="Times New Roman"/>
              </a:rPr>
              <a:t>ısa sınavlar</a:t>
            </a:r>
          </a:p>
          <a:p>
            <a:pPr lvl="1">
              <a:lnSpc>
                <a:spcPct val="115000"/>
              </a:lnSpc>
              <a:spcBef>
                <a:spcPts val="0"/>
              </a:spcBef>
              <a:spcAft>
                <a:spcPts val="1000"/>
              </a:spcAft>
              <a:buFont typeface="Symbol"/>
              <a:buChar char=""/>
            </a:pPr>
            <a:r>
              <a:rPr lang="tr-TR" dirty="0" smtClean="0">
                <a:ea typeface="Calibri"/>
                <a:cs typeface="Times New Roman"/>
              </a:rPr>
              <a:t>Ara sınavları</a:t>
            </a:r>
          </a:p>
          <a:p>
            <a:pPr lvl="1">
              <a:lnSpc>
                <a:spcPct val="115000"/>
              </a:lnSpc>
              <a:spcBef>
                <a:spcPts val="0"/>
              </a:spcBef>
              <a:spcAft>
                <a:spcPts val="1000"/>
              </a:spcAft>
              <a:buFont typeface="Symbol"/>
              <a:buChar char=""/>
            </a:pPr>
            <a:r>
              <a:rPr lang="tr-TR" dirty="0" smtClean="0">
                <a:ea typeface="Calibri"/>
                <a:cs typeface="Times New Roman"/>
              </a:rPr>
              <a:t>Yıl sonu sınavı</a:t>
            </a:r>
            <a:endParaRPr lang="en-US" dirty="0">
              <a:ea typeface="Calibri"/>
              <a:cs typeface="Times New Roman"/>
            </a:endParaRPr>
          </a:p>
          <a:p>
            <a:pPr marL="0" marR="0">
              <a:lnSpc>
                <a:spcPct val="115000"/>
              </a:lnSpc>
              <a:spcBef>
                <a:spcPts val="0"/>
              </a:spcBef>
              <a:spcAft>
                <a:spcPts val="1000"/>
              </a:spcAft>
            </a:pPr>
            <a:r>
              <a:rPr lang="tr-TR" b="1" dirty="0">
                <a:ea typeface="Calibri"/>
                <a:cs typeface="Times New Roman"/>
              </a:rPr>
              <a:t>Teşvik Ödülleri: </a:t>
            </a:r>
            <a:endParaRPr lang="en-US" dirty="0">
              <a:ea typeface="Calibri"/>
              <a:cs typeface="Times New Roman"/>
            </a:endParaRPr>
          </a:p>
          <a:p>
            <a:pPr lvl="1">
              <a:lnSpc>
                <a:spcPct val="115000"/>
              </a:lnSpc>
              <a:spcBef>
                <a:spcPts val="0"/>
              </a:spcBef>
              <a:buFont typeface="Symbol"/>
              <a:buChar char=""/>
            </a:pPr>
            <a:r>
              <a:rPr lang="tr-TR" dirty="0">
                <a:ea typeface="Calibri"/>
                <a:cs typeface="Times New Roman"/>
              </a:rPr>
              <a:t>Ders notlarını düzenleme</a:t>
            </a:r>
            <a:endParaRPr lang="en-US" dirty="0">
              <a:ea typeface="Calibri"/>
              <a:cs typeface="Times New Roman"/>
            </a:endParaRPr>
          </a:p>
          <a:p>
            <a:pPr lvl="1">
              <a:lnSpc>
                <a:spcPct val="115000"/>
              </a:lnSpc>
              <a:spcBef>
                <a:spcPts val="0"/>
              </a:spcBef>
              <a:spcAft>
                <a:spcPts val="1000"/>
              </a:spcAft>
              <a:buFont typeface="Symbol"/>
              <a:buChar char=""/>
            </a:pPr>
            <a:r>
              <a:rPr lang="tr-TR" dirty="0" smtClean="0">
                <a:ea typeface="Calibri"/>
                <a:cs typeface="Times New Roman"/>
              </a:rPr>
              <a:t>Visio </a:t>
            </a:r>
            <a:r>
              <a:rPr lang="tr-TR" dirty="0">
                <a:ea typeface="Calibri"/>
                <a:cs typeface="Times New Roman"/>
              </a:rPr>
              <a:t>veya benzeri </a:t>
            </a:r>
            <a:r>
              <a:rPr lang="tr-TR" dirty="0" smtClean="0">
                <a:ea typeface="Calibri"/>
                <a:cs typeface="Times New Roman"/>
              </a:rPr>
              <a:t>pro</a:t>
            </a:r>
            <a:r>
              <a:rPr lang="en-US" smtClean="0">
                <a:ea typeface="Calibri"/>
                <a:cs typeface="Times New Roman"/>
              </a:rPr>
              <a:t>g</a:t>
            </a:r>
            <a:r>
              <a:rPr lang="tr-TR" smtClean="0">
                <a:ea typeface="Calibri"/>
                <a:cs typeface="Times New Roman"/>
              </a:rPr>
              <a:t>ramlarla </a:t>
            </a:r>
            <a:r>
              <a:rPr lang="tr-TR" dirty="0">
                <a:ea typeface="Calibri"/>
                <a:cs typeface="Times New Roman"/>
              </a:rPr>
              <a:t>örnek çizimler ve ders malzemesi hazırlama</a:t>
            </a:r>
            <a:endParaRPr lang="en-US" dirty="0">
              <a:ea typeface="Calibri"/>
              <a:cs typeface="Times New Roman"/>
            </a:endParaRPr>
          </a:p>
          <a:p>
            <a:endParaRPr lang="en-US" dirty="0"/>
          </a:p>
        </p:txBody>
      </p:sp>
      <p:sp>
        <p:nvSpPr>
          <p:cNvPr id="4" name="Slide Number Placeholder 3"/>
          <p:cNvSpPr>
            <a:spLocks noGrp="1"/>
          </p:cNvSpPr>
          <p:nvPr>
            <p:ph type="sldNum" sz="quarter" idx="12"/>
          </p:nvPr>
        </p:nvSpPr>
        <p:spPr/>
        <p:txBody>
          <a:bodyPr/>
          <a:lstStyle/>
          <a:p>
            <a:pPr>
              <a:defRPr/>
            </a:pPr>
            <a:fld id="{E9CD31E6-A9E4-465C-A52C-1CC58F7E2928}" type="slidenum">
              <a:rPr lang="en-US" smtClean="0"/>
              <a:pPr>
                <a:defRPr/>
              </a:pPr>
              <a:t>94</a:t>
            </a:fld>
            <a:endParaRPr lang="en-US"/>
          </a:p>
        </p:txBody>
      </p:sp>
      <p:sp>
        <p:nvSpPr>
          <p:cNvPr id="5" name="Rectangle 4"/>
          <p:cNvSpPr>
            <a:spLocks noChangeArrowheads="1"/>
          </p:cNvSpPr>
          <p:nvPr/>
        </p:nvSpPr>
        <p:spPr bwMode="auto">
          <a:xfrm>
            <a:off x="468313" y="1232248"/>
            <a:ext cx="8243887" cy="36512"/>
          </a:xfrm>
          <a:prstGeom prst="rect">
            <a:avLst/>
          </a:prstGeom>
          <a:solidFill>
            <a:srgbClr val="0040C0"/>
          </a:solidFill>
          <a:ln w="9525">
            <a:noFill/>
            <a:miter lim="800000"/>
            <a:headEnd/>
            <a:tailEnd/>
          </a:ln>
        </p:spPr>
        <p:txBody>
          <a:bodyPr wrap="none" anchor="ctr"/>
          <a:lstStyle/>
          <a:p>
            <a:pPr algn="l" rtl="0"/>
            <a:endParaRPr lang="ar-SA" dirty="0"/>
          </a:p>
        </p:txBody>
      </p:sp>
    </p:spTree>
    <p:extLst>
      <p:ext uri="{BB962C8B-B14F-4D97-AF65-F5344CB8AC3E}">
        <p14:creationId xmlns:p14="http://schemas.microsoft.com/office/powerpoint/2010/main" val="18439292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plate_2">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Template_2</Template>
  <TotalTime>1226</TotalTime>
  <Words>3182</Words>
  <Application>Microsoft Office PowerPoint</Application>
  <PresentationFormat>Ekran Gösterisi (4:3)</PresentationFormat>
  <Paragraphs>621</Paragraphs>
  <Slides>94</Slides>
  <Notes>4</Notes>
  <HiddenSlides>3</HiddenSlides>
  <MMClips>0</MMClips>
  <ScaleCrop>false</ScaleCrop>
  <HeadingPairs>
    <vt:vector size="6" baseType="variant">
      <vt:variant>
        <vt:lpstr>Tema</vt:lpstr>
      </vt:variant>
      <vt:variant>
        <vt:i4>1</vt:i4>
      </vt:variant>
      <vt:variant>
        <vt:lpstr>Katıştırılmış OLE Hizmet Programları</vt:lpstr>
      </vt:variant>
      <vt:variant>
        <vt:i4>1</vt:i4>
      </vt:variant>
      <vt:variant>
        <vt:lpstr>Slayt Başlıkları</vt:lpstr>
      </vt:variant>
      <vt:variant>
        <vt:i4>94</vt:i4>
      </vt:variant>
    </vt:vector>
  </HeadingPairs>
  <TitlesOfParts>
    <vt:vector size="96" baseType="lpstr">
      <vt:lpstr>Template_2</vt:lpstr>
      <vt:lpstr>Visio</vt:lpstr>
      <vt:lpstr>Biyomedikal İşaretler  ve  İşaret İşleme</vt:lpstr>
      <vt:lpstr>Kısa Özgeçmiş</vt:lpstr>
      <vt:lpstr>Haberleşme Bilgileri</vt:lpstr>
      <vt:lpstr>Konularımız</vt:lpstr>
      <vt:lpstr>Mühendislik, mühendis ve sorumlulukları</vt:lpstr>
      <vt:lpstr>Bilgi edinme</vt:lpstr>
      <vt:lpstr>İlmi bilginin özelliği</vt:lpstr>
      <vt:lpstr>Eğitimin Amacı</vt:lpstr>
      <vt:lpstr>Bilginin Uygulaması</vt:lpstr>
      <vt:lpstr>Mühendislik Nedir?</vt:lpstr>
      <vt:lpstr>Mühendis Kimdir?</vt:lpstr>
      <vt:lpstr>Profesyonel Özellikler ve Sorumluluklar</vt:lpstr>
      <vt:lpstr>Mühendislik etiği</vt:lpstr>
      <vt:lpstr>Mühendisin asal görevi olarak tasarımcılık</vt:lpstr>
      <vt:lpstr>PowerPoint Sunusu</vt:lpstr>
      <vt:lpstr>Mühendislerde Aranan Bazı Vasıflar</vt:lpstr>
      <vt:lpstr>Bir hipotezin deneysel olarak testi</vt:lpstr>
      <vt:lpstr>Çağdaş Tıbbi Uygulamalar</vt:lpstr>
      <vt:lpstr>Bir hastalığın tanısı (teşhisi)</vt:lpstr>
      <vt:lpstr>Tipik bir tıbbi ölçme sistemi</vt:lpstr>
      <vt:lpstr>Genelleştirilmiş Bir Tıbbi Ölçme Sistemi</vt:lpstr>
      <vt:lpstr>Mühendislik Tasarımı</vt:lpstr>
      <vt:lpstr>Mühendislik Tasarımı</vt:lpstr>
      <vt:lpstr>Tasarım İçeren Mühendislik Programlarının Amaçları</vt:lpstr>
      <vt:lpstr>Tasarım süreci akış şeması</vt:lpstr>
      <vt:lpstr>Tıbbi Cihazlar İçin Tasarım Süreci</vt:lpstr>
      <vt:lpstr>Tıbbi Cihazlar İçin Tasarım Süreci</vt:lpstr>
      <vt:lpstr>Tıbbi Cihazlar İçin Tasarım Süreci</vt:lpstr>
      <vt:lpstr>Tıbbi Cihazlar İçin Tasarım Süreci</vt:lpstr>
      <vt:lpstr>Elektrik, elektronik ve bilgisayar mühendislikleri</vt:lpstr>
      <vt:lpstr>Elektrik Mühendisliği</vt:lpstr>
      <vt:lpstr>Enerji (elektrik) mühendisliği</vt:lpstr>
      <vt:lpstr>Elektrik Enerjisinin Üretimi</vt:lpstr>
      <vt:lpstr>PowerPoint Sunusu</vt:lpstr>
      <vt:lpstr>PowerPoint Sunusu</vt:lpstr>
      <vt:lpstr>PowerPoint Sunusu</vt:lpstr>
      <vt:lpstr>Enerji dağıtım merkezi</vt:lpstr>
      <vt:lpstr>Makine (elektrik) mühendisliği</vt:lpstr>
      <vt:lpstr>Enerji mühendisliğinin özeti</vt:lpstr>
      <vt:lpstr>Elektronik Mühendisliği Nedir? </vt:lpstr>
      <vt:lpstr>Elektronik işleri</vt:lpstr>
      <vt:lpstr>Elektronik Mühendisliği</vt:lpstr>
      <vt:lpstr>Haberleşme mühendisliği</vt:lpstr>
      <vt:lpstr>PowerPoint Sunusu</vt:lpstr>
      <vt:lpstr>Bilgisayar mühendisliği</vt:lpstr>
      <vt:lpstr>Elektronik ve bilgisayar mühendisliği</vt:lpstr>
      <vt:lpstr>Elektronik ve bilgisayar mühendisliği</vt:lpstr>
      <vt:lpstr>PowerPoint Sunusu</vt:lpstr>
      <vt:lpstr>Bilgisayar Mühendislerinin İş İmkanları</vt:lpstr>
      <vt:lpstr>Biyomedikal Mühendisliği (BMM)</vt:lpstr>
      <vt:lpstr>Biyomedikal Mühendisliği (BMM)</vt:lpstr>
      <vt:lpstr>İhtisas Dalları</vt:lpstr>
      <vt:lpstr>Biyomühendislik</vt:lpstr>
      <vt:lpstr>BMM den beklenen özel görevler</vt:lpstr>
      <vt:lpstr>Tıbbi Cihazın Tanımı</vt:lpstr>
      <vt:lpstr>Tıbbi Cihazların ve Biyomedikal Mühendisliğinin Tarihi Gelişimi</vt:lpstr>
      <vt:lpstr>Keşfetme Arzusu</vt:lpstr>
      <vt:lpstr>BMM’in Tarihi Gelişimi</vt:lpstr>
      <vt:lpstr>EKG’nin Keşfi</vt:lpstr>
      <vt:lpstr>Tarihçe</vt:lpstr>
      <vt:lpstr>Tarihçe</vt:lpstr>
      <vt:lpstr>Yakın Gelecekte Beklenen Gelişmeler</vt:lpstr>
      <vt:lpstr>The Health Care</vt:lpstr>
      <vt:lpstr>Teletıp ve e-sağlık</vt:lpstr>
      <vt:lpstr>Modern Kalp pilindeki teknoloji  Bir ivme ölçer ile hareket sıranda kalp hızını artıran bir kalp pili  Elektrotlarla EKG alımı  Bir sargı kanalı ile deri üstünden bilgi nakli </vt:lpstr>
      <vt:lpstr>Mühendisliğinin Katkıları: Orta Kulak Protezi</vt:lpstr>
      <vt:lpstr>Mühendisliğinin Orta Kulak Protezine katkısı</vt:lpstr>
      <vt:lpstr>Bu kör adam yüksek teknolojili bir gezinti ve yönlendirme sistemi kullanmaktadir: çevreden toplanan bilgiler 144 eletrodlu bir şeritle diline uyarılar vererek çevresini tanıtmaktadır</vt:lpstr>
      <vt:lpstr>Hareket edemeyen veya konuşamayan hastaların beyninden alınacak işaretler bir bilgisayarda işlenerek hastanın çevresi ile haberleşmesi sağlanabilir.</vt:lpstr>
      <vt:lpstr>Yutkunma zorluğu çeken hastalar bir tüple beslenmek zorundadırlar. Özel eksersizlerle dili kuvvetlendirerek yutkunma fonksiyonu iyileştirebilir. Bir plaka üzerine yerleştirilen basınç alıcıları dil eksersizinin yeterli olup olmadığı konusunda geri besleme sağlayabilir.</vt:lpstr>
      <vt:lpstr>Rehabilitasyon</vt:lpstr>
      <vt:lpstr>Biyomekanik</vt:lpstr>
      <vt:lpstr>PowerPoint Sunusu</vt:lpstr>
      <vt:lpstr>PowerPoint Sunusu</vt:lpstr>
      <vt:lpstr>Robotik</vt:lpstr>
      <vt:lpstr>Bir işte başarılı olmanın şartları</vt:lpstr>
      <vt:lpstr>Bir İşte Başarının Ana Unsurları</vt:lpstr>
      <vt:lpstr>Eğitimde Başarının Ölçümü</vt:lpstr>
      <vt:lpstr>Akademik Eğitim Alanları</vt:lpstr>
      <vt:lpstr>Bir dersin değerlendirilmesi</vt:lpstr>
      <vt:lpstr>BM işaretler dersinin amacı ve içeriği</vt:lpstr>
      <vt:lpstr>Derste Uygulanacak Kurallar</vt:lpstr>
      <vt:lpstr>Temel Kurallar</vt:lpstr>
      <vt:lpstr>Grup Rolleri</vt:lpstr>
      <vt:lpstr>Yönlendiricinin Rolü</vt:lpstr>
      <vt:lpstr>İşbirliğine Dayalı Öğrenme</vt:lpstr>
      <vt:lpstr>Dersi Takip için Gerekli Önbilgiler</vt:lpstr>
      <vt:lpstr>Ders Kitabı ve Kaynaklar</vt:lpstr>
      <vt:lpstr>Haftalık Ders Programı</vt:lpstr>
      <vt:lpstr>Erişkin öğrenmesi</vt:lpstr>
      <vt:lpstr>Bilgiyi Tutabilme Süresi</vt:lpstr>
      <vt:lpstr>Nitelikli Eğitim</vt:lpstr>
      <vt:lpstr>Bir – Sıfır – Bir Kuramı</vt:lpstr>
      <vt:lpstr>Değerledirme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Mühendislik Eğitiminde Tasarımın Önemi</dc:title>
  <dc:creator>Bahattin</dc:creator>
  <cp:lastModifiedBy>kadir</cp:lastModifiedBy>
  <cp:revision>42</cp:revision>
  <dcterms:created xsi:type="dcterms:W3CDTF">2013-01-02T13:34:36Z</dcterms:created>
  <dcterms:modified xsi:type="dcterms:W3CDTF">2013-12-05T19:58:46Z</dcterms:modified>
</cp:coreProperties>
</file>