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04" r:id="rId1"/>
  </p:sldMasterIdLst>
  <p:notesMasterIdLst>
    <p:notesMasterId r:id="rId58"/>
  </p:notesMasterIdLst>
  <p:sldIdLst>
    <p:sldId id="588" r:id="rId2"/>
    <p:sldId id="589" r:id="rId3"/>
    <p:sldId id="590" r:id="rId4"/>
    <p:sldId id="591" r:id="rId5"/>
    <p:sldId id="592" r:id="rId6"/>
    <p:sldId id="593" r:id="rId7"/>
    <p:sldId id="594" r:id="rId8"/>
    <p:sldId id="595" r:id="rId9"/>
    <p:sldId id="596" r:id="rId10"/>
    <p:sldId id="597" r:id="rId11"/>
    <p:sldId id="598" r:id="rId12"/>
    <p:sldId id="599" r:id="rId13"/>
    <p:sldId id="600" r:id="rId14"/>
    <p:sldId id="601" r:id="rId15"/>
    <p:sldId id="602" r:id="rId16"/>
    <p:sldId id="603" r:id="rId17"/>
    <p:sldId id="604" r:id="rId18"/>
    <p:sldId id="605" r:id="rId19"/>
    <p:sldId id="606" r:id="rId20"/>
    <p:sldId id="607" r:id="rId21"/>
    <p:sldId id="608" r:id="rId22"/>
    <p:sldId id="609" r:id="rId23"/>
    <p:sldId id="610" r:id="rId24"/>
    <p:sldId id="611" r:id="rId25"/>
    <p:sldId id="612" r:id="rId26"/>
    <p:sldId id="613" r:id="rId27"/>
    <p:sldId id="614" r:id="rId28"/>
    <p:sldId id="615" r:id="rId29"/>
    <p:sldId id="616" r:id="rId30"/>
    <p:sldId id="617" r:id="rId31"/>
    <p:sldId id="618" r:id="rId32"/>
    <p:sldId id="619" r:id="rId33"/>
    <p:sldId id="620" r:id="rId34"/>
    <p:sldId id="621" r:id="rId35"/>
    <p:sldId id="622" r:id="rId36"/>
    <p:sldId id="623" r:id="rId37"/>
    <p:sldId id="624" r:id="rId38"/>
    <p:sldId id="625" r:id="rId39"/>
    <p:sldId id="626" r:id="rId40"/>
    <p:sldId id="627" r:id="rId41"/>
    <p:sldId id="628" r:id="rId42"/>
    <p:sldId id="629" r:id="rId43"/>
    <p:sldId id="630" r:id="rId44"/>
    <p:sldId id="631" r:id="rId45"/>
    <p:sldId id="632" r:id="rId46"/>
    <p:sldId id="633" r:id="rId47"/>
    <p:sldId id="634" r:id="rId48"/>
    <p:sldId id="635" r:id="rId49"/>
    <p:sldId id="636" r:id="rId50"/>
    <p:sldId id="637" r:id="rId51"/>
    <p:sldId id="638" r:id="rId52"/>
    <p:sldId id="639" r:id="rId53"/>
    <p:sldId id="640" r:id="rId54"/>
    <p:sldId id="641" r:id="rId55"/>
    <p:sldId id="642" r:id="rId56"/>
    <p:sldId id="643" r:id="rId5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338" autoAdjust="0"/>
  </p:normalViewPr>
  <p:slideViewPr>
    <p:cSldViewPr>
      <p:cViewPr>
        <p:scale>
          <a:sx n="60" d="100"/>
          <a:sy n="60" d="100"/>
        </p:scale>
        <p:origin x="-2244" y="-6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8AE616-F28C-44B3-A122-BFE657E31BED}" type="datetimeFigureOut">
              <a:rPr lang="tr-TR" smtClean="0"/>
              <a:t>21.11.2013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051B3C-2DC9-4292-A4BC-6A97AFC4B8A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6915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D0F69055-C092-49BE-A166-CFB9449A7EB2}" type="slidenum">
              <a:rPr lang="en-US" sz="1200"/>
              <a:pPr eaLnBrk="1" hangingPunct="1"/>
              <a:t>4</a:t>
            </a:fld>
            <a:endParaRPr lang="en-US" sz="120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C1-2a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5F809002-0CA7-44BF-89E7-8AD5B85B8106}" type="slidenum">
              <a:rPr lang="en-US" sz="1200"/>
              <a:pPr eaLnBrk="1" hangingPunct="1"/>
              <a:t>17</a:t>
            </a:fld>
            <a:endParaRPr lang="en-US" sz="1200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C12-4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5D4120D5-A775-4958-B448-EFBB863B226C}" type="slidenum">
              <a:rPr lang="en-US" sz="1200"/>
              <a:pPr eaLnBrk="1" hangingPunct="1"/>
              <a:t>18</a:t>
            </a:fld>
            <a:endParaRPr lang="en-US" sz="120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c12-3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36B97EC1-36C0-4031-8C57-39E34270B30E}" type="slidenum">
              <a:rPr lang="en-US" sz="1200"/>
              <a:pPr eaLnBrk="1" hangingPunct="1"/>
              <a:t>19</a:t>
            </a:fld>
            <a:endParaRPr lang="en-US" sz="120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W4-10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2C6B138A-3B03-4144-B999-CB1E5A01CF86}" type="slidenum">
              <a:rPr lang="en-US" sz="1200"/>
              <a:pPr eaLnBrk="1" hangingPunct="1"/>
              <a:t>20</a:t>
            </a:fld>
            <a:endParaRPr lang="en-US" sz="1200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C12-5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C38146A7-76DE-41E2-B369-240E80F9F322}" type="slidenum">
              <a:rPr lang="en-US" sz="1200"/>
              <a:pPr eaLnBrk="1" hangingPunct="1"/>
              <a:t>21</a:t>
            </a:fld>
            <a:endParaRPr lang="en-US" sz="120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dirty="0" smtClean="0"/>
              <a:t>W4-6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2AC7F1C2-10C6-4DF2-A722-0144C4CBB547}" type="slidenum">
              <a:rPr lang="en-US" sz="1200"/>
              <a:pPr eaLnBrk="1" hangingPunct="1"/>
              <a:t>24</a:t>
            </a:fld>
            <a:endParaRPr lang="en-US" sz="1200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C5-4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59883F63-D6DD-46DE-A530-A619A7B392AA}" type="slidenum">
              <a:rPr lang="en-US" sz="1200"/>
              <a:pPr eaLnBrk="1" hangingPunct="1"/>
              <a:t>25</a:t>
            </a:fld>
            <a:endParaRPr lang="en-US" sz="120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C2-6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8DA2E282-B70D-49A2-A5D9-57C27C43D596}" type="slidenum">
              <a:rPr lang="en-US" sz="1200"/>
              <a:pPr eaLnBrk="1" hangingPunct="1"/>
              <a:t>29</a:t>
            </a:fld>
            <a:endParaRPr lang="en-US" sz="1200"/>
          </a:p>
        </p:txBody>
      </p:sp>
      <p:sp>
        <p:nvSpPr>
          <p:cNvPr id="70659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102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Guyton 5-1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99216615-D7C6-42C1-B687-1DF5451C6114}" type="slidenum">
              <a:rPr lang="en-US" sz="1200"/>
              <a:pPr eaLnBrk="1" hangingPunct="1"/>
              <a:t>30</a:t>
            </a:fld>
            <a:endParaRPr lang="en-US" sz="120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C2-3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CDD4EA66-5DC5-4C4B-99A5-FF73915283BC}" type="slidenum">
              <a:rPr lang="en-US" sz="1200"/>
              <a:pPr eaLnBrk="1" hangingPunct="1"/>
              <a:t>31</a:t>
            </a:fld>
            <a:endParaRPr lang="en-US" sz="120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Guyton 5-6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6A7EBC10-5A3F-4958-BAA9-66AC0C34B050}" type="slidenum">
              <a:rPr lang="en-US" sz="1200"/>
              <a:pPr eaLnBrk="1" hangingPunct="1"/>
              <a:t>5</a:t>
            </a:fld>
            <a:endParaRPr lang="en-US" sz="120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smtClean="0"/>
              <a:t>C1-2b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31108E38-1010-4978-BCF6-17E004AD56FF}" type="slidenum">
              <a:rPr lang="en-US" sz="1200"/>
              <a:pPr eaLnBrk="1" hangingPunct="1"/>
              <a:t>33</a:t>
            </a:fld>
            <a:endParaRPr lang="en-US" sz="120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W4-2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5A42AB96-DC56-45E5-B693-A47EA4E67CBA}" type="slidenum">
              <a:rPr lang="en-US" sz="1200"/>
              <a:pPr eaLnBrk="1" hangingPunct="1"/>
              <a:t>34</a:t>
            </a:fld>
            <a:endParaRPr lang="en-US" sz="1200"/>
          </a:p>
        </p:txBody>
      </p:sp>
      <p:sp>
        <p:nvSpPr>
          <p:cNvPr id="74755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102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Guyton 5-10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15792D89-6644-4DAD-97C0-6CBAAFBECEF3}" type="slidenum">
              <a:rPr lang="en-US" sz="1200"/>
              <a:pPr eaLnBrk="1" hangingPunct="1"/>
              <a:t>37</a:t>
            </a:fld>
            <a:endParaRPr lang="en-US" sz="120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C13-6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F999931F-6A22-4F2A-B6FA-E5FEF2EB106F}" type="slidenum">
              <a:rPr lang="en-US" sz="1200"/>
              <a:pPr eaLnBrk="1" hangingPunct="1"/>
              <a:t>38</a:t>
            </a:fld>
            <a:endParaRPr lang="en-US" sz="120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C2-4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1A99ED2A-48C0-4205-A4D6-78A02CB4A2CA}" type="slidenum">
              <a:rPr lang="en-US" sz="1200"/>
              <a:pPr eaLnBrk="1" hangingPunct="1"/>
              <a:t>39</a:t>
            </a:fld>
            <a:endParaRPr lang="en-US" sz="120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Guyton 5-14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38399C1A-5227-4D7B-93DB-89A0AAAE0A7E}" type="slidenum">
              <a:rPr lang="en-US" sz="1200"/>
              <a:pPr eaLnBrk="1" hangingPunct="1"/>
              <a:t>42</a:t>
            </a:fld>
            <a:endParaRPr lang="en-US" sz="120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Guyton 5-13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BC6755C5-FF06-48E2-A416-9A422379B4C2}" type="slidenum">
              <a:rPr lang="en-US" sz="1200"/>
              <a:pPr eaLnBrk="1" hangingPunct="1"/>
              <a:t>43</a:t>
            </a:fld>
            <a:endParaRPr lang="en-US" sz="120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Guyton 5-11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468A5EA6-D885-4629-BCE9-132214D50B5C}" type="slidenum">
              <a:rPr lang="en-US" sz="1200"/>
              <a:pPr eaLnBrk="1" hangingPunct="1"/>
              <a:t>44</a:t>
            </a:fld>
            <a:endParaRPr lang="en-US" sz="1200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Guyton 5-16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A4E4096C-810A-4621-AA1E-BB491C34A67C}" type="slidenum">
              <a:rPr lang="en-US" sz="1200"/>
              <a:pPr eaLnBrk="1" hangingPunct="1"/>
              <a:t>46</a:t>
            </a:fld>
            <a:endParaRPr lang="en-US" sz="1200"/>
          </a:p>
        </p:txBody>
      </p:sp>
      <p:sp>
        <p:nvSpPr>
          <p:cNvPr id="8192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102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Guyton 5-17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F6A198B2-2867-47C7-9F92-CCD95200D2A3}" type="slidenum">
              <a:rPr lang="en-US" sz="1200"/>
              <a:pPr eaLnBrk="1" hangingPunct="1"/>
              <a:t>47</a:t>
            </a:fld>
            <a:endParaRPr lang="en-US" sz="120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W4-4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C6E6E681-D104-4130-BF38-12BC811FD47A}" type="slidenum">
              <a:rPr lang="en-US" sz="1200"/>
              <a:pPr eaLnBrk="1" hangingPunct="1"/>
              <a:t>9</a:t>
            </a:fld>
            <a:endParaRPr lang="en-US" sz="120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C1-3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C7E0318E-4A20-4367-A354-79A008ADA80C}" type="slidenum">
              <a:rPr lang="en-US" sz="1200"/>
              <a:pPr eaLnBrk="1" hangingPunct="1"/>
              <a:t>48</a:t>
            </a:fld>
            <a:endParaRPr lang="en-US" sz="120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W4-1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221EA6C0-503E-4E10-9F53-3DFDF14F6D3B}" type="slidenum">
              <a:rPr lang="en-US" sz="1200"/>
              <a:pPr eaLnBrk="1" hangingPunct="1"/>
              <a:t>49</a:t>
            </a:fld>
            <a:endParaRPr lang="en-US" sz="120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W4-5</a:t>
            </a: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4D7F8725-6E75-4E57-B814-5ACD2D3A24C9}" type="slidenum">
              <a:rPr lang="en-US" sz="1200"/>
              <a:pPr eaLnBrk="1" hangingPunct="1"/>
              <a:t>50</a:t>
            </a:fld>
            <a:endParaRPr lang="en-US" sz="1200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W4-8</a:t>
            </a: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A44A2B71-0B53-42C0-B1EA-C8B2F59E1A49}" type="slidenum">
              <a:rPr lang="en-US" sz="1200"/>
              <a:pPr eaLnBrk="1" hangingPunct="1"/>
              <a:t>51</a:t>
            </a:fld>
            <a:endParaRPr lang="en-US" sz="1200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W4-9</a:t>
            </a: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ED46D080-5991-42FC-8E1A-D766F3573F84}" type="slidenum">
              <a:rPr lang="en-US" sz="1200"/>
              <a:pPr eaLnBrk="1" hangingPunct="1"/>
              <a:t>52</a:t>
            </a:fld>
            <a:endParaRPr lang="en-US" sz="120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Guyton 6-11</a:t>
            </a: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E20E990F-9084-4588-9CA0-B13E7C13EAD2}" type="slidenum">
              <a:rPr lang="en-US" sz="1200"/>
              <a:pPr eaLnBrk="1" hangingPunct="1"/>
              <a:t>53</a:t>
            </a:fld>
            <a:endParaRPr lang="en-US" sz="1200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Guyton 6-12</a:t>
            </a: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675D7883-617A-4D13-BDD9-24A285DFB52F}" type="slidenum">
              <a:rPr lang="en-US" sz="1200"/>
              <a:pPr eaLnBrk="1" hangingPunct="1"/>
              <a:t>54</a:t>
            </a:fld>
            <a:endParaRPr lang="en-US" sz="120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Guyton 6-13</a:t>
            </a: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41BDEF9A-F767-4564-ACB0-08663235074A}" type="slidenum">
              <a:rPr lang="en-US" sz="1200"/>
              <a:pPr eaLnBrk="1" hangingPunct="1"/>
              <a:t>55</a:t>
            </a:fld>
            <a:endParaRPr lang="en-US" sz="120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W4-11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B568EEE5-1F22-42B0-A7C0-6B0ABD6DA0E6}" type="slidenum">
              <a:rPr lang="en-US" sz="1200"/>
              <a:pPr eaLnBrk="1" hangingPunct="1"/>
              <a:t>11</a:t>
            </a:fld>
            <a:endParaRPr lang="en-US" sz="120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C1-1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29B68D11-C902-46D9-83DC-0A778E29A0EC}" type="slidenum">
              <a:rPr lang="en-US" sz="1200"/>
              <a:pPr eaLnBrk="1" hangingPunct="1"/>
              <a:t>12</a:t>
            </a:fld>
            <a:endParaRPr lang="en-US" sz="120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C12-1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CA6126F5-4002-4037-893C-A36ABC14C4D7}" type="slidenum">
              <a:rPr lang="en-US" sz="1200"/>
              <a:pPr eaLnBrk="1" hangingPunct="1"/>
              <a:t>13</a:t>
            </a:fld>
            <a:endParaRPr lang="en-US" sz="120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C12-6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98E5D4F7-0E90-4CAD-9B0E-92A20D4E28B6}" type="slidenum">
              <a:rPr lang="en-US" sz="1200"/>
              <a:pPr eaLnBrk="1" hangingPunct="1"/>
              <a:t>14</a:t>
            </a:fld>
            <a:endParaRPr lang="en-US" sz="120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C12-13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17D51457-EFCF-4525-AEF5-FDFEF854D241}" type="slidenum">
              <a:rPr lang="en-US" sz="1200"/>
              <a:pPr eaLnBrk="1" hangingPunct="1"/>
              <a:t>15</a:t>
            </a:fld>
            <a:endParaRPr lang="en-US" sz="1200"/>
          </a:p>
        </p:txBody>
      </p:sp>
      <p:sp>
        <p:nvSpPr>
          <p:cNvPr id="6144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102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C12-14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0CB05CC2-5884-4978-AA84-25C92DE93AE8}" type="slidenum">
              <a:rPr lang="en-US" sz="1200"/>
              <a:pPr eaLnBrk="1" hangingPunct="1"/>
              <a:t>16</a:t>
            </a:fld>
            <a:endParaRPr lang="en-US" sz="120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/>
              <a:t>C12-2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463BBA9-4449-4508-A569-1ABC02092B69}" type="datetime1">
              <a:rPr lang="tr-TR" smtClean="0"/>
              <a:t>21.11.2013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r>
              <a:rPr lang="tr-TR" smtClean="0"/>
              <a:t>İstanbul Medeniyet Üniversitesi</a:t>
            </a:r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4F95399-64A8-43B0-A5C5-2D48ACAF8409}" type="slidenum">
              <a:rPr lang="tr-TR" smtClean="0"/>
              <a:t>‹#›</a:t>
            </a:fld>
            <a:endParaRPr lang="tr-TR"/>
          </a:p>
        </p:txBody>
      </p:sp>
      <p:pic>
        <p:nvPicPr>
          <p:cNvPr id="13" name="12 Resim" descr="logo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020272" y="5262711"/>
            <a:ext cx="1990725" cy="11906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627DACD-70E3-4224-9C24-4809347480D5}" type="datetime1">
              <a:rPr lang="tr-TR" smtClean="0"/>
              <a:t>21.11.2013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tr-TR" smtClean="0"/>
              <a:t>İstanbul Medeniyet Üniversitesi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F95399-64A8-43B0-A5C5-2D48ACAF840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7B74273-569E-452D-B37D-60E47DDA3128}" type="datetime1">
              <a:rPr lang="tr-TR" smtClean="0"/>
              <a:t>21.11.2013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tr-TR" smtClean="0"/>
              <a:t>İstanbul Medeniyet Üniversitesi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F95399-64A8-43B0-A5C5-2D48ACAF840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BC6994-6FD5-4582-815A-EBCF9C206C47}" type="datetime1">
              <a:rPr lang="tr-TR" smtClean="0"/>
              <a:t>21.11.2013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tr-TR" smtClean="0"/>
              <a:t>İstanbul Medeniyet Üniversitesi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F95399-64A8-43B0-A5C5-2D48ACAF8409}" type="slidenum">
              <a:rPr lang="tr-TR" smtClean="0"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pic>
        <p:nvPicPr>
          <p:cNvPr id="8" name="7 Resim" descr="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07504" y="6165304"/>
            <a:ext cx="923355" cy="55224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FE5A5AD-3ECF-4DAA-AF87-A0F22355B192}" type="datetime1">
              <a:rPr lang="tr-TR" smtClean="0"/>
              <a:t>21.11.2013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tr-TR" smtClean="0"/>
              <a:t>İstanbul Medeniyet Üniversitesi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F95399-64A8-43B0-A5C5-2D48ACAF8409}" type="slidenum">
              <a:rPr lang="tr-TR" smtClean="0"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1DF289-B91A-45EF-BBF7-21B206BD3AA1}" type="datetime1">
              <a:rPr lang="tr-TR" smtClean="0"/>
              <a:t>21.11.2013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tr-TR" smtClean="0"/>
              <a:t>İstanbul Medeniyet Üniversitesi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F95399-64A8-43B0-A5C5-2D48ACAF8409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BA268B-673E-4802-985E-34E23C5A03B9}" type="datetime1">
              <a:rPr lang="tr-TR" smtClean="0"/>
              <a:t>21.11.2013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tr-TR" smtClean="0"/>
              <a:t>İstanbul Medeniyet Üniversitesi</a:t>
            </a: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F95399-64A8-43B0-A5C5-2D48ACAF8409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283F84E-A1DF-4037-9C30-84A54D3E259B}" type="datetime1">
              <a:rPr lang="tr-TR" smtClean="0"/>
              <a:t>21.11.2013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tr-TR" smtClean="0"/>
              <a:t>İstanbul Medeniyet Üniversitesi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F95399-64A8-43B0-A5C5-2D48ACAF8409}" type="slidenum">
              <a:rPr lang="tr-TR" smtClean="0"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7B5BBE4-B494-4C98-B896-8677E8FD832B}" type="datetime1">
              <a:rPr lang="tr-TR" smtClean="0"/>
              <a:t>21.11.2013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tr-TR" smtClean="0"/>
              <a:t>İstanbul Medeniyet Üniversitesi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F95399-64A8-43B0-A5C5-2D48ACAF8409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FDEE310-F031-4318-A773-C48612E722F7}" type="datetime1">
              <a:rPr lang="tr-TR" smtClean="0"/>
              <a:t>21.11.2013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tr-TR" smtClean="0"/>
              <a:t>İstanbul Medeniyet Üniversitesi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F95399-64A8-43B0-A5C5-2D48ACAF8409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9C3AFE5-129F-48BC-A0E2-9FF764B58968}" type="datetime1">
              <a:rPr lang="tr-TR" smtClean="0"/>
              <a:t>21.11.2013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tr-TR" smtClean="0"/>
              <a:t>İstanbul Medeniyet Üniversitesi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4F95399-64A8-43B0-A5C5-2D48ACAF8409}" type="slidenum">
              <a:rPr lang="tr-TR" smtClean="0"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0D3169AD-DDE4-4125-8E5E-15434F4F64FC}" type="datetime1">
              <a:rPr lang="tr-TR" smtClean="0"/>
              <a:t>21.11.2013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r>
              <a:rPr lang="tr-TR" smtClean="0"/>
              <a:t>İstanbul Medeniyet Üniversitesi</a:t>
            </a:r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4F95399-64A8-43B0-A5C5-2D48ACAF8409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0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3568" y="1340768"/>
            <a:ext cx="7772400" cy="1829761"/>
          </a:xfrm>
        </p:spPr>
        <p:txBody>
          <a:bodyPr/>
          <a:lstStyle/>
          <a:p>
            <a:pPr algn="ctr" eaLnBrk="1" hangingPunct="1"/>
            <a:r>
              <a:rPr lang="en-US" dirty="0" smtClean="0"/>
              <a:t>B</a:t>
            </a:r>
            <a:r>
              <a:rPr lang="tr-TR" dirty="0" smtClean="0"/>
              <a:t>iyopotensiyellerin Kaynağı</a:t>
            </a:r>
            <a:endParaRPr lang="en-US" dirty="0" smtClean="0"/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 err="1" smtClean="0"/>
              <a:t>Yalova</a:t>
            </a:r>
            <a:r>
              <a:rPr lang="en-US" dirty="0" smtClean="0"/>
              <a:t> </a:t>
            </a:r>
            <a:r>
              <a:rPr lang="tr-TR" dirty="0" smtClean="0"/>
              <a:t>Üniversitesi</a:t>
            </a:r>
          </a:p>
          <a:p>
            <a:pPr algn="ctr"/>
            <a:r>
              <a:rPr lang="en-US" dirty="0" smtClean="0"/>
              <a:t>2</a:t>
            </a:r>
            <a:r>
              <a:rPr lang="tr-TR" dirty="0" smtClean="0"/>
              <a:t>2 Kasım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270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704056" y="150673"/>
            <a:ext cx="7772400" cy="1143000"/>
          </a:xfrm>
        </p:spPr>
        <p:txBody>
          <a:bodyPr/>
          <a:lstStyle/>
          <a:p>
            <a:pPr eaLnBrk="1" hangingPunct="1"/>
            <a:r>
              <a:rPr lang="tr-TR" sz="4000" dirty="0" smtClean="0"/>
              <a:t>Vücudun haberleşme sistemi</a:t>
            </a:r>
            <a:endParaRPr lang="en-US" sz="4000" dirty="0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84784"/>
            <a:ext cx="7772400" cy="4824536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dirty="0" err="1" smtClean="0"/>
              <a:t>Hormon</a:t>
            </a:r>
            <a:r>
              <a:rPr lang="tr-TR" sz="2800" dirty="0" smtClean="0"/>
              <a:t>larla</a:t>
            </a:r>
            <a:endParaRPr lang="en-US" sz="2800" dirty="0" smtClean="0"/>
          </a:p>
          <a:p>
            <a:pPr lvl="1" eaLnBrk="1" hangingPunct="1">
              <a:lnSpc>
                <a:spcPct val="90000"/>
              </a:lnSpc>
            </a:pPr>
            <a:r>
              <a:rPr lang="en-US" sz="2400" dirty="0" err="1" smtClean="0"/>
              <a:t>Hormon</a:t>
            </a:r>
            <a:r>
              <a:rPr lang="tr-TR" sz="2400" dirty="0" smtClean="0"/>
              <a:t>lar 8 ana endokrin bezlerinin salgıladıkları kimyasallarla</a:t>
            </a:r>
            <a:endParaRPr lang="en-US" sz="2400" dirty="0" smtClean="0"/>
          </a:p>
          <a:p>
            <a:pPr eaLnBrk="1" hangingPunct="1">
              <a:lnSpc>
                <a:spcPct val="90000"/>
              </a:lnSpc>
            </a:pPr>
            <a:r>
              <a:rPr lang="tr-TR" sz="2800" dirty="0" smtClean="0"/>
              <a:t>Sinirlerle</a:t>
            </a:r>
            <a:endParaRPr lang="en-US" sz="2800" dirty="0" smtClean="0"/>
          </a:p>
          <a:p>
            <a:pPr lvl="1" eaLnBrk="1" hangingPunct="1">
              <a:lnSpc>
                <a:spcPct val="90000"/>
              </a:lnSpc>
            </a:pPr>
            <a:r>
              <a:rPr lang="tr-TR" sz="2400" dirty="0" smtClean="0"/>
              <a:t>Merkezi Sinir Sistemi (MSS - </a:t>
            </a:r>
            <a:r>
              <a:rPr lang="en-US" sz="2400" dirty="0" smtClean="0"/>
              <a:t>Central nervous system (CNC)</a:t>
            </a:r>
            <a:r>
              <a:rPr lang="tr-TR" sz="2400" dirty="0" smtClean="0"/>
              <a:t>)</a:t>
            </a:r>
            <a:r>
              <a:rPr lang="en-US" sz="2400" dirty="0" smtClean="0"/>
              <a:t>; b</a:t>
            </a:r>
            <a:r>
              <a:rPr lang="tr-TR" sz="2400" dirty="0" smtClean="0"/>
              <a:t>eyin ve omurilik</a:t>
            </a:r>
            <a:endParaRPr lang="en-US" sz="2400" dirty="0" smtClean="0"/>
          </a:p>
          <a:p>
            <a:pPr lvl="1" eaLnBrk="1" hangingPunct="1">
              <a:lnSpc>
                <a:spcPct val="90000"/>
              </a:lnSpc>
            </a:pPr>
            <a:r>
              <a:rPr lang="tr-TR" sz="2400" dirty="0" smtClean="0"/>
              <a:t>Çevresel sinir sistemi</a:t>
            </a:r>
            <a:endParaRPr lang="en-US" sz="2400" dirty="0" smtClean="0"/>
          </a:p>
          <a:p>
            <a:pPr lvl="2" eaLnBrk="1" hangingPunct="1">
              <a:lnSpc>
                <a:spcPct val="90000"/>
              </a:lnSpc>
            </a:pPr>
            <a:r>
              <a:rPr lang="tr-TR" sz="2000" dirty="0" smtClean="0"/>
              <a:t>Sempatik (uyarıcı) ve parasempatik (söndürücü) sinirlerle vücut fonksiyonarını düzenleyen otonom sinir sistemi</a:t>
            </a:r>
          </a:p>
          <a:p>
            <a:pPr lvl="2" eaLnBrk="1" hangingPunct="1">
              <a:lnSpc>
                <a:spcPct val="90000"/>
              </a:lnSpc>
            </a:pPr>
            <a:r>
              <a:rPr lang="tr-TR" sz="2000" dirty="0" smtClean="0"/>
              <a:t>Cilde ve iskelet kaslarına algılayıcı ve motor sinirleri sağlayan s</a:t>
            </a:r>
            <a:r>
              <a:rPr lang="en-US" sz="2000" dirty="0" err="1" smtClean="0"/>
              <a:t>omati</a:t>
            </a:r>
            <a:r>
              <a:rPr lang="tr-TR" sz="2000" dirty="0" smtClean="0"/>
              <a:t>k sistem</a:t>
            </a:r>
            <a:endParaRPr lang="en-US" sz="20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E73BAF-2058-4D61-8607-53A39969BD3A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8313" y="1229706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99217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4" descr="C:\My Documents\Courses\EE 470\biopotentials\from Carr\figc1-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4624"/>
            <a:ext cx="6858000" cy="665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24194" y="1988840"/>
            <a:ext cx="2438400" cy="1753344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4000" dirty="0" smtClean="0"/>
              <a:t>Vücuttaki çeşitli hücreler</a:t>
            </a:r>
            <a:endParaRPr lang="en-US" sz="40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E73BAF-2058-4D61-8607-53A39969BD3A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643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1052736"/>
            <a:ext cx="23622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4000" dirty="0" smtClean="0"/>
              <a:t>Sinir sistemi</a:t>
            </a:r>
            <a:endParaRPr lang="en-US" sz="4000" dirty="0" smtClean="0"/>
          </a:p>
        </p:txBody>
      </p:sp>
      <p:pic>
        <p:nvPicPr>
          <p:cNvPr id="13315" name="Picture 4" descr="C:\My Documents\Courses\EE 470\biopotentials\from Carr\figc12-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0687" y="0"/>
            <a:ext cx="60071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E73BAF-2058-4D61-8607-53A39969BD3A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305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028" descr="C:\My Documents\Courses\EE 470\biopotentials\from Carr\figc12-6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0"/>
            <a:ext cx="64404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1556792"/>
            <a:ext cx="2987824" cy="2016224"/>
          </a:xfrm>
        </p:spPr>
        <p:txBody>
          <a:bodyPr>
            <a:normAutofit/>
          </a:bodyPr>
          <a:lstStyle/>
          <a:p>
            <a:pPr eaLnBrk="1" hangingPunct="1"/>
            <a:r>
              <a:rPr lang="tr-TR" sz="4000" dirty="0" smtClean="0"/>
              <a:t>Beyin (t</a:t>
            </a:r>
            <a:r>
              <a:rPr lang="en-US" sz="4000" dirty="0" smtClean="0"/>
              <a:t>he cerebrum</a:t>
            </a:r>
            <a:r>
              <a:rPr lang="tr-TR" sz="4000" dirty="0" smtClean="0"/>
              <a:t>)</a:t>
            </a:r>
            <a:endParaRPr lang="en-US" sz="40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E73BAF-2058-4D61-8607-53A39969BD3A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833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620688"/>
            <a:ext cx="3657600" cy="1143000"/>
          </a:xfrm>
        </p:spPr>
        <p:txBody>
          <a:bodyPr/>
          <a:lstStyle/>
          <a:p>
            <a:pPr eaLnBrk="1" hangingPunct="1"/>
            <a:r>
              <a:rPr lang="tr-TR" sz="4000" dirty="0" smtClean="0"/>
              <a:t>Omirilik</a:t>
            </a:r>
            <a:endParaRPr lang="en-US" sz="4000" dirty="0" smtClean="0"/>
          </a:p>
        </p:txBody>
      </p:sp>
      <p:pic>
        <p:nvPicPr>
          <p:cNvPr id="15363" name="Picture 4" descr="C:\My Documents\Courses\EE 470\biopotentials\from Carr\figc12-13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7269"/>
            <a:ext cx="33893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E73BAF-2058-4D61-8607-53A39969BD3A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763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1414" y="1916832"/>
            <a:ext cx="2819400" cy="165124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4000" dirty="0" smtClean="0"/>
              <a:t>Otonom sinir sistemi</a:t>
            </a:r>
            <a:endParaRPr lang="en-US" sz="4000" dirty="0" smtClean="0"/>
          </a:p>
        </p:txBody>
      </p:sp>
      <p:pic>
        <p:nvPicPr>
          <p:cNvPr id="16387" name="Picture 4" descr="C:\My Documents\Courses\EE 470\biopotentials\from Carr\figc12-14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7384"/>
            <a:ext cx="57038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E73BAF-2058-4D61-8607-53A39969BD3A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269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2420888"/>
            <a:ext cx="2438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4000" dirty="0" smtClean="0"/>
              <a:t>Sinir dokusu</a:t>
            </a:r>
            <a:endParaRPr lang="en-US" sz="4000" dirty="0" smtClean="0"/>
          </a:p>
        </p:txBody>
      </p:sp>
      <p:pic>
        <p:nvPicPr>
          <p:cNvPr id="17411" name="Picture 4" descr="C:\My Documents\Courses\EE 470\biopotentials\from Carr\figc12-2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0"/>
            <a:ext cx="59245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E73BAF-2058-4D61-8607-53A39969BD3A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84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C:\My Documents\Courses\EE 470\biopotentials\from Carr\figc12-4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0"/>
            <a:ext cx="59801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24635" y="2286000"/>
            <a:ext cx="2895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4000" dirty="0" smtClean="0"/>
              <a:t>Nöronların düzenlenişi</a:t>
            </a:r>
            <a:endParaRPr lang="en-US" sz="40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E73BAF-2058-4D61-8607-53A39969BD3A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45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 descr="C:\My Documents\Courses\EE 470\biopotentials\from Carr\figc12-3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296" y="22225"/>
            <a:ext cx="8458200" cy="675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>
          <a:xfrm>
            <a:off x="31455" y="22225"/>
            <a:ext cx="3048000" cy="2664296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4000" dirty="0" smtClean="0"/>
              <a:t>Jonksiyon geçişi</a:t>
            </a:r>
            <a:r>
              <a:rPr lang="en-US" sz="4000" dirty="0" smtClean="0"/>
              <a:t>: Synapse </a:t>
            </a:r>
            <a:r>
              <a:rPr lang="tr-TR" sz="4000" dirty="0" smtClean="0"/>
              <a:t>ve </a:t>
            </a:r>
            <a:r>
              <a:rPr lang="en-US" sz="4000" dirty="0" smtClean="0"/>
              <a:t>ganglion (</a:t>
            </a:r>
            <a:r>
              <a:rPr lang="en-US" sz="4000" dirty="0" err="1" smtClean="0"/>
              <a:t>pl</a:t>
            </a:r>
            <a:r>
              <a:rPr lang="en-US" sz="4000" dirty="0" smtClean="0"/>
              <a:t> ganglia)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E73BAF-2058-4D61-8607-53A39969BD3A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197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84582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dirty="0" err="1" smtClean="0"/>
              <a:t>Moton</a:t>
            </a:r>
            <a:r>
              <a:rPr lang="tr-TR" sz="4000" dirty="0" smtClean="0"/>
              <a:t>öronlar ve iskelet kası lifleri</a:t>
            </a:r>
            <a:endParaRPr lang="en-US" sz="4000" dirty="0" smtClean="0"/>
          </a:p>
        </p:txBody>
      </p:sp>
      <p:pic>
        <p:nvPicPr>
          <p:cNvPr id="20483" name="Picture 4" descr="C:\My Documents\Courses\EE 470\biopotentials\from Webster\fig4-10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84313"/>
            <a:ext cx="8915400" cy="523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E73BAF-2058-4D61-8607-53A39969BD3A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8313" y="1229706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040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704056" y="188640"/>
            <a:ext cx="7772400" cy="1143000"/>
          </a:xfrm>
        </p:spPr>
        <p:txBody>
          <a:bodyPr/>
          <a:lstStyle/>
          <a:p>
            <a:pPr eaLnBrk="1" hangingPunct="1"/>
            <a:r>
              <a:rPr lang="tr-TR" dirty="0" smtClean="0"/>
              <a:t>Konularımız</a:t>
            </a:r>
            <a:endParaRPr lang="en-US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4056" y="1484784"/>
            <a:ext cx="7772400" cy="468052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tr-TR" sz="2800" dirty="0" smtClean="0"/>
              <a:t>İnsan vücuduna bir bakış</a:t>
            </a:r>
            <a:endParaRPr lang="en-US" sz="2800" dirty="0" smtClean="0"/>
          </a:p>
          <a:p>
            <a:pPr eaLnBrk="1" hangingPunct="1">
              <a:lnSpc>
                <a:spcPct val="90000"/>
              </a:lnSpc>
            </a:pPr>
            <a:r>
              <a:rPr lang="tr-TR" sz="2800" dirty="0" smtClean="0"/>
              <a:t>Tıbbi bilginin kaynakları ve kullanımı</a:t>
            </a:r>
            <a:endParaRPr lang="en-US" sz="2800" dirty="0" smtClean="0"/>
          </a:p>
          <a:p>
            <a:pPr eaLnBrk="1" hangingPunct="1">
              <a:lnSpc>
                <a:spcPct val="90000"/>
              </a:lnSpc>
            </a:pPr>
            <a:r>
              <a:rPr lang="tr-TR" sz="2800" dirty="0" smtClean="0"/>
              <a:t>Uyarılabilen hücrelerin elektriksel faaliyetleri</a:t>
            </a:r>
            <a:endParaRPr lang="en-US" sz="2800" dirty="0" smtClean="0"/>
          </a:p>
          <a:p>
            <a:pPr eaLnBrk="1" hangingPunct="1">
              <a:lnSpc>
                <a:spcPct val="90000"/>
              </a:lnSpc>
            </a:pPr>
            <a:r>
              <a:rPr lang="tr-TR" sz="2800" dirty="0" smtClean="0">
                <a:effectLst/>
              </a:rPr>
              <a:t>Periferik sinir sisteminin fonksiyonel organizasyonu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err="1" smtClean="0"/>
              <a:t>Ele</a:t>
            </a:r>
            <a:r>
              <a:rPr lang="tr-TR" sz="2800" dirty="0" smtClean="0"/>
              <a:t>k</a:t>
            </a:r>
            <a:r>
              <a:rPr lang="en-US" sz="2800" dirty="0" err="1" smtClean="0"/>
              <a:t>tron</a:t>
            </a:r>
            <a:r>
              <a:rPr lang="tr-TR" sz="2800" dirty="0" smtClean="0"/>
              <a:t>ö</a:t>
            </a:r>
            <a:r>
              <a:rPr lang="en-US" sz="2800" dirty="0" err="1" smtClean="0"/>
              <a:t>rogram</a:t>
            </a:r>
            <a:r>
              <a:rPr lang="en-US" sz="2800" dirty="0" smtClean="0"/>
              <a:t> (ENG) and </a:t>
            </a:r>
            <a:r>
              <a:rPr lang="en-US" sz="2800" dirty="0" err="1" smtClean="0"/>
              <a:t>ele</a:t>
            </a:r>
            <a:r>
              <a:rPr lang="tr-TR" sz="2800" dirty="0" smtClean="0"/>
              <a:t>k</a:t>
            </a:r>
            <a:r>
              <a:rPr lang="en-US" sz="2800" dirty="0" err="1" smtClean="0"/>
              <a:t>tromyogram</a:t>
            </a:r>
            <a:r>
              <a:rPr lang="en-US" sz="2800" dirty="0" smtClean="0"/>
              <a:t> (EMG)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E73BAF-2058-4D61-8607-53A39969BD3A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8313" y="1229706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4785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704056" y="116632"/>
            <a:ext cx="7772400" cy="1143000"/>
          </a:xfrm>
        </p:spPr>
        <p:txBody>
          <a:bodyPr/>
          <a:lstStyle/>
          <a:p>
            <a:pPr eaLnBrk="1" hangingPunct="1"/>
            <a:r>
              <a:rPr lang="tr-TR" sz="4000" dirty="0" smtClean="0"/>
              <a:t>Refleks çevrimi</a:t>
            </a:r>
            <a:endParaRPr lang="en-US" sz="4000" dirty="0" smtClean="0"/>
          </a:p>
        </p:txBody>
      </p:sp>
      <p:pic>
        <p:nvPicPr>
          <p:cNvPr id="21507" name="Picture 4" descr="C:\My Documents\Courses\EE 470\biopotentials\from Carr\figc12-5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8800"/>
            <a:ext cx="9144000" cy="425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E73BAF-2058-4D61-8607-53A39969BD3A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8313" y="1229706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5822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C:\My Documents\Courses\EE 470\biopotentials\from Webster\fig4-6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49250"/>
            <a:ext cx="8534400" cy="650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276600"/>
            <a:ext cx="7772400" cy="914400"/>
          </a:xfrm>
        </p:spPr>
        <p:txBody>
          <a:bodyPr/>
          <a:lstStyle/>
          <a:p>
            <a:pPr eaLnBrk="1" hangingPunct="1"/>
            <a:r>
              <a:rPr lang="tr-TR" sz="4000" dirty="0" smtClean="0"/>
              <a:t>Kas uzunluğu kontrol sistemi</a:t>
            </a:r>
            <a:endParaRPr lang="en-US" sz="40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E73BAF-2058-4D61-8607-53A39969BD3A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525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704056" y="140418"/>
            <a:ext cx="7772400" cy="1143000"/>
          </a:xfrm>
        </p:spPr>
        <p:txBody>
          <a:bodyPr/>
          <a:lstStyle/>
          <a:p>
            <a:pPr eaLnBrk="1" hangingPunct="1"/>
            <a:r>
              <a:rPr lang="tr-TR" sz="4000" dirty="0" smtClean="0"/>
              <a:t>Tıpta önemli ölçümler</a:t>
            </a:r>
            <a:endParaRPr lang="en-US" sz="4000" dirty="0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84784"/>
            <a:ext cx="7772400" cy="4611216"/>
          </a:xfrm>
        </p:spPr>
        <p:txBody>
          <a:bodyPr/>
          <a:lstStyle/>
          <a:p>
            <a:pPr eaLnBrk="1" hangingPunct="1"/>
            <a:r>
              <a:rPr lang="en-US" sz="2800" dirty="0" smtClean="0"/>
              <a:t>Bi</a:t>
            </a:r>
            <a:r>
              <a:rPr lang="tr-TR" sz="2800" dirty="0" smtClean="0"/>
              <a:t>y</a:t>
            </a:r>
            <a:r>
              <a:rPr lang="en-US" sz="2800" dirty="0" err="1" smtClean="0"/>
              <a:t>opot</a:t>
            </a:r>
            <a:r>
              <a:rPr lang="tr-TR" sz="2800" dirty="0" smtClean="0"/>
              <a:t>a</a:t>
            </a:r>
            <a:r>
              <a:rPr lang="en-US" sz="2800" dirty="0" smtClean="0"/>
              <a:t>n</a:t>
            </a:r>
            <a:r>
              <a:rPr lang="tr-TR" sz="2800" dirty="0" smtClean="0"/>
              <a:t>siyeller</a:t>
            </a:r>
            <a:endParaRPr lang="en-US" sz="2800" dirty="0" smtClean="0"/>
          </a:p>
          <a:p>
            <a:pPr eaLnBrk="1" hangingPunct="1"/>
            <a:r>
              <a:rPr lang="tr-TR" sz="2800" dirty="0" smtClean="0"/>
              <a:t>Basınç</a:t>
            </a:r>
            <a:endParaRPr lang="en-US" sz="2800" dirty="0" smtClean="0"/>
          </a:p>
          <a:p>
            <a:pPr eaLnBrk="1" hangingPunct="1"/>
            <a:r>
              <a:rPr lang="tr-TR" sz="2800" dirty="0" smtClean="0"/>
              <a:t>Akış</a:t>
            </a:r>
            <a:endParaRPr lang="en-US" sz="2800" dirty="0" smtClean="0"/>
          </a:p>
          <a:p>
            <a:pPr eaLnBrk="1" hangingPunct="1"/>
            <a:r>
              <a:rPr lang="tr-TR" sz="2800" dirty="0" smtClean="0"/>
              <a:t>Boyutlar</a:t>
            </a:r>
            <a:r>
              <a:rPr lang="en-US" sz="2800" dirty="0" smtClean="0"/>
              <a:t> (</a:t>
            </a:r>
            <a:r>
              <a:rPr lang="tr-TR" sz="2800" dirty="0" smtClean="0"/>
              <a:t>görüntüleme</a:t>
            </a:r>
            <a:r>
              <a:rPr lang="en-US" sz="2800" dirty="0" smtClean="0"/>
              <a:t>)</a:t>
            </a:r>
          </a:p>
          <a:p>
            <a:pPr eaLnBrk="1" hangingPunct="1"/>
            <a:r>
              <a:rPr lang="tr-TR" sz="2800" dirty="0" smtClean="0"/>
              <a:t>Yer değiştirme</a:t>
            </a:r>
            <a:r>
              <a:rPr lang="tr-TR" sz="2800" dirty="0"/>
              <a:t> </a:t>
            </a:r>
            <a:r>
              <a:rPr lang="en-US" sz="2800" dirty="0" smtClean="0"/>
              <a:t>(</a:t>
            </a:r>
            <a:r>
              <a:rPr lang="tr-TR" sz="2800" dirty="0" smtClean="0"/>
              <a:t>hız</a:t>
            </a:r>
            <a:r>
              <a:rPr lang="en-US" sz="2800" dirty="0" smtClean="0"/>
              <a:t>, </a:t>
            </a:r>
            <a:r>
              <a:rPr lang="tr-TR" sz="2800" dirty="0" smtClean="0"/>
              <a:t>ivme ve kuvvet</a:t>
            </a:r>
            <a:r>
              <a:rPr lang="en-US" sz="2800" dirty="0" smtClean="0"/>
              <a:t>)</a:t>
            </a:r>
          </a:p>
          <a:p>
            <a:pPr eaLnBrk="1" hangingPunct="1"/>
            <a:r>
              <a:rPr lang="tr-TR" sz="2800" dirty="0" smtClean="0"/>
              <a:t>Empedans</a:t>
            </a:r>
            <a:endParaRPr lang="en-US" sz="2800" dirty="0" smtClean="0"/>
          </a:p>
          <a:p>
            <a:pPr eaLnBrk="1" hangingPunct="1"/>
            <a:r>
              <a:rPr lang="tr-TR" sz="2800" dirty="0" smtClean="0"/>
              <a:t>Sıcaklık</a:t>
            </a:r>
            <a:endParaRPr lang="en-US" sz="2800" dirty="0" smtClean="0"/>
          </a:p>
          <a:p>
            <a:pPr eaLnBrk="1" hangingPunct="1"/>
            <a:r>
              <a:rPr lang="tr-TR" sz="2800" dirty="0" smtClean="0"/>
              <a:t>Kimyasal yoğunluklar</a:t>
            </a:r>
            <a:endParaRPr lang="en-US" sz="28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E73BAF-2058-4D61-8607-53A39969BD3A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8313" y="1229706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4094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704056" y="122162"/>
            <a:ext cx="7772400" cy="1143000"/>
          </a:xfrm>
        </p:spPr>
        <p:txBody>
          <a:bodyPr/>
          <a:lstStyle/>
          <a:p>
            <a:pPr eaLnBrk="1" hangingPunct="1"/>
            <a:r>
              <a:rPr lang="tr-TR" dirty="0" smtClean="0"/>
              <a:t>Tıbbi işaretlerin kullanılması</a:t>
            </a:r>
            <a:endParaRPr lang="en-US" dirty="0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84784"/>
            <a:ext cx="7772400" cy="4611216"/>
          </a:xfrm>
        </p:spPr>
        <p:txBody>
          <a:bodyPr/>
          <a:lstStyle/>
          <a:p>
            <a:pPr eaLnBrk="1" hangingPunct="1"/>
            <a:r>
              <a:rPr lang="tr-TR" dirty="0" smtClean="0"/>
              <a:t>Normların oluşturulması</a:t>
            </a:r>
            <a:endParaRPr lang="en-US" dirty="0" smtClean="0"/>
          </a:p>
          <a:p>
            <a:pPr eaLnBrk="1" hangingPunct="1"/>
            <a:r>
              <a:rPr lang="tr-TR" dirty="0" smtClean="0"/>
              <a:t>Anatomi ve fizyolojiyi anlama</a:t>
            </a:r>
            <a:endParaRPr lang="en-US" dirty="0" smtClean="0"/>
          </a:p>
          <a:p>
            <a:pPr eaLnBrk="1" hangingPunct="1"/>
            <a:r>
              <a:rPr lang="tr-TR" dirty="0" smtClean="0"/>
              <a:t>Bir hastalığı tanıma (teşhis)</a:t>
            </a:r>
            <a:endParaRPr lang="en-US" dirty="0" smtClean="0"/>
          </a:p>
          <a:p>
            <a:pPr eaLnBrk="1" hangingPunct="1"/>
            <a:r>
              <a:rPr lang="tr-TR" dirty="0" smtClean="0"/>
              <a:t>Tedaviyi izleme</a:t>
            </a:r>
            <a:r>
              <a:rPr lang="en-US" dirty="0" smtClean="0"/>
              <a:t>: </a:t>
            </a:r>
            <a:r>
              <a:rPr lang="tr-TR" dirty="0" smtClean="0"/>
              <a:t>gözlem</a:t>
            </a:r>
            <a:endParaRPr lang="en-US" dirty="0" smtClean="0"/>
          </a:p>
          <a:p>
            <a:pPr eaLnBrk="1" hangingPunct="1"/>
            <a:r>
              <a:rPr lang="tr-TR" dirty="0" smtClean="0"/>
              <a:t>Mevcut bir fonksiyonu destekleme </a:t>
            </a:r>
            <a:r>
              <a:rPr lang="en-US" dirty="0" smtClean="0"/>
              <a:t>(</a:t>
            </a:r>
            <a:r>
              <a:rPr lang="en-US" dirty="0" err="1" smtClean="0"/>
              <a:t>ortoti</a:t>
            </a:r>
            <a:r>
              <a:rPr lang="tr-TR" dirty="0" smtClean="0"/>
              <a:t>k</a:t>
            </a:r>
            <a:r>
              <a:rPr lang="en-US" dirty="0" smtClean="0"/>
              <a:t>)</a:t>
            </a:r>
            <a:endParaRPr lang="tr-TR" dirty="0" smtClean="0"/>
          </a:p>
          <a:p>
            <a:pPr eaLnBrk="1" hangingPunct="1"/>
            <a:r>
              <a:rPr lang="tr-TR" dirty="0" smtClean="0"/>
              <a:t>Kayıp bir fonksiyonu yerine getirme</a:t>
            </a:r>
            <a:r>
              <a:rPr lang="en-US" dirty="0" smtClean="0"/>
              <a:t> (</a:t>
            </a:r>
            <a:r>
              <a:rPr lang="en-US" dirty="0" err="1" smtClean="0"/>
              <a:t>prosteti</a:t>
            </a:r>
            <a:r>
              <a:rPr lang="tr-TR" dirty="0" smtClean="0"/>
              <a:t>k</a:t>
            </a:r>
            <a:r>
              <a:rPr lang="en-US" dirty="0" smtClean="0"/>
              <a:t>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E73BAF-2058-4D61-8607-53A39969BD3A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8313" y="1229706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3465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32776" y="1556792"/>
            <a:ext cx="2952328" cy="2592288"/>
          </a:xfrm>
        </p:spPr>
        <p:txBody>
          <a:bodyPr/>
          <a:lstStyle/>
          <a:p>
            <a:pPr eaLnBrk="1" hangingPunct="1"/>
            <a:r>
              <a:rPr lang="tr-TR" dirty="0" smtClean="0"/>
              <a:t>İnsanda atardamar basınç dalgası</a:t>
            </a:r>
            <a:endParaRPr lang="en-US" dirty="0" smtClean="0"/>
          </a:p>
        </p:txBody>
      </p:sp>
      <p:pic>
        <p:nvPicPr>
          <p:cNvPr id="25603" name="Picture 4" descr="C:\My Documents\Courses\EE 470\biopotentials\from Carr\figc5-4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608" y="0"/>
            <a:ext cx="51990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E73BAF-2058-4D61-8607-53A39969BD3A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95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C:\My Documents\Courses\EE 470\biopotentials\from Carr\figc2-6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60648"/>
            <a:ext cx="4684713" cy="632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1628800"/>
            <a:ext cx="4038600" cy="2692896"/>
          </a:xfrm>
        </p:spPr>
        <p:txBody>
          <a:bodyPr/>
          <a:lstStyle/>
          <a:p>
            <a:pPr eaLnBrk="1" hangingPunct="1"/>
            <a:r>
              <a:rPr lang="tr-TR" dirty="0" smtClean="0"/>
              <a:t>Çeşitli noktalardaki kalp sesleri, EKG ve basınç</a:t>
            </a:r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E73BAF-2058-4D61-8607-53A39969BD3A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121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dirty="0" err="1" smtClean="0"/>
              <a:t>Ele</a:t>
            </a:r>
            <a:r>
              <a:rPr lang="tr-TR" dirty="0" smtClean="0"/>
              <a:t>ktriksel olarak uyarılabilen hücreler</a:t>
            </a:r>
            <a:endParaRPr lang="en-US" dirty="0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552" y="1844824"/>
            <a:ext cx="8229600" cy="4053946"/>
          </a:xfrm>
        </p:spPr>
        <p:txBody>
          <a:bodyPr/>
          <a:lstStyle/>
          <a:p>
            <a:pPr eaLnBrk="1" hangingPunct="1"/>
            <a:r>
              <a:rPr lang="tr-TR" dirty="0" smtClean="0"/>
              <a:t>Sinirler</a:t>
            </a:r>
            <a:endParaRPr lang="en-US" dirty="0" smtClean="0"/>
          </a:p>
          <a:p>
            <a:pPr eaLnBrk="1" hangingPunct="1"/>
            <a:r>
              <a:rPr lang="tr-TR" dirty="0" smtClean="0"/>
              <a:t>Kaslar</a:t>
            </a:r>
            <a:endParaRPr lang="en-US" dirty="0" smtClean="0"/>
          </a:p>
          <a:p>
            <a:pPr eaLnBrk="1" hangingPunct="1"/>
            <a:r>
              <a:rPr lang="tr-TR" dirty="0" smtClean="0"/>
              <a:t>Salgı bezleri</a:t>
            </a:r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E73BAF-2058-4D61-8607-53A39969BD3A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539552" y="1484784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030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9F9D5E-D1FC-4419-92A6-32BA40770914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Uyarılabilen hücrelerde iyonlar</a:t>
            </a: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7504" y="1844824"/>
            <a:ext cx="8980990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8313" y="1229706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8950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2"/>
          <p:cNvSpPr>
            <a:spLocks noChangeArrowheads="1"/>
          </p:cNvSpPr>
          <p:nvPr/>
        </p:nvSpPr>
        <p:spPr bwMode="auto">
          <a:xfrm>
            <a:off x="762000" y="3200400"/>
            <a:ext cx="6629400" cy="3200400"/>
          </a:xfrm>
          <a:prstGeom prst="rect">
            <a:avLst/>
          </a:prstGeom>
          <a:solidFill>
            <a:schemeClr val="accent1">
              <a:alpha val="50195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>
          <a:xfrm>
            <a:off x="214064" y="0"/>
            <a:ext cx="8534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dirty="0" smtClean="0"/>
              <a:t>Dinlenmedeki kutuplanmış uyarılabilen hücre</a:t>
            </a:r>
            <a:endParaRPr lang="en-US" dirty="0" smtClean="0"/>
          </a:p>
        </p:txBody>
      </p:sp>
      <p:sp>
        <p:nvSpPr>
          <p:cNvPr id="28676" name="Oval 4"/>
          <p:cNvSpPr>
            <a:spLocks noChangeArrowheads="1"/>
          </p:cNvSpPr>
          <p:nvPr/>
        </p:nvSpPr>
        <p:spPr bwMode="auto">
          <a:xfrm>
            <a:off x="2209800" y="3505200"/>
            <a:ext cx="2209800" cy="1828800"/>
          </a:xfrm>
          <a:prstGeom prst="ellipse">
            <a:avLst/>
          </a:prstGeom>
          <a:solidFill>
            <a:srgbClr val="FFCC99"/>
          </a:solidFill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tr-TR"/>
          </a:p>
        </p:txBody>
      </p:sp>
      <p:sp>
        <p:nvSpPr>
          <p:cNvPr id="28677" name="AutoShape 7"/>
          <p:cNvSpPr>
            <a:spLocks noChangeArrowheads="1"/>
          </p:cNvSpPr>
          <p:nvPr/>
        </p:nvSpPr>
        <p:spPr bwMode="auto">
          <a:xfrm>
            <a:off x="3276600" y="3352800"/>
            <a:ext cx="152400" cy="838200"/>
          </a:xfrm>
          <a:prstGeom prst="downArrow">
            <a:avLst>
              <a:gd name="adj1" fmla="val 50000"/>
              <a:gd name="adj2" fmla="val 137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8678" name="Rectangle 8"/>
          <p:cNvSpPr>
            <a:spLocks noChangeArrowheads="1"/>
          </p:cNvSpPr>
          <p:nvPr/>
        </p:nvSpPr>
        <p:spPr bwMode="auto">
          <a:xfrm>
            <a:off x="6172200" y="3886200"/>
            <a:ext cx="685800" cy="914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8679" name="Oval 9"/>
          <p:cNvSpPr>
            <a:spLocks noChangeArrowheads="1"/>
          </p:cNvSpPr>
          <p:nvPr/>
        </p:nvSpPr>
        <p:spPr bwMode="auto">
          <a:xfrm>
            <a:off x="4876800" y="2286000"/>
            <a:ext cx="990600" cy="914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28680" name="Line 10"/>
          <p:cNvSpPr>
            <a:spLocks noChangeShapeType="1"/>
          </p:cNvSpPr>
          <p:nvPr/>
        </p:nvSpPr>
        <p:spPr bwMode="auto">
          <a:xfrm flipV="1">
            <a:off x="3352800" y="2667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1" name="Line 11"/>
          <p:cNvSpPr>
            <a:spLocks noChangeShapeType="1"/>
          </p:cNvSpPr>
          <p:nvPr/>
        </p:nvSpPr>
        <p:spPr bwMode="auto">
          <a:xfrm>
            <a:off x="3352800" y="26670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2" name="Line 12"/>
          <p:cNvSpPr>
            <a:spLocks noChangeShapeType="1"/>
          </p:cNvSpPr>
          <p:nvPr/>
        </p:nvSpPr>
        <p:spPr bwMode="auto">
          <a:xfrm>
            <a:off x="5867400" y="27432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3" name="Line 13"/>
          <p:cNvSpPr>
            <a:spLocks noChangeShapeType="1"/>
          </p:cNvSpPr>
          <p:nvPr/>
        </p:nvSpPr>
        <p:spPr bwMode="auto">
          <a:xfrm>
            <a:off x="6553200" y="2743200"/>
            <a:ext cx="0" cy="114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4" name="Arc 14"/>
          <p:cNvSpPr>
            <a:spLocks/>
          </p:cNvSpPr>
          <p:nvPr/>
        </p:nvSpPr>
        <p:spPr bwMode="auto">
          <a:xfrm>
            <a:off x="5105400" y="2438400"/>
            <a:ext cx="611188" cy="381000"/>
          </a:xfrm>
          <a:custGeom>
            <a:avLst/>
            <a:gdLst>
              <a:gd name="T0" fmla="*/ 340 w 43200"/>
              <a:gd name="T1" fmla="*/ 303264 h 28417"/>
              <a:gd name="T2" fmla="*/ 595569 w 43200"/>
              <a:gd name="T3" fmla="*/ 381000 h 28417"/>
              <a:gd name="T4" fmla="*/ 305594 w 43200"/>
              <a:gd name="T5" fmla="*/ 289601 h 28417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3200" h="28417" fill="none" extrusionOk="0">
                <a:moveTo>
                  <a:pt x="24" y="22618"/>
                </a:moveTo>
                <a:cubicBezTo>
                  <a:pt x="8" y="22279"/>
                  <a:pt x="0" y="2193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3916"/>
                  <a:pt x="42827" y="26218"/>
                  <a:pt x="42096" y="28417"/>
                </a:cubicBezTo>
              </a:path>
              <a:path w="43200" h="28417" stroke="0" extrusionOk="0">
                <a:moveTo>
                  <a:pt x="24" y="22618"/>
                </a:moveTo>
                <a:cubicBezTo>
                  <a:pt x="8" y="22279"/>
                  <a:pt x="0" y="21939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529" y="0"/>
                  <a:pt x="43200" y="9670"/>
                  <a:pt x="43200" y="21600"/>
                </a:cubicBezTo>
                <a:cubicBezTo>
                  <a:pt x="43200" y="23916"/>
                  <a:pt x="42827" y="26218"/>
                  <a:pt x="42096" y="28417"/>
                </a:cubicBezTo>
                <a:lnTo>
                  <a:pt x="21600" y="21600"/>
                </a:lnTo>
                <a:lnTo>
                  <a:pt x="24" y="22618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5" name="Line 15"/>
          <p:cNvSpPr>
            <a:spLocks noChangeShapeType="1"/>
          </p:cNvSpPr>
          <p:nvPr/>
        </p:nvSpPr>
        <p:spPr bwMode="auto">
          <a:xfrm flipV="1">
            <a:off x="5334000" y="2590800"/>
            <a:ext cx="304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86" name="Text Box 16"/>
          <p:cNvSpPr txBox="1">
            <a:spLocks noChangeArrowheads="1"/>
          </p:cNvSpPr>
          <p:nvPr/>
        </p:nvSpPr>
        <p:spPr bwMode="auto">
          <a:xfrm>
            <a:off x="4521200" y="2286000"/>
            <a:ext cx="35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/>
              <a:t>+</a:t>
            </a:r>
          </a:p>
        </p:txBody>
      </p:sp>
      <p:sp>
        <p:nvSpPr>
          <p:cNvPr id="28687" name="Text Box 17"/>
          <p:cNvSpPr txBox="1">
            <a:spLocks noChangeArrowheads="1"/>
          </p:cNvSpPr>
          <p:nvPr/>
        </p:nvSpPr>
        <p:spPr bwMode="auto">
          <a:xfrm>
            <a:off x="5943600" y="2362200"/>
            <a:ext cx="285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/>
              <a:t>-</a:t>
            </a:r>
          </a:p>
        </p:txBody>
      </p:sp>
      <p:sp>
        <p:nvSpPr>
          <p:cNvPr id="28688" name="Text Box 18"/>
          <p:cNvSpPr txBox="1">
            <a:spLocks noChangeArrowheads="1"/>
          </p:cNvSpPr>
          <p:nvPr/>
        </p:nvSpPr>
        <p:spPr bwMode="auto">
          <a:xfrm>
            <a:off x="4876800" y="1828800"/>
            <a:ext cx="1200150" cy="457200"/>
          </a:xfrm>
          <a:prstGeom prst="rect">
            <a:avLst/>
          </a:prstGeom>
          <a:solidFill>
            <a:srgbClr val="CCFF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/>
              <a:t>- 70 mV</a:t>
            </a:r>
          </a:p>
        </p:txBody>
      </p:sp>
      <p:sp>
        <p:nvSpPr>
          <p:cNvPr id="28689" name="Text Box 19"/>
          <p:cNvSpPr txBox="1">
            <a:spLocks noChangeArrowheads="1"/>
          </p:cNvSpPr>
          <p:nvPr/>
        </p:nvSpPr>
        <p:spPr bwMode="auto">
          <a:xfrm>
            <a:off x="974725" y="2492896"/>
            <a:ext cx="1692275" cy="1200329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tr-TR" dirty="0" smtClean="0"/>
              <a:t>Keşfeden (e</a:t>
            </a:r>
            <a:r>
              <a:rPr lang="en-US" dirty="0" err="1" smtClean="0"/>
              <a:t>xploring</a:t>
            </a:r>
            <a:r>
              <a:rPr lang="tr-TR" dirty="0" smtClean="0"/>
              <a:t>)</a:t>
            </a:r>
            <a:endParaRPr lang="en-US" dirty="0"/>
          </a:p>
          <a:p>
            <a:pPr eaLnBrk="1" hangingPunct="1"/>
            <a:r>
              <a:rPr lang="en-US" dirty="0" err="1" smtClean="0"/>
              <a:t>ele</a:t>
            </a:r>
            <a:r>
              <a:rPr lang="tr-TR" dirty="0" smtClean="0"/>
              <a:t>k</a:t>
            </a:r>
            <a:r>
              <a:rPr lang="en-US" dirty="0" err="1" smtClean="0"/>
              <a:t>tro</a:t>
            </a:r>
            <a:r>
              <a:rPr lang="tr-TR" dirty="0" smtClean="0"/>
              <a:t>t</a:t>
            </a:r>
            <a:endParaRPr lang="en-US" dirty="0"/>
          </a:p>
        </p:txBody>
      </p:sp>
      <p:sp>
        <p:nvSpPr>
          <p:cNvPr id="28690" name="Text Box 20"/>
          <p:cNvSpPr txBox="1">
            <a:spLocks noChangeArrowheads="1"/>
          </p:cNvSpPr>
          <p:nvPr/>
        </p:nvSpPr>
        <p:spPr bwMode="auto">
          <a:xfrm>
            <a:off x="7010400" y="2789238"/>
            <a:ext cx="1810072" cy="1200329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tr-TR" dirty="0" smtClean="0"/>
              <a:t>Referans (indifferent) elektrodu</a:t>
            </a:r>
            <a:endParaRPr lang="en-US" dirty="0"/>
          </a:p>
        </p:txBody>
      </p:sp>
      <p:sp>
        <p:nvSpPr>
          <p:cNvPr id="28691" name="Text Box 21"/>
          <p:cNvSpPr txBox="1">
            <a:spLocks noChangeArrowheads="1"/>
          </p:cNvSpPr>
          <p:nvPr/>
        </p:nvSpPr>
        <p:spPr bwMode="auto">
          <a:xfrm>
            <a:off x="990600" y="5334000"/>
            <a:ext cx="1473480" cy="461665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tr-TR" dirty="0" smtClean="0"/>
              <a:t>Hücre zarı</a:t>
            </a:r>
            <a:endParaRPr lang="en-US" dirty="0"/>
          </a:p>
        </p:txBody>
      </p:sp>
      <p:sp>
        <p:nvSpPr>
          <p:cNvPr id="28692" name="Line 22"/>
          <p:cNvSpPr>
            <a:spLocks noChangeShapeType="1"/>
          </p:cNvSpPr>
          <p:nvPr/>
        </p:nvSpPr>
        <p:spPr bwMode="auto">
          <a:xfrm>
            <a:off x="2362200" y="3200400"/>
            <a:ext cx="914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93" name="Line 23"/>
          <p:cNvSpPr>
            <a:spLocks noChangeShapeType="1"/>
          </p:cNvSpPr>
          <p:nvPr/>
        </p:nvSpPr>
        <p:spPr bwMode="auto">
          <a:xfrm flipH="1">
            <a:off x="6858000" y="3581400"/>
            <a:ext cx="9144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94" name="Line 24"/>
          <p:cNvSpPr>
            <a:spLocks noChangeShapeType="1"/>
          </p:cNvSpPr>
          <p:nvPr/>
        </p:nvSpPr>
        <p:spPr bwMode="auto">
          <a:xfrm flipV="1">
            <a:off x="1600200" y="4953000"/>
            <a:ext cx="762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95" name="Text Box 25"/>
          <p:cNvSpPr txBox="1">
            <a:spLocks noChangeArrowheads="1"/>
          </p:cNvSpPr>
          <p:nvPr/>
        </p:nvSpPr>
        <p:spPr bwMode="auto">
          <a:xfrm>
            <a:off x="3413125" y="5527675"/>
            <a:ext cx="6540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/>
              <a:t>Na</a:t>
            </a:r>
            <a:r>
              <a:rPr lang="en-US" baseline="30000"/>
              <a:t>+</a:t>
            </a:r>
            <a:endParaRPr lang="en-US"/>
          </a:p>
        </p:txBody>
      </p:sp>
      <p:sp>
        <p:nvSpPr>
          <p:cNvPr id="28696" name="Text Box 27"/>
          <p:cNvSpPr txBox="1">
            <a:spLocks noChangeArrowheads="1"/>
          </p:cNvSpPr>
          <p:nvPr/>
        </p:nvSpPr>
        <p:spPr bwMode="auto">
          <a:xfrm>
            <a:off x="2651125" y="4156075"/>
            <a:ext cx="519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/>
              <a:t>K</a:t>
            </a:r>
            <a:r>
              <a:rPr lang="en-US" baseline="30000"/>
              <a:t>+</a:t>
            </a:r>
            <a:endParaRPr lang="en-US"/>
          </a:p>
        </p:txBody>
      </p:sp>
      <p:sp>
        <p:nvSpPr>
          <p:cNvPr id="28697" name="Text Box 28"/>
          <p:cNvSpPr txBox="1">
            <a:spLocks noChangeArrowheads="1"/>
          </p:cNvSpPr>
          <p:nvPr/>
        </p:nvSpPr>
        <p:spPr bwMode="auto">
          <a:xfrm>
            <a:off x="3184525" y="4537075"/>
            <a:ext cx="539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/>
              <a:t>Cl</a:t>
            </a:r>
            <a:r>
              <a:rPr lang="en-US" baseline="30000"/>
              <a:t>-</a:t>
            </a:r>
            <a:endParaRPr lang="en-US"/>
          </a:p>
        </p:txBody>
      </p:sp>
      <p:sp>
        <p:nvSpPr>
          <p:cNvPr id="28698" name="Text Box 29"/>
          <p:cNvSpPr txBox="1">
            <a:spLocks noChangeArrowheads="1"/>
          </p:cNvSpPr>
          <p:nvPr/>
        </p:nvSpPr>
        <p:spPr bwMode="auto">
          <a:xfrm>
            <a:off x="179512" y="3903439"/>
            <a:ext cx="1840568" cy="461665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tr-TR" dirty="0" smtClean="0"/>
              <a:t>Hücre içi sıvı</a:t>
            </a:r>
            <a:endParaRPr lang="en-US" dirty="0"/>
          </a:p>
        </p:txBody>
      </p:sp>
      <p:sp>
        <p:nvSpPr>
          <p:cNvPr id="28699" name="Line 30"/>
          <p:cNvSpPr>
            <a:spLocks noChangeShapeType="1"/>
          </p:cNvSpPr>
          <p:nvPr/>
        </p:nvSpPr>
        <p:spPr bwMode="auto">
          <a:xfrm flipV="1">
            <a:off x="1905000" y="4114800"/>
            <a:ext cx="7620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700" name="Text Box 31"/>
          <p:cNvSpPr txBox="1">
            <a:spLocks noChangeArrowheads="1"/>
          </p:cNvSpPr>
          <p:nvPr/>
        </p:nvSpPr>
        <p:spPr bwMode="auto">
          <a:xfrm>
            <a:off x="4876800" y="5029200"/>
            <a:ext cx="2183611" cy="461665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tr-TR" dirty="0" smtClean="0"/>
              <a:t>Hücre dışı sıvısı</a:t>
            </a:r>
            <a:endParaRPr lang="en-US" dirty="0"/>
          </a:p>
        </p:txBody>
      </p:sp>
      <p:sp>
        <p:nvSpPr>
          <p:cNvPr id="28701" name="Text Box 33"/>
          <p:cNvSpPr txBox="1">
            <a:spLocks noChangeArrowheads="1"/>
          </p:cNvSpPr>
          <p:nvPr/>
        </p:nvSpPr>
        <p:spPr bwMode="auto">
          <a:xfrm>
            <a:off x="5622925" y="6508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endParaRPr lang="tr-TR"/>
          </a:p>
        </p:txBody>
      </p:sp>
      <p:graphicFrame>
        <p:nvGraphicFramePr>
          <p:cNvPr id="28702" name="Object 34"/>
          <p:cNvGraphicFramePr>
            <a:graphicFrameLocks noChangeAspect="1"/>
          </p:cNvGraphicFramePr>
          <p:nvPr/>
        </p:nvGraphicFramePr>
        <p:xfrm>
          <a:off x="304800" y="1524000"/>
          <a:ext cx="4267200" cy="890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424" name="Equation" r:id="rId3" imgW="2070100" imgH="431800" progId="Equation.3">
                  <p:embed/>
                </p:oleObj>
              </mc:Choice>
              <mc:Fallback>
                <p:oleObj name="Equation" r:id="rId3" imgW="20701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1524000"/>
                        <a:ext cx="4267200" cy="890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E73BAF-2058-4D61-8607-53A39969BD3A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  <p:sp>
        <p:nvSpPr>
          <p:cNvPr id="32" name="Rectangle 4"/>
          <p:cNvSpPr>
            <a:spLocks noChangeArrowheads="1"/>
          </p:cNvSpPr>
          <p:nvPr/>
        </p:nvSpPr>
        <p:spPr bwMode="auto">
          <a:xfrm>
            <a:off x="468313" y="1229706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534880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704056" y="134689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err="1" smtClean="0"/>
              <a:t>Dif</a:t>
            </a:r>
            <a:r>
              <a:rPr lang="tr-TR" dirty="0" smtClean="0"/>
              <a:t>üzy</a:t>
            </a:r>
            <a:r>
              <a:rPr lang="en-US" dirty="0" smtClean="0"/>
              <a:t>on </a:t>
            </a:r>
            <a:r>
              <a:rPr lang="tr-TR" dirty="0" smtClean="0"/>
              <a:t>gerilimleri</a:t>
            </a:r>
            <a:endParaRPr lang="en-US" dirty="0" smtClean="0"/>
          </a:p>
        </p:txBody>
      </p:sp>
      <p:pic>
        <p:nvPicPr>
          <p:cNvPr id="29699" name="Picture 7" descr="C:\My Documents\Courses\EE 470\biopotentials\guyton5-1h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057400"/>
            <a:ext cx="7543800" cy="412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E73BAF-2058-4D61-8607-53A39969BD3A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8313" y="1229706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58123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188640"/>
            <a:ext cx="7772400" cy="1143000"/>
          </a:xfrm>
        </p:spPr>
        <p:txBody>
          <a:bodyPr/>
          <a:lstStyle/>
          <a:p>
            <a:pPr eaLnBrk="1" hangingPunct="1"/>
            <a:r>
              <a:rPr lang="tr-TR" dirty="0" smtClean="0"/>
              <a:t>İnsan vücudunun sistemleri</a:t>
            </a:r>
            <a:endParaRPr lang="en-US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84784"/>
            <a:ext cx="7772400" cy="4611216"/>
          </a:xfrm>
        </p:spPr>
        <p:txBody>
          <a:bodyPr/>
          <a:lstStyle/>
          <a:p>
            <a:pPr eaLnBrk="1" hangingPunct="1"/>
            <a:r>
              <a:rPr lang="tr-TR" dirty="0" smtClean="0"/>
              <a:t>Kas-iskelet sistemi</a:t>
            </a:r>
            <a:endParaRPr lang="en-US" dirty="0" smtClean="0"/>
          </a:p>
          <a:p>
            <a:pPr eaLnBrk="1" hangingPunct="1"/>
            <a:r>
              <a:rPr lang="tr-TR" dirty="0" smtClean="0"/>
              <a:t>Solunum sistemi</a:t>
            </a:r>
            <a:endParaRPr lang="en-US" dirty="0" smtClean="0"/>
          </a:p>
          <a:p>
            <a:pPr eaLnBrk="1" hangingPunct="1"/>
            <a:r>
              <a:rPr lang="tr-TR" dirty="0" smtClean="0"/>
              <a:t>Sindirim (</a:t>
            </a:r>
            <a:r>
              <a:rPr lang="en-US" dirty="0" smtClean="0"/>
              <a:t>Gastrointestinal</a:t>
            </a:r>
            <a:r>
              <a:rPr lang="tr-TR" dirty="0" smtClean="0"/>
              <a:t>)</a:t>
            </a:r>
            <a:r>
              <a:rPr lang="en-US" dirty="0" smtClean="0"/>
              <a:t> s</a:t>
            </a:r>
            <a:r>
              <a:rPr lang="tr-TR" dirty="0" smtClean="0"/>
              <a:t>i</a:t>
            </a:r>
            <a:r>
              <a:rPr lang="en-US" dirty="0" smtClean="0"/>
              <a:t>stem</a:t>
            </a:r>
          </a:p>
          <a:p>
            <a:pPr eaLnBrk="1" hangingPunct="1"/>
            <a:r>
              <a:rPr lang="tr-TR" dirty="0" smtClean="0"/>
              <a:t>Sinir </a:t>
            </a:r>
            <a:r>
              <a:rPr lang="en-US" dirty="0" smtClean="0"/>
              <a:t>s</a:t>
            </a:r>
            <a:r>
              <a:rPr lang="tr-TR" dirty="0" smtClean="0"/>
              <a:t>i</a:t>
            </a:r>
            <a:r>
              <a:rPr lang="en-US" dirty="0" smtClean="0"/>
              <a:t>stem</a:t>
            </a:r>
            <a:r>
              <a:rPr lang="tr-TR" dirty="0" smtClean="0"/>
              <a:t>i</a:t>
            </a:r>
            <a:endParaRPr lang="en-US" dirty="0" smtClean="0"/>
          </a:p>
          <a:p>
            <a:pPr eaLnBrk="1" hangingPunct="1"/>
            <a:r>
              <a:rPr lang="en-US" dirty="0" smtClean="0"/>
              <a:t>Endo</a:t>
            </a:r>
            <a:r>
              <a:rPr lang="tr-TR" dirty="0" smtClean="0"/>
              <a:t>k</a:t>
            </a:r>
            <a:r>
              <a:rPr lang="en-US" dirty="0" err="1" smtClean="0"/>
              <a:t>rin</a:t>
            </a:r>
            <a:r>
              <a:rPr lang="en-US" dirty="0" smtClean="0"/>
              <a:t> s</a:t>
            </a:r>
            <a:r>
              <a:rPr lang="tr-TR" dirty="0"/>
              <a:t>i</a:t>
            </a:r>
            <a:r>
              <a:rPr lang="en-US" dirty="0" smtClean="0"/>
              <a:t>stem</a:t>
            </a:r>
            <a:r>
              <a:rPr lang="tr-TR" dirty="0" smtClean="0"/>
              <a:t>i</a:t>
            </a:r>
            <a:endParaRPr lang="en-US" dirty="0" smtClean="0"/>
          </a:p>
          <a:p>
            <a:pPr eaLnBrk="1" hangingPunct="1"/>
            <a:r>
              <a:rPr lang="tr-TR" dirty="0" smtClean="0"/>
              <a:t>Dolaşım </a:t>
            </a:r>
            <a:r>
              <a:rPr lang="en-US" dirty="0" smtClean="0"/>
              <a:t>s</a:t>
            </a:r>
            <a:r>
              <a:rPr lang="tr-TR" dirty="0" smtClean="0"/>
              <a:t>i</a:t>
            </a:r>
            <a:r>
              <a:rPr lang="en-US" dirty="0" smtClean="0"/>
              <a:t>stem</a:t>
            </a:r>
            <a:r>
              <a:rPr lang="tr-TR" dirty="0" smtClean="0"/>
              <a:t>i</a:t>
            </a:r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E73BAF-2058-4D61-8607-53A39969BD3A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8313" y="1229706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56864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1916832"/>
            <a:ext cx="2971800" cy="2514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A</a:t>
            </a:r>
            <a:r>
              <a:rPr lang="tr-TR" dirty="0" smtClean="0"/>
              <a:t>ksiyon gerilimi </a:t>
            </a:r>
            <a:r>
              <a:rPr lang="en-US" dirty="0" smtClean="0"/>
              <a:t>– depolarize </a:t>
            </a:r>
            <a:r>
              <a:rPr lang="tr-TR" dirty="0" smtClean="0"/>
              <a:t>hücre</a:t>
            </a:r>
            <a:endParaRPr lang="en-US" dirty="0" smtClean="0"/>
          </a:p>
        </p:txBody>
      </p:sp>
      <p:pic>
        <p:nvPicPr>
          <p:cNvPr id="30723" name="Picture 4" descr="C:\My Documents\Courses\EE 470\biopotentials\from Carr\figc2-3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0"/>
            <a:ext cx="51958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E73BAF-2058-4D61-8607-53A39969BD3A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02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34022" y="1412776"/>
            <a:ext cx="3511550" cy="1524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3600" dirty="0" smtClean="0"/>
              <a:t>Aksiyon geriliminin ölçülmesi</a:t>
            </a:r>
            <a:endParaRPr lang="en-US" sz="3600" dirty="0" smtClean="0"/>
          </a:p>
        </p:txBody>
      </p:sp>
      <p:pic>
        <p:nvPicPr>
          <p:cNvPr id="31747" name="Picture 6" descr="C:\My Documents\Courses\EE 470\biopotentials\guyton5-6h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88640"/>
            <a:ext cx="5403850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E73BAF-2058-4D61-8607-53A39969BD3A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58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5"/>
          <p:cNvSpPr txBox="1">
            <a:spLocks noChangeArrowheads="1"/>
          </p:cNvSpPr>
          <p:nvPr/>
        </p:nvSpPr>
        <p:spPr bwMode="auto">
          <a:xfrm>
            <a:off x="609600" y="2514600"/>
            <a:ext cx="2191626" cy="461665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dirty="0" err="1" smtClean="0"/>
              <a:t>Depolariza</a:t>
            </a:r>
            <a:r>
              <a:rPr lang="tr-TR" dirty="0" smtClean="0"/>
              <a:t>sy</a:t>
            </a:r>
            <a:r>
              <a:rPr lang="en-US" dirty="0" smtClean="0"/>
              <a:t>on </a:t>
            </a:r>
            <a:endParaRPr lang="en-US" dirty="0"/>
          </a:p>
        </p:txBody>
      </p:sp>
      <p:sp>
        <p:nvSpPr>
          <p:cNvPr id="32771" name="Text Box 21"/>
          <p:cNvSpPr txBox="1">
            <a:spLocks noChangeArrowheads="1"/>
          </p:cNvSpPr>
          <p:nvPr/>
        </p:nvSpPr>
        <p:spPr bwMode="auto">
          <a:xfrm>
            <a:off x="1600200" y="5334000"/>
            <a:ext cx="4261103" cy="430887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tr-TR" sz="2200" dirty="0" smtClean="0"/>
              <a:t>Dinlenme gerilimi – </a:t>
            </a:r>
            <a:r>
              <a:rPr lang="en-US" sz="2200" dirty="0" smtClean="0"/>
              <a:t>polarize</a:t>
            </a:r>
            <a:r>
              <a:rPr lang="tr-TR" sz="2200" dirty="0" smtClean="0"/>
              <a:t> durum</a:t>
            </a:r>
            <a:endParaRPr lang="en-US" sz="2200" dirty="0"/>
          </a:p>
        </p:txBody>
      </p:sp>
      <p:sp>
        <p:nvSpPr>
          <p:cNvPr id="32772" name="Text Box 23"/>
          <p:cNvSpPr txBox="1">
            <a:spLocks noChangeArrowheads="1"/>
          </p:cNvSpPr>
          <p:nvPr/>
        </p:nvSpPr>
        <p:spPr bwMode="auto">
          <a:xfrm>
            <a:off x="2256534" y="4572000"/>
            <a:ext cx="731290" cy="461665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tr-TR" dirty="0" smtClean="0"/>
              <a:t>Eşik</a:t>
            </a:r>
            <a:endParaRPr lang="en-US" dirty="0"/>
          </a:p>
        </p:txBody>
      </p:sp>
      <p:sp>
        <p:nvSpPr>
          <p:cNvPr id="32773" name="Rectangle 2"/>
          <p:cNvSpPr>
            <a:spLocks noGrp="1" noChangeArrowheads="1"/>
          </p:cNvSpPr>
          <p:nvPr>
            <p:ph type="title"/>
          </p:nvPr>
        </p:nvSpPr>
        <p:spPr>
          <a:xfrm>
            <a:off x="2728912" y="6096000"/>
            <a:ext cx="6415088" cy="762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600" dirty="0" smtClean="0"/>
              <a:t>A</a:t>
            </a:r>
            <a:r>
              <a:rPr lang="tr-TR" sz="3600" dirty="0" smtClean="0"/>
              <a:t>ks</a:t>
            </a:r>
            <a:r>
              <a:rPr lang="en-US" sz="3600" dirty="0" err="1" smtClean="0"/>
              <a:t>i</a:t>
            </a:r>
            <a:r>
              <a:rPr lang="tr-TR" sz="3600" dirty="0" smtClean="0"/>
              <a:t>y</a:t>
            </a:r>
            <a:r>
              <a:rPr lang="en-US" sz="3600" dirty="0" smtClean="0"/>
              <a:t>on </a:t>
            </a:r>
            <a:r>
              <a:rPr lang="tr-TR" sz="3600" dirty="0" smtClean="0"/>
              <a:t>geriliminin dalga şekli</a:t>
            </a:r>
            <a:endParaRPr lang="en-US" sz="3600" dirty="0" smtClean="0"/>
          </a:p>
        </p:txBody>
      </p:sp>
      <p:sp>
        <p:nvSpPr>
          <p:cNvPr id="32774" name="Line 4"/>
          <p:cNvSpPr>
            <a:spLocks noChangeShapeType="1"/>
          </p:cNvSpPr>
          <p:nvPr/>
        </p:nvSpPr>
        <p:spPr bwMode="auto">
          <a:xfrm>
            <a:off x="647700" y="2000250"/>
            <a:ext cx="807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5" name="Line 5"/>
          <p:cNvSpPr>
            <a:spLocks noChangeShapeType="1"/>
          </p:cNvSpPr>
          <p:nvPr/>
        </p:nvSpPr>
        <p:spPr bwMode="auto">
          <a:xfrm flipV="1">
            <a:off x="952500" y="933450"/>
            <a:ext cx="0" cy="4953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6" name="Freeform 6"/>
          <p:cNvSpPr>
            <a:spLocks/>
          </p:cNvSpPr>
          <p:nvPr/>
        </p:nvSpPr>
        <p:spPr bwMode="auto">
          <a:xfrm>
            <a:off x="647700" y="1238250"/>
            <a:ext cx="7848600" cy="4381500"/>
          </a:xfrm>
          <a:custGeom>
            <a:avLst/>
            <a:gdLst>
              <a:gd name="T0" fmla="*/ 0 w 4944"/>
              <a:gd name="T1" fmla="*/ 4185897 h 2688"/>
              <a:gd name="T2" fmla="*/ 457200 w 4944"/>
              <a:gd name="T3" fmla="*/ 4185897 h 2688"/>
              <a:gd name="T4" fmla="*/ 1600200 w 4944"/>
              <a:gd name="T5" fmla="*/ 3012281 h 2688"/>
              <a:gd name="T6" fmla="*/ 1981200 w 4944"/>
              <a:gd name="T7" fmla="*/ 39121 h 2688"/>
              <a:gd name="T8" fmla="*/ 3124200 w 4944"/>
              <a:gd name="T9" fmla="*/ 3247004 h 2688"/>
              <a:gd name="T10" fmla="*/ 3733800 w 4944"/>
              <a:gd name="T11" fmla="*/ 4185897 h 2688"/>
              <a:gd name="T12" fmla="*/ 4648200 w 4944"/>
              <a:gd name="T13" fmla="*/ 3794692 h 2688"/>
              <a:gd name="T14" fmla="*/ 5486400 w 4944"/>
              <a:gd name="T15" fmla="*/ 3403487 h 2688"/>
              <a:gd name="T16" fmla="*/ 6934200 w 4944"/>
              <a:gd name="T17" fmla="*/ 3716451 h 2688"/>
              <a:gd name="T18" fmla="*/ 7848600 w 4944"/>
              <a:gd name="T19" fmla="*/ 3716451 h 268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944" h="2688">
                <a:moveTo>
                  <a:pt x="0" y="2568"/>
                </a:moveTo>
                <a:cubicBezTo>
                  <a:pt x="60" y="2628"/>
                  <a:pt x="120" y="2688"/>
                  <a:pt x="288" y="2568"/>
                </a:cubicBezTo>
                <a:cubicBezTo>
                  <a:pt x="456" y="2448"/>
                  <a:pt x="848" y="2272"/>
                  <a:pt x="1008" y="1848"/>
                </a:cubicBezTo>
                <a:cubicBezTo>
                  <a:pt x="1168" y="1424"/>
                  <a:pt x="1088" y="0"/>
                  <a:pt x="1248" y="24"/>
                </a:cubicBezTo>
                <a:cubicBezTo>
                  <a:pt x="1408" y="48"/>
                  <a:pt x="1784" y="1568"/>
                  <a:pt x="1968" y="1992"/>
                </a:cubicBezTo>
                <a:cubicBezTo>
                  <a:pt x="2152" y="2416"/>
                  <a:pt x="2192" y="2512"/>
                  <a:pt x="2352" y="2568"/>
                </a:cubicBezTo>
                <a:cubicBezTo>
                  <a:pt x="2512" y="2624"/>
                  <a:pt x="2744" y="2408"/>
                  <a:pt x="2928" y="2328"/>
                </a:cubicBezTo>
                <a:cubicBezTo>
                  <a:pt x="3112" y="2248"/>
                  <a:pt x="3216" y="2096"/>
                  <a:pt x="3456" y="2088"/>
                </a:cubicBezTo>
                <a:cubicBezTo>
                  <a:pt x="3696" y="2080"/>
                  <a:pt x="4120" y="2248"/>
                  <a:pt x="4368" y="2280"/>
                </a:cubicBezTo>
                <a:cubicBezTo>
                  <a:pt x="4616" y="2312"/>
                  <a:pt x="4780" y="2296"/>
                  <a:pt x="4944" y="228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7" name="Line 7"/>
          <p:cNvSpPr>
            <a:spLocks noChangeShapeType="1"/>
          </p:cNvSpPr>
          <p:nvPr/>
        </p:nvSpPr>
        <p:spPr bwMode="auto">
          <a:xfrm>
            <a:off x="647700" y="550545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8" name="Line 8"/>
          <p:cNvSpPr>
            <a:spLocks noChangeShapeType="1"/>
          </p:cNvSpPr>
          <p:nvPr/>
        </p:nvSpPr>
        <p:spPr bwMode="auto">
          <a:xfrm>
            <a:off x="723900" y="428625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9" name="Line 9"/>
          <p:cNvSpPr>
            <a:spLocks noChangeShapeType="1"/>
          </p:cNvSpPr>
          <p:nvPr/>
        </p:nvSpPr>
        <p:spPr bwMode="auto">
          <a:xfrm>
            <a:off x="723900" y="1238250"/>
            <a:ext cx="304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0" name="Text Box 10"/>
          <p:cNvSpPr txBox="1">
            <a:spLocks noChangeArrowheads="1"/>
          </p:cNvSpPr>
          <p:nvPr/>
        </p:nvSpPr>
        <p:spPr bwMode="auto">
          <a:xfrm>
            <a:off x="114300" y="5276850"/>
            <a:ext cx="590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/>
              <a:t>-90</a:t>
            </a:r>
          </a:p>
        </p:txBody>
      </p:sp>
      <p:sp>
        <p:nvSpPr>
          <p:cNvPr id="32781" name="Text Box 11"/>
          <p:cNvSpPr txBox="1">
            <a:spLocks noChangeArrowheads="1"/>
          </p:cNvSpPr>
          <p:nvPr/>
        </p:nvSpPr>
        <p:spPr bwMode="auto">
          <a:xfrm>
            <a:off x="190500" y="4057650"/>
            <a:ext cx="590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/>
              <a:t>-60</a:t>
            </a:r>
          </a:p>
        </p:txBody>
      </p:sp>
      <p:sp>
        <p:nvSpPr>
          <p:cNvPr id="32782" name="Text Box 12"/>
          <p:cNvSpPr txBox="1">
            <a:spLocks noChangeArrowheads="1"/>
          </p:cNvSpPr>
          <p:nvPr/>
        </p:nvSpPr>
        <p:spPr bwMode="auto">
          <a:xfrm>
            <a:off x="190500" y="1009650"/>
            <a:ext cx="590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/>
              <a:t>-20</a:t>
            </a:r>
          </a:p>
        </p:txBody>
      </p:sp>
      <p:sp>
        <p:nvSpPr>
          <p:cNvPr id="32783" name="Line 13"/>
          <p:cNvSpPr>
            <a:spLocks noChangeShapeType="1"/>
          </p:cNvSpPr>
          <p:nvPr/>
        </p:nvSpPr>
        <p:spPr bwMode="auto">
          <a:xfrm>
            <a:off x="990600" y="4267200"/>
            <a:ext cx="1905000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2784" name="Group 19"/>
          <p:cNvGrpSpPr>
            <a:grpSpLocks/>
          </p:cNvGrpSpPr>
          <p:nvPr/>
        </p:nvGrpSpPr>
        <p:grpSpPr bwMode="auto">
          <a:xfrm>
            <a:off x="381000" y="6019800"/>
            <a:ext cx="2667000" cy="533400"/>
            <a:chOff x="240" y="3792"/>
            <a:chExt cx="1680" cy="336"/>
          </a:xfrm>
        </p:grpSpPr>
        <p:sp>
          <p:nvSpPr>
            <p:cNvPr id="32811" name="Line 14"/>
            <p:cNvSpPr>
              <a:spLocks noChangeShapeType="1"/>
            </p:cNvSpPr>
            <p:nvPr/>
          </p:nvSpPr>
          <p:spPr bwMode="auto">
            <a:xfrm>
              <a:off x="240" y="3792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12" name="Line 15"/>
            <p:cNvSpPr>
              <a:spLocks noChangeShapeType="1"/>
            </p:cNvSpPr>
            <p:nvPr/>
          </p:nvSpPr>
          <p:spPr bwMode="auto">
            <a:xfrm>
              <a:off x="528" y="3792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13" name="Line 16"/>
            <p:cNvSpPr>
              <a:spLocks noChangeShapeType="1"/>
            </p:cNvSpPr>
            <p:nvPr/>
          </p:nvSpPr>
          <p:spPr bwMode="auto">
            <a:xfrm>
              <a:off x="528" y="4128"/>
              <a:ext cx="110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14" name="Line 17"/>
            <p:cNvSpPr>
              <a:spLocks noChangeShapeType="1"/>
            </p:cNvSpPr>
            <p:nvPr/>
          </p:nvSpPr>
          <p:spPr bwMode="auto">
            <a:xfrm flipV="1">
              <a:off x="1632" y="3792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815" name="Line 18"/>
            <p:cNvSpPr>
              <a:spLocks noChangeShapeType="1"/>
            </p:cNvSpPr>
            <p:nvPr/>
          </p:nvSpPr>
          <p:spPr bwMode="auto">
            <a:xfrm>
              <a:off x="1632" y="3792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2785" name="Text Box 20"/>
          <p:cNvSpPr txBox="1">
            <a:spLocks noChangeArrowheads="1"/>
          </p:cNvSpPr>
          <p:nvPr/>
        </p:nvSpPr>
        <p:spPr bwMode="auto">
          <a:xfrm>
            <a:off x="1127125" y="5984875"/>
            <a:ext cx="13430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dirty="0" smtClean="0"/>
              <a:t>Stimulus </a:t>
            </a:r>
            <a:endParaRPr lang="en-US" dirty="0"/>
          </a:p>
        </p:txBody>
      </p:sp>
      <p:sp>
        <p:nvSpPr>
          <p:cNvPr id="32786" name="Line 22"/>
          <p:cNvSpPr>
            <a:spLocks noChangeShapeType="1"/>
          </p:cNvSpPr>
          <p:nvPr/>
        </p:nvSpPr>
        <p:spPr bwMode="auto">
          <a:xfrm flipH="1">
            <a:off x="1066800" y="55626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7" name="Line 24"/>
          <p:cNvSpPr>
            <a:spLocks noChangeShapeType="1"/>
          </p:cNvSpPr>
          <p:nvPr/>
        </p:nvSpPr>
        <p:spPr bwMode="auto">
          <a:xfrm flipH="1" flipV="1">
            <a:off x="2514600" y="4267200"/>
            <a:ext cx="152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88" name="Text Box 26"/>
          <p:cNvSpPr txBox="1">
            <a:spLocks noChangeArrowheads="1"/>
          </p:cNvSpPr>
          <p:nvPr/>
        </p:nvSpPr>
        <p:spPr bwMode="auto">
          <a:xfrm>
            <a:off x="3429000" y="2667000"/>
            <a:ext cx="2173993" cy="461665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dirty="0" err="1" smtClean="0"/>
              <a:t>Repolariza</a:t>
            </a:r>
            <a:r>
              <a:rPr lang="tr-TR" dirty="0" smtClean="0"/>
              <a:t>syo</a:t>
            </a:r>
            <a:r>
              <a:rPr lang="en-US" dirty="0" smtClean="0"/>
              <a:t>n </a:t>
            </a:r>
            <a:endParaRPr lang="en-US" dirty="0"/>
          </a:p>
        </p:txBody>
      </p:sp>
      <p:sp>
        <p:nvSpPr>
          <p:cNvPr id="32789" name="Text Box 27"/>
          <p:cNvSpPr txBox="1">
            <a:spLocks noChangeArrowheads="1"/>
          </p:cNvSpPr>
          <p:nvPr/>
        </p:nvSpPr>
        <p:spPr bwMode="auto">
          <a:xfrm>
            <a:off x="5924923" y="5257800"/>
            <a:ext cx="2103461" cy="461665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dirty="0" smtClean="0"/>
              <a:t>A</a:t>
            </a:r>
            <a:r>
              <a:rPr lang="tr-TR" dirty="0" smtClean="0"/>
              <a:t>rtçı gerilimler</a:t>
            </a:r>
            <a:endParaRPr lang="en-US" dirty="0"/>
          </a:p>
        </p:txBody>
      </p:sp>
      <p:sp>
        <p:nvSpPr>
          <p:cNvPr id="32790" name="Line 28"/>
          <p:cNvSpPr>
            <a:spLocks noChangeShapeType="1"/>
          </p:cNvSpPr>
          <p:nvPr/>
        </p:nvSpPr>
        <p:spPr bwMode="auto">
          <a:xfrm>
            <a:off x="1524000" y="2895600"/>
            <a:ext cx="838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91" name="Line 29"/>
          <p:cNvSpPr>
            <a:spLocks noChangeShapeType="1"/>
          </p:cNvSpPr>
          <p:nvPr/>
        </p:nvSpPr>
        <p:spPr bwMode="auto">
          <a:xfrm flipH="1">
            <a:off x="3505200" y="3048000"/>
            <a:ext cx="533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92" name="Line 30"/>
          <p:cNvSpPr>
            <a:spLocks noChangeShapeType="1"/>
          </p:cNvSpPr>
          <p:nvPr/>
        </p:nvSpPr>
        <p:spPr bwMode="auto">
          <a:xfrm flipH="1" flipV="1">
            <a:off x="5257800" y="5029200"/>
            <a:ext cx="8382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93" name="Line 31"/>
          <p:cNvSpPr>
            <a:spLocks noChangeShapeType="1"/>
          </p:cNvSpPr>
          <p:nvPr/>
        </p:nvSpPr>
        <p:spPr bwMode="auto">
          <a:xfrm flipV="1">
            <a:off x="6553200" y="4648200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94" name="Line 32"/>
          <p:cNvSpPr>
            <a:spLocks noChangeShapeType="1"/>
          </p:cNvSpPr>
          <p:nvPr/>
        </p:nvSpPr>
        <p:spPr bwMode="auto">
          <a:xfrm flipV="1">
            <a:off x="7086600" y="4876800"/>
            <a:ext cx="2286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95" name="AutoShape 33"/>
          <p:cNvSpPr>
            <a:spLocks/>
          </p:cNvSpPr>
          <p:nvPr/>
        </p:nvSpPr>
        <p:spPr bwMode="auto">
          <a:xfrm rot="5400000">
            <a:off x="2781300" y="419100"/>
            <a:ext cx="304800" cy="1600200"/>
          </a:xfrm>
          <a:prstGeom prst="leftBrace">
            <a:avLst>
              <a:gd name="adj1" fmla="val 4375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2796" name="AutoShape 34"/>
          <p:cNvSpPr>
            <a:spLocks/>
          </p:cNvSpPr>
          <p:nvPr/>
        </p:nvSpPr>
        <p:spPr bwMode="auto">
          <a:xfrm rot="5400000">
            <a:off x="5695950" y="-438150"/>
            <a:ext cx="228600" cy="4000500"/>
          </a:xfrm>
          <a:prstGeom prst="leftBrace">
            <a:avLst>
              <a:gd name="adj1" fmla="val 1458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32797" name="Text Box 35"/>
          <p:cNvSpPr txBox="1">
            <a:spLocks noChangeArrowheads="1"/>
          </p:cNvSpPr>
          <p:nvPr/>
        </p:nvSpPr>
        <p:spPr bwMode="auto">
          <a:xfrm>
            <a:off x="2209800" y="0"/>
            <a:ext cx="2525050" cy="461665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tr-TR" dirty="0" smtClean="0"/>
              <a:t>Kesin tepkisiz süre</a:t>
            </a:r>
            <a:endParaRPr lang="en-US" dirty="0"/>
          </a:p>
        </p:txBody>
      </p:sp>
      <p:sp>
        <p:nvSpPr>
          <p:cNvPr id="32798" name="Text Box 36"/>
          <p:cNvSpPr txBox="1">
            <a:spLocks noChangeArrowheads="1"/>
          </p:cNvSpPr>
          <p:nvPr/>
        </p:nvSpPr>
        <p:spPr bwMode="auto">
          <a:xfrm>
            <a:off x="5194590" y="685800"/>
            <a:ext cx="2473754" cy="461665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tr-TR" dirty="0" smtClean="0"/>
              <a:t>Nisbi tepkisiz süre</a:t>
            </a:r>
            <a:endParaRPr lang="en-US" dirty="0"/>
          </a:p>
        </p:txBody>
      </p:sp>
      <p:sp>
        <p:nvSpPr>
          <p:cNvPr id="32799" name="Line 37"/>
          <p:cNvSpPr>
            <a:spLocks noChangeShapeType="1"/>
          </p:cNvSpPr>
          <p:nvPr/>
        </p:nvSpPr>
        <p:spPr bwMode="auto">
          <a:xfrm flipH="1">
            <a:off x="2895600" y="457200"/>
            <a:ext cx="762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00" name="Line 38"/>
          <p:cNvSpPr>
            <a:spLocks noChangeShapeType="1"/>
          </p:cNvSpPr>
          <p:nvPr/>
        </p:nvSpPr>
        <p:spPr bwMode="auto">
          <a:xfrm flipH="1">
            <a:off x="5867400" y="1143000"/>
            <a:ext cx="6096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01" name="Text Box 39"/>
          <p:cNvSpPr txBox="1">
            <a:spLocks noChangeArrowheads="1"/>
          </p:cNvSpPr>
          <p:nvPr/>
        </p:nvSpPr>
        <p:spPr bwMode="auto">
          <a:xfrm>
            <a:off x="7239000" y="1524000"/>
            <a:ext cx="15367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/>
              <a:t>Time (ms) </a:t>
            </a:r>
          </a:p>
        </p:txBody>
      </p:sp>
      <p:sp>
        <p:nvSpPr>
          <p:cNvPr id="32802" name="Text Box 40"/>
          <p:cNvSpPr txBox="1">
            <a:spLocks noChangeArrowheads="1"/>
          </p:cNvSpPr>
          <p:nvPr/>
        </p:nvSpPr>
        <p:spPr bwMode="auto">
          <a:xfrm>
            <a:off x="381000" y="228600"/>
            <a:ext cx="203773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dirty="0" err="1" smtClean="0"/>
              <a:t>Membran</a:t>
            </a:r>
            <a:r>
              <a:rPr lang="tr-TR" dirty="0" smtClean="0"/>
              <a:t> (zar)</a:t>
            </a:r>
            <a:endParaRPr lang="en-US" dirty="0"/>
          </a:p>
          <a:p>
            <a:pPr eaLnBrk="1" hangingPunct="1"/>
            <a:r>
              <a:rPr lang="tr-TR" dirty="0" smtClean="0"/>
              <a:t>Gerilimi </a:t>
            </a:r>
            <a:r>
              <a:rPr lang="en-US" dirty="0" smtClean="0"/>
              <a:t>(mV</a:t>
            </a:r>
            <a:r>
              <a:rPr lang="en-US" dirty="0"/>
              <a:t>)</a:t>
            </a:r>
          </a:p>
        </p:txBody>
      </p:sp>
      <p:sp>
        <p:nvSpPr>
          <p:cNvPr id="32803" name="Line 42"/>
          <p:cNvSpPr>
            <a:spLocks noChangeShapeType="1"/>
          </p:cNvSpPr>
          <p:nvPr/>
        </p:nvSpPr>
        <p:spPr bwMode="auto">
          <a:xfrm flipV="1">
            <a:off x="2514600" y="1752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04" name="Line 45"/>
          <p:cNvSpPr>
            <a:spLocks noChangeShapeType="1"/>
          </p:cNvSpPr>
          <p:nvPr/>
        </p:nvSpPr>
        <p:spPr bwMode="auto">
          <a:xfrm flipV="1">
            <a:off x="4038600" y="1752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05" name="Line 48"/>
          <p:cNvSpPr>
            <a:spLocks noChangeShapeType="1"/>
          </p:cNvSpPr>
          <p:nvPr/>
        </p:nvSpPr>
        <p:spPr bwMode="auto">
          <a:xfrm flipV="1">
            <a:off x="5562600" y="1752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06" name="Line 49"/>
          <p:cNvSpPr>
            <a:spLocks noChangeShapeType="1"/>
          </p:cNvSpPr>
          <p:nvPr/>
        </p:nvSpPr>
        <p:spPr bwMode="auto">
          <a:xfrm flipV="1">
            <a:off x="7010400" y="1752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807" name="Text Box 50"/>
          <p:cNvSpPr txBox="1">
            <a:spLocks noChangeArrowheads="1"/>
          </p:cNvSpPr>
          <p:nvPr/>
        </p:nvSpPr>
        <p:spPr bwMode="auto">
          <a:xfrm>
            <a:off x="2438400" y="19812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/>
              <a:t>1</a:t>
            </a:r>
          </a:p>
        </p:txBody>
      </p:sp>
      <p:sp>
        <p:nvSpPr>
          <p:cNvPr id="32808" name="Text Box 51"/>
          <p:cNvSpPr txBox="1">
            <a:spLocks noChangeArrowheads="1"/>
          </p:cNvSpPr>
          <p:nvPr/>
        </p:nvSpPr>
        <p:spPr bwMode="auto">
          <a:xfrm>
            <a:off x="3886200" y="19812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/>
              <a:t>2</a:t>
            </a:r>
          </a:p>
        </p:txBody>
      </p:sp>
      <p:sp>
        <p:nvSpPr>
          <p:cNvPr id="32809" name="Text Box 52"/>
          <p:cNvSpPr txBox="1">
            <a:spLocks noChangeArrowheads="1"/>
          </p:cNvSpPr>
          <p:nvPr/>
        </p:nvSpPr>
        <p:spPr bwMode="auto">
          <a:xfrm>
            <a:off x="5334000" y="1981200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/>
              <a:t>3</a:t>
            </a:r>
          </a:p>
        </p:txBody>
      </p:sp>
      <p:sp>
        <p:nvSpPr>
          <p:cNvPr id="32810" name="Text Box 53"/>
          <p:cNvSpPr txBox="1">
            <a:spLocks noChangeArrowheads="1"/>
          </p:cNvSpPr>
          <p:nvPr/>
        </p:nvSpPr>
        <p:spPr bwMode="auto">
          <a:xfrm>
            <a:off x="5470525" y="2743200"/>
            <a:ext cx="3673475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tr-TR" dirty="0" smtClean="0"/>
              <a:t>Aksiyon geriliminin süresi</a:t>
            </a:r>
            <a:endParaRPr lang="en-US" dirty="0"/>
          </a:p>
          <a:p>
            <a:pPr eaLnBrk="1" hangingPunct="1"/>
            <a:r>
              <a:rPr lang="tr-TR" dirty="0" smtClean="0"/>
              <a:t>Sinir hücrelerinde birkaç ms</a:t>
            </a:r>
            <a:endParaRPr lang="en-US" dirty="0"/>
          </a:p>
          <a:p>
            <a:pPr eaLnBrk="1" hangingPunct="1"/>
            <a:r>
              <a:rPr lang="tr-TR" dirty="0" smtClean="0"/>
              <a:t>Kalp kaslarında birkaç </a:t>
            </a:r>
            <a:r>
              <a:rPr lang="en-US" dirty="0" smtClean="0"/>
              <a:t>100 </a:t>
            </a:r>
            <a:r>
              <a:rPr lang="en-US" dirty="0" err="1" smtClean="0"/>
              <a:t>ms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E73BAF-2058-4D61-8607-53A39969BD3A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343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4" descr="C:\My Documents\Courses\EE 470\biopotentials\from Webster\fig4-2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20675"/>
            <a:ext cx="7924800" cy="653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0"/>
            <a:ext cx="8839200" cy="914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dirty="0" smtClean="0"/>
              <a:t>Hücre zarı etrafındaki iyon hareketleri</a:t>
            </a:r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E73BAF-2058-4D61-8607-53A39969BD3A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64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5152" y="1268760"/>
            <a:ext cx="3657600" cy="2362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3600" dirty="0" smtClean="0"/>
              <a:t>İyon hareketlerinin aksiyon gerilimine etkileri</a:t>
            </a:r>
            <a:endParaRPr lang="en-US" sz="3600" dirty="0" smtClean="0"/>
          </a:p>
        </p:txBody>
      </p:sp>
      <p:pic>
        <p:nvPicPr>
          <p:cNvPr id="34819" name="Picture 4" descr="C:\My Documents\Courses\EE 470\biopotentials\guyton5-10h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88640"/>
            <a:ext cx="4411663" cy="655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E73BAF-2058-4D61-8607-53A39969BD3A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35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9F9D5E-D1FC-4419-92A6-32BA40770914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Aksiyon gerilimi oluşumunun özeti</a:t>
            </a:r>
            <a:endParaRPr lang="en-US" dirty="0"/>
          </a:p>
        </p:txBody>
      </p:sp>
      <p:grpSp>
        <p:nvGrpSpPr>
          <p:cNvPr id="5" name="Grup 1"/>
          <p:cNvGrpSpPr>
            <a:grpSpLocks noChangeAspect="1"/>
          </p:cNvGrpSpPr>
          <p:nvPr/>
        </p:nvGrpSpPr>
        <p:grpSpPr>
          <a:xfrm>
            <a:off x="470075" y="1427405"/>
            <a:ext cx="8386026" cy="5240658"/>
            <a:chOff x="672276" y="404664"/>
            <a:chExt cx="6988355" cy="4367215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568" y="404664"/>
              <a:ext cx="6977063" cy="7286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2280" y="1133327"/>
              <a:ext cx="6977063" cy="7286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2279" y="1861990"/>
              <a:ext cx="6977063" cy="7286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5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2278" y="2590653"/>
              <a:ext cx="6977063" cy="7286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6"/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2277" y="3319316"/>
              <a:ext cx="6977063" cy="7286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Picture 7"/>
            <p:cNvPicPr>
              <a:picLocks noChangeAspect="1" noChangeArrowheads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2276" y="4047979"/>
              <a:ext cx="6958013" cy="7239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468313" y="1229706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11233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4" descr="C:\My Documents\Courses\EE 470\biopotentials\guyton5-18h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1525"/>
            <a:ext cx="8458200" cy="578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E73BAF-2058-4D61-8607-53A39969BD3A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210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5" descr="C:\My Documents\Courses\EE 470\biopotentials\from Carr\figc13-6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2775"/>
            <a:ext cx="9144000" cy="624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228600"/>
            <a:ext cx="7162800" cy="838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600" dirty="0" err="1" smtClean="0"/>
              <a:t>Ele</a:t>
            </a:r>
            <a:r>
              <a:rPr lang="tr-TR" sz="3600" dirty="0" smtClean="0"/>
              <a:t>k</a:t>
            </a:r>
            <a:r>
              <a:rPr lang="en-US" sz="3600" dirty="0" err="1" smtClean="0"/>
              <a:t>tron</a:t>
            </a:r>
            <a:r>
              <a:rPr lang="tr-TR" sz="3600" dirty="0" smtClean="0"/>
              <a:t>ö</a:t>
            </a:r>
            <a:r>
              <a:rPr lang="en-US" sz="3600" dirty="0" err="1" smtClean="0"/>
              <a:t>rogram</a:t>
            </a:r>
            <a:r>
              <a:rPr lang="en-US" sz="3600" dirty="0" smtClean="0"/>
              <a:t> (ENG) – n</a:t>
            </a:r>
            <a:r>
              <a:rPr lang="tr-TR" sz="3600" dirty="0" smtClean="0"/>
              <a:t>ö</a:t>
            </a:r>
            <a:r>
              <a:rPr lang="en-US" sz="3600" dirty="0" err="1" smtClean="0"/>
              <a:t>ron</a:t>
            </a:r>
            <a:r>
              <a:rPr lang="tr-TR" sz="3600" dirty="0" smtClean="0"/>
              <a:t> (sinir) </a:t>
            </a:r>
            <a:r>
              <a:rPr lang="en-US" sz="3600" dirty="0" err="1" smtClean="0"/>
              <a:t>membran</a:t>
            </a:r>
            <a:r>
              <a:rPr lang="tr-TR" sz="3600" dirty="0" smtClean="0"/>
              <a:t> (zar)</a:t>
            </a:r>
            <a:r>
              <a:rPr lang="en-US" sz="3600" dirty="0" smtClean="0"/>
              <a:t> </a:t>
            </a:r>
            <a:r>
              <a:rPr lang="tr-TR" sz="3600" dirty="0" smtClean="0"/>
              <a:t>gerilimleri</a:t>
            </a:r>
            <a:endParaRPr lang="en-US" sz="3600" dirty="0" smtClean="0"/>
          </a:p>
        </p:txBody>
      </p:sp>
      <p:sp>
        <p:nvSpPr>
          <p:cNvPr id="36868" name="Text Box 6"/>
          <p:cNvSpPr txBox="1">
            <a:spLocks noChangeArrowheads="1"/>
          </p:cNvSpPr>
          <p:nvPr/>
        </p:nvSpPr>
        <p:spPr bwMode="auto">
          <a:xfrm>
            <a:off x="1524000" y="4343400"/>
            <a:ext cx="1768475" cy="1187450"/>
          </a:xfrm>
          <a:prstGeom prst="rect">
            <a:avLst/>
          </a:prstGeom>
          <a:solidFill>
            <a:srgbClr val="FFFF99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en-US"/>
              <a:t>Inhibitory postsynaptic  potential</a:t>
            </a:r>
          </a:p>
        </p:txBody>
      </p:sp>
      <p:sp>
        <p:nvSpPr>
          <p:cNvPr id="36869" name="Text Box 7"/>
          <p:cNvSpPr txBox="1">
            <a:spLocks noChangeArrowheads="1"/>
          </p:cNvSpPr>
          <p:nvPr/>
        </p:nvSpPr>
        <p:spPr bwMode="auto">
          <a:xfrm>
            <a:off x="3810000" y="3657600"/>
            <a:ext cx="1768475" cy="1187450"/>
          </a:xfrm>
          <a:prstGeom prst="rect">
            <a:avLst/>
          </a:prstGeom>
          <a:solidFill>
            <a:srgbClr val="FFFF99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en-US"/>
              <a:t>Excitatory postsynaptic  potential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E73BAF-2058-4D61-8607-53A39969BD3A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496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4" descr="C:\My Documents\Courses\EE 470\biopotentials\from Carr\figc2-4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38782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Rectangle 5"/>
          <p:cNvSpPr>
            <a:spLocks noGrp="1" noChangeArrowheads="1"/>
          </p:cNvSpPr>
          <p:nvPr>
            <p:ph type="title"/>
          </p:nvPr>
        </p:nvSpPr>
        <p:spPr>
          <a:xfrm>
            <a:off x="4495800" y="609599"/>
            <a:ext cx="4343400" cy="1523257"/>
          </a:xfrm>
        </p:spPr>
        <p:txBody>
          <a:bodyPr>
            <a:normAutofit/>
          </a:bodyPr>
          <a:lstStyle/>
          <a:p>
            <a:pPr eaLnBrk="1" hangingPunct="1"/>
            <a:r>
              <a:rPr lang="tr-TR" sz="3600" dirty="0" smtClean="0"/>
              <a:t>Aksiyon geriliminin süresi</a:t>
            </a:r>
            <a:endParaRPr lang="en-US" sz="3600" dirty="0" smtClean="0"/>
          </a:p>
        </p:txBody>
      </p:sp>
      <p:sp>
        <p:nvSpPr>
          <p:cNvPr id="37892" name="Text Box 6"/>
          <p:cNvSpPr txBox="1">
            <a:spLocks noChangeArrowheads="1"/>
          </p:cNvSpPr>
          <p:nvPr/>
        </p:nvSpPr>
        <p:spPr bwMode="auto">
          <a:xfrm>
            <a:off x="5013325" y="2403475"/>
            <a:ext cx="368120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dirty="0" smtClean="0"/>
              <a:t>T</a:t>
            </a:r>
            <a:r>
              <a:rPr lang="tr-TR" dirty="0" smtClean="0"/>
              <a:t>i</a:t>
            </a:r>
            <a:r>
              <a:rPr lang="en-US" dirty="0" smtClean="0"/>
              <a:t>pi</a:t>
            </a:r>
            <a:r>
              <a:rPr lang="tr-TR" dirty="0" smtClean="0"/>
              <a:t>k hücre aksiyon gerilimi</a:t>
            </a:r>
            <a:endParaRPr lang="en-US" dirty="0"/>
          </a:p>
        </p:txBody>
      </p:sp>
      <p:sp>
        <p:nvSpPr>
          <p:cNvPr id="37893" name="Line 7"/>
          <p:cNvSpPr>
            <a:spLocks noChangeShapeType="1"/>
          </p:cNvSpPr>
          <p:nvPr/>
        </p:nvSpPr>
        <p:spPr bwMode="auto">
          <a:xfrm flipH="1">
            <a:off x="4038600" y="2667000"/>
            <a:ext cx="106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4" name="Text Box 8"/>
          <p:cNvSpPr txBox="1">
            <a:spLocks noChangeArrowheads="1"/>
          </p:cNvSpPr>
          <p:nvPr/>
        </p:nvSpPr>
        <p:spPr bwMode="auto">
          <a:xfrm>
            <a:off x="4648200" y="4800600"/>
            <a:ext cx="41910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tr-TR" dirty="0" smtClean="0"/>
              <a:t>Bir kobayın (</a:t>
            </a:r>
            <a:r>
              <a:rPr lang="en-US" dirty="0" smtClean="0"/>
              <a:t>guinea pig</a:t>
            </a:r>
            <a:r>
              <a:rPr lang="tr-TR" dirty="0" smtClean="0"/>
              <a:t>) kalp kası (</a:t>
            </a:r>
            <a:r>
              <a:rPr lang="en-US" dirty="0" smtClean="0"/>
              <a:t>myocardium</a:t>
            </a:r>
            <a:r>
              <a:rPr lang="tr-TR" dirty="0" smtClean="0"/>
              <a:t>) kasılma</a:t>
            </a:r>
            <a:r>
              <a:rPr lang="en-US" dirty="0" smtClean="0"/>
              <a:t> (</a:t>
            </a:r>
            <a:r>
              <a:rPr lang="tr-TR" dirty="0" smtClean="0"/>
              <a:t>üst hat</a:t>
            </a:r>
            <a:r>
              <a:rPr lang="en-US" dirty="0" smtClean="0"/>
              <a:t>) </a:t>
            </a:r>
            <a:r>
              <a:rPr lang="tr-TR" dirty="0" smtClean="0"/>
              <a:t>ve aksiyon gerilimi</a:t>
            </a:r>
            <a:r>
              <a:rPr lang="en-US" dirty="0" smtClean="0"/>
              <a:t> (</a:t>
            </a:r>
            <a:r>
              <a:rPr lang="tr-TR" dirty="0" smtClean="0"/>
              <a:t>alt hat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7895" name="Line 9"/>
          <p:cNvSpPr>
            <a:spLocks noChangeShapeType="1"/>
          </p:cNvSpPr>
          <p:nvPr/>
        </p:nvSpPr>
        <p:spPr bwMode="auto">
          <a:xfrm flipH="1">
            <a:off x="4191000" y="55626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E73BAF-2058-4D61-8607-53A39969BD3A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093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4" descr="C:\My Documents\Courses\EE 470\biopotentials\guyton5-14h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08720"/>
            <a:ext cx="8077200" cy="4859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E73BAF-2058-4D61-8607-53A39969BD3A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30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92224" y="836712"/>
            <a:ext cx="44958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dirty="0" smtClean="0"/>
              <a:t>Kas-iskelet sistemi iskelet</a:t>
            </a:r>
            <a:endParaRPr lang="en-US" dirty="0" smtClean="0"/>
          </a:p>
        </p:txBody>
      </p:sp>
      <p:pic>
        <p:nvPicPr>
          <p:cNvPr id="5123" name="Picture 4" descr="C:\My Documents\Courses\EE 470\biopotentials\from Carr\figc1-2a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16632"/>
            <a:ext cx="4114800" cy="660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E73BAF-2058-4D61-8607-53A39969BD3A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014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9F9D5E-D1FC-4419-92A6-32BA40770914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Kalp kaslarında iyon hareketleri ve aksiyon gerilimi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7543" y="1982898"/>
            <a:ext cx="8223775" cy="4542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417675" y="1941651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5192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9F9D5E-D1FC-4419-92A6-32BA40770914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Kalp kasının aksiyon gerilimi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2543" y="1268760"/>
            <a:ext cx="8405835" cy="538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2543" y="1062860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39293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6" descr="C:\My Documents\Courses\EE 470\biopotentials\guyton5-13h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04800"/>
            <a:ext cx="6477000" cy="598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E73BAF-2058-4D61-8607-53A39969BD3A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524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6" descr="C:\My Documents\Courses\EE 470\biopotentials\guyton5-11h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04800"/>
            <a:ext cx="5954713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E73BAF-2058-4D61-8607-53A39969BD3A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941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4" descr="C:\My Documents\Courses\EE 470\biopotentials\guyton5-17h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0"/>
            <a:ext cx="53546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9F9D5E-D1FC-4419-92A6-32BA40770914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Miyelinli sinir hücreleri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508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9F9D5E-D1FC-4419-92A6-32BA40770914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Miyelinli ve miyelinsiz sinirler</a:t>
            </a:r>
            <a:endParaRPr lang="en-US" dirty="0"/>
          </a:p>
        </p:txBody>
      </p:sp>
      <p:grpSp>
        <p:nvGrpSpPr>
          <p:cNvPr id="5" name="Grup 1"/>
          <p:cNvGrpSpPr>
            <a:grpSpLocks noChangeAspect="1"/>
          </p:cNvGrpSpPr>
          <p:nvPr/>
        </p:nvGrpSpPr>
        <p:grpSpPr>
          <a:xfrm>
            <a:off x="304006" y="1419445"/>
            <a:ext cx="8572500" cy="5184576"/>
            <a:chOff x="164554" y="188640"/>
            <a:chExt cx="7143750" cy="4320480"/>
          </a:xfrm>
        </p:grpSpPr>
        <p:pic>
          <p:nvPicPr>
            <p:cNvPr id="6" name="Picture 4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188640"/>
              <a:ext cx="7119938" cy="8429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366" y="980728"/>
              <a:ext cx="7119938" cy="8429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6"/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366" y="1865957"/>
              <a:ext cx="7119938" cy="8429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7"/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366" y="2852936"/>
              <a:ext cx="7119938" cy="8429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9"/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4554" y="3670920"/>
              <a:ext cx="7143750" cy="838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468313" y="1229706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64058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4" descr="C:\My Documents\Courses\EE 470\biopotentials\guyton5-16h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11163"/>
            <a:ext cx="7772400" cy="591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E73BAF-2058-4D61-8607-53A39969BD3A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40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4" descr="C:\My Documents\Courses\EE 470\biopotentials\from Webster\fig4-4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2700"/>
            <a:ext cx="8229600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tr-TR" dirty="0" smtClean="0"/>
              <a:t>Aksiyon gerilimin yayılması</a:t>
            </a:r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E73BAF-2058-4D61-8607-53A39969BD3A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36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4" descr="C:\My Documents\Courses\EE 470\biopotentials\from Webster\fig4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90488"/>
            <a:ext cx="8077200" cy="667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>
          <a:xfrm>
            <a:off x="891480" y="2743200"/>
            <a:ext cx="80010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dirty="0" smtClean="0"/>
              <a:t>Aksiyon geriliminin kaydedilmesi</a:t>
            </a:r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E73BAF-2058-4D61-8607-53A39969BD3A}" type="slidenum">
              <a:rPr lang="en-US" smtClean="0"/>
              <a:pPr>
                <a:defRPr/>
              </a:pPr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681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7988" y="1916832"/>
            <a:ext cx="3581400" cy="2664296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dirty="0" smtClean="0"/>
              <a:t>Hacım iletken alanlar </a:t>
            </a:r>
            <a:r>
              <a:rPr lang="en-US" dirty="0" smtClean="0"/>
              <a:t>– </a:t>
            </a:r>
            <a:r>
              <a:rPr lang="tr-TR" dirty="0" smtClean="0"/>
              <a:t>hücredışı alan gerilimleri</a:t>
            </a:r>
            <a:endParaRPr lang="en-US" dirty="0" smtClean="0"/>
          </a:p>
        </p:txBody>
      </p:sp>
      <p:pic>
        <p:nvPicPr>
          <p:cNvPr id="46083" name="Picture 4" descr="C:\My Documents\Courses\EE 470\biopotentials\from Webster\fig4-5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0"/>
            <a:ext cx="53387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E73BAF-2058-4D61-8607-53A39969BD3A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86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68495" y="1124744"/>
            <a:ext cx="2971800" cy="1498104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4000" dirty="0" smtClean="0"/>
              <a:t>Kas-iskelet sistemi – kas sistemi</a:t>
            </a:r>
            <a:endParaRPr lang="en-US" sz="4000" dirty="0" smtClean="0"/>
          </a:p>
        </p:txBody>
      </p:sp>
      <p:pic>
        <p:nvPicPr>
          <p:cNvPr id="6147" name="Picture 3" descr="C:\My Documents\Courses\EE 470\biopotentials\from Carr\figc1-2b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0"/>
            <a:ext cx="57102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E73BAF-2058-4D61-8607-53A39969BD3A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23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dirty="0" smtClean="0"/>
              <a:t>Duyu sinirlerinde alan gerilimleri</a:t>
            </a:r>
            <a:endParaRPr lang="en-US" dirty="0" smtClean="0"/>
          </a:p>
        </p:txBody>
      </p:sp>
      <p:pic>
        <p:nvPicPr>
          <p:cNvPr id="47107" name="Picture 4" descr="C:\My Documents\Courses\EE 470\biopotentials\from Webster\fig4-8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85863"/>
            <a:ext cx="9144000" cy="567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E73BAF-2058-4D61-8607-53A39969BD3A}" type="slidenum">
              <a:rPr lang="en-US" smtClean="0"/>
              <a:pPr>
                <a:defRPr/>
              </a:pPr>
              <a:t>50</a:t>
            </a:fld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8313" y="1229706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99296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97768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err="1" smtClean="0"/>
              <a:t>Refle</a:t>
            </a:r>
            <a:r>
              <a:rPr lang="tr-TR" dirty="0" smtClean="0"/>
              <a:t>ksle uyarılan alan gerilimleri</a:t>
            </a:r>
            <a:r>
              <a:rPr lang="en-US" dirty="0" smtClean="0"/>
              <a:t>–</a:t>
            </a:r>
            <a:r>
              <a:rPr lang="tr-TR" dirty="0" smtClean="0"/>
              <a:t> </a:t>
            </a:r>
            <a:r>
              <a:rPr lang="en-US" dirty="0" smtClean="0"/>
              <a:t>H </a:t>
            </a:r>
            <a:r>
              <a:rPr lang="en-US" dirty="0" err="1" smtClean="0"/>
              <a:t>refle</a:t>
            </a:r>
            <a:r>
              <a:rPr lang="tr-TR" dirty="0" smtClean="0"/>
              <a:t>ksi</a:t>
            </a:r>
            <a:endParaRPr lang="en-US" dirty="0" smtClean="0"/>
          </a:p>
        </p:txBody>
      </p:sp>
      <p:pic>
        <p:nvPicPr>
          <p:cNvPr id="48131" name="Picture 4" descr="C:\My Documents\Courses\EE 470\biopotentials\from Webster\fig4-9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7988"/>
            <a:ext cx="9144000" cy="518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E73BAF-2058-4D61-8607-53A39969BD3A}" type="slidenum">
              <a:rPr lang="en-US" smtClean="0"/>
              <a:pPr>
                <a:defRPr/>
              </a:pPr>
              <a:t>51</a:t>
            </a:fld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8313" y="1412776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90254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4" descr="C:\My Documents\Courses\EE 470\biopotentials\guyton6-11x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76225"/>
            <a:ext cx="8686800" cy="636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F566AD-6E11-4BE1-9696-822A2346876E}" type="slidenum">
              <a:rPr lang="en-US" smtClean="0"/>
              <a:pPr>
                <a:defRPr/>
              </a:pPr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91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4" descr="C:\My Documents\Courses\EE 470\biopotentials\guyton6-12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46075"/>
            <a:ext cx="7696200" cy="610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E73BAF-2058-4D61-8607-53A39969BD3A}" type="slidenum">
              <a:rPr lang="en-US" smtClean="0"/>
              <a:pPr>
                <a:defRPr/>
              </a:pPr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329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 descr="C:\My Documents\Courses\EE 470\biopotentials\guyton6-13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14313"/>
            <a:ext cx="8839200" cy="621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3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762000"/>
            <a:ext cx="34290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600" smtClean="0"/>
              <a:t>Twitch and tetanus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E73BAF-2058-4D61-8607-53A39969BD3A}" type="slidenum">
              <a:rPr lang="en-US" smtClean="0"/>
              <a:pPr>
                <a:defRPr/>
              </a:pPr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202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7" name="Picture 4" descr="C:\My Documents\Courses\EE 470\biopotentials\from Webster\fig4-1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0"/>
            <a:ext cx="57483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1124744"/>
            <a:ext cx="3635896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600" dirty="0" err="1" smtClean="0"/>
              <a:t>Ele</a:t>
            </a:r>
            <a:r>
              <a:rPr lang="tr-TR" sz="3600" dirty="0" smtClean="0"/>
              <a:t>k</a:t>
            </a:r>
            <a:r>
              <a:rPr lang="en-US" sz="3600" dirty="0" err="1" smtClean="0"/>
              <a:t>tromyogram</a:t>
            </a:r>
            <a:r>
              <a:rPr lang="en-US" sz="3600" dirty="0" smtClean="0"/>
              <a:t>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E73BAF-2058-4D61-8607-53A39969BD3A}" type="slidenum">
              <a:rPr lang="en-US" smtClean="0"/>
              <a:pPr>
                <a:defRPr/>
              </a:pPr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567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Gelecek Ders </a:t>
            </a:r>
            <a:r>
              <a:rPr lang="tr-TR" smtClean="0"/>
              <a:t>(29/11</a:t>
            </a:r>
            <a:r>
              <a:rPr lang="tr-TR" dirty="0" smtClean="0"/>
              <a:t>) İçin...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Bugünkü dersi detaylı olarak çalışınız ve anlaşılmayan noktaları belirleyiniz.</a:t>
            </a:r>
          </a:p>
          <a:p>
            <a:r>
              <a:rPr lang="tr-TR" dirty="0" smtClean="0"/>
              <a:t>Kısa </a:t>
            </a:r>
            <a:r>
              <a:rPr lang="tr-TR" dirty="0" smtClean="0"/>
              <a:t>bir sınava hazır olunuz</a:t>
            </a:r>
            <a:r>
              <a:rPr lang="tr-TR" dirty="0" smtClean="0"/>
              <a:t>.</a:t>
            </a:r>
          </a:p>
          <a:p>
            <a:r>
              <a:rPr lang="tr-TR" dirty="0" smtClean="0"/>
              <a:t>6 Aralık Cuma günü yapılacak vize sınavına hazırlanınız ve sorularınız varsa belirleyiniz.</a:t>
            </a:r>
            <a:endParaRPr lang="tr-TR" dirty="0" smtClean="0"/>
          </a:p>
          <a:p>
            <a:r>
              <a:rPr lang="tr-TR" dirty="0" smtClean="0"/>
              <a:t>Önemli </a:t>
            </a:r>
            <a:r>
              <a:rPr lang="tr-TR" dirty="0" err="1" smtClean="0"/>
              <a:t>biyopotensiyelleri</a:t>
            </a:r>
            <a:r>
              <a:rPr lang="tr-TR" dirty="0" smtClean="0"/>
              <a:t>, işlemsel kuvvetlendiricileri ve </a:t>
            </a:r>
            <a:r>
              <a:rPr lang="tr-TR" dirty="0" err="1" smtClean="0"/>
              <a:t>biyopotensiyel</a:t>
            </a:r>
            <a:r>
              <a:rPr lang="tr-TR" dirty="0" smtClean="0"/>
              <a:t> kuvvetlendiricileri araştırıp çalışınız.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68313" y="1268760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ar-SA">
              <a:solidFill>
                <a:prstClr val="black"/>
              </a:solidFill>
              <a:latin typeface="Lucida Sans Unicode"/>
              <a:cs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467A51-A3D6-4F6A-9B79-4D13BA45D146}" type="slidenum">
              <a:rPr lang="ar-SA" smtClean="0">
                <a:solidFill>
                  <a:prstClr val="black"/>
                </a:solidFill>
              </a:rPr>
              <a:pPr>
                <a:defRPr/>
              </a:pPr>
              <a:t>56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0937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704056" y="139243"/>
            <a:ext cx="7772400" cy="1143000"/>
          </a:xfrm>
        </p:spPr>
        <p:txBody>
          <a:bodyPr/>
          <a:lstStyle/>
          <a:p>
            <a:pPr eaLnBrk="1" hangingPunct="1"/>
            <a:r>
              <a:rPr lang="tr-TR" sz="4000" dirty="0" smtClean="0"/>
              <a:t>Solunum sistemi</a:t>
            </a:r>
            <a:endParaRPr lang="en-US" sz="4000" dirty="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56792"/>
            <a:ext cx="7772400" cy="4539208"/>
          </a:xfrm>
        </p:spPr>
        <p:txBody>
          <a:bodyPr/>
          <a:lstStyle/>
          <a:p>
            <a:pPr eaLnBrk="1" hangingPunct="1"/>
            <a:r>
              <a:rPr lang="tr-TR" sz="2800" dirty="0" smtClean="0"/>
              <a:t>Dış solunum</a:t>
            </a:r>
            <a:endParaRPr lang="en-US" sz="2800" dirty="0" smtClean="0"/>
          </a:p>
          <a:p>
            <a:pPr lvl="1" eaLnBrk="1" hangingPunct="1"/>
            <a:r>
              <a:rPr lang="tr-TR" sz="2400" dirty="0" smtClean="0">
                <a:effectLst/>
              </a:rPr>
              <a:t>Ağız, burun, nefes borusu, (rüzgar boru), bronşlar ve akciğerler</a:t>
            </a:r>
          </a:p>
          <a:p>
            <a:pPr lvl="1" eaLnBrk="1" hangingPunct="1"/>
            <a:r>
              <a:rPr lang="tr-TR" sz="2400" dirty="0" smtClean="0"/>
              <a:t>Gaz değişimi için nefes alıp verme</a:t>
            </a:r>
            <a:endParaRPr lang="en-US" sz="2400" dirty="0" smtClean="0"/>
          </a:p>
          <a:p>
            <a:pPr lvl="1" eaLnBrk="1" hangingPunct="1"/>
            <a:r>
              <a:rPr lang="tr-TR" sz="2400" dirty="0" smtClean="0"/>
              <a:t>Gögüs kafesindeki solunum kasları ve diyafram</a:t>
            </a:r>
          </a:p>
          <a:p>
            <a:pPr eaLnBrk="1" hangingPunct="1"/>
            <a:r>
              <a:rPr lang="tr-TR" sz="2800" dirty="0" smtClean="0"/>
              <a:t>İç solunum</a:t>
            </a:r>
            <a:endParaRPr lang="en-US" sz="2800" dirty="0" smtClean="0"/>
          </a:p>
          <a:p>
            <a:pPr lvl="1" eaLnBrk="1" hangingPunct="1"/>
            <a:r>
              <a:rPr lang="tr-TR" sz="2400" dirty="0" smtClean="0"/>
              <a:t>Kanın oksijenlenmesi</a:t>
            </a:r>
            <a:endParaRPr lang="en-US" sz="2400" dirty="0" smtClean="0"/>
          </a:p>
          <a:p>
            <a:pPr lvl="1" eaLnBrk="1" hangingPunct="1"/>
            <a:r>
              <a:rPr lang="en-US" sz="2400" dirty="0" smtClean="0"/>
              <a:t>CO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 </a:t>
            </a:r>
            <a:r>
              <a:rPr lang="tr-TR" sz="2400" dirty="0" smtClean="0"/>
              <a:t>n</a:t>
            </a:r>
            <a:r>
              <a:rPr lang="en-US" sz="2400" dirty="0" smtClean="0"/>
              <a:t>in </a:t>
            </a:r>
            <a:r>
              <a:rPr lang="tr-TR" sz="2400" dirty="0" smtClean="0"/>
              <a:t>kontrollu bir biçimde atılması</a:t>
            </a:r>
            <a:endParaRPr lang="en-US" sz="2400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E73BAF-2058-4D61-8607-53A39969BD3A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8313" y="1229706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95688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92994" y="104962"/>
            <a:ext cx="8208912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dirty="0" smtClean="0"/>
              <a:t>Sindirim (</a:t>
            </a:r>
            <a:r>
              <a:rPr lang="en-US" dirty="0" smtClean="0"/>
              <a:t>Gastrointestinal</a:t>
            </a:r>
            <a:r>
              <a:rPr lang="tr-TR" dirty="0" smtClean="0"/>
              <a:t>)</a:t>
            </a:r>
            <a:r>
              <a:rPr lang="en-US" dirty="0" smtClean="0"/>
              <a:t> s</a:t>
            </a:r>
            <a:r>
              <a:rPr lang="tr-TR" dirty="0" smtClean="0"/>
              <a:t>i</a:t>
            </a:r>
            <a:r>
              <a:rPr lang="en-US" dirty="0" smtClean="0"/>
              <a:t>stem</a:t>
            </a:r>
            <a:r>
              <a:rPr lang="tr-TR" dirty="0" smtClean="0"/>
              <a:t>i</a:t>
            </a:r>
            <a:endParaRPr lang="en-US" dirty="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84784"/>
            <a:ext cx="7772400" cy="4611216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dirty="0" smtClean="0"/>
              <a:t>Hammadde girişi</a:t>
            </a:r>
            <a:r>
              <a:rPr lang="en-US" dirty="0" smtClean="0"/>
              <a:t>; </a:t>
            </a:r>
            <a:r>
              <a:rPr lang="tr-TR" dirty="0" smtClean="0"/>
              <a:t>yiyecek ve içecekler</a:t>
            </a:r>
            <a:endParaRPr lang="en-US" dirty="0" smtClean="0"/>
          </a:p>
          <a:p>
            <a:pPr eaLnBrk="1" hangingPunct="1">
              <a:lnSpc>
                <a:spcPct val="90000"/>
              </a:lnSpc>
            </a:pPr>
            <a:r>
              <a:rPr lang="tr-TR" dirty="0" smtClean="0"/>
              <a:t>Kimyasal ve fiziksel süreç</a:t>
            </a:r>
            <a:endParaRPr lang="en-US" dirty="0" smtClean="0"/>
          </a:p>
          <a:p>
            <a:pPr lvl="1" eaLnBrk="1" hangingPunct="1">
              <a:lnSpc>
                <a:spcPct val="90000"/>
              </a:lnSpc>
            </a:pPr>
            <a:r>
              <a:rPr lang="tr-TR" dirty="0" smtClean="0"/>
              <a:t>Mide, sindirim yolları ve salgı bezleri</a:t>
            </a:r>
            <a:endParaRPr lang="en-US" dirty="0" smtClean="0"/>
          </a:p>
          <a:p>
            <a:pPr lvl="1" eaLnBrk="1" hangingPunct="1">
              <a:lnSpc>
                <a:spcPct val="90000"/>
              </a:lnSpc>
            </a:pPr>
            <a:r>
              <a:rPr lang="tr-TR" dirty="0" smtClean="0"/>
              <a:t>Karaciğer ve safra kesesi</a:t>
            </a:r>
            <a:endParaRPr lang="en-US" dirty="0" smtClean="0"/>
          </a:p>
          <a:p>
            <a:pPr lvl="1" eaLnBrk="1" hangingPunct="1">
              <a:lnSpc>
                <a:spcPct val="90000"/>
              </a:lnSpc>
            </a:pPr>
            <a:r>
              <a:rPr lang="en-US" dirty="0" smtClean="0"/>
              <a:t>Pan</a:t>
            </a:r>
            <a:r>
              <a:rPr lang="tr-TR" dirty="0" smtClean="0"/>
              <a:t>k</a:t>
            </a:r>
            <a:r>
              <a:rPr lang="en-US" dirty="0" err="1" smtClean="0"/>
              <a:t>reas</a:t>
            </a:r>
            <a:endParaRPr lang="en-US" dirty="0" smtClean="0"/>
          </a:p>
          <a:p>
            <a:pPr lvl="1" eaLnBrk="1" hangingPunct="1">
              <a:lnSpc>
                <a:spcPct val="90000"/>
              </a:lnSpc>
            </a:pPr>
            <a:r>
              <a:rPr lang="en-US" dirty="0" err="1" smtClean="0"/>
              <a:t>Peristalti</a:t>
            </a:r>
            <a:r>
              <a:rPr lang="tr-TR" dirty="0" smtClean="0"/>
              <a:t>k hareketler</a:t>
            </a:r>
            <a:endParaRPr lang="en-US" dirty="0" smtClean="0"/>
          </a:p>
          <a:p>
            <a:pPr eaLnBrk="1" hangingPunct="1">
              <a:lnSpc>
                <a:spcPct val="90000"/>
              </a:lnSpc>
            </a:pPr>
            <a:r>
              <a:rPr lang="tr-TR" dirty="0" smtClean="0"/>
              <a:t>Hazmedilmemiş yiyeceklerin ve atıkların atılması</a:t>
            </a:r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E73BAF-2058-4D61-8607-53A39969BD3A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8313" y="1229706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3079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704056" y="135815"/>
            <a:ext cx="7772400" cy="1143000"/>
          </a:xfrm>
        </p:spPr>
        <p:txBody>
          <a:bodyPr/>
          <a:lstStyle/>
          <a:p>
            <a:pPr eaLnBrk="1" hangingPunct="1"/>
            <a:r>
              <a:rPr lang="tr-TR" sz="4000" dirty="0" smtClean="0"/>
              <a:t>Vücut sıvıları</a:t>
            </a:r>
            <a:endParaRPr lang="en-US" sz="4000" dirty="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84784"/>
            <a:ext cx="7772400" cy="4611216"/>
          </a:xfrm>
        </p:spPr>
        <p:txBody>
          <a:bodyPr/>
          <a:lstStyle/>
          <a:p>
            <a:pPr eaLnBrk="1" hangingPunct="1"/>
            <a:r>
              <a:rPr lang="tr-TR" dirty="0" smtClean="0"/>
              <a:t>Vücudun </a:t>
            </a:r>
            <a:r>
              <a:rPr lang="en-US" dirty="0" smtClean="0"/>
              <a:t>2/3 </a:t>
            </a:r>
            <a:r>
              <a:rPr lang="tr-TR" dirty="0" smtClean="0"/>
              <a:t>ü sıvıdır</a:t>
            </a:r>
            <a:endParaRPr lang="en-US" dirty="0" smtClean="0"/>
          </a:p>
          <a:p>
            <a:pPr eaLnBrk="1" hangingPunct="1"/>
            <a:r>
              <a:rPr lang="tr-TR" dirty="0" smtClean="0"/>
              <a:t>Hücre içi sıvısı; </a:t>
            </a:r>
            <a:r>
              <a:rPr lang="en-US" dirty="0" smtClean="0"/>
              <a:t>K, Mg </a:t>
            </a:r>
            <a:r>
              <a:rPr lang="tr-TR" dirty="0" smtClean="0"/>
              <a:t>ve </a:t>
            </a:r>
            <a:r>
              <a:rPr lang="en-US" dirty="0" smtClean="0"/>
              <a:t>P </a:t>
            </a:r>
            <a:r>
              <a:rPr lang="en-US" dirty="0" err="1" smtClean="0"/>
              <a:t>i</a:t>
            </a:r>
            <a:r>
              <a:rPr lang="tr-TR" dirty="0" smtClean="0"/>
              <a:t>y</a:t>
            </a:r>
            <a:r>
              <a:rPr lang="en-US" dirty="0" smtClean="0"/>
              <a:t>on</a:t>
            </a:r>
            <a:r>
              <a:rPr lang="tr-TR" dirty="0" smtClean="0"/>
              <a:t>ları</a:t>
            </a:r>
            <a:endParaRPr lang="en-US" dirty="0" smtClean="0"/>
          </a:p>
          <a:p>
            <a:pPr eaLnBrk="1" hangingPunct="1"/>
            <a:r>
              <a:rPr lang="tr-TR" dirty="0" smtClean="0"/>
              <a:t>Dokularası sıvı; </a:t>
            </a:r>
            <a:r>
              <a:rPr lang="en-US" dirty="0" smtClean="0"/>
              <a:t>Na, </a:t>
            </a:r>
            <a:r>
              <a:rPr lang="en-US" dirty="0" err="1" smtClean="0"/>
              <a:t>Cl</a:t>
            </a:r>
            <a:r>
              <a:rPr lang="en-US" dirty="0" smtClean="0"/>
              <a:t>, bi</a:t>
            </a:r>
            <a:r>
              <a:rPr lang="tr-TR" dirty="0" smtClean="0"/>
              <a:t>k</a:t>
            </a:r>
            <a:r>
              <a:rPr lang="en-US" dirty="0" err="1" smtClean="0"/>
              <a:t>arbonat</a:t>
            </a:r>
            <a:r>
              <a:rPr lang="en-US" dirty="0" smtClean="0"/>
              <a:t> </a:t>
            </a:r>
            <a:r>
              <a:rPr lang="en-US" dirty="0" err="1" smtClean="0"/>
              <a:t>i</a:t>
            </a:r>
            <a:r>
              <a:rPr lang="tr-TR" dirty="0" smtClean="0"/>
              <a:t>y</a:t>
            </a:r>
            <a:r>
              <a:rPr lang="en-US" dirty="0" smtClean="0"/>
              <a:t>on</a:t>
            </a:r>
            <a:r>
              <a:rPr lang="tr-TR" dirty="0" smtClean="0"/>
              <a:t>ları</a:t>
            </a:r>
            <a:r>
              <a:rPr lang="en-US" dirty="0" smtClean="0"/>
              <a:t>, O</a:t>
            </a:r>
            <a:r>
              <a:rPr lang="en-US" baseline="-25000" dirty="0" smtClean="0"/>
              <a:t>2</a:t>
            </a:r>
            <a:r>
              <a:rPr lang="en-US" dirty="0" smtClean="0"/>
              <a:t>, amino a</a:t>
            </a:r>
            <a:r>
              <a:rPr lang="tr-TR" dirty="0" smtClean="0"/>
              <a:t>s</a:t>
            </a:r>
            <a:r>
              <a:rPr lang="en-US" dirty="0" err="1" smtClean="0"/>
              <a:t>i</a:t>
            </a:r>
            <a:r>
              <a:rPr lang="tr-TR" dirty="0" smtClean="0"/>
              <a:t>tler</a:t>
            </a:r>
            <a:r>
              <a:rPr lang="en-US" dirty="0" smtClean="0"/>
              <a:t>, </a:t>
            </a:r>
            <a:r>
              <a:rPr lang="tr-TR" dirty="0" smtClean="0"/>
              <a:t>yağ as</a:t>
            </a:r>
            <a:r>
              <a:rPr lang="en-US" dirty="0" err="1" smtClean="0"/>
              <a:t>i</a:t>
            </a:r>
            <a:r>
              <a:rPr lang="tr-TR" dirty="0" smtClean="0"/>
              <a:t>tleri</a:t>
            </a:r>
            <a:r>
              <a:rPr lang="en-US" dirty="0" smtClean="0"/>
              <a:t>, </a:t>
            </a:r>
            <a:r>
              <a:rPr lang="en-US" dirty="0" err="1" smtClean="0"/>
              <a:t>glu</a:t>
            </a:r>
            <a:r>
              <a:rPr lang="tr-TR" dirty="0" smtClean="0"/>
              <a:t>k</a:t>
            </a:r>
            <a:r>
              <a:rPr lang="en-US" dirty="0" smtClean="0"/>
              <a:t>o</a:t>
            </a:r>
            <a:r>
              <a:rPr lang="tr-TR" dirty="0" smtClean="0"/>
              <a:t>z ve</a:t>
            </a:r>
            <a:r>
              <a:rPr lang="en-US" dirty="0" smtClean="0"/>
              <a:t> CO</a:t>
            </a:r>
            <a:r>
              <a:rPr lang="en-US" baseline="-25000" dirty="0" smtClean="0"/>
              <a:t>2</a:t>
            </a:r>
            <a:endParaRPr lang="en-US" dirty="0" smtClean="0"/>
          </a:p>
          <a:p>
            <a:pPr eaLnBrk="1" hangingPunct="1"/>
            <a:r>
              <a:rPr lang="en-US" dirty="0" smtClean="0"/>
              <a:t>L</a:t>
            </a:r>
            <a:r>
              <a:rPr lang="tr-TR" dirty="0" smtClean="0"/>
              <a:t>enf dolaşımı</a:t>
            </a:r>
            <a:endParaRPr lang="en-US" dirty="0" smtClean="0"/>
          </a:p>
          <a:p>
            <a:pPr eaLnBrk="1" hangingPunct="1"/>
            <a:r>
              <a:rPr lang="tr-TR" dirty="0" smtClean="0"/>
              <a:t>Kan dolaşımı</a:t>
            </a:r>
            <a:endParaRPr lang="en-US" dirty="0" smtClean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E73BAF-2058-4D61-8607-53A39969BD3A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68313" y="1229706"/>
            <a:ext cx="8243887" cy="36513"/>
          </a:xfrm>
          <a:prstGeom prst="rect">
            <a:avLst/>
          </a:prstGeom>
          <a:solidFill>
            <a:srgbClr val="004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7782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44475" y="620688"/>
            <a:ext cx="31242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z="4000" dirty="0" smtClean="0"/>
              <a:t>Dolaşım sistemi</a:t>
            </a:r>
            <a:endParaRPr lang="en-US" sz="4000" dirty="0" smtClean="0"/>
          </a:p>
        </p:txBody>
      </p:sp>
      <p:pic>
        <p:nvPicPr>
          <p:cNvPr id="10243" name="Picture 5" descr="C:\My Documents\Courses\EE 470\biopotentials\from Carr\figc1-3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0"/>
            <a:ext cx="55943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E73BAF-2058-4D61-8607-53A39969BD3A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868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plate_2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Template_2</Template>
  <TotalTime>1520</TotalTime>
  <Words>838</Words>
  <Application>Microsoft Office PowerPoint</Application>
  <PresentationFormat>Ekran Gösterisi (4:3)</PresentationFormat>
  <Paragraphs>274</Paragraphs>
  <Slides>56</Slides>
  <Notes>37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56</vt:i4>
      </vt:variant>
    </vt:vector>
  </HeadingPairs>
  <TitlesOfParts>
    <vt:vector size="58" baseType="lpstr">
      <vt:lpstr>Template_2</vt:lpstr>
      <vt:lpstr>Equation</vt:lpstr>
      <vt:lpstr>Biyopotensiyellerin Kaynağı</vt:lpstr>
      <vt:lpstr>Konularımız</vt:lpstr>
      <vt:lpstr>İnsan vücudunun sistemleri</vt:lpstr>
      <vt:lpstr>Kas-iskelet sistemi iskelet</vt:lpstr>
      <vt:lpstr>Kas-iskelet sistemi – kas sistemi</vt:lpstr>
      <vt:lpstr>Solunum sistemi</vt:lpstr>
      <vt:lpstr>Sindirim (Gastrointestinal) sistemi</vt:lpstr>
      <vt:lpstr>Vücut sıvıları</vt:lpstr>
      <vt:lpstr>Dolaşım sistemi</vt:lpstr>
      <vt:lpstr>Vücudun haberleşme sistemi</vt:lpstr>
      <vt:lpstr>Vücuttaki çeşitli hücreler</vt:lpstr>
      <vt:lpstr>Sinir sistemi</vt:lpstr>
      <vt:lpstr>Beyin (the cerebrum)</vt:lpstr>
      <vt:lpstr>Omirilik</vt:lpstr>
      <vt:lpstr>Otonom sinir sistemi</vt:lpstr>
      <vt:lpstr>Sinir dokusu</vt:lpstr>
      <vt:lpstr>Nöronların düzenlenişi</vt:lpstr>
      <vt:lpstr>Jonksiyon geçişi: Synapse ve ganglion (pl ganglia)</vt:lpstr>
      <vt:lpstr>Motonöronlar ve iskelet kası lifleri</vt:lpstr>
      <vt:lpstr>Refleks çevrimi</vt:lpstr>
      <vt:lpstr>Kas uzunluğu kontrol sistemi</vt:lpstr>
      <vt:lpstr>Tıpta önemli ölçümler</vt:lpstr>
      <vt:lpstr>Tıbbi işaretlerin kullanılması</vt:lpstr>
      <vt:lpstr>İnsanda atardamar basınç dalgası</vt:lpstr>
      <vt:lpstr>Çeşitli noktalardaki kalp sesleri, EKG ve basınç</vt:lpstr>
      <vt:lpstr>Elektriksel olarak uyarılabilen hücreler</vt:lpstr>
      <vt:lpstr>Uyarılabilen hücrelerde iyonlar</vt:lpstr>
      <vt:lpstr>Dinlenmedeki kutuplanmış uyarılabilen hücre</vt:lpstr>
      <vt:lpstr>Difüzyon gerilimleri</vt:lpstr>
      <vt:lpstr>Aksiyon gerilimi – depolarize hücre</vt:lpstr>
      <vt:lpstr>Aksiyon geriliminin ölçülmesi</vt:lpstr>
      <vt:lpstr>Aksiyon geriliminin dalga şekli</vt:lpstr>
      <vt:lpstr>Hücre zarı etrafındaki iyon hareketleri</vt:lpstr>
      <vt:lpstr>İyon hareketlerinin aksiyon gerilimine etkileri</vt:lpstr>
      <vt:lpstr>Aksiyon gerilimi oluşumunun özeti</vt:lpstr>
      <vt:lpstr>PowerPoint Sunusu</vt:lpstr>
      <vt:lpstr>Elektronörogram (ENG) – nöron (sinir) membran (zar) gerilimleri</vt:lpstr>
      <vt:lpstr>Aksiyon geriliminin süresi</vt:lpstr>
      <vt:lpstr>PowerPoint Sunusu</vt:lpstr>
      <vt:lpstr>Kalp kaslarında iyon hareketleri ve aksiyon gerilimi</vt:lpstr>
      <vt:lpstr>Kalp kasının aksiyon gerilimi</vt:lpstr>
      <vt:lpstr>PowerPoint Sunusu</vt:lpstr>
      <vt:lpstr>PowerPoint Sunusu</vt:lpstr>
      <vt:lpstr>Miyelinli sinir hücreleri</vt:lpstr>
      <vt:lpstr>Miyelinli ve miyelinsiz sinirler</vt:lpstr>
      <vt:lpstr>PowerPoint Sunusu</vt:lpstr>
      <vt:lpstr>Aksiyon gerilimin yayılması</vt:lpstr>
      <vt:lpstr>Aksiyon geriliminin kaydedilmesi</vt:lpstr>
      <vt:lpstr>Hacım iletken alanlar – hücredışı alan gerilimleri</vt:lpstr>
      <vt:lpstr>Duyu sinirlerinde alan gerilimleri</vt:lpstr>
      <vt:lpstr>Refleksle uyarılan alan gerilimleri– H refleksi</vt:lpstr>
      <vt:lpstr>PowerPoint Sunusu</vt:lpstr>
      <vt:lpstr>PowerPoint Sunusu</vt:lpstr>
      <vt:lpstr>Twitch and tetanus</vt:lpstr>
      <vt:lpstr>Elektromyogram </vt:lpstr>
      <vt:lpstr>Gelecek Ders (29/11) İçin...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Mühendislik Eğitiminde Tasarımın Önemi</dc:title>
  <dc:creator>Bahattin</dc:creator>
  <cp:lastModifiedBy>kadir</cp:lastModifiedBy>
  <cp:revision>76</cp:revision>
  <dcterms:created xsi:type="dcterms:W3CDTF">2013-01-02T13:34:36Z</dcterms:created>
  <dcterms:modified xsi:type="dcterms:W3CDTF">2013-11-21T15:42:52Z</dcterms:modified>
</cp:coreProperties>
</file>