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60" r:id="rId2"/>
  </p:sldMasterIdLst>
  <p:notesMasterIdLst>
    <p:notesMasterId r:id="rId47"/>
  </p:notesMasterIdLst>
  <p:sldIdLst>
    <p:sldId id="317" r:id="rId3"/>
    <p:sldId id="318" r:id="rId4"/>
    <p:sldId id="256" r:id="rId5"/>
    <p:sldId id="257" r:id="rId6"/>
    <p:sldId id="306" r:id="rId7"/>
    <p:sldId id="259" r:id="rId8"/>
    <p:sldId id="280" r:id="rId9"/>
    <p:sldId id="281" r:id="rId10"/>
    <p:sldId id="282" r:id="rId11"/>
    <p:sldId id="307" r:id="rId12"/>
    <p:sldId id="308" r:id="rId13"/>
    <p:sldId id="309" r:id="rId14"/>
    <p:sldId id="310" r:id="rId15"/>
    <p:sldId id="262" r:id="rId16"/>
    <p:sldId id="263" r:id="rId17"/>
    <p:sldId id="312" r:id="rId18"/>
    <p:sldId id="314" r:id="rId19"/>
    <p:sldId id="265" r:id="rId20"/>
    <p:sldId id="266" r:id="rId21"/>
    <p:sldId id="267" r:id="rId22"/>
    <p:sldId id="268" r:id="rId23"/>
    <p:sldId id="269" r:id="rId24"/>
    <p:sldId id="313" r:id="rId25"/>
    <p:sldId id="271" r:id="rId26"/>
    <p:sldId id="315" r:id="rId27"/>
    <p:sldId id="316" r:id="rId28"/>
    <p:sldId id="301" r:id="rId29"/>
    <p:sldId id="272" r:id="rId30"/>
    <p:sldId id="302" r:id="rId31"/>
    <p:sldId id="290" r:id="rId32"/>
    <p:sldId id="311" r:id="rId33"/>
    <p:sldId id="303" r:id="rId34"/>
    <p:sldId id="304" r:id="rId35"/>
    <p:sldId id="273" r:id="rId36"/>
    <p:sldId id="305" r:id="rId37"/>
    <p:sldId id="274" r:id="rId38"/>
    <p:sldId id="295" r:id="rId39"/>
    <p:sldId id="296" r:id="rId40"/>
    <p:sldId id="275" r:id="rId41"/>
    <p:sldId id="276" r:id="rId42"/>
    <p:sldId id="297" r:id="rId43"/>
    <p:sldId id="298" r:id="rId44"/>
    <p:sldId id="299" r:id="rId45"/>
    <p:sldId id="300" r:id="rId46"/>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78" y="-7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38"/>
    </p:cViewPr>
  </p:sorterViewPr>
  <p:notesViewPr>
    <p:cSldViewPr>
      <p:cViewPr>
        <p:scale>
          <a:sx n="50" d="100"/>
          <a:sy n="50" d="100"/>
        </p:scale>
        <p:origin x="-1272" y="45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0.png"/></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image" Target="../media/image11.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3.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4.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8.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39939"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399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9941"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9942"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39943"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B37FB650-2360-4CA6-8184-1A0E9D4B3B9E}" type="slidenum">
              <a:rPr lang="en-US"/>
              <a:pPr/>
              <a:t>‹#›</a:t>
            </a:fld>
            <a:endParaRPr lang="en-US"/>
          </a:p>
        </p:txBody>
      </p:sp>
    </p:spTree>
    <p:extLst>
      <p:ext uri="{BB962C8B-B14F-4D97-AF65-F5344CB8AC3E}">
        <p14:creationId xmlns:p14="http://schemas.microsoft.com/office/powerpoint/2010/main" val="89366845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5C3CEC0-0F98-4DCA-BC1D-98022A432E50}" type="slidenum">
              <a:rPr lang="en-US"/>
              <a:pPr/>
              <a:t>3</a:t>
            </a:fld>
            <a:endParaRPr lang="en-US"/>
          </a:p>
        </p:txBody>
      </p:sp>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p:txBody>
          <a:bodyPr/>
          <a:lstStyle/>
          <a:p>
            <a:pPr>
              <a:buFontTx/>
              <a:buChar char="•"/>
            </a:pPr>
            <a:r>
              <a:rPr lang="en-US"/>
              <a:t>Chemistry lab</a:t>
            </a:r>
          </a:p>
          <a:p>
            <a:pPr lvl="1">
              <a:buFontTx/>
              <a:buChar char="•"/>
            </a:pPr>
            <a:r>
              <a:rPr lang="en-US"/>
              <a:t>performs analyses on blood, urine, cerebrospinal fluid (CSF) and other fluids to determine how much of various clinically important substances they contain</a:t>
            </a:r>
          </a:p>
          <a:p>
            <a:pPr lvl="1">
              <a:buFontTx/>
              <a:buChar char="•"/>
            </a:pPr>
            <a:r>
              <a:rPr lang="en-US"/>
              <a:t>mainly measures concentration of analytes in a solution (mg/mm</a:t>
            </a:r>
            <a:r>
              <a:rPr lang="en-US" baseline="30000"/>
              <a:t>3</a:t>
            </a:r>
            <a:r>
              <a:rPr lang="en-US"/>
              <a:t>)</a:t>
            </a:r>
          </a:p>
          <a:p>
            <a:pPr>
              <a:buFontTx/>
              <a:buChar char="•"/>
            </a:pPr>
            <a:r>
              <a:rPr lang="en-US"/>
              <a:t>Hematology</a:t>
            </a:r>
          </a:p>
          <a:p>
            <a:pPr lvl="1">
              <a:buFontTx/>
              <a:buChar char="•"/>
            </a:pPr>
            <a:r>
              <a:rPr lang="en-US"/>
              <a:t>counts numbers and</a:t>
            </a:r>
          </a:p>
          <a:p>
            <a:pPr lvl="1">
              <a:buFontTx/>
              <a:buChar char="•"/>
            </a:pPr>
            <a:r>
              <a:rPr lang="en-US"/>
              <a:t>determines characteristics of formed elements in blood</a:t>
            </a:r>
          </a:p>
          <a:p>
            <a:pPr>
              <a:buFontTx/>
              <a:buChar char="•"/>
            </a:pPr>
            <a:r>
              <a:rPr lang="en-US"/>
              <a:t>Microbiology</a:t>
            </a:r>
          </a:p>
          <a:p>
            <a:pPr lvl="1">
              <a:buFontTx/>
              <a:buChar char="•"/>
            </a:pPr>
            <a:r>
              <a:rPr lang="en-US"/>
              <a:t>checks body tissues and fluids to see presence of pathological microorganisms</a:t>
            </a:r>
          </a:p>
          <a:p>
            <a:pPr lvl="1">
              <a:buFontTx/>
              <a:buChar char="•"/>
            </a:pPr>
            <a:r>
              <a:rPr lang="en-US"/>
              <a:t>Tests susceptibility of microorganisms to antibodies, etc</a:t>
            </a:r>
          </a:p>
          <a:p>
            <a:pPr>
              <a:buFontTx/>
              <a:buChar char="•"/>
            </a:pPr>
            <a:r>
              <a:rPr lang="en-US"/>
              <a:t>Blood bank</a:t>
            </a:r>
          </a:p>
          <a:p>
            <a:pPr lvl="1">
              <a:buFontTx/>
              <a:buChar char="•"/>
            </a:pPr>
            <a:r>
              <a:rPr lang="en-US"/>
              <a:t>A few systems are available for automation of the basic classification of the type of the blood products (ABO grouping)</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368A350-4896-46E6-B172-E5A873A65A9D}" type="slidenum">
              <a:rPr lang="en-US"/>
              <a:pPr/>
              <a:t>12</a:t>
            </a:fld>
            <a:endParaRPr lang="en-US"/>
          </a:p>
        </p:txBody>
      </p:sp>
      <p:sp>
        <p:nvSpPr>
          <p:cNvPr id="103426" name="Rectangle 2"/>
          <p:cNvSpPr>
            <a:spLocks noGrp="1" noRot="1" noChangeAspect="1" noChangeArrowheads="1" noTextEdit="1"/>
          </p:cNvSpPr>
          <p:nvPr>
            <p:ph type="sldImg"/>
          </p:nvPr>
        </p:nvSpPr>
        <p:spPr>
          <a:ln/>
        </p:spPr>
      </p:sp>
      <p:sp>
        <p:nvSpPr>
          <p:cNvPr id="103427" name="Rectangle 3"/>
          <p:cNvSpPr>
            <a:spLocks noGrp="1" noChangeArrowheads="1"/>
          </p:cNvSpPr>
          <p:nvPr>
            <p:ph type="body" idx="1"/>
          </p:nvPr>
        </p:nvSpPr>
        <p:spPr/>
        <p:txBody>
          <a:bodyPr/>
          <a:lstStyle/>
          <a:p>
            <a:r>
              <a:rPr lang="en-US" b="1">
                <a:ea typeface="MS Mincho" pitchFamily="49" charset="-128"/>
              </a:rPr>
              <a:t>Figure 2.20 Fiber optics.</a:t>
            </a:r>
            <a:r>
              <a:rPr lang="en-US">
                <a:ea typeface="MS Mincho" pitchFamily="49" charset="-128"/>
              </a:rPr>
              <a:t> The solid line shows refraction of rays that escape through the wall of the fiber. The dashed line shows total internal reflection within a fiber.</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3CA9881-DA84-4CD8-B9FD-524319D4BA91}" type="slidenum">
              <a:rPr lang="en-US"/>
              <a:pPr/>
              <a:t>13</a:t>
            </a:fld>
            <a:endParaRPr lang="en-US"/>
          </a:p>
        </p:txBody>
      </p:sp>
      <p:sp>
        <p:nvSpPr>
          <p:cNvPr id="105474" name="Rectangle 2"/>
          <p:cNvSpPr>
            <a:spLocks noGrp="1" noRot="1" noChangeAspect="1" noChangeArrowheads="1" noTextEdit="1"/>
          </p:cNvSpPr>
          <p:nvPr>
            <p:ph type="sldImg"/>
          </p:nvPr>
        </p:nvSpPr>
        <p:spPr>
          <a:ln/>
        </p:spPr>
      </p:sp>
      <p:sp>
        <p:nvSpPr>
          <p:cNvPr id="105475" name="Rectangle 3"/>
          <p:cNvSpPr>
            <a:spLocks noGrp="1" noChangeArrowheads="1"/>
          </p:cNvSpPr>
          <p:nvPr>
            <p:ph type="body" idx="1"/>
          </p:nvPr>
        </p:nvSpPr>
        <p:spPr/>
        <p:txBody>
          <a:bodyPr/>
          <a:lstStyle/>
          <a:p>
            <a:r>
              <a:rPr lang="en-US" b="1">
                <a:ea typeface="MS Mincho" pitchFamily="49" charset="-128"/>
              </a:rPr>
              <a:t>Figure 2.21 Photomultiplier</a:t>
            </a:r>
            <a:r>
              <a:rPr lang="en-US">
                <a:ea typeface="MS Mincho" pitchFamily="49" charset="-128"/>
              </a:rPr>
              <a:t>  An incoming photon strikes the photocathode and liberates an electron. This electron is accelerated toward the first dynode, which is 100 V more positive than the cathode. The impact liberates several electrons by secondary emission. They are accelerated toward the second dynode, which is 100 V more positive than the first dynode, This electron multiplication continues until it reaches the anode, where currents of about 1 </a:t>
            </a:r>
            <a:r>
              <a:rPr lang="en-US">
                <a:latin typeface="Symbol" pitchFamily="18" charset="2"/>
                <a:ea typeface="MS Mincho" pitchFamily="49" charset="-128"/>
              </a:rPr>
              <a:t>m</a:t>
            </a:r>
            <a:r>
              <a:rPr lang="en-US">
                <a:ea typeface="MS Mincho" pitchFamily="49" charset="-128"/>
              </a:rPr>
              <a:t>A flow through </a:t>
            </a:r>
            <a:r>
              <a:rPr lang="en-US" i="1">
                <a:ea typeface="MS Mincho" pitchFamily="49" charset="-128"/>
              </a:rPr>
              <a:t>R</a:t>
            </a:r>
            <a:r>
              <a:rPr lang="en-US" baseline="-25000">
                <a:ea typeface="MS Mincho" pitchFamily="49" charset="-128"/>
              </a:rPr>
              <a:t>L</a:t>
            </a:r>
            <a:r>
              <a:rPr lang="en-US">
                <a:ea typeface="MS Mincho" pitchFamily="49" charset="-128"/>
              </a:rPr>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6D4B58D-DDEE-4AFD-B779-0081FD82792E}" type="slidenum">
              <a:rPr lang="en-US"/>
              <a:pPr/>
              <a:t>14</a:t>
            </a:fld>
            <a:endParaRPr lang="en-US"/>
          </a:p>
        </p:txBody>
      </p:sp>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p:txBody>
          <a:bodyPr/>
          <a:lstStyle/>
          <a:p>
            <a:r>
              <a:rPr lang="en-US" b="1">
                <a:ea typeface="MS Mincho" pitchFamily="49" charset="-128"/>
              </a:rPr>
              <a:t>Figure 2.22 Voltage-current characteristics of irradiated silicon p-n junction.</a:t>
            </a:r>
            <a:r>
              <a:rPr lang="en-US">
                <a:ea typeface="MS Mincho" pitchFamily="49" charset="-128"/>
              </a:rPr>
              <a:t>  For 0 irradiance, both forward and reverse characteristics are normal. For 1 mW/cm</a:t>
            </a:r>
            <a:r>
              <a:rPr lang="en-US" baseline="30000">
                <a:ea typeface="MS Mincho" pitchFamily="49" charset="-128"/>
              </a:rPr>
              <a:t>2</a:t>
            </a:r>
            <a:r>
              <a:rPr lang="en-US">
                <a:ea typeface="MS Mincho" pitchFamily="49" charset="-128"/>
              </a:rPr>
              <a:t>, open-circuit voltage is 600 </a:t>
            </a:r>
            <a:r>
              <a:rPr lang="en-US">
                <a:latin typeface="Symbol" pitchFamily="18" charset="2"/>
                <a:ea typeface="MS Mincho" pitchFamily="49" charset="-128"/>
              </a:rPr>
              <a:t>m</a:t>
            </a:r>
            <a:r>
              <a:rPr lang="en-US">
                <a:ea typeface="MS Mincho" pitchFamily="49" charset="-128"/>
              </a:rPr>
              <a:t>V and short-circuit current is 8 </a:t>
            </a:r>
            <a:r>
              <a:rPr lang="en-US">
                <a:latin typeface="Symbol" pitchFamily="18" charset="2"/>
                <a:ea typeface="MS Mincho" pitchFamily="49" charset="-128"/>
              </a:rPr>
              <a:t>m</a:t>
            </a:r>
            <a:r>
              <a:rPr lang="en-US">
                <a:ea typeface="MS Mincho" pitchFamily="49" charset="-128"/>
              </a:rPr>
              <a:t>A.</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C67773A-9F21-4EEC-A630-84F23A30B298}" type="slidenum">
              <a:rPr lang="en-US"/>
              <a:pPr/>
              <a:t>15</a:t>
            </a:fld>
            <a:endParaRPr lang="en-US"/>
          </a:p>
        </p:txBody>
      </p:sp>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p:txBody>
          <a:bodyPr/>
          <a:lstStyle/>
          <a:p>
            <a:r>
              <a:rPr lang="en-US" b="1">
                <a:ea typeface="MS Mincho" pitchFamily="49" charset="-128"/>
              </a:rPr>
              <a:t>Figure 11.1 Block diagram of a spectrophotometer </a:t>
            </a:r>
            <a:r>
              <a:rPr lang="en-US">
                <a:ea typeface="MS Mincho" pitchFamily="49" charset="-128"/>
              </a:rPr>
              <a:t> (Based on R. J. Henry, D. C. Cannon, and J. W. Winkelman, eds., </a:t>
            </a:r>
            <a:r>
              <a:rPr lang="en-US" i="1">
                <a:ea typeface="MS Mincho" pitchFamily="49" charset="-128"/>
              </a:rPr>
              <a:t>Clinical Chemistry</a:t>
            </a:r>
            <a:r>
              <a:rPr lang="en-US">
                <a:ea typeface="MS Mincho" pitchFamily="49" charset="-128"/>
              </a:rPr>
              <a:t>, 2nd ed. Hagerstown, MD: Harper &amp; Row, 1974.)</a:t>
            </a:r>
          </a:p>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A5006C7-BD31-497C-8E26-D861FC4E2AD1}" type="slidenum">
              <a:rPr lang="en-US"/>
              <a:pPr/>
              <a:t>16</a:t>
            </a:fld>
            <a:endParaRPr lang="en-US"/>
          </a:p>
        </p:txBody>
      </p:sp>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p:txBody>
          <a:bodyPr/>
          <a:lstStyle/>
          <a:p>
            <a:r>
              <a:rPr lang="en-US"/>
              <a:t>Principle of colorimeter analysis</a:t>
            </a:r>
          </a:p>
          <a:p>
            <a:r>
              <a:rPr lang="en-US"/>
              <a:t>Beer's law: Pt = Po10</a:t>
            </a:r>
            <a:r>
              <a:rPr lang="en-US" baseline="30000"/>
              <a:t>-aLC</a:t>
            </a:r>
            <a:r>
              <a:rPr lang="en-US"/>
              <a:t> where</a:t>
            </a:r>
          </a:p>
          <a:p>
            <a:pPr lvl="2"/>
            <a:r>
              <a:rPr lang="en-US"/>
              <a:t>Po : radiant energy arriving at the cuvette</a:t>
            </a:r>
          </a:p>
          <a:p>
            <a:pPr lvl="2"/>
            <a:r>
              <a:rPr lang="en-US"/>
              <a:t>Pt : Radiant energy leaving the cuvette</a:t>
            </a:r>
          </a:p>
          <a:p>
            <a:pPr lvl="2"/>
            <a:r>
              <a:rPr lang="en-US"/>
              <a:t>a: absorptivity of the sample (extinction coefficient)</a:t>
            </a:r>
          </a:p>
          <a:p>
            <a:pPr lvl="2"/>
            <a:r>
              <a:rPr lang="en-US"/>
              <a:t>L : Length of the path through the sample</a:t>
            </a:r>
          </a:p>
          <a:p>
            <a:pPr lvl="2"/>
            <a:r>
              <a:rPr lang="en-US"/>
              <a:t>C : Concentration of the absorbing sample</a:t>
            </a:r>
          </a:p>
          <a:p>
            <a:r>
              <a:rPr lang="en-US"/>
              <a:t>% transmittance (T) = Pt*100/Po =10</a:t>
            </a:r>
            <a:r>
              <a:rPr lang="en-US" baseline="30000"/>
              <a:t>-aLC</a:t>
            </a:r>
            <a:endParaRPr lang="en-US"/>
          </a:p>
          <a:p>
            <a:r>
              <a:rPr lang="en-US"/>
              <a:t>Absorbance A= log (Po/Pt) = log(100/%T)  = 2 - log(%T) = 2 - (2 - aLC); </a:t>
            </a:r>
          </a:p>
          <a:p>
            <a:r>
              <a:rPr lang="en-US">
                <a:sym typeface="Symbol" pitchFamily="18" charset="2"/>
              </a:rPr>
              <a:t></a:t>
            </a:r>
            <a:r>
              <a:rPr lang="en-US"/>
              <a:t> A = aLC</a:t>
            </a:r>
          </a:p>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52585A4-3BDD-4BCD-80F4-F16856C85A0E}" type="slidenum">
              <a:rPr lang="en-US"/>
              <a:pPr/>
              <a:t>17</a:t>
            </a:fld>
            <a:endParaRPr lang="en-US"/>
          </a:p>
        </p:txBody>
      </p:sp>
      <p:sp>
        <p:nvSpPr>
          <p:cNvPr id="116738" name="Rectangle 2"/>
          <p:cNvSpPr>
            <a:spLocks noGrp="1" noRot="1" noChangeAspect="1" noChangeArrowheads="1" noTextEdit="1"/>
          </p:cNvSpPr>
          <p:nvPr>
            <p:ph type="sldImg"/>
          </p:nvPr>
        </p:nvSpPr>
        <p:spPr>
          <a:ln/>
        </p:spPr>
      </p:sp>
      <p:sp>
        <p:nvSpPr>
          <p:cNvPr id="116739" name="Rectangle 3"/>
          <p:cNvSpPr>
            <a:spLocks noGrp="1" noChangeArrowheads="1"/>
          </p:cNvSpPr>
          <p:nvPr>
            <p:ph type="body" idx="1"/>
          </p:nvPr>
        </p:nvSpPr>
        <p:spPr/>
        <p:txBody>
          <a:bodyPr/>
          <a:lstStyle/>
          <a:p>
            <a:r>
              <a:rPr lang="en-US"/>
              <a:t>Most substances of clinical interest have high concentrations of analytes. Dilutent: Chemical substance that reduces the concentration of the sample in the solution without effecting it's composition.</a:t>
            </a:r>
          </a:p>
          <a:p>
            <a:r>
              <a:rPr lang="en-US"/>
              <a:t>In vast majority of cases, these substances, as they are found in patient’s samples (of serum, urine, CSF, etc) do not show the desired energy absorption characteristics.</a:t>
            </a:r>
          </a:p>
          <a:p>
            <a:r>
              <a:rPr lang="en-US"/>
              <a:t>Special chemicals, called reagents are added to the sample causing a chemical reaction to occur. This reaction yields a product that has the required optical characteristics, and it is placed in the cuvette for the analysis.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E85665E-410E-434C-8C38-D5E6F26058DE}" type="slidenum">
              <a:rPr lang="en-US"/>
              <a:pPr/>
              <a:t>23</a:t>
            </a:fld>
            <a:endParaRPr lang="en-US"/>
          </a:p>
        </p:txBody>
      </p:sp>
      <p:sp>
        <p:nvSpPr>
          <p:cNvPr id="114690" name="Rectangle 2"/>
          <p:cNvSpPr>
            <a:spLocks noGrp="1" noRot="1" noChangeAspect="1" noChangeArrowheads="1" noTextEdit="1"/>
          </p:cNvSpPr>
          <p:nvPr>
            <p:ph type="sldImg"/>
          </p:nvPr>
        </p:nvSpPr>
        <p:spPr>
          <a:ln/>
        </p:spPr>
      </p:sp>
      <p:sp>
        <p:nvSpPr>
          <p:cNvPr id="11469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6BFE683-96FF-4774-BAAE-9D9E0120BD58}" type="slidenum">
              <a:rPr lang="en-US"/>
              <a:pPr/>
              <a:t>25</a:t>
            </a:fld>
            <a:endParaRPr lang="en-US"/>
          </a:p>
        </p:txBody>
      </p:sp>
      <p:sp>
        <p:nvSpPr>
          <p:cNvPr id="118786" name="Rectangle 2"/>
          <p:cNvSpPr>
            <a:spLocks noGrp="1" noRot="1" noChangeAspect="1" noChangeArrowheads="1" noTextEdit="1"/>
          </p:cNvSpPr>
          <p:nvPr>
            <p:ph type="sldImg"/>
          </p:nvPr>
        </p:nvSpPr>
        <p:spPr>
          <a:ln/>
        </p:spPr>
      </p:sp>
      <p:sp>
        <p:nvSpPr>
          <p:cNvPr id="118787" name="Rectangle 3"/>
          <p:cNvSpPr>
            <a:spLocks noGrp="1" noChangeArrowheads="1"/>
          </p:cNvSpPr>
          <p:nvPr>
            <p:ph type="body" idx="1"/>
          </p:nvPr>
        </p:nvSpPr>
        <p:spPr/>
        <p:txBody>
          <a:bodyPr/>
          <a:lstStyle/>
          <a:p>
            <a:r>
              <a:rPr lang="en-US"/>
              <a:t>Flame photometer is an optical electronic device that measures the color intensity of a substance (like sodium or potassium) aspirated into a flame.</a:t>
            </a:r>
          </a:p>
          <a:p>
            <a:r>
              <a:rPr lang="en-US"/>
              <a:t>Differs from spectrophotometers in three ways:</a:t>
            </a:r>
          </a:p>
          <a:p>
            <a:pPr lvl="1"/>
            <a:r>
              <a:rPr lang="en-US"/>
              <a:t>Power source and sample holder functions are combined in the flame</a:t>
            </a:r>
          </a:p>
          <a:p>
            <a:pPr lvl="1"/>
            <a:r>
              <a:rPr lang="en-US"/>
              <a:t>Objective is measurement of sample's emission rather than absorption of light</a:t>
            </a:r>
          </a:p>
          <a:p>
            <a:pPr lvl="1"/>
            <a:r>
              <a:rPr lang="en-US"/>
              <a:t>Can determine only concentrations of pure metals</a:t>
            </a:r>
          </a:p>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579019F-E40B-4D01-9FAD-CFCB84FCE94E}" type="slidenum">
              <a:rPr lang="en-US"/>
              <a:pPr/>
              <a:t>26</a:t>
            </a:fld>
            <a:endParaRPr lang="en-US"/>
          </a:p>
        </p:txBody>
      </p:sp>
      <p:sp>
        <p:nvSpPr>
          <p:cNvPr id="120834" name="Rectangle 2"/>
          <p:cNvSpPr>
            <a:spLocks noGrp="1" noRot="1" noChangeAspect="1" noChangeArrowheads="1" noTextEdit="1"/>
          </p:cNvSpPr>
          <p:nvPr>
            <p:ph type="sldImg"/>
          </p:nvPr>
        </p:nvSpPr>
        <p:spPr>
          <a:ln/>
        </p:spPr>
      </p:sp>
      <p:sp>
        <p:nvSpPr>
          <p:cNvPr id="1208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69DDC50-F5A1-40DE-94C1-CB9674E759BD}" type="slidenum">
              <a:rPr lang="en-US"/>
              <a:pPr/>
              <a:t>27</a:t>
            </a:fld>
            <a:endParaRPr lang="en-US"/>
          </a:p>
        </p:txBody>
      </p:sp>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p:txBody>
          <a:bodyPr/>
          <a:lstStyle/>
          <a:p>
            <a:r>
              <a:rPr lang="en-US" b="1">
                <a:ea typeface="MS Mincho" pitchFamily="49" charset="-128"/>
              </a:rPr>
              <a:t>Figure 11.2</a:t>
            </a:r>
            <a:r>
              <a:rPr lang="en-US">
                <a:ea typeface="MS Mincho" pitchFamily="49" charset="-128"/>
              </a:rPr>
              <a:t> Block diagram of instruments for (a) flame emission and (b) flame </a:t>
            </a:r>
            <a:r>
              <a:rPr lang="en-US">
                <a:cs typeface="Times New Roman" pitchFamily="18" charset="0"/>
              </a:rPr>
              <a:t/>
            </a:r>
            <a:br>
              <a:rPr lang="en-US">
                <a:cs typeface="Times New Roman" pitchFamily="18" charset="0"/>
              </a:rPr>
            </a:br>
            <a:r>
              <a:rPr lang="en-US">
                <a:ea typeface="MS Mincho" pitchFamily="49" charset="-128"/>
              </a:rPr>
              <a:t>absorption. (Based on R. J. Henry, D. C. Cannon, and J. W. Winkelman, eds., </a:t>
            </a:r>
            <a:r>
              <a:rPr lang="en-US" i="1">
                <a:ea typeface="MS Mincho" pitchFamily="49" charset="-128"/>
              </a:rPr>
              <a:t>Clinical Chemistry</a:t>
            </a:r>
            <a:r>
              <a:rPr lang="en-US">
                <a:ea typeface="MS Mincho" pitchFamily="49" charset="-128"/>
              </a:rPr>
              <a:t>, 2nd ed. Hagerstown, MD: Harper &amp; Row, 1974.)</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09ECC4D-5047-4093-A0F3-A96BC322B958}" type="slidenum">
              <a:rPr lang="en-US"/>
              <a:pPr/>
              <a:t>4</a:t>
            </a:fld>
            <a:endParaRPr lang="en-US"/>
          </a:p>
        </p:txBody>
      </p:sp>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p:txBody>
          <a:bodyPr/>
          <a:lstStyle/>
          <a:p>
            <a:pPr>
              <a:buFontTx/>
              <a:buChar char="•"/>
            </a:pPr>
            <a:r>
              <a:rPr lang="en-US"/>
              <a:t>Sample Handling</a:t>
            </a:r>
          </a:p>
          <a:p>
            <a:pPr lvl="1">
              <a:buFontTx/>
              <a:buChar char="•"/>
            </a:pPr>
            <a:r>
              <a:rPr lang="en-US"/>
              <a:t>Naming and identification of tests needed</a:t>
            </a:r>
          </a:p>
          <a:p>
            <a:pPr lvl="1">
              <a:buFontTx/>
              <a:buChar char="•"/>
            </a:pPr>
            <a:r>
              <a:rPr lang="en-US"/>
              <a:t>Mixing samples with reagents if necessary</a:t>
            </a:r>
          </a:p>
          <a:p>
            <a:pPr lvl="2">
              <a:buFontTx/>
              <a:buChar char="•"/>
            </a:pPr>
            <a:r>
              <a:rPr lang="en-US"/>
              <a:t>Reagent is a material that interacts with the analyte concerned and optical properties of the reagent changes depending upon the concentration of the analyte</a:t>
            </a:r>
          </a:p>
          <a:p>
            <a:pPr lvl="1">
              <a:buFontTx/>
              <a:buChar char="•"/>
            </a:pPr>
            <a:r>
              <a:rPr lang="en-US"/>
              <a:t>Incubation</a:t>
            </a:r>
          </a:p>
          <a:p>
            <a:pPr lvl="2">
              <a:buFontTx/>
              <a:buChar char="•"/>
            </a:pPr>
            <a:r>
              <a:rPr lang="en-US"/>
              <a:t>sample allowed to reacts fully with reagent and </a:t>
            </a:r>
          </a:p>
          <a:p>
            <a:pPr lvl="2">
              <a:buFontTx/>
              <a:buChar char="•"/>
            </a:pPr>
            <a:r>
              <a:rPr lang="en-US"/>
              <a:t>warmed up to certain temperature</a:t>
            </a:r>
          </a:p>
          <a:p>
            <a:pPr>
              <a:buFontTx/>
              <a:buChar char="•"/>
            </a:pPr>
            <a:r>
              <a:rPr lang="en-US"/>
              <a:t>Performing tests:</a:t>
            </a:r>
          </a:p>
          <a:p>
            <a:pPr lvl="1">
              <a:buFontTx/>
              <a:buChar char="•"/>
            </a:pPr>
            <a:r>
              <a:rPr lang="en-US"/>
              <a:t>Mostly optical techniques are used to measure light absorbed or generated by the sample</a:t>
            </a:r>
          </a:p>
          <a:p>
            <a:pPr lvl="1">
              <a:buFontTx/>
              <a:buChar char="•"/>
            </a:pPr>
            <a:r>
              <a:rPr lang="en-US"/>
              <a:t>Accuracy and precision of results are important</a:t>
            </a:r>
          </a:p>
          <a:p>
            <a:pPr lvl="1">
              <a:buFontTx/>
              <a:buChar char="•"/>
            </a:pPr>
            <a:r>
              <a:rPr lang="en-US"/>
              <a:t>Quality control is essential</a:t>
            </a:r>
          </a:p>
          <a:p>
            <a:pPr lvl="1"/>
            <a:endParaRPr lang="en-US"/>
          </a:p>
          <a:p>
            <a:endParaRPr lang="en-US"/>
          </a:p>
          <a:p>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3B659AA-0D1D-41C1-ACFC-27D7DA0EE1E9}" type="slidenum">
              <a:rPr lang="en-US"/>
              <a:pPr/>
              <a:t>29</a:t>
            </a:fld>
            <a:endParaRPr lang="en-US"/>
          </a:p>
        </p:txBody>
      </p:sp>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p:txBody>
          <a:bodyPr/>
          <a:lstStyle/>
          <a:p>
            <a:r>
              <a:rPr lang="en-US" b="1" dirty="0">
                <a:ea typeface="MS Mincho" pitchFamily="49" charset="-128"/>
              </a:rPr>
              <a:t>Figure 11.3 Block diagram of a </a:t>
            </a:r>
            <a:r>
              <a:rPr lang="en-US" b="1" dirty="0" err="1">
                <a:ea typeface="MS Mincho" pitchFamily="49" charset="-128"/>
              </a:rPr>
              <a:t>fluorometer</a:t>
            </a:r>
            <a:r>
              <a:rPr lang="en-US" dirty="0">
                <a:ea typeface="MS Mincho" pitchFamily="49" charset="-128"/>
              </a:rPr>
              <a:t>  (Based on R. Hicks, J. R. </a:t>
            </a:r>
            <a:r>
              <a:rPr lang="en-US" dirty="0" err="1">
                <a:ea typeface="MS Mincho" pitchFamily="49" charset="-128"/>
              </a:rPr>
              <a:t>Schenken</a:t>
            </a:r>
            <a:r>
              <a:rPr lang="en-US" dirty="0">
                <a:ea typeface="MS Mincho" pitchFamily="49" charset="-128"/>
              </a:rPr>
              <a:t>, and M. A. </a:t>
            </a:r>
            <a:r>
              <a:rPr lang="en-US" dirty="0" err="1">
                <a:ea typeface="MS Mincho" pitchFamily="49" charset="-128"/>
              </a:rPr>
              <a:t>Steinrauf</a:t>
            </a:r>
            <a:r>
              <a:rPr lang="en-US" dirty="0">
                <a:ea typeface="MS Mincho" pitchFamily="49" charset="-128"/>
              </a:rPr>
              <a:t>, </a:t>
            </a:r>
            <a:r>
              <a:rPr lang="en-US" i="1" dirty="0">
                <a:ea typeface="MS Mincho" pitchFamily="49" charset="-128"/>
              </a:rPr>
              <a:t>Laboratory Instrumentation</a:t>
            </a:r>
            <a:r>
              <a:rPr lang="en-US" dirty="0">
                <a:ea typeface="MS Mincho" pitchFamily="49" charset="-128"/>
              </a:rPr>
              <a:t>. Hagerstown, MD: Harper &amp; Row, 1974. Used with permission of C. A. McWhorter.)</a:t>
            </a:r>
          </a:p>
          <a:p>
            <a:r>
              <a:rPr lang="en-US" dirty="0"/>
              <a:t>A number of molecules emit light in a characteristic spectrum (the emission spectrum) immediately after absorbing radiant energy and being raised to an excited state.</a:t>
            </a:r>
          </a:p>
          <a:p>
            <a:endParaRPr lang="en-US" dirty="0">
              <a:ea typeface="MS Mincho" pitchFamily="49"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81DCDAE-576C-4B30-9E17-441F7C9BD9B5}" type="slidenum">
              <a:rPr lang="en-US"/>
              <a:pPr/>
              <a:t>31</a:t>
            </a:fld>
            <a:endParaRPr lang="en-US"/>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r>
              <a:rPr lang="en-US"/>
              <a:t>The Synchron CX4 includes three major subsystems as specimen handling, reagent handling and cuvette reaction systems.</a:t>
            </a:r>
          </a:p>
          <a:p>
            <a:r>
              <a:rPr lang="en-US"/>
              <a:t>Testing cycle consists of the service interval and the analytical spin cycle. Each of the 80 cuvettes sequentially goes through these steps within the testing cycle. During the service interval (10 s) the test reaction is initiated. In this interval, products of previous tests are removed from the cuvette, test reagents and test samples are placed. During the analytical spin cycle, the sample carousel is spun at 90 rpm for 6 s. The cuvette passes through the optic station for reading the absorbance. The reading can be done at ten distinct frequencies and five of them are used for each sample. During each spin cycle, each cuvette passes through the optic station eight times. The number of spin cycles varies with the type of test. For glucose determination for example 13 spin cycles are used and it takes about 200 s for the completion of the test (each cycle takes 16 s). </a:t>
            </a:r>
          </a:p>
          <a:p>
            <a:r>
              <a:rPr lang="en-US"/>
              <a:t>In an endpoint reaction, the absorbance at the time of last measurement is used. In the rate type measurement each single measurement is used to determine the rate of change of the absorbance of the reaction mixture. </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A32D867-44DF-46BD-8143-F78272FDADA3}" type="slidenum">
              <a:rPr lang="en-US"/>
              <a:pPr/>
              <a:t>32</a:t>
            </a:fld>
            <a:endParaRPr lang="en-US"/>
          </a:p>
        </p:txBody>
      </p:sp>
      <p:sp>
        <p:nvSpPr>
          <p:cNvPr id="83970" name="Rectangle 2"/>
          <p:cNvSpPr>
            <a:spLocks noGrp="1" noRot="1" noChangeAspect="1" noChangeArrowheads="1" noTextEdit="1"/>
          </p:cNvSpPr>
          <p:nvPr>
            <p:ph type="sldImg"/>
          </p:nvPr>
        </p:nvSpPr>
        <p:spPr>
          <a:ln/>
        </p:spPr>
      </p:sp>
      <p:sp>
        <p:nvSpPr>
          <p:cNvPr id="83971" name="Rectangle 3"/>
          <p:cNvSpPr>
            <a:spLocks noGrp="1" noChangeArrowheads="1"/>
          </p:cNvSpPr>
          <p:nvPr>
            <p:ph type="body" idx="1"/>
          </p:nvPr>
        </p:nvSpPr>
        <p:spPr/>
        <p:txBody>
          <a:bodyPr/>
          <a:lstStyle/>
          <a:p>
            <a:r>
              <a:rPr lang="en-US" b="1">
                <a:ea typeface="MS Mincho" pitchFamily="49" charset="-128"/>
              </a:rPr>
              <a:t>Figure 11.5 Block Diagram of ACA</a:t>
            </a:r>
            <a:r>
              <a:rPr lang="en-US">
                <a:ea typeface="MS Mincho" pitchFamily="49" charset="-128"/>
              </a:rPr>
              <a:t> (From </a:t>
            </a:r>
            <a:r>
              <a:rPr lang="en-US" i="1">
                <a:ea typeface="MS Mincho" pitchFamily="49" charset="-128"/>
              </a:rPr>
              <a:t>ACA Instrument Instruction Manual</a:t>
            </a:r>
            <a:r>
              <a:rPr lang="en-US">
                <a:ea typeface="MS Mincho" pitchFamily="49" charset="-128"/>
              </a:rPr>
              <a:t>, </a:t>
            </a:r>
            <a:r>
              <a:rPr lang="en-US">
                <a:cs typeface="Times New Roman" pitchFamily="18" charset="0"/>
              </a:rPr>
              <a:t/>
            </a:r>
            <a:br>
              <a:rPr lang="en-US">
                <a:cs typeface="Times New Roman" pitchFamily="18" charset="0"/>
              </a:rPr>
            </a:br>
            <a:r>
              <a:rPr lang="en-US">
                <a:ea typeface="MS Mincho" pitchFamily="49" charset="-128"/>
              </a:rPr>
              <a:t>Dupont Company, Automatic Clinical Analysis Division, Wilmington, DE 19898.)</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AE2CC9-6ABD-4358-8B6D-680B8F750420}" type="slidenum">
              <a:rPr lang="en-US"/>
              <a:pPr/>
              <a:t>33</a:t>
            </a:fld>
            <a:endParaRPr lang="en-US"/>
          </a:p>
        </p:txBody>
      </p:sp>
      <p:sp>
        <p:nvSpPr>
          <p:cNvPr id="86018"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p:txBody>
          <a:bodyPr/>
          <a:lstStyle/>
          <a:p>
            <a:r>
              <a:rPr lang="en-US" b="1">
                <a:ea typeface="MS Mincho" pitchFamily="49" charset="-128"/>
              </a:rPr>
              <a:t>Figure 11.6 Sample kit and analytical test pack of ACA</a:t>
            </a:r>
            <a:r>
              <a:rPr lang="en-US">
                <a:ea typeface="MS Mincho" pitchFamily="49" charset="-128"/>
              </a:rPr>
              <a:t> (From </a:t>
            </a:r>
            <a:r>
              <a:rPr lang="en-US" i="1">
                <a:ea typeface="MS Mincho" pitchFamily="49" charset="-128"/>
              </a:rPr>
              <a:t>ACA Instrument Instruction Manual</a:t>
            </a:r>
            <a:r>
              <a:rPr lang="en-US">
                <a:ea typeface="MS Mincho" pitchFamily="49" charset="-128"/>
              </a:rPr>
              <a:t>, Dupont Company, Automatic Clinical Analysis Division, Wilmington, DE 19898.)</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C08D96B-A064-4737-BBE6-85E85DD2F24C}" type="slidenum">
              <a:rPr lang="en-US"/>
              <a:pPr/>
              <a:t>35</a:t>
            </a:fld>
            <a:endParaRPr lang="en-US"/>
          </a:p>
        </p:txBody>
      </p:sp>
      <p:sp>
        <p:nvSpPr>
          <p:cNvPr id="88066" name="Rectangle 2"/>
          <p:cNvSpPr>
            <a:spLocks noGrp="1" noRot="1" noChangeAspect="1" noChangeArrowheads="1" noTextEdit="1"/>
          </p:cNvSpPr>
          <p:nvPr>
            <p:ph type="sldImg"/>
          </p:nvPr>
        </p:nvSpPr>
        <p:spPr>
          <a:ln/>
        </p:spPr>
      </p:sp>
      <p:sp>
        <p:nvSpPr>
          <p:cNvPr id="88067" name="Rectangle 3"/>
          <p:cNvSpPr>
            <a:spLocks noGrp="1" noChangeArrowheads="1"/>
          </p:cNvSpPr>
          <p:nvPr>
            <p:ph type="body" idx="1"/>
          </p:nvPr>
        </p:nvSpPr>
        <p:spPr/>
        <p:txBody>
          <a:bodyPr/>
          <a:lstStyle/>
          <a:p>
            <a:r>
              <a:rPr lang="en-US" b="1">
                <a:ea typeface="MS Mincho" pitchFamily="49" charset="-128"/>
              </a:rPr>
              <a:t>Figure 11.7  Block diagram of a gas-liquid chromatograph (GLC)</a:t>
            </a:r>
          </a:p>
          <a:p>
            <a:r>
              <a:rPr lang="en-US" b="1">
                <a:ea typeface="MS Mincho" pitchFamily="49" charset="-128"/>
              </a:rPr>
              <a:t>Figure 11.8 </a:t>
            </a:r>
            <a:r>
              <a:rPr lang="en-US">
                <a:ea typeface="MS Mincho" pitchFamily="49" charset="-128"/>
              </a:rPr>
              <a:t> Example of a GLC recording for the analysis of blood levels of phenobarbital (peak </a:t>
            </a:r>
            <a:r>
              <a:rPr lang="en-US" i="1">
                <a:ea typeface="MS Mincho" pitchFamily="49" charset="-128"/>
              </a:rPr>
              <a:t>a</a:t>
            </a:r>
            <a:r>
              <a:rPr lang="en-US">
                <a:ea typeface="MS Mincho" pitchFamily="49" charset="-128"/>
              </a:rPr>
              <a:t>) and phenytoin (peak </a:t>
            </a:r>
            <a:r>
              <a:rPr lang="en-US" i="1">
                <a:ea typeface="MS Mincho" pitchFamily="49" charset="-128"/>
              </a:rPr>
              <a:t>c</a:t>
            </a:r>
            <a:r>
              <a:rPr lang="en-US">
                <a:ea typeface="MS Mincho" pitchFamily="49" charset="-128"/>
              </a:rPr>
              <a:t>). Peak </a:t>
            </a:r>
            <a:r>
              <a:rPr lang="en-US" i="1">
                <a:ea typeface="MS Mincho" pitchFamily="49" charset="-128"/>
              </a:rPr>
              <a:t>b</a:t>
            </a:r>
            <a:r>
              <a:rPr lang="en-US">
                <a:ea typeface="MS Mincho" pitchFamily="49" charset="-128"/>
              </a:rPr>
              <a:t> corresponds to the level of heptabarbital (the internal standard).</a:t>
            </a:r>
          </a:p>
          <a:p>
            <a:r>
              <a:rPr lang="en-US" b="1">
                <a:ea typeface="MS Mincho" pitchFamily="49" charset="-128"/>
              </a:rPr>
              <a:t>(inset)</a:t>
            </a:r>
          </a:p>
          <a:p>
            <a:r>
              <a:rPr lang="en-US"/>
              <a:t>Separation of mixture of substances into component parts.</a:t>
            </a:r>
          </a:p>
          <a:p>
            <a:r>
              <a:rPr lang="en-US"/>
              <a:t>The name is misleading since it does not separate substances on the principle of color.</a:t>
            </a:r>
          </a:p>
          <a:p>
            <a:r>
              <a:rPr lang="en-US"/>
              <a:t>Patient sample (with a volatile solvent) flash evaporates as it enters</a:t>
            </a:r>
          </a:p>
          <a:p>
            <a:r>
              <a:rPr lang="en-US"/>
              <a:t>It is carried out through the column (1 m long and about 7 mm in diameter)</a:t>
            </a:r>
          </a:p>
          <a:p>
            <a:r>
              <a:rPr lang="en-US"/>
              <a:t>Each element is delayed separately in the column and appears at the output yielding different elements at different times.</a:t>
            </a:r>
          </a:p>
          <a:p>
            <a:r>
              <a:rPr lang="en-US"/>
              <a:t>Figure at the inset shows an example recording obtained from analysis of a blood specimen for levels of important drugs.</a:t>
            </a:r>
          </a:p>
          <a:p>
            <a:r>
              <a:rPr lang="en-US"/>
              <a:t>Advantages in analyzing complex compounds. Work with small amounts of samples, and great sensitivity. Analysis is completed in less than 1 hour, usually in less than 15 s.</a:t>
            </a:r>
          </a:p>
          <a:p>
            <a:endParaRPr lang="en-US"/>
          </a:p>
          <a:p>
            <a:endParaRPr lang="en-US" b="1">
              <a:ea typeface="MS Mincho" pitchFamily="49"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FC64300-2E17-4486-A5AC-A39F8EBAF43B}" type="slidenum">
              <a:rPr lang="en-US"/>
              <a:pPr/>
              <a:t>37</a:t>
            </a:fld>
            <a:endParaRPr lang="en-US"/>
          </a:p>
        </p:txBody>
      </p:sp>
      <p:sp>
        <p:nvSpPr>
          <p:cNvPr id="90114" name="Rectangle 2"/>
          <p:cNvSpPr>
            <a:spLocks noGrp="1" noRot="1" noChangeAspect="1" noChangeArrowheads="1" noTextEdit="1"/>
          </p:cNvSpPr>
          <p:nvPr>
            <p:ph type="sldImg"/>
          </p:nvPr>
        </p:nvSpPr>
        <p:spPr>
          <a:ln/>
        </p:spPr>
      </p:sp>
      <p:sp>
        <p:nvSpPr>
          <p:cNvPr id="90115" name="Rectangle 3"/>
          <p:cNvSpPr>
            <a:spLocks noGrp="1" noChangeArrowheads="1"/>
          </p:cNvSpPr>
          <p:nvPr>
            <p:ph type="body" idx="1"/>
          </p:nvPr>
        </p:nvSpPr>
        <p:spPr/>
        <p:txBody>
          <a:bodyPr/>
          <a:lstStyle/>
          <a:p>
            <a:r>
              <a:rPr lang="en-US" b="1">
                <a:ea typeface="MS Mincho" pitchFamily="49" charset="-128"/>
              </a:rPr>
              <a:t>Figure 11.9 Cellulose acetate electrophoresis</a:t>
            </a:r>
            <a:r>
              <a:rPr lang="en-US">
                <a:ea typeface="MS Mincho" pitchFamily="49" charset="-128"/>
              </a:rPr>
              <a:t> (Based on R. Hicks, J. R. Schenken, and M. A. Steinrauf, </a:t>
            </a:r>
            <a:r>
              <a:rPr lang="en-US" i="1">
                <a:ea typeface="MS Mincho" pitchFamily="49" charset="-128"/>
              </a:rPr>
              <a:t>Laboratory Instrumentation</a:t>
            </a:r>
            <a:r>
              <a:rPr lang="en-US">
                <a:ea typeface="MS Mincho" pitchFamily="49" charset="-128"/>
              </a:rPr>
              <a:t>. Hagerstown, MD: Harper &amp; Row, 1974. Used with permission of C. A. McWhorter.)</a:t>
            </a:r>
          </a:p>
          <a:p>
            <a:r>
              <a:rPr lang="en-US"/>
              <a:t>Functions: Measures quantities of various types of proteins in plasma, urine and CSF; separates enzymes into their component isoenzymes; identifies antibodies, etc</a:t>
            </a:r>
          </a:p>
          <a:p>
            <a:r>
              <a:rPr lang="en-US"/>
              <a:t>Operation: Sample is applied to medium.Under electric field, groups of particles similar in charge, size and shape migrate at similar rates yielding separation of particles into zones over the bridge.</a:t>
            </a:r>
          </a:p>
          <a:p>
            <a:r>
              <a:rPr lang="en-US"/>
              <a:t>A typical voltage of 250 V, current 4-6 mA initially, slightly increases during measurement.15-20 min for the measurement. Fix migrated protein bands to the buffer and stain them. Membrane is cleared without affecting the densities due to dyed-specimen fractions. It is dried and densities are measured by  a densitometer. Densitometer is similar to colorimeter and measures optical transmittance (density) of particles. It consists of a light source, filter and detector (typically photo-diode).</a:t>
            </a:r>
          </a:p>
          <a:p>
            <a:endParaRPr lang="en-US"/>
          </a:p>
          <a:p>
            <a:endParaRPr lang="en-US">
              <a:ea typeface="MS Mincho" pitchFamily="49"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16FCBB7-11FE-46D5-AD7D-7B1EDD0E9FDB}" type="slidenum">
              <a:rPr lang="en-US"/>
              <a:pPr/>
              <a:t>38</a:t>
            </a:fld>
            <a:endParaRPr lang="en-US"/>
          </a:p>
        </p:txBody>
      </p:sp>
      <p:sp>
        <p:nvSpPr>
          <p:cNvPr id="91138" name="Rectangle 2"/>
          <p:cNvSpPr>
            <a:spLocks noGrp="1" noRot="1" noChangeAspect="1" noChangeArrowheads="1" noTextEdit="1"/>
          </p:cNvSpPr>
          <p:nvPr>
            <p:ph type="sldImg"/>
          </p:nvPr>
        </p:nvSpPr>
        <p:spPr>
          <a:ln/>
        </p:spPr>
      </p:sp>
      <p:sp>
        <p:nvSpPr>
          <p:cNvPr id="91139" name="Rectangle 3"/>
          <p:cNvSpPr>
            <a:spLocks noGrp="1" noChangeArrowheads="1"/>
          </p:cNvSpPr>
          <p:nvPr>
            <p:ph type="body" idx="1"/>
          </p:nvPr>
        </p:nvSpPr>
        <p:spPr/>
        <p:txBody>
          <a:bodyPr/>
          <a:lstStyle/>
          <a:p>
            <a:r>
              <a:rPr lang="en-US" b="1">
                <a:ea typeface="MS Mincho" pitchFamily="49" charset="-128"/>
              </a:rPr>
              <a:t>Figure 11.10 Examples of patterns of serum protein electrophoresis</a:t>
            </a:r>
            <a:r>
              <a:rPr lang="en-US">
                <a:ea typeface="MS Mincho" pitchFamily="49" charset="-128"/>
              </a:rPr>
              <a:t> The left-hand pattern is normal; the right-hand pattern is seen when there is an over production of a single type of gamma globulin.</a:t>
            </a:r>
          </a:p>
          <a:p>
            <a:r>
              <a:rPr lang="en-US"/>
              <a:t>The membrane is placed on a holder in the densitometer, the path of migration of one of the specimens is scanned. The output voltage is amplified by a very stable preamplifier. The output is plotted using an x-y recorder. It is also integrated to determine the area under the peaks. </a:t>
            </a:r>
          </a:p>
          <a:p>
            <a:endParaRPr lang="en-US">
              <a:ea typeface="MS Mincho" pitchFamily="49"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14353D6-688B-4158-B99D-430ED7137653}" type="slidenum">
              <a:rPr lang="en-US"/>
              <a:pPr/>
              <a:t>41</a:t>
            </a:fld>
            <a:endParaRPr lang="en-US"/>
          </a:p>
        </p:txBody>
      </p:sp>
      <p:sp>
        <p:nvSpPr>
          <p:cNvPr id="92162" name="Rectangle 2"/>
          <p:cNvSpPr>
            <a:spLocks noGrp="1" noRot="1" noChangeAspect="1" noChangeArrowheads="1" noTextEdit="1"/>
          </p:cNvSpPr>
          <p:nvPr>
            <p:ph type="sldImg"/>
          </p:nvPr>
        </p:nvSpPr>
        <p:spPr>
          <a:ln/>
        </p:spPr>
      </p:sp>
      <p:sp>
        <p:nvSpPr>
          <p:cNvPr id="92163" name="Rectangle 3"/>
          <p:cNvSpPr>
            <a:spLocks noGrp="1" noChangeArrowheads="1"/>
          </p:cNvSpPr>
          <p:nvPr>
            <p:ph type="body" idx="1"/>
          </p:nvPr>
        </p:nvSpPr>
        <p:spPr/>
        <p:txBody>
          <a:bodyPr/>
          <a:lstStyle/>
          <a:p>
            <a:r>
              <a:rPr lang="en-US" b="1">
                <a:ea typeface="MS Mincho" pitchFamily="49" charset="-128"/>
              </a:rPr>
              <a:t>Figure 11.11 A block diagram of a Coulter Model STKS</a:t>
            </a:r>
            <a:r>
              <a:rPr lang="en-US">
                <a:ea typeface="MS Mincho" pitchFamily="49" charset="-128"/>
              </a:rPr>
              <a:t>. (Modified from J. Davidsohn and J. B. Henry, Todd Sanford Clinical Diagnosis by Laboratory Methods, 15 ed. Philadelphia: W. B. Saunders Co.)</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7EDFFF9-ED65-45DA-B24F-5D3C02FBF238}" type="slidenum">
              <a:rPr lang="en-US"/>
              <a:pPr/>
              <a:t>42</a:t>
            </a:fld>
            <a:endParaRPr lang="en-US"/>
          </a:p>
        </p:txBody>
      </p:sp>
      <p:sp>
        <p:nvSpPr>
          <p:cNvPr id="93186" name="Rectangle 2"/>
          <p:cNvSpPr>
            <a:spLocks noGrp="1" noRot="1" noChangeAspect="1" noChangeArrowheads="1" noTextEdit="1"/>
          </p:cNvSpPr>
          <p:nvPr>
            <p:ph type="sldImg"/>
          </p:nvPr>
        </p:nvSpPr>
        <p:spPr>
          <a:ln/>
        </p:spPr>
      </p:sp>
      <p:sp>
        <p:nvSpPr>
          <p:cNvPr id="93187" name="Rectangle 3"/>
          <p:cNvSpPr>
            <a:spLocks noGrp="1" noChangeArrowheads="1"/>
          </p:cNvSpPr>
          <p:nvPr>
            <p:ph type="body" idx="1"/>
          </p:nvPr>
        </p:nvSpPr>
        <p:spPr/>
        <p:txBody>
          <a:bodyPr/>
          <a:lstStyle/>
          <a:p>
            <a:r>
              <a:rPr lang="en-US" b="1">
                <a:ea typeface="MS Mincho" pitchFamily="49" charset="-128"/>
              </a:rPr>
              <a:t>Figure 11.12 Coulter STKS aperture bath</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A7F1B67-B4CD-4780-BD60-04E59C25E570}" type="slidenum">
              <a:rPr lang="en-US"/>
              <a:pPr/>
              <a:t>43</a:t>
            </a:fld>
            <a:endParaRPr lang="en-US"/>
          </a:p>
        </p:txBody>
      </p:sp>
      <p:sp>
        <p:nvSpPr>
          <p:cNvPr id="94210" name="Rectangle 2"/>
          <p:cNvSpPr>
            <a:spLocks noGrp="1" noRot="1" noChangeAspect="1" noChangeArrowheads="1" noTextEdit="1"/>
          </p:cNvSpPr>
          <p:nvPr>
            <p:ph type="sldImg"/>
          </p:nvPr>
        </p:nvSpPr>
        <p:spPr>
          <a:ln/>
        </p:spPr>
      </p:sp>
      <p:sp>
        <p:nvSpPr>
          <p:cNvPr id="94211" name="Rectangle 3"/>
          <p:cNvSpPr>
            <a:spLocks noGrp="1" noChangeArrowheads="1"/>
          </p:cNvSpPr>
          <p:nvPr>
            <p:ph type="body" idx="1"/>
          </p:nvPr>
        </p:nvSpPr>
        <p:spPr/>
        <p:txBody>
          <a:bodyPr/>
          <a:lstStyle/>
          <a:p>
            <a:r>
              <a:rPr lang="en-US" b="1">
                <a:ea typeface="MS Mincho" pitchFamily="49" charset="-128"/>
              </a:rPr>
              <a:t>Figure 11.13 Two-dimensional scatterplot.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C2617D6-E3E5-4749-AD47-301EF19DE602}" type="slidenum">
              <a:rPr lang="en-US"/>
              <a:pPr/>
              <a:t>5</a:t>
            </a:fld>
            <a:endParaRPr lang="en-US"/>
          </a:p>
        </p:txBody>
      </p:sp>
      <p:sp>
        <p:nvSpPr>
          <p:cNvPr id="97282" name="Rectangle 2"/>
          <p:cNvSpPr>
            <a:spLocks noGrp="1" noRot="1" noChangeAspect="1" noChangeArrowheads="1" noTextEdit="1"/>
          </p:cNvSpPr>
          <p:nvPr>
            <p:ph type="sldImg"/>
          </p:nvPr>
        </p:nvSpPr>
        <p:spPr>
          <a:ln/>
        </p:spPr>
      </p:sp>
      <p:sp>
        <p:nvSpPr>
          <p:cNvPr id="97283" name="Rectangle 3"/>
          <p:cNvSpPr>
            <a:spLocks noGrp="1" noChangeArrowheads="1"/>
          </p:cNvSpPr>
          <p:nvPr>
            <p:ph type="body" idx="1"/>
          </p:nvPr>
        </p:nvSpPr>
        <p:spPr/>
        <p:txBody>
          <a:bodyPr/>
          <a:lstStyle/>
          <a:p>
            <a:r>
              <a:rPr lang="en-US" b="1">
                <a:ea typeface="MS Mincho" pitchFamily="49" charset="-128"/>
              </a:rPr>
              <a:t>Figure 2.17</a:t>
            </a:r>
            <a:r>
              <a:rPr lang="en-US">
                <a:ea typeface="MS Mincho" pitchFamily="49" charset="-128"/>
              </a:rPr>
              <a:t> (a) General block diagram of an optical instrument. (b) Highest efficiency is obtained by using an intense lamp, lenses to gather and focus the light on the sample in the cuvette, and a sensitive detector. (c) Solid-state lamps and detectors may simplify the system.</a:t>
            </a:r>
          </a:p>
          <a:p>
            <a:r>
              <a:rPr lang="en-US"/>
              <a:t>Basics Of Optical Instruments</a:t>
            </a:r>
          </a:p>
          <a:p>
            <a:r>
              <a:rPr lang="en-US"/>
              <a:t>(a) shows general block diagram of an optical instrument. A light source illuminates the sample in a cuvette and detector receives the light that passed through the cuvette and generates an electrical output related to it.</a:t>
            </a:r>
          </a:p>
          <a:p>
            <a:r>
              <a:rPr lang="en-US"/>
              <a:t>Set-up shown in (b) provides highest efficiency by using an intense lamp, gathering the light through lenses and focusing on the cuvette and a sensitive detector.</a:t>
            </a:r>
          </a:p>
          <a:p>
            <a:r>
              <a:rPr lang="en-US"/>
              <a:t>Solid-state sources and detectors shown in (c) may simplify the system. Led and phototransistor have lenses built-in</a:t>
            </a:r>
          </a:p>
          <a:p>
            <a:endParaRPr lang="en-US">
              <a:ea typeface="MS Mincho" pitchFamily="49"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3CBDA5E-E38D-4AB5-AE52-F3A2FA036B4E}" type="slidenum">
              <a:rPr lang="en-US"/>
              <a:pPr/>
              <a:t>44</a:t>
            </a:fld>
            <a:endParaRPr lang="en-US"/>
          </a:p>
        </p:txBody>
      </p:sp>
      <p:sp>
        <p:nvSpPr>
          <p:cNvPr id="95234" name="Rectangle 2"/>
          <p:cNvSpPr>
            <a:spLocks noGrp="1" noRot="1" noChangeAspect="1" noChangeArrowheads="1" noTextEdit="1"/>
          </p:cNvSpPr>
          <p:nvPr>
            <p:ph type="sldImg"/>
          </p:nvPr>
        </p:nvSpPr>
        <p:spPr>
          <a:ln/>
        </p:spPr>
      </p:sp>
      <p:sp>
        <p:nvSpPr>
          <p:cNvPr id="95235" name="Rectangle 3"/>
          <p:cNvSpPr>
            <a:spLocks noGrp="1" noChangeArrowheads="1"/>
          </p:cNvSpPr>
          <p:nvPr>
            <p:ph type="body" idx="1"/>
          </p:nvPr>
        </p:nvSpPr>
        <p:spPr/>
        <p:txBody>
          <a:bodyPr/>
          <a:lstStyle/>
          <a:p>
            <a:r>
              <a:rPr lang="en-US" b="1">
                <a:ea typeface="MS Mincho" pitchFamily="49" charset="-128"/>
              </a:rPr>
              <a:t>Figure 11.14 Block diagram of HEMATRAK</a:t>
            </a:r>
            <a:r>
              <a:rPr lang="en-US">
                <a:ea typeface="MS Mincho" pitchFamily="49" charset="-128"/>
              </a:rPr>
              <a:t> (From M. Levine, "Automated </a:t>
            </a:r>
            <a:r>
              <a:rPr lang="en-US">
                <a:cs typeface="Times New Roman" pitchFamily="18" charset="0"/>
              </a:rPr>
              <a:t>differentials: Geometric Data's HEMATRAK," Amer, J. Med. Tech., 40: 464, 1974.)</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2D487E-55F4-45E2-8E83-59F5BBFE3319}" type="slidenum">
              <a:rPr lang="en-US"/>
              <a:pPr/>
              <a:t>6</a:t>
            </a:fld>
            <a:endParaRPr lang="en-US"/>
          </a:p>
        </p:txBody>
      </p:sp>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7268547-AE0B-4C31-892A-25DA2A5C3A86}" type="slidenum">
              <a:rPr lang="en-US"/>
              <a:pPr/>
              <a:t>7</a:t>
            </a:fld>
            <a:endParaRPr lang="en-US"/>
          </a:p>
        </p:txBody>
      </p:sp>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65836D7-1031-41F6-A9BE-6EA6057E9A11}" type="slidenum">
              <a:rPr lang="en-US"/>
              <a:pPr/>
              <a:t>8</a:t>
            </a:fld>
            <a:endParaRPr lang="en-US"/>
          </a:p>
        </p:txBody>
      </p:sp>
      <p:sp>
        <p:nvSpPr>
          <p:cNvPr id="50178" name="Rectangle 2"/>
          <p:cNvSpPr>
            <a:spLocks noGrp="1" noRot="1" noChangeAspect="1" noChangeArrowheads="1" noTextEdit="1"/>
          </p:cNvSpPr>
          <p:nvPr>
            <p:ph type="sldImg"/>
          </p:nvPr>
        </p:nvSpPr>
        <p:spPr>
          <a:ln/>
        </p:spPr>
      </p:sp>
      <p:sp>
        <p:nvSpPr>
          <p:cNvPr id="50179" name="Rectangle 3"/>
          <p:cNvSpPr>
            <a:spLocks noGrp="1" noChangeArrowheads="1"/>
          </p:cNvSpPr>
          <p:nvPr>
            <p:ph type="body" idx="1"/>
          </p:nvPr>
        </p:nvSpPr>
        <p:spPr/>
        <p:txBody>
          <a:bodyPr/>
          <a:lstStyle/>
          <a:p>
            <a:r>
              <a:rPr lang="en-US"/>
              <a:t>Thermal sensors - absorb radiation and transforms it to heat</a:t>
            </a:r>
          </a:p>
          <a:p>
            <a:pPr lvl="1"/>
            <a:r>
              <a:rPr lang="en-US"/>
              <a:t>Thermistors and thermocouples</a:t>
            </a:r>
          </a:p>
          <a:p>
            <a:pPr lvl="1"/>
            <a:r>
              <a:rPr lang="en-US"/>
              <a:t>Pyroelectric sensor - rise in T changes polarization of the crystal and generates current proportional to T</a:t>
            </a:r>
          </a:p>
          <a:p>
            <a:r>
              <a:rPr lang="en-US"/>
              <a:t>Quantum sensors - absorb energy of photon and release electron in a restricted wavelength</a:t>
            </a:r>
          </a:p>
          <a:p>
            <a:pPr lvl="1"/>
            <a:r>
              <a:rPr lang="en-US"/>
              <a:t>human eye, photo-diode, photo-tube, photographic emulsion</a:t>
            </a:r>
          </a:p>
          <a:p>
            <a:r>
              <a:rPr lang="en-US"/>
              <a:t>Photo-emissive sensors - photo-cathode receives photon and emits electron</a:t>
            </a:r>
          </a:p>
          <a:p>
            <a:pPr lvl="1"/>
            <a:r>
              <a:rPr lang="en-US"/>
              <a:t>Photo-tube, photo-multiplier</a:t>
            </a:r>
          </a:p>
          <a:p>
            <a:r>
              <a:rPr lang="en-US"/>
              <a:t>Photo-conductive cells - conductivity changes with light</a:t>
            </a:r>
          </a:p>
          <a:p>
            <a:pPr lvl="1"/>
            <a:r>
              <a:rPr lang="en-US"/>
              <a:t>crystalline materials suh as CdS or PbS deposited on a seramic substrate with ohmic electrodes attached</a:t>
            </a:r>
          </a:p>
          <a:p>
            <a:pPr lvl="1"/>
            <a:r>
              <a:rPr lang="en-US"/>
              <a:t>Linear at low light intensities, slow response</a:t>
            </a:r>
          </a:p>
          <a:p>
            <a:r>
              <a:rPr lang="en-US"/>
              <a:t>Photo-junction sensors - pn junction usually made up of silicon</a:t>
            </a:r>
          </a:p>
          <a:p>
            <a:pPr lvl="1"/>
            <a:r>
              <a:rPr lang="en-US"/>
              <a:t>Fast response</a:t>
            </a:r>
          </a:p>
          <a:p>
            <a:r>
              <a:rPr lang="en-US"/>
              <a:t>Photo-voltaic sensors - solar cells</a:t>
            </a:r>
          </a:p>
          <a:p>
            <a:endParaRPr lang="en-US"/>
          </a:p>
          <a:p>
            <a:endParaRPr lang="en-US"/>
          </a:p>
          <a:p>
            <a:endParaRPr lang="en-US"/>
          </a:p>
          <a:p>
            <a:endParaRPr lang="en-US"/>
          </a:p>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62116C2-8984-42AC-BA4A-1DE38B665705}" type="slidenum">
              <a:rPr lang="en-US"/>
              <a:pPr/>
              <a:t>9</a:t>
            </a:fld>
            <a:endParaRPr lang="en-US"/>
          </a:p>
        </p:txBody>
      </p:sp>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300AE92-A63B-488A-BD91-93CDC531B5B0}" type="slidenum">
              <a:rPr lang="en-US"/>
              <a:pPr/>
              <a:t>10</a:t>
            </a:fld>
            <a:endParaRPr lang="en-US"/>
          </a:p>
        </p:txBody>
      </p:sp>
      <p:sp>
        <p:nvSpPr>
          <p:cNvPr id="99330" name="Rectangle 2"/>
          <p:cNvSpPr>
            <a:spLocks noGrp="1" noRot="1" noChangeAspect="1" noChangeArrowheads="1" noTextEdit="1"/>
          </p:cNvSpPr>
          <p:nvPr>
            <p:ph type="sldImg"/>
          </p:nvPr>
        </p:nvSpPr>
        <p:spPr>
          <a:ln/>
        </p:spPr>
      </p:sp>
      <p:sp>
        <p:nvSpPr>
          <p:cNvPr id="99331" name="Rectangle 3"/>
          <p:cNvSpPr>
            <a:spLocks noGrp="1" noChangeArrowheads="1"/>
          </p:cNvSpPr>
          <p:nvPr>
            <p:ph type="body" idx="1"/>
          </p:nvPr>
        </p:nvSpPr>
        <p:spPr/>
        <p:txBody>
          <a:bodyPr/>
          <a:lstStyle/>
          <a:p>
            <a:r>
              <a:rPr lang="en-US" b="1">
                <a:ea typeface="MS Mincho" pitchFamily="49" charset="-128"/>
              </a:rPr>
              <a:t>Figure 2.18 Spectral characteristics of sources, filters, detectors, and combinations thereof </a:t>
            </a:r>
            <a:r>
              <a:rPr lang="en-US">
                <a:ea typeface="MS Mincho" pitchFamily="49" charset="-128"/>
              </a:rPr>
              <a:t> (a) Light sources, Tungsten (W) at 3000 K has a broad spectral output. At 2000 K, output is lower at all wavelengths and peak output shifts to longer wavelengths. Light-emitting diodes yield a narrow spectral output with GaAs in the infrared, GaP in the red, and GaAsP in the green. Monochromatic outputs from common lasers are shown by dashed lines: Ar, 515 nm; HeNe, 633 nm; ruby, 693 nm; Nd, 1064 nm; CO</a:t>
            </a:r>
            <a:r>
              <a:rPr lang="en-US" baseline="-25000">
                <a:ea typeface="MS Mincho" pitchFamily="49" charset="-128"/>
              </a:rPr>
              <a:t>2</a:t>
            </a:r>
            <a:r>
              <a:rPr lang="en-US">
                <a:ea typeface="MS Mincho" pitchFamily="49" charset="-128"/>
              </a:rPr>
              <a:t> (notshown), 10600 nm. (b) Filters. A Corning 5-65 glass filter passes a blue wavelength band. A Kodak 87 gelatin filter passes infrared and blocks visible wavelengths. Germanium lenses pass long wavelengths that cannot be passed by glass. Hemoglobin Hb and oxyhemoglobin HbO pass equally at 805 nm and have maximal difference at 660 nm. (c) Detectors. The S4 response is a typical phototube response. The eye has a relatively narrow response, with colors indicated by VBGYOR. CdS plus a filter has a response that closely matches that of the eye. Si p-n junctions are widely used. PbS is a sensitive infrared detector. InSb is useful in far infrared. Note: These are only relative responses. Peak responses of different detectors differ by 107. (d) Combination. Indicated curves from (a), (b), and (c) are multiplied at each wavelength to yield (d), which shows how well source, filter, and detector are matched. (e) Photon energy: If it is less than 1 eV, it is too weak to cause current flow in Si p-n junctions.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DDD1909-F51F-4D3D-9CB1-0B1B67057491}" type="slidenum">
              <a:rPr lang="en-US"/>
              <a:pPr/>
              <a:t>11</a:t>
            </a:fld>
            <a:endParaRPr lang="en-US"/>
          </a:p>
        </p:txBody>
      </p:sp>
      <p:sp>
        <p:nvSpPr>
          <p:cNvPr id="101378" name="Rectangle 2"/>
          <p:cNvSpPr>
            <a:spLocks noGrp="1" noRot="1" noChangeAspect="1" noChangeArrowheads="1" noTextEdit="1"/>
          </p:cNvSpPr>
          <p:nvPr>
            <p:ph type="sldImg"/>
          </p:nvPr>
        </p:nvSpPr>
        <p:spPr>
          <a:ln/>
        </p:spPr>
      </p:sp>
      <p:sp>
        <p:nvSpPr>
          <p:cNvPr id="101379" name="Rectangle 3"/>
          <p:cNvSpPr>
            <a:spLocks noGrp="1" noChangeArrowheads="1"/>
          </p:cNvSpPr>
          <p:nvPr>
            <p:ph type="body" idx="1"/>
          </p:nvPr>
        </p:nvSpPr>
        <p:spPr/>
        <p:txBody>
          <a:bodyPr/>
          <a:lstStyle/>
          <a:p>
            <a:r>
              <a:rPr lang="en-US" b="1">
                <a:ea typeface="MS Mincho" pitchFamily="49" charset="-128"/>
              </a:rPr>
              <a:t>Figure 2.19 Forward characteristics for p-n junctions.</a:t>
            </a:r>
            <a:r>
              <a:rPr lang="en-US">
                <a:ea typeface="MS Mincho" pitchFamily="49" charset="-128"/>
              </a:rPr>
              <a:t> Ordinary silicon diodes have a </a:t>
            </a:r>
            <a:r>
              <a:rPr lang="en-US">
                <a:cs typeface="Courier New" pitchFamily="49" charset="0"/>
              </a:rPr>
              <a:t/>
            </a:r>
            <a:br>
              <a:rPr lang="en-US">
                <a:cs typeface="Courier New" pitchFamily="49" charset="0"/>
              </a:rPr>
            </a:br>
            <a:r>
              <a:rPr lang="en-US">
                <a:ea typeface="MS Mincho" pitchFamily="49" charset="-128"/>
              </a:rPr>
              <a:t>band gap of 1.1 eV and are inefficient radiators in the near-infrared. GaAs has a band gap of 1.44 eV and radiates at 900 nm. GaP has a band gap of 2.26 eV and radiates at 700 nm.</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0C64E36-4DA6-42D7-BC05-A01E6C86A9FE}" type="slidenum">
              <a:rPr lang="en-US"/>
              <a:pPr/>
              <a:t>‹#›</a:t>
            </a:fld>
            <a:endParaRPr lang="en-US"/>
          </a:p>
        </p:txBody>
      </p:sp>
    </p:spTree>
    <p:extLst>
      <p:ext uri="{BB962C8B-B14F-4D97-AF65-F5344CB8AC3E}">
        <p14:creationId xmlns:p14="http://schemas.microsoft.com/office/powerpoint/2010/main" val="22158075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D90D1FD-9CC8-4909-9B7F-F530ED588679}" type="slidenum">
              <a:rPr lang="en-US"/>
              <a:pPr/>
              <a:t>‹#›</a:t>
            </a:fld>
            <a:endParaRPr lang="en-US"/>
          </a:p>
        </p:txBody>
      </p:sp>
    </p:spTree>
    <p:extLst>
      <p:ext uri="{BB962C8B-B14F-4D97-AF65-F5344CB8AC3E}">
        <p14:creationId xmlns:p14="http://schemas.microsoft.com/office/powerpoint/2010/main" val="2751013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BD915C3-8A1B-44C3-B024-C2083A4B9039}" type="slidenum">
              <a:rPr lang="en-US"/>
              <a:pPr/>
              <a:t>‹#›</a:t>
            </a:fld>
            <a:endParaRPr lang="en-US"/>
          </a:p>
        </p:txBody>
      </p:sp>
    </p:spTree>
    <p:extLst>
      <p:ext uri="{BB962C8B-B14F-4D97-AF65-F5344CB8AC3E}">
        <p14:creationId xmlns:p14="http://schemas.microsoft.com/office/powerpoint/2010/main" val="28348874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9 Dik Üçgen"/>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fontAlgn="auto" hangingPunct="1">
              <a:spcBef>
                <a:spcPts val="0"/>
              </a:spcBef>
              <a:spcAft>
                <a:spcPts val="0"/>
              </a:spcAft>
            </a:pPr>
            <a:endParaRPr lang="en-US" sz="1800">
              <a:solidFill>
                <a:prstClr val="white"/>
              </a:solidFill>
            </a:endParaRPr>
          </a:p>
        </p:txBody>
      </p:sp>
      <p:sp>
        <p:nvSpPr>
          <p:cNvPr id="9" name="8 Başlık"/>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grpSp>
        <p:nvGrpSpPr>
          <p:cNvPr id="2" name="1 Grup"/>
          <p:cNvGrpSpPr/>
          <p:nvPr/>
        </p:nvGrpSpPr>
        <p:grpSpPr>
          <a:xfrm>
            <a:off x="-3765" y="4953000"/>
            <a:ext cx="9147765" cy="1912088"/>
            <a:chOff x="-3765" y="4832896"/>
            <a:chExt cx="9147765" cy="2032192"/>
          </a:xfrm>
        </p:grpSpPr>
        <p:sp>
          <p:nvSpPr>
            <p:cNvPr id="7" name="6 Serbest Form"/>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eaLnBrk="1" fontAlgn="auto" hangingPunct="1">
                <a:spcBef>
                  <a:spcPts val="0"/>
                </a:spcBef>
                <a:spcAft>
                  <a:spcPts val="0"/>
                </a:spcAft>
              </a:pPr>
              <a:endParaRPr lang="en-US" sz="1800">
                <a:solidFill>
                  <a:prstClr val="black"/>
                </a:solidFill>
                <a:latin typeface="Lucida Sans Unicode"/>
              </a:endParaRPr>
            </a:p>
          </p:txBody>
        </p:sp>
        <p:sp>
          <p:nvSpPr>
            <p:cNvPr id="8" name="7 Serbest Form"/>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eaLnBrk="1" fontAlgn="auto" hangingPunct="1">
                <a:spcBef>
                  <a:spcPts val="0"/>
                </a:spcBef>
                <a:spcAft>
                  <a:spcPts val="0"/>
                </a:spcAft>
              </a:pPr>
              <a:endParaRPr lang="en-US" sz="1800">
                <a:solidFill>
                  <a:prstClr val="black"/>
                </a:solidFill>
                <a:latin typeface="Lucida Sans Unicode"/>
              </a:endParaRPr>
            </a:p>
          </p:txBody>
        </p:sp>
        <p:sp>
          <p:nvSpPr>
            <p:cNvPr id="11" name="10 Serbest Form"/>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fontAlgn="auto" hangingPunct="1">
                <a:spcBef>
                  <a:spcPts val="0"/>
                </a:spcBef>
                <a:spcAft>
                  <a:spcPts val="0"/>
                </a:spcAft>
              </a:pPr>
              <a:endParaRPr lang="en-US" sz="1800">
                <a:solidFill>
                  <a:prstClr val="white"/>
                </a:solidFill>
              </a:endParaRPr>
            </a:p>
          </p:txBody>
        </p:sp>
        <p:cxnSp>
          <p:nvCxnSpPr>
            <p:cNvPr id="12" name="11 Düz Bağlayıcı"/>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Veri Yer Tutucusu"/>
          <p:cNvSpPr>
            <a:spLocks noGrp="1"/>
          </p:cNvSpPr>
          <p:nvPr>
            <p:ph type="dt" sz="half" idx="10"/>
          </p:nvPr>
        </p:nvSpPr>
        <p:spPr/>
        <p:txBody>
          <a:bodyPr/>
          <a:lstStyle>
            <a:lvl1pPr>
              <a:defRPr>
                <a:solidFill>
                  <a:srgbClr val="FFFFFF"/>
                </a:solidFill>
              </a:defRPr>
            </a:lvl1pPr>
            <a:extLst/>
          </a:lstStyle>
          <a:p>
            <a:r>
              <a:rPr lang="en-US" smtClean="0"/>
              <a:t>B. Karagözoğlu</a:t>
            </a:r>
            <a:endParaRPr lang="tr-TR"/>
          </a:p>
        </p:txBody>
      </p:sp>
      <p:sp>
        <p:nvSpPr>
          <p:cNvPr id="19" name="18 Altbilgi Yer Tutucusu"/>
          <p:cNvSpPr>
            <a:spLocks noGrp="1"/>
          </p:cNvSpPr>
          <p:nvPr>
            <p:ph type="ftr" sz="quarter" idx="11"/>
          </p:nvPr>
        </p:nvSpPr>
        <p:spPr/>
        <p:txBody>
          <a:bodyPr/>
          <a:lstStyle>
            <a:lvl1pPr>
              <a:defRPr>
                <a:solidFill>
                  <a:schemeClr val="accent1">
                    <a:tint val="20000"/>
                  </a:schemeClr>
                </a:solidFill>
              </a:defRPr>
            </a:lvl1pPr>
            <a:extLst/>
          </a:lstStyle>
          <a:p>
            <a:r>
              <a:rPr lang="tr-TR" smtClean="0">
                <a:solidFill>
                  <a:srgbClr val="2DA2BF">
                    <a:tint val="20000"/>
                  </a:srgbClr>
                </a:solidFill>
              </a:rPr>
              <a:t>V. İTUSEM, 17 Mayıs 2013, İzmir</a:t>
            </a:r>
            <a:endParaRPr lang="tr-TR">
              <a:solidFill>
                <a:srgbClr val="2DA2BF">
                  <a:tint val="20000"/>
                </a:srgbClr>
              </a:solidFill>
            </a:endParaRPr>
          </a:p>
        </p:txBody>
      </p:sp>
      <p:sp>
        <p:nvSpPr>
          <p:cNvPr id="27" name="26 Slayt Numarası Yer Tutucusu"/>
          <p:cNvSpPr>
            <a:spLocks noGrp="1"/>
          </p:cNvSpPr>
          <p:nvPr>
            <p:ph type="sldNum" sz="quarter" idx="12"/>
          </p:nvPr>
        </p:nvSpPr>
        <p:spPr/>
        <p:txBody>
          <a:bodyPr/>
          <a:lstStyle>
            <a:lvl1pPr>
              <a:defRPr>
                <a:solidFill>
                  <a:srgbClr val="FFFFFF"/>
                </a:solidFill>
              </a:defRPr>
            </a:lvl1pPr>
            <a:extLst/>
          </a:lstStyle>
          <a:p>
            <a:fld id="{94F95399-64A8-43B0-A5C5-2D48ACAF8409}" type="slidenum">
              <a:rPr lang="tr-TR" smtClean="0"/>
              <a:pPr/>
              <a:t>‹#›</a:t>
            </a:fld>
            <a:endParaRPr lang="tr-TR"/>
          </a:p>
        </p:txBody>
      </p:sp>
      <p:pic>
        <p:nvPicPr>
          <p:cNvPr id="13" name="12 Resim" descr="logo.png"/>
          <p:cNvPicPr>
            <a:picLocks noChangeAspect="1"/>
          </p:cNvPicPr>
          <p:nvPr userDrawn="1"/>
        </p:nvPicPr>
        <p:blipFill>
          <a:blip r:embed="rId3" cstate="print"/>
          <a:stretch>
            <a:fillRect/>
          </a:stretch>
        </p:blipFill>
        <p:spPr>
          <a:xfrm>
            <a:off x="7020272" y="5262711"/>
            <a:ext cx="1990725" cy="1190625"/>
          </a:xfrm>
          <a:prstGeom prst="rect">
            <a:avLst/>
          </a:prstGeom>
        </p:spPr>
      </p:pic>
    </p:spTree>
    <p:extLst>
      <p:ext uri="{BB962C8B-B14F-4D97-AF65-F5344CB8AC3E}">
        <p14:creationId xmlns:p14="http://schemas.microsoft.com/office/powerpoint/2010/main" val="262837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r>
              <a:rPr lang="en-US" smtClean="0">
                <a:solidFill>
                  <a:prstClr val="black"/>
                </a:solidFill>
              </a:rPr>
              <a:t>B. Karagözoğlu</a:t>
            </a:r>
            <a:endParaRPr lang="tr-TR">
              <a:solidFill>
                <a:prstClr val="black"/>
              </a:solidFill>
            </a:endParaRPr>
          </a:p>
        </p:txBody>
      </p:sp>
      <p:sp>
        <p:nvSpPr>
          <p:cNvPr id="5" name="4 Altbilgi Yer Tutucusu"/>
          <p:cNvSpPr>
            <a:spLocks noGrp="1"/>
          </p:cNvSpPr>
          <p:nvPr>
            <p:ph type="ftr" sz="quarter" idx="11"/>
          </p:nvPr>
        </p:nvSpPr>
        <p:spPr/>
        <p:txBody>
          <a:bodyPr/>
          <a:lstStyle>
            <a:extLst/>
          </a:lstStyle>
          <a:p>
            <a:r>
              <a:rPr lang="tr-TR" smtClean="0">
                <a:solidFill>
                  <a:prstClr val="black"/>
                </a:solidFill>
              </a:rPr>
              <a:t>V. İTUSEM, 17 Mayıs 2013, İzmir</a:t>
            </a:r>
            <a:endParaRPr lang="tr-TR">
              <a:solidFill>
                <a:prstClr val="black"/>
              </a:solidFill>
            </a:endParaRPr>
          </a:p>
        </p:txBody>
      </p:sp>
      <p:sp>
        <p:nvSpPr>
          <p:cNvPr id="6" name="5 Slayt Numarası Yer Tutucusu"/>
          <p:cNvSpPr>
            <a:spLocks noGrp="1"/>
          </p:cNvSpPr>
          <p:nvPr>
            <p:ph type="sldNum" sz="quarter" idx="12"/>
          </p:nvPr>
        </p:nvSpPr>
        <p:spPr/>
        <p:txBody>
          <a:bodyPr/>
          <a:lstStyle>
            <a:extLst/>
          </a:lstStyle>
          <a:p>
            <a:fld id="{94F95399-64A8-43B0-A5C5-2D48ACAF8409}" type="slidenum">
              <a:rPr lang="tr-TR" smtClean="0">
                <a:solidFill>
                  <a:prstClr val="black"/>
                </a:solidFill>
              </a:rPr>
              <a:pPr/>
              <a:t>‹#›</a:t>
            </a:fld>
            <a:endParaRPr lang="tr-TR">
              <a:solidFill>
                <a:prstClr val="black"/>
              </a:solidFill>
            </a:endParaRPr>
          </a:p>
        </p:txBody>
      </p:sp>
      <p:sp>
        <p:nvSpPr>
          <p:cNvPr id="7" name="6 Başlık"/>
          <p:cNvSpPr>
            <a:spLocks noGrp="1"/>
          </p:cNvSpPr>
          <p:nvPr>
            <p:ph type="title"/>
          </p:nvPr>
        </p:nvSpPr>
        <p:spPr/>
        <p:txBody>
          <a:bodyPr rtlCol="0"/>
          <a:lstStyle>
            <a:extLst/>
          </a:lstStyle>
          <a:p>
            <a:r>
              <a:rPr kumimoji="0" lang="tr-TR" smtClean="0"/>
              <a:t>Asıl başlık stili için tıklatın</a:t>
            </a:r>
            <a:endParaRPr kumimoji="0" lang="en-US"/>
          </a:p>
        </p:txBody>
      </p:sp>
      <p:pic>
        <p:nvPicPr>
          <p:cNvPr id="8" name="7 Resim" descr="logo.png"/>
          <p:cNvPicPr>
            <a:picLocks noChangeAspect="1"/>
          </p:cNvPicPr>
          <p:nvPr userDrawn="1"/>
        </p:nvPicPr>
        <p:blipFill>
          <a:blip r:embed="rId2" cstate="print"/>
          <a:stretch>
            <a:fillRect/>
          </a:stretch>
        </p:blipFill>
        <p:spPr>
          <a:xfrm>
            <a:off x="107504" y="6165304"/>
            <a:ext cx="923355" cy="552246"/>
          </a:xfrm>
          <a:prstGeom prst="rect">
            <a:avLst/>
          </a:prstGeom>
        </p:spPr>
      </p:pic>
    </p:spTree>
    <p:extLst>
      <p:ext uri="{BB962C8B-B14F-4D97-AF65-F5344CB8AC3E}">
        <p14:creationId xmlns:p14="http://schemas.microsoft.com/office/powerpoint/2010/main" val="22068241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r>
              <a:rPr lang="en-US" smtClean="0">
                <a:solidFill>
                  <a:prstClr val="white"/>
                </a:solidFill>
              </a:rPr>
              <a:t>B. Karagözoğlu</a:t>
            </a:r>
            <a:endParaRPr lang="tr-TR">
              <a:solidFill>
                <a:prstClr val="white"/>
              </a:solidFill>
            </a:endParaRPr>
          </a:p>
        </p:txBody>
      </p:sp>
      <p:sp>
        <p:nvSpPr>
          <p:cNvPr id="5" name="4 Altbilgi Yer Tutucusu"/>
          <p:cNvSpPr>
            <a:spLocks noGrp="1"/>
          </p:cNvSpPr>
          <p:nvPr>
            <p:ph type="ftr" sz="quarter" idx="11"/>
          </p:nvPr>
        </p:nvSpPr>
        <p:spPr/>
        <p:txBody>
          <a:bodyPr/>
          <a:lstStyle>
            <a:extLst/>
          </a:lstStyle>
          <a:p>
            <a:r>
              <a:rPr lang="tr-TR" smtClean="0">
                <a:solidFill>
                  <a:prstClr val="white"/>
                </a:solidFill>
              </a:rPr>
              <a:t>V. İTUSEM, 17 Mayıs 2013, İzmir</a:t>
            </a:r>
            <a:endParaRPr lang="tr-TR">
              <a:solidFill>
                <a:prstClr val="white"/>
              </a:solidFill>
            </a:endParaRPr>
          </a:p>
        </p:txBody>
      </p:sp>
      <p:sp>
        <p:nvSpPr>
          <p:cNvPr id="6" name="5 Slayt Numarası Yer Tutucusu"/>
          <p:cNvSpPr>
            <a:spLocks noGrp="1"/>
          </p:cNvSpPr>
          <p:nvPr>
            <p:ph type="sldNum" sz="quarter" idx="12"/>
          </p:nvPr>
        </p:nvSpPr>
        <p:spPr/>
        <p:txBody>
          <a:bodyPr/>
          <a:lstStyle>
            <a:extLst/>
          </a:lstStyle>
          <a:p>
            <a:fld id="{94F95399-64A8-43B0-A5C5-2D48ACAF8409}" type="slidenum">
              <a:rPr lang="tr-TR" smtClean="0">
                <a:solidFill>
                  <a:prstClr val="white"/>
                </a:solidFill>
              </a:rPr>
              <a:pPr/>
              <a:t>‹#›</a:t>
            </a:fld>
            <a:endParaRPr lang="tr-TR">
              <a:solidFill>
                <a:prstClr val="white"/>
              </a:solidFill>
            </a:endParaRPr>
          </a:p>
        </p:txBody>
      </p:sp>
      <p:sp>
        <p:nvSpPr>
          <p:cNvPr id="7" name="6 Köşeli Çift Ayraç"/>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eaLnBrk="1" fontAlgn="auto" hangingPunct="1">
              <a:spcBef>
                <a:spcPts val="0"/>
              </a:spcBef>
              <a:spcAft>
                <a:spcPts val="0"/>
              </a:spcAft>
            </a:pPr>
            <a:endParaRPr lang="en-US" sz="1800">
              <a:solidFill>
                <a:prstClr val="white"/>
              </a:solidFill>
            </a:endParaRPr>
          </a:p>
        </p:txBody>
      </p:sp>
      <p:sp>
        <p:nvSpPr>
          <p:cNvPr id="8" name="7 Köşeli Çift Ayraç"/>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eaLnBrk="1" fontAlgn="auto" hangingPunct="1">
              <a:spcBef>
                <a:spcPts val="0"/>
              </a:spcBef>
              <a:spcAft>
                <a:spcPts val="0"/>
              </a:spcAft>
            </a:pPr>
            <a:endParaRPr lang="en-US" sz="1800">
              <a:solidFill>
                <a:prstClr val="white"/>
              </a:solidFill>
            </a:endParaRPr>
          </a:p>
        </p:txBody>
      </p:sp>
    </p:spTree>
    <p:extLst>
      <p:ext uri="{BB962C8B-B14F-4D97-AF65-F5344CB8AC3E}">
        <p14:creationId xmlns:p14="http://schemas.microsoft.com/office/powerpoint/2010/main" val="1896271935"/>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bg>
      <p:bgRef idx="1002">
        <a:schemeClr val="bg1"/>
      </p:bgRef>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r>
              <a:rPr lang="en-US" smtClean="0">
                <a:solidFill>
                  <a:prstClr val="white"/>
                </a:solidFill>
              </a:rPr>
              <a:t>B. Karagözoğlu</a:t>
            </a:r>
            <a:endParaRPr lang="tr-TR">
              <a:solidFill>
                <a:prstClr val="white"/>
              </a:solidFill>
            </a:endParaRPr>
          </a:p>
        </p:txBody>
      </p:sp>
      <p:sp>
        <p:nvSpPr>
          <p:cNvPr id="6" name="5 Altbilgi Yer Tutucusu"/>
          <p:cNvSpPr>
            <a:spLocks noGrp="1"/>
          </p:cNvSpPr>
          <p:nvPr>
            <p:ph type="ftr" sz="quarter" idx="11"/>
          </p:nvPr>
        </p:nvSpPr>
        <p:spPr/>
        <p:txBody>
          <a:bodyPr/>
          <a:lstStyle>
            <a:extLst/>
          </a:lstStyle>
          <a:p>
            <a:r>
              <a:rPr lang="tr-TR" smtClean="0">
                <a:solidFill>
                  <a:prstClr val="white"/>
                </a:solidFill>
              </a:rPr>
              <a:t>V. İTUSEM, 17 Mayıs 2013, İzmir</a:t>
            </a:r>
            <a:endParaRPr lang="tr-TR">
              <a:solidFill>
                <a:prstClr val="white"/>
              </a:solidFill>
            </a:endParaRPr>
          </a:p>
        </p:txBody>
      </p:sp>
      <p:sp>
        <p:nvSpPr>
          <p:cNvPr id="7" name="6 Slayt Numarası Yer Tutucusu"/>
          <p:cNvSpPr>
            <a:spLocks noGrp="1"/>
          </p:cNvSpPr>
          <p:nvPr>
            <p:ph type="sldNum" sz="quarter" idx="12"/>
          </p:nvPr>
        </p:nvSpPr>
        <p:spPr/>
        <p:txBody>
          <a:bodyPr/>
          <a:lstStyle>
            <a:extLst/>
          </a:lstStyle>
          <a:p>
            <a:fld id="{94F95399-64A8-43B0-A5C5-2D48ACAF8409}" type="slidenum">
              <a:rPr lang="tr-TR" smtClean="0">
                <a:solidFill>
                  <a:prstClr val="white"/>
                </a:solidFill>
              </a:rPr>
              <a:pPr/>
              <a:t>‹#›</a:t>
            </a:fld>
            <a:endParaRPr lang="tr-TR">
              <a:solidFill>
                <a:prstClr val="white"/>
              </a:solidFill>
            </a:endParaRPr>
          </a:p>
        </p:txBody>
      </p:sp>
      <p:sp>
        <p:nvSpPr>
          <p:cNvPr id="8" name="7 Başlık"/>
          <p:cNvSpPr>
            <a:spLocks noGrp="1"/>
          </p:cNvSpPr>
          <p:nvPr>
            <p:ph type="title"/>
          </p:nvPr>
        </p:nvSpPr>
        <p:spPr/>
        <p:txBody>
          <a:bodyPr rtlCol="0"/>
          <a:lstStyle>
            <a:extLst/>
          </a:lstStyle>
          <a:p>
            <a:r>
              <a:rPr kumimoji="0" lang="tr-TR" smtClean="0"/>
              <a:t>Asıl başlık stili için tıklatın</a:t>
            </a:r>
            <a:endParaRPr kumimoji="0" lang="en-US"/>
          </a:p>
        </p:txBody>
      </p:sp>
    </p:spTree>
    <p:extLst>
      <p:ext uri="{BB962C8B-B14F-4D97-AF65-F5344CB8AC3E}">
        <p14:creationId xmlns:p14="http://schemas.microsoft.com/office/powerpoint/2010/main" val="2352591454"/>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r>
              <a:rPr lang="en-US" smtClean="0">
                <a:solidFill>
                  <a:prstClr val="black"/>
                </a:solidFill>
              </a:rPr>
              <a:t>B. Karagözoğlu</a:t>
            </a:r>
            <a:endParaRPr lang="tr-TR">
              <a:solidFill>
                <a:prstClr val="black"/>
              </a:solidFill>
            </a:endParaRPr>
          </a:p>
        </p:txBody>
      </p:sp>
      <p:sp>
        <p:nvSpPr>
          <p:cNvPr id="8" name="7 Altbilgi Yer Tutucusu"/>
          <p:cNvSpPr>
            <a:spLocks noGrp="1"/>
          </p:cNvSpPr>
          <p:nvPr>
            <p:ph type="ftr" sz="quarter" idx="11"/>
          </p:nvPr>
        </p:nvSpPr>
        <p:spPr/>
        <p:txBody>
          <a:bodyPr/>
          <a:lstStyle>
            <a:extLst/>
          </a:lstStyle>
          <a:p>
            <a:r>
              <a:rPr lang="tr-TR" smtClean="0">
                <a:solidFill>
                  <a:prstClr val="black"/>
                </a:solidFill>
              </a:rPr>
              <a:t>V. İTUSEM, 17 Mayıs 2013, İzmir</a:t>
            </a:r>
            <a:endParaRPr lang="tr-TR">
              <a:solidFill>
                <a:prstClr val="black"/>
              </a:solidFill>
            </a:endParaRPr>
          </a:p>
        </p:txBody>
      </p:sp>
      <p:sp>
        <p:nvSpPr>
          <p:cNvPr id="9" name="8 Slayt Numarası Yer Tutucusu"/>
          <p:cNvSpPr>
            <a:spLocks noGrp="1"/>
          </p:cNvSpPr>
          <p:nvPr>
            <p:ph type="sldNum" sz="quarter" idx="12"/>
          </p:nvPr>
        </p:nvSpPr>
        <p:spPr/>
        <p:txBody>
          <a:bodyPr/>
          <a:lstStyle>
            <a:extLst/>
          </a:lstStyle>
          <a:p>
            <a:fld id="{94F95399-64A8-43B0-A5C5-2D48ACAF8409}"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3511310774"/>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bg>
      <p:bgRef idx="1002">
        <a:schemeClr val="bg1"/>
      </p:bgRef>
    </p:bg>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extLst/>
          </a:lstStyle>
          <a:p>
            <a:r>
              <a:rPr lang="en-US" smtClean="0">
                <a:solidFill>
                  <a:prstClr val="white"/>
                </a:solidFill>
              </a:rPr>
              <a:t>B. Karagözoğlu</a:t>
            </a:r>
            <a:endParaRPr lang="tr-TR">
              <a:solidFill>
                <a:prstClr val="white"/>
              </a:solidFill>
            </a:endParaRPr>
          </a:p>
        </p:txBody>
      </p:sp>
      <p:sp>
        <p:nvSpPr>
          <p:cNvPr id="4" name="3 Altbilgi Yer Tutucusu"/>
          <p:cNvSpPr>
            <a:spLocks noGrp="1"/>
          </p:cNvSpPr>
          <p:nvPr>
            <p:ph type="ftr" sz="quarter" idx="11"/>
          </p:nvPr>
        </p:nvSpPr>
        <p:spPr/>
        <p:txBody>
          <a:bodyPr/>
          <a:lstStyle>
            <a:extLst/>
          </a:lstStyle>
          <a:p>
            <a:r>
              <a:rPr lang="tr-TR" smtClean="0">
                <a:solidFill>
                  <a:prstClr val="white"/>
                </a:solidFill>
              </a:rPr>
              <a:t>V. İTUSEM, 17 Mayıs 2013, İzmir</a:t>
            </a:r>
            <a:endParaRPr lang="tr-TR">
              <a:solidFill>
                <a:prstClr val="white"/>
              </a:solidFill>
            </a:endParaRPr>
          </a:p>
        </p:txBody>
      </p:sp>
      <p:sp>
        <p:nvSpPr>
          <p:cNvPr id="5" name="4 Slayt Numarası Yer Tutucusu"/>
          <p:cNvSpPr>
            <a:spLocks noGrp="1"/>
          </p:cNvSpPr>
          <p:nvPr>
            <p:ph type="sldNum" sz="quarter" idx="12"/>
          </p:nvPr>
        </p:nvSpPr>
        <p:spPr/>
        <p:txBody>
          <a:bodyPr/>
          <a:lstStyle>
            <a:extLst/>
          </a:lstStyle>
          <a:p>
            <a:fld id="{94F95399-64A8-43B0-A5C5-2D48ACAF8409}" type="slidenum">
              <a:rPr lang="tr-TR" smtClean="0">
                <a:solidFill>
                  <a:prstClr val="white"/>
                </a:solidFill>
              </a:rPr>
              <a:pPr/>
              <a:t>‹#›</a:t>
            </a:fld>
            <a:endParaRPr lang="tr-TR">
              <a:solidFill>
                <a:prstClr val="white"/>
              </a:solidFill>
            </a:endParaRPr>
          </a:p>
        </p:txBody>
      </p:sp>
      <p:sp>
        <p:nvSpPr>
          <p:cNvPr id="6" name="5 Başlık"/>
          <p:cNvSpPr>
            <a:spLocks noGrp="1"/>
          </p:cNvSpPr>
          <p:nvPr>
            <p:ph type="title"/>
          </p:nvPr>
        </p:nvSpPr>
        <p:spPr/>
        <p:txBody>
          <a:bodyPr rtlCol="0"/>
          <a:lstStyle>
            <a:extLst/>
          </a:lstStyle>
          <a:p>
            <a:r>
              <a:rPr kumimoji="0" lang="tr-TR" smtClean="0"/>
              <a:t>Asıl başlık stili için tıklatın</a:t>
            </a:r>
            <a:endParaRPr kumimoji="0" lang="en-US"/>
          </a:p>
        </p:txBody>
      </p:sp>
    </p:spTree>
    <p:extLst>
      <p:ext uri="{BB962C8B-B14F-4D97-AF65-F5344CB8AC3E}">
        <p14:creationId xmlns:p14="http://schemas.microsoft.com/office/powerpoint/2010/main" val="575067109"/>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extLst/>
          </a:lstStyle>
          <a:p>
            <a:r>
              <a:rPr lang="en-US" smtClean="0">
                <a:solidFill>
                  <a:prstClr val="black"/>
                </a:solidFill>
              </a:rPr>
              <a:t>B. Karagözoğlu</a:t>
            </a:r>
            <a:endParaRPr lang="tr-TR">
              <a:solidFill>
                <a:prstClr val="black"/>
              </a:solidFill>
            </a:endParaRPr>
          </a:p>
        </p:txBody>
      </p:sp>
      <p:sp>
        <p:nvSpPr>
          <p:cNvPr id="3" name="2 Altbilgi Yer Tutucusu"/>
          <p:cNvSpPr>
            <a:spLocks noGrp="1"/>
          </p:cNvSpPr>
          <p:nvPr>
            <p:ph type="ftr" sz="quarter" idx="11"/>
          </p:nvPr>
        </p:nvSpPr>
        <p:spPr/>
        <p:txBody>
          <a:bodyPr/>
          <a:lstStyle>
            <a:extLst/>
          </a:lstStyle>
          <a:p>
            <a:r>
              <a:rPr lang="tr-TR" smtClean="0">
                <a:solidFill>
                  <a:prstClr val="black"/>
                </a:solidFill>
              </a:rPr>
              <a:t>V. İTUSEM, 17 Mayıs 2013, İzmir</a:t>
            </a:r>
            <a:endParaRPr lang="tr-TR">
              <a:solidFill>
                <a:prstClr val="black"/>
              </a:solidFill>
            </a:endParaRPr>
          </a:p>
        </p:txBody>
      </p:sp>
      <p:sp>
        <p:nvSpPr>
          <p:cNvPr id="4" name="3 Slayt Numarası Yer Tutucusu"/>
          <p:cNvSpPr>
            <a:spLocks noGrp="1"/>
          </p:cNvSpPr>
          <p:nvPr>
            <p:ph type="sldNum" sz="quarter" idx="12"/>
          </p:nvPr>
        </p:nvSpPr>
        <p:spPr/>
        <p:txBody>
          <a:bodyPr/>
          <a:lstStyle>
            <a:extLst/>
          </a:lstStyle>
          <a:p>
            <a:fld id="{94F95399-64A8-43B0-A5C5-2D48ACAF8409}"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14028327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6727032" y="6407944"/>
            <a:ext cx="1920240" cy="365760"/>
          </a:xfrm>
        </p:spPr>
        <p:txBody>
          <a:bodyPr/>
          <a:lstStyle>
            <a:extLst/>
          </a:lstStyle>
          <a:p>
            <a:r>
              <a:rPr lang="en-US" smtClean="0">
                <a:solidFill>
                  <a:prstClr val="black"/>
                </a:solidFill>
              </a:rPr>
              <a:t>B. Karagözoğlu</a:t>
            </a:r>
            <a:endParaRPr lang="tr-TR">
              <a:solidFill>
                <a:prstClr val="black"/>
              </a:solidFill>
            </a:endParaRPr>
          </a:p>
        </p:txBody>
      </p:sp>
      <p:sp>
        <p:nvSpPr>
          <p:cNvPr id="6" name="5 Altbilgi Yer Tutucusu"/>
          <p:cNvSpPr>
            <a:spLocks noGrp="1"/>
          </p:cNvSpPr>
          <p:nvPr>
            <p:ph type="ftr" sz="quarter" idx="11"/>
          </p:nvPr>
        </p:nvSpPr>
        <p:spPr/>
        <p:txBody>
          <a:bodyPr/>
          <a:lstStyle>
            <a:extLst/>
          </a:lstStyle>
          <a:p>
            <a:r>
              <a:rPr lang="tr-TR" smtClean="0">
                <a:solidFill>
                  <a:prstClr val="black"/>
                </a:solidFill>
              </a:rPr>
              <a:t>V. İTUSEM, 17 Mayıs 2013, İzmir</a:t>
            </a:r>
            <a:endParaRPr lang="tr-TR">
              <a:solidFill>
                <a:prstClr val="black"/>
              </a:solidFill>
            </a:endParaRPr>
          </a:p>
        </p:txBody>
      </p:sp>
      <p:sp>
        <p:nvSpPr>
          <p:cNvPr id="7" name="6 Slayt Numarası Yer Tutucusu"/>
          <p:cNvSpPr>
            <a:spLocks noGrp="1"/>
          </p:cNvSpPr>
          <p:nvPr>
            <p:ph type="sldNum" sz="quarter" idx="12"/>
          </p:nvPr>
        </p:nvSpPr>
        <p:spPr/>
        <p:txBody>
          <a:bodyPr/>
          <a:lstStyle>
            <a:extLst/>
          </a:lstStyle>
          <a:p>
            <a:fld id="{94F95399-64A8-43B0-A5C5-2D48ACAF8409}"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2338320066"/>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1EDDFA3-5521-4FCF-8200-5D45ED18E63F}" type="slidenum">
              <a:rPr lang="en-US"/>
              <a:pPr/>
              <a:t>‹#›</a:t>
            </a:fld>
            <a:endParaRPr lang="en-US"/>
          </a:p>
        </p:txBody>
      </p:sp>
    </p:spTree>
    <p:extLst>
      <p:ext uri="{BB962C8B-B14F-4D97-AF65-F5344CB8AC3E}">
        <p14:creationId xmlns:p14="http://schemas.microsoft.com/office/powerpoint/2010/main" val="27287881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3" name="2 Resim Yer Tutucusu"/>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tr-TR" smtClean="0"/>
              <a:t>Resim eklemek için simgeyi tıklatın</a:t>
            </a:r>
            <a:endParaRPr kumimoji="0" lang="en-US" dirty="0"/>
          </a:p>
        </p:txBody>
      </p:sp>
      <p:sp>
        <p:nvSpPr>
          <p:cNvPr id="5" name="4 Veri Yer Tutucusu"/>
          <p:cNvSpPr>
            <a:spLocks noGrp="1"/>
          </p:cNvSpPr>
          <p:nvPr>
            <p:ph type="dt" sz="half" idx="10"/>
          </p:nvPr>
        </p:nvSpPr>
        <p:spPr/>
        <p:txBody>
          <a:bodyPr/>
          <a:lstStyle>
            <a:lvl1pPr>
              <a:defRPr>
                <a:solidFill>
                  <a:schemeClr val="tx1"/>
                </a:solidFill>
              </a:defRPr>
            </a:lvl1pPr>
            <a:extLst/>
          </a:lstStyle>
          <a:p>
            <a:r>
              <a:rPr lang="en-US" smtClean="0">
                <a:solidFill>
                  <a:prstClr val="white"/>
                </a:solidFill>
              </a:rPr>
              <a:t>B. Karagözoğlu</a:t>
            </a:r>
            <a:endParaRPr lang="tr-TR">
              <a:solidFill>
                <a:prstClr val="white"/>
              </a:solidFill>
            </a:endParaRPr>
          </a:p>
        </p:txBody>
      </p:sp>
      <p:sp>
        <p:nvSpPr>
          <p:cNvPr id="6" name="5 Altbilgi Yer Tutucusu"/>
          <p:cNvSpPr>
            <a:spLocks noGrp="1"/>
          </p:cNvSpPr>
          <p:nvPr>
            <p:ph type="ftr" sz="quarter" idx="11"/>
          </p:nvPr>
        </p:nvSpPr>
        <p:spPr>
          <a:xfrm>
            <a:off x="4380072" y="6407944"/>
            <a:ext cx="2350681" cy="365125"/>
          </a:xfrm>
        </p:spPr>
        <p:txBody>
          <a:bodyPr/>
          <a:lstStyle>
            <a:lvl1pPr>
              <a:defRPr>
                <a:solidFill>
                  <a:schemeClr val="tx1"/>
                </a:solidFill>
              </a:defRPr>
            </a:lvl1pPr>
            <a:extLst/>
          </a:lstStyle>
          <a:p>
            <a:r>
              <a:rPr lang="tr-TR" smtClean="0">
                <a:solidFill>
                  <a:prstClr val="white"/>
                </a:solidFill>
              </a:rPr>
              <a:t>V. İTUSEM, 17 Mayıs 2013, İzmir</a:t>
            </a:r>
            <a:endParaRPr lang="tr-TR">
              <a:solidFill>
                <a:prstClr val="white"/>
              </a:solidFill>
            </a:endParaRPr>
          </a:p>
        </p:txBody>
      </p:sp>
      <p:sp>
        <p:nvSpPr>
          <p:cNvPr id="7" name="6 Slayt Numarası Yer Tutucusu"/>
          <p:cNvSpPr>
            <a:spLocks noGrp="1"/>
          </p:cNvSpPr>
          <p:nvPr>
            <p:ph type="sldNum" sz="quarter" idx="12"/>
          </p:nvPr>
        </p:nvSpPr>
        <p:spPr/>
        <p:txBody>
          <a:bodyPr/>
          <a:lstStyle>
            <a:lvl1pPr>
              <a:defRPr>
                <a:solidFill>
                  <a:schemeClr val="tx1"/>
                </a:solidFill>
              </a:defRPr>
            </a:lvl1pPr>
            <a:extLst/>
          </a:lstStyle>
          <a:p>
            <a:fld id="{94F95399-64A8-43B0-A5C5-2D48ACAF8409}" type="slidenum">
              <a:rPr lang="tr-TR" smtClean="0">
                <a:solidFill>
                  <a:prstClr val="white"/>
                </a:solidFill>
              </a:rPr>
              <a:pPr/>
              <a:t>‹#›</a:t>
            </a:fld>
            <a:endParaRPr lang="tr-TR">
              <a:solidFill>
                <a:prstClr val="white"/>
              </a:solidFill>
            </a:endParaRPr>
          </a:p>
        </p:txBody>
      </p:sp>
      <p:sp>
        <p:nvSpPr>
          <p:cNvPr id="2" name="1 Başlık"/>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tr-TR" smtClean="0"/>
              <a:t>Asıl başlık stili için tıklatın</a:t>
            </a:r>
            <a:endParaRPr kumimoji="0" lang="en-US"/>
          </a:p>
        </p:txBody>
      </p:sp>
      <p:sp>
        <p:nvSpPr>
          <p:cNvPr id="8" name="7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eaLnBrk="1" fontAlgn="auto" hangingPunct="1">
              <a:spcBef>
                <a:spcPts val="0"/>
              </a:spcBef>
              <a:spcAft>
                <a:spcPts val="0"/>
              </a:spcAft>
            </a:pPr>
            <a:endParaRPr lang="en-US" sz="1800">
              <a:solidFill>
                <a:prstClr val="white"/>
              </a:solidFill>
              <a:latin typeface="Lucida Sans Unicode"/>
            </a:endParaRPr>
          </a:p>
        </p:txBody>
      </p:sp>
      <p:sp>
        <p:nvSpPr>
          <p:cNvPr id="9" name="8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eaLnBrk="1" fontAlgn="auto" hangingPunct="1">
              <a:spcBef>
                <a:spcPts val="0"/>
              </a:spcBef>
              <a:spcAft>
                <a:spcPts val="0"/>
              </a:spcAft>
            </a:pPr>
            <a:endParaRPr lang="en-US" sz="1800">
              <a:solidFill>
                <a:prstClr val="white"/>
              </a:solidFill>
              <a:latin typeface="Lucida Sans Unicode"/>
            </a:endParaRPr>
          </a:p>
        </p:txBody>
      </p:sp>
      <p:sp>
        <p:nvSpPr>
          <p:cNvPr id="10" name="9 Dik Üçgen"/>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fontAlgn="auto" hangingPunct="1">
              <a:spcBef>
                <a:spcPts val="0"/>
              </a:spcBef>
              <a:spcAft>
                <a:spcPts val="0"/>
              </a:spcAft>
            </a:pPr>
            <a:endParaRPr lang="en-US" sz="1800">
              <a:solidFill>
                <a:prstClr val="white"/>
              </a:solidFill>
            </a:endParaRPr>
          </a:p>
        </p:txBody>
      </p:sp>
      <p:cxnSp>
        <p:nvCxnSpPr>
          <p:cNvPr id="11" name="10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Köşeli Çift Ayraç"/>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eaLnBrk="1" fontAlgn="auto" hangingPunct="1">
              <a:spcBef>
                <a:spcPts val="0"/>
              </a:spcBef>
              <a:spcAft>
                <a:spcPts val="0"/>
              </a:spcAft>
            </a:pPr>
            <a:endParaRPr lang="en-US" sz="1800">
              <a:solidFill>
                <a:prstClr val="white"/>
              </a:solidFill>
            </a:endParaRPr>
          </a:p>
        </p:txBody>
      </p:sp>
      <p:sp>
        <p:nvSpPr>
          <p:cNvPr id="13" name="12 Köşeli Çift Ayraç"/>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eaLnBrk="1" fontAlgn="auto" hangingPunct="1">
              <a:spcBef>
                <a:spcPts val="0"/>
              </a:spcBef>
              <a:spcAft>
                <a:spcPts val="0"/>
              </a:spcAft>
            </a:pPr>
            <a:endParaRPr lang="en-US" sz="1800">
              <a:solidFill>
                <a:prstClr val="white"/>
              </a:solidFill>
            </a:endParaRPr>
          </a:p>
        </p:txBody>
      </p:sp>
    </p:spTree>
    <p:extLst>
      <p:ext uri="{BB962C8B-B14F-4D97-AF65-F5344CB8AC3E}">
        <p14:creationId xmlns:p14="http://schemas.microsoft.com/office/powerpoint/2010/main" val="2938217703"/>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1481329"/>
            <a:ext cx="8229600" cy="4386071"/>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r>
              <a:rPr lang="en-US" smtClean="0">
                <a:solidFill>
                  <a:prstClr val="black"/>
                </a:solidFill>
              </a:rPr>
              <a:t>B. Karagözoğlu</a:t>
            </a:r>
            <a:endParaRPr lang="tr-TR">
              <a:solidFill>
                <a:prstClr val="black"/>
              </a:solidFill>
            </a:endParaRPr>
          </a:p>
        </p:txBody>
      </p:sp>
      <p:sp>
        <p:nvSpPr>
          <p:cNvPr id="5" name="4 Altbilgi Yer Tutucusu"/>
          <p:cNvSpPr>
            <a:spLocks noGrp="1"/>
          </p:cNvSpPr>
          <p:nvPr>
            <p:ph type="ftr" sz="quarter" idx="11"/>
          </p:nvPr>
        </p:nvSpPr>
        <p:spPr/>
        <p:txBody>
          <a:bodyPr/>
          <a:lstStyle>
            <a:extLst/>
          </a:lstStyle>
          <a:p>
            <a:r>
              <a:rPr lang="tr-TR" smtClean="0">
                <a:solidFill>
                  <a:prstClr val="black"/>
                </a:solidFill>
              </a:rPr>
              <a:t>V. İTUSEM, 17 Mayıs 2013, İzmir</a:t>
            </a:r>
            <a:endParaRPr lang="tr-TR">
              <a:solidFill>
                <a:prstClr val="black"/>
              </a:solidFill>
            </a:endParaRPr>
          </a:p>
        </p:txBody>
      </p:sp>
      <p:sp>
        <p:nvSpPr>
          <p:cNvPr id="6" name="5 Slayt Numarası Yer Tutucusu"/>
          <p:cNvSpPr>
            <a:spLocks noGrp="1"/>
          </p:cNvSpPr>
          <p:nvPr>
            <p:ph type="sldNum" sz="quarter" idx="12"/>
          </p:nvPr>
        </p:nvSpPr>
        <p:spPr/>
        <p:txBody>
          <a:bodyPr/>
          <a:lstStyle>
            <a:extLst/>
          </a:lstStyle>
          <a:p>
            <a:fld id="{94F95399-64A8-43B0-A5C5-2D48ACAF8409}"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7686442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44013" y="274640"/>
            <a:ext cx="1777470" cy="5592761"/>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41"/>
            <a:ext cx="6324600" cy="5592760"/>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r>
              <a:rPr lang="en-US" smtClean="0">
                <a:solidFill>
                  <a:prstClr val="black"/>
                </a:solidFill>
              </a:rPr>
              <a:t>B. Karagözoğlu</a:t>
            </a:r>
            <a:endParaRPr lang="tr-TR">
              <a:solidFill>
                <a:prstClr val="black"/>
              </a:solidFill>
            </a:endParaRPr>
          </a:p>
        </p:txBody>
      </p:sp>
      <p:sp>
        <p:nvSpPr>
          <p:cNvPr id="5" name="4 Altbilgi Yer Tutucusu"/>
          <p:cNvSpPr>
            <a:spLocks noGrp="1"/>
          </p:cNvSpPr>
          <p:nvPr>
            <p:ph type="ftr" sz="quarter" idx="11"/>
          </p:nvPr>
        </p:nvSpPr>
        <p:spPr/>
        <p:txBody>
          <a:bodyPr/>
          <a:lstStyle>
            <a:extLst/>
          </a:lstStyle>
          <a:p>
            <a:r>
              <a:rPr lang="tr-TR" smtClean="0">
                <a:solidFill>
                  <a:prstClr val="black"/>
                </a:solidFill>
              </a:rPr>
              <a:t>V. İTUSEM, 17 Mayıs 2013, İzmir</a:t>
            </a:r>
            <a:endParaRPr lang="tr-TR">
              <a:solidFill>
                <a:prstClr val="black"/>
              </a:solidFill>
            </a:endParaRPr>
          </a:p>
        </p:txBody>
      </p:sp>
      <p:sp>
        <p:nvSpPr>
          <p:cNvPr id="6" name="5 Slayt Numarası Yer Tutucusu"/>
          <p:cNvSpPr>
            <a:spLocks noGrp="1"/>
          </p:cNvSpPr>
          <p:nvPr>
            <p:ph type="sldNum" sz="quarter" idx="12"/>
          </p:nvPr>
        </p:nvSpPr>
        <p:spPr/>
        <p:txBody>
          <a:bodyPr/>
          <a:lstStyle>
            <a:extLst/>
          </a:lstStyle>
          <a:p>
            <a:fld id="{94F95399-64A8-43B0-A5C5-2D48ACAF8409}"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13987333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8229600" cy="2314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7200" y="4067175"/>
            <a:ext cx="8229600" cy="2314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76988"/>
            <a:ext cx="2530475" cy="323850"/>
          </a:xfrm>
        </p:spPr>
        <p:txBody>
          <a:bodyPr/>
          <a:lstStyle>
            <a:lvl1pPr>
              <a:defRPr smtClean="0"/>
            </a:lvl1pPr>
          </a:lstStyle>
          <a:p>
            <a:pPr fontAlgn="base">
              <a:spcBef>
                <a:spcPct val="0"/>
              </a:spcBef>
              <a:spcAft>
                <a:spcPct val="0"/>
              </a:spcAft>
              <a:defRPr/>
            </a:pPr>
            <a:r>
              <a:rPr lang="en-US" altLang="en-US" sz="1200">
                <a:solidFill>
                  <a:srgbClr val="000000"/>
                </a:solidFill>
                <a:latin typeface="Garamond"/>
                <a:cs typeface="Arial" charset="0"/>
              </a:rPr>
              <a:t>B. Karagözoğlu</a:t>
            </a:r>
            <a:endParaRPr lang="en-US" altLang="en-US" sz="1200">
              <a:solidFill>
                <a:srgbClr val="000000"/>
              </a:solidFill>
              <a:latin typeface="Garamond"/>
              <a:cs typeface="Arial" charset="0"/>
            </a:endParaRPr>
          </a:p>
        </p:txBody>
      </p:sp>
      <p:sp>
        <p:nvSpPr>
          <p:cNvPr id="6" name="Footer Placeholder 5"/>
          <p:cNvSpPr>
            <a:spLocks noGrp="1"/>
          </p:cNvSpPr>
          <p:nvPr>
            <p:ph type="ftr" sz="quarter" idx="11"/>
          </p:nvPr>
        </p:nvSpPr>
        <p:spPr/>
        <p:txBody>
          <a:bodyPr/>
          <a:lstStyle>
            <a:lvl1pPr>
              <a:defRPr smtClean="0"/>
            </a:lvl1pPr>
          </a:lstStyle>
          <a:p>
            <a:pPr algn="ctr" fontAlgn="base">
              <a:spcBef>
                <a:spcPct val="0"/>
              </a:spcBef>
              <a:spcAft>
                <a:spcPct val="0"/>
              </a:spcAft>
              <a:defRPr/>
            </a:pPr>
            <a:r>
              <a:rPr lang="en-US" altLang="en-US" sz="1200">
                <a:solidFill>
                  <a:srgbClr val="000000"/>
                </a:solidFill>
                <a:latin typeface="Garamond"/>
                <a:cs typeface="Arial" charset="0"/>
              </a:rPr>
              <a:t>V. İTUSEM, 17 Mayıs 2013, İzmir</a:t>
            </a:r>
            <a:endParaRPr lang="en-US" altLang="en-US" sz="1200">
              <a:solidFill>
                <a:srgbClr val="000000"/>
              </a:solidFill>
              <a:latin typeface="Garamond"/>
              <a:cs typeface="Arial" charset="0"/>
            </a:endParaRPr>
          </a:p>
        </p:txBody>
      </p:sp>
      <p:sp>
        <p:nvSpPr>
          <p:cNvPr id="7" name="Slide Number Placeholder 6"/>
          <p:cNvSpPr>
            <a:spLocks noGrp="1"/>
          </p:cNvSpPr>
          <p:nvPr>
            <p:ph type="sldNum" sz="quarter" idx="12"/>
          </p:nvPr>
        </p:nvSpPr>
        <p:spPr>
          <a:xfrm>
            <a:off x="6553200" y="6376988"/>
            <a:ext cx="2133600" cy="323850"/>
          </a:xfrm>
        </p:spPr>
        <p:txBody>
          <a:bodyPr/>
          <a:lstStyle>
            <a:lvl1pPr>
              <a:defRPr dirty="0" smtClean="0"/>
            </a:lvl1pPr>
          </a:lstStyle>
          <a:p>
            <a:pPr fontAlgn="base">
              <a:spcBef>
                <a:spcPct val="0"/>
              </a:spcBef>
              <a:spcAft>
                <a:spcPct val="0"/>
              </a:spcAft>
              <a:defRPr/>
            </a:pPr>
            <a:r>
              <a:rPr lang="en-US" altLang="en-US" sz="1200">
                <a:solidFill>
                  <a:srgbClr val="000000"/>
                </a:solidFill>
                <a:latin typeface="Garamond"/>
                <a:cs typeface="Arial" charset="0"/>
              </a:rPr>
              <a:t>Mobile Comm. : Slide </a:t>
            </a:r>
            <a:fld id="{AE581411-09F9-4261-9C64-3DE05E6401D1}" type="slidenum">
              <a:rPr lang="en-US" altLang="en-US" sz="1200">
                <a:solidFill>
                  <a:srgbClr val="000000"/>
                </a:solidFill>
                <a:latin typeface="Garamond"/>
                <a:cs typeface="Arial" charset="0"/>
              </a:rPr>
              <a:pPr fontAlgn="base">
                <a:spcBef>
                  <a:spcPct val="0"/>
                </a:spcBef>
                <a:spcAft>
                  <a:spcPct val="0"/>
                </a:spcAft>
                <a:defRPr/>
              </a:pPr>
              <a:t>‹#›</a:t>
            </a:fld>
            <a:endParaRPr lang="en-US" altLang="en-US" sz="1200">
              <a:solidFill>
                <a:srgbClr val="000000"/>
              </a:solidFill>
              <a:latin typeface="Garamond"/>
              <a:cs typeface="Arial" charset="0"/>
            </a:endParaRPr>
          </a:p>
        </p:txBody>
      </p:sp>
    </p:spTree>
    <p:extLst>
      <p:ext uri="{BB962C8B-B14F-4D97-AF65-F5344CB8AC3E}">
        <p14:creationId xmlns:p14="http://schemas.microsoft.com/office/powerpoint/2010/main" val="31665533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r>
              <a:rPr lang="en-US" smtClean="0">
                <a:solidFill>
                  <a:prstClr val="black"/>
                </a:solidFill>
              </a:rPr>
              <a:t>B. Karagözoğlu</a:t>
            </a:r>
            <a:endParaRPr lang="en-US">
              <a:solidFill>
                <a:prstClr val="black"/>
              </a:solidFill>
            </a:endParaRPr>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r>
              <a:rPr lang="en-US" smtClean="0">
                <a:solidFill>
                  <a:prstClr val="black"/>
                </a:solidFill>
              </a:rPr>
              <a:t>V. İTUSEM, 17 Mayıs 2013, İzmir</a:t>
            </a:r>
            <a:endParaRPr lang="en-US">
              <a:solidFill>
                <a:prstClr val="black"/>
              </a:solidFill>
            </a:endParaRPr>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8D0ECDF5-2D48-487C-9390-0E187236FA9A}"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160026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ar-SA"/>
          </a:p>
        </p:txBody>
      </p:sp>
      <p:sp>
        <p:nvSpPr>
          <p:cNvPr id="3" name="ClipArt Placeholder 2"/>
          <p:cNvSpPr>
            <a:spLocks noGrp="1"/>
          </p:cNvSpPr>
          <p:nvPr>
            <p:ph type="clipArt" sz="half" idx="1"/>
          </p:nvPr>
        </p:nvSpPr>
        <p:spPr>
          <a:xfrm>
            <a:off x="685800" y="1981200"/>
            <a:ext cx="3810000" cy="4114800"/>
          </a:xfrm>
        </p:spPr>
        <p:txBody>
          <a:bodyPr/>
          <a:lstStyle/>
          <a:p>
            <a:endParaRPr lang="ar-SA"/>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5" name="Date Placeholder 4"/>
          <p:cNvSpPr>
            <a:spLocks noGrp="1"/>
          </p:cNvSpPr>
          <p:nvPr>
            <p:ph type="dt" sz="half" idx="10"/>
          </p:nvPr>
        </p:nvSpPr>
        <p:spPr>
          <a:xfrm>
            <a:off x="685800" y="6248400"/>
            <a:ext cx="1905000" cy="457200"/>
          </a:xfrm>
        </p:spPr>
        <p:txBody>
          <a:bodyPr/>
          <a:lstStyle>
            <a:lvl1pPr>
              <a:defRPr/>
            </a:lvl1pPr>
          </a:lstStyle>
          <a:p>
            <a:r>
              <a:rPr lang="en-US" smtClean="0">
                <a:solidFill>
                  <a:prstClr val="black"/>
                </a:solidFill>
              </a:rPr>
              <a:t>B. Karagözoğlu</a:t>
            </a:r>
            <a:endParaRPr lang="en-US">
              <a:solidFill>
                <a:prstClr val="black"/>
              </a:solidFill>
            </a:endParaRPr>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r>
              <a:rPr lang="en-US" smtClean="0">
                <a:solidFill>
                  <a:prstClr val="black"/>
                </a:solidFill>
              </a:rPr>
              <a:t>V. İTUSEM, 17 Mayıs 2013, İzmir</a:t>
            </a:r>
            <a:endParaRPr lang="en-US">
              <a:solidFill>
                <a:prstClr val="black"/>
              </a:solidFill>
            </a:endParaRPr>
          </a:p>
        </p:txBody>
      </p:sp>
      <p:sp>
        <p:nvSpPr>
          <p:cNvPr id="7" name="Slide Number Placeholder 6"/>
          <p:cNvSpPr>
            <a:spLocks noGrp="1"/>
          </p:cNvSpPr>
          <p:nvPr>
            <p:ph type="sldNum" sz="quarter" idx="12"/>
          </p:nvPr>
        </p:nvSpPr>
        <p:spPr>
          <a:xfrm>
            <a:off x="6553200" y="6248400"/>
            <a:ext cx="1905000" cy="457200"/>
          </a:xfrm>
        </p:spPr>
        <p:txBody>
          <a:bodyPr/>
          <a:lstStyle>
            <a:lvl1pPr>
              <a:defRPr/>
            </a:lvl1pPr>
          </a:lstStyle>
          <a:p>
            <a:fld id="{25BD93B6-26E9-45AB-86D1-760886EFCEDA}"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260535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D4004BB-DAF4-4ED9-AF6B-A702A30E9B82}" type="slidenum">
              <a:rPr lang="en-US"/>
              <a:pPr/>
              <a:t>‹#›</a:t>
            </a:fld>
            <a:endParaRPr lang="en-US"/>
          </a:p>
        </p:txBody>
      </p:sp>
    </p:spTree>
    <p:extLst>
      <p:ext uri="{BB962C8B-B14F-4D97-AF65-F5344CB8AC3E}">
        <p14:creationId xmlns:p14="http://schemas.microsoft.com/office/powerpoint/2010/main" val="1074500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F5A8A53F-FC45-4E8C-B9A3-A69814994B3F}" type="slidenum">
              <a:rPr lang="en-US"/>
              <a:pPr/>
              <a:t>‹#›</a:t>
            </a:fld>
            <a:endParaRPr lang="en-US"/>
          </a:p>
        </p:txBody>
      </p:sp>
    </p:spTree>
    <p:extLst>
      <p:ext uri="{BB962C8B-B14F-4D97-AF65-F5344CB8AC3E}">
        <p14:creationId xmlns:p14="http://schemas.microsoft.com/office/powerpoint/2010/main" val="35688664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10D323ED-7EC8-4AF9-B7F8-8131C92FC87E}" type="slidenum">
              <a:rPr lang="en-US"/>
              <a:pPr/>
              <a:t>‹#›</a:t>
            </a:fld>
            <a:endParaRPr lang="en-US"/>
          </a:p>
        </p:txBody>
      </p:sp>
    </p:spTree>
    <p:extLst>
      <p:ext uri="{BB962C8B-B14F-4D97-AF65-F5344CB8AC3E}">
        <p14:creationId xmlns:p14="http://schemas.microsoft.com/office/powerpoint/2010/main" val="23538710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84AE8656-9C34-48C3-ABBB-791BA9255948}" type="slidenum">
              <a:rPr lang="en-US"/>
              <a:pPr/>
              <a:t>‹#›</a:t>
            </a:fld>
            <a:endParaRPr lang="en-US"/>
          </a:p>
        </p:txBody>
      </p:sp>
    </p:spTree>
    <p:extLst>
      <p:ext uri="{BB962C8B-B14F-4D97-AF65-F5344CB8AC3E}">
        <p14:creationId xmlns:p14="http://schemas.microsoft.com/office/powerpoint/2010/main" val="3073866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C6A58486-7A64-4F29-9B8A-E8F641889017}" type="slidenum">
              <a:rPr lang="en-US"/>
              <a:pPr/>
              <a:t>‹#›</a:t>
            </a:fld>
            <a:endParaRPr lang="en-US"/>
          </a:p>
        </p:txBody>
      </p:sp>
    </p:spTree>
    <p:extLst>
      <p:ext uri="{BB962C8B-B14F-4D97-AF65-F5344CB8AC3E}">
        <p14:creationId xmlns:p14="http://schemas.microsoft.com/office/powerpoint/2010/main" val="4159956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D7E0D1B4-70CB-49C9-8064-42D172DD37B8}" type="slidenum">
              <a:rPr lang="en-US"/>
              <a:pPr/>
              <a:t>‹#›</a:t>
            </a:fld>
            <a:endParaRPr lang="en-US"/>
          </a:p>
        </p:txBody>
      </p:sp>
    </p:spTree>
    <p:extLst>
      <p:ext uri="{BB962C8B-B14F-4D97-AF65-F5344CB8AC3E}">
        <p14:creationId xmlns:p14="http://schemas.microsoft.com/office/powerpoint/2010/main" val="34271007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7E8BC5D-3858-4E58-AFBD-2BB1E506C7BD}" type="slidenum">
              <a:rPr lang="en-US"/>
              <a:pPr/>
              <a:t>‹#›</a:t>
            </a:fld>
            <a:endParaRPr lang="en-US"/>
          </a:p>
        </p:txBody>
      </p:sp>
    </p:spTree>
    <p:extLst>
      <p:ext uri="{BB962C8B-B14F-4D97-AF65-F5344CB8AC3E}">
        <p14:creationId xmlns:p14="http://schemas.microsoft.com/office/powerpoint/2010/main" val="760157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image" Target="../media/image1.jpe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531C421F-4D26-4104-B72E-8A6A6DFF4756}"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eaLnBrk="1" fontAlgn="auto" hangingPunct="1">
              <a:spcBef>
                <a:spcPts val="0"/>
              </a:spcBef>
              <a:spcAft>
                <a:spcPts val="0"/>
              </a:spcAft>
            </a:pPr>
            <a:endParaRPr lang="en-US" sz="1800">
              <a:solidFill>
                <a:prstClr val="black"/>
              </a:solidFill>
              <a:latin typeface="Lucida Sans Unicode"/>
            </a:endParaRPr>
          </a:p>
        </p:txBody>
      </p:sp>
      <p:sp>
        <p:nvSpPr>
          <p:cNvPr id="12" name="11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eaLnBrk="1" fontAlgn="auto" hangingPunct="1">
              <a:spcBef>
                <a:spcPts val="0"/>
              </a:spcBef>
              <a:spcAft>
                <a:spcPts val="0"/>
              </a:spcAft>
            </a:pPr>
            <a:endParaRPr lang="en-US" sz="1800">
              <a:solidFill>
                <a:prstClr val="black"/>
              </a:solidFill>
              <a:latin typeface="Lucida Sans Unicode"/>
            </a:endParaRPr>
          </a:p>
        </p:txBody>
      </p:sp>
      <p:sp>
        <p:nvSpPr>
          <p:cNvPr id="14" name="13 Dik Üçgen"/>
          <p:cNvSpPr>
            <a:spLocks/>
          </p:cNvSpPr>
          <p:nvPr/>
        </p:nvSpPr>
        <p:spPr bwMode="auto">
          <a:xfrm>
            <a:off x="-6042" y="5791253"/>
            <a:ext cx="3402314" cy="1080868"/>
          </a:xfrm>
          <a:prstGeom prst="rtTriangle">
            <a:avLst/>
          </a:prstGeom>
          <a:blipFill>
            <a:blip r:embed="rId16"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fontAlgn="auto" hangingPunct="1">
              <a:spcBef>
                <a:spcPts val="0"/>
              </a:spcBef>
              <a:spcAft>
                <a:spcPts val="0"/>
              </a:spcAft>
            </a:pPr>
            <a:endParaRPr lang="en-US" sz="1800">
              <a:solidFill>
                <a:prstClr val="white"/>
              </a:solidFill>
            </a:endParaRPr>
          </a:p>
        </p:txBody>
      </p:sp>
      <p:cxnSp>
        <p:nvCxnSpPr>
          <p:cNvPr id="15" name="14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pPr fontAlgn="auto">
              <a:spcBef>
                <a:spcPts val="0"/>
              </a:spcBef>
              <a:spcAft>
                <a:spcPts val="0"/>
              </a:spcAft>
            </a:pPr>
            <a:r>
              <a:rPr lang="en-US" smtClean="0">
                <a:solidFill>
                  <a:prstClr val="black"/>
                </a:solidFill>
                <a:latin typeface="Lucida Sans Unicode"/>
              </a:rPr>
              <a:t>B. Karagözoğlu</a:t>
            </a:r>
            <a:endParaRPr lang="tr-TR">
              <a:solidFill>
                <a:prstClr val="black"/>
              </a:solidFill>
              <a:latin typeface="Lucida Sans Unicode"/>
            </a:endParaRPr>
          </a:p>
        </p:txBody>
      </p:sp>
      <p:sp>
        <p:nvSpPr>
          <p:cNvPr id="22" name="21 Altbilgi Yer Tutucusu"/>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pPr fontAlgn="auto">
              <a:spcBef>
                <a:spcPts val="0"/>
              </a:spcBef>
              <a:spcAft>
                <a:spcPts val="0"/>
              </a:spcAft>
            </a:pPr>
            <a:r>
              <a:rPr lang="tr-TR" smtClean="0">
                <a:solidFill>
                  <a:prstClr val="black"/>
                </a:solidFill>
                <a:latin typeface="Lucida Sans Unicode"/>
              </a:rPr>
              <a:t>V. İTUSEM, 17 Mayıs 2013, İzmir</a:t>
            </a:r>
            <a:endParaRPr lang="tr-TR">
              <a:solidFill>
                <a:prstClr val="black"/>
              </a:solidFill>
              <a:latin typeface="Lucida Sans Unicode"/>
            </a:endParaRPr>
          </a:p>
        </p:txBody>
      </p:sp>
      <p:sp>
        <p:nvSpPr>
          <p:cNvPr id="18" name="17 Slayt Numarası Yer Tutucusu"/>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fontAlgn="auto">
              <a:spcBef>
                <a:spcPts val="0"/>
              </a:spcBef>
              <a:spcAft>
                <a:spcPts val="0"/>
              </a:spcAft>
            </a:pPr>
            <a:fld id="{94F95399-64A8-43B0-A5C5-2D48ACAF8409}" type="slidenum">
              <a:rPr lang="tr-TR" smtClean="0">
                <a:solidFill>
                  <a:prstClr val="black"/>
                </a:solidFill>
                <a:latin typeface="Lucida Sans Unicode"/>
              </a:rPr>
              <a:pPr fontAlgn="auto">
                <a:spcBef>
                  <a:spcPts val="0"/>
                </a:spcBef>
                <a:spcAft>
                  <a:spcPts val="0"/>
                </a:spcAft>
              </a:pPr>
              <a:t>‹#›</a:t>
            </a:fld>
            <a:endParaRPr lang="tr-TR">
              <a:solidFill>
                <a:prstClr val="black"/>
              </a:solidFill>
              <a:latin typeface="Lucida Sans Unicode"/>
            </a:endParaRPr>
          </a:p>
        </p:txBody>
      </p:sp>
    </p:spTree>
    <p:extLst>
      <p:ext uri="{BB962C8B-B14F-4D97-AF65-F5344CB8AC3E}">
        <p14:creationId xmlns:p14="http://schemas.microsoft.com/office/powerpoint/2010/main" val="5565290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hf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vmlDrawing" Target="../drawings/vmlDrawing5.vml"/><Relationship Id="rId5" Type="http://schemas.openxmlformats.org/officeDocument/2006/relationships/image" Target="../media/image10.png"/><Relationship Id="rId4" Type="http://schemas.openxmlformats.org/officeDocument/2006/relationships/oleObject" Target="../embeddings/oleObject5.bin"/></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12.wmf"/><Relationship Id="rId5" Type="http://schemas.openxmlformats.org/officeDocument/2006/relationships/oleObject" Target="../embeddings/oleObject7.bin"/><Relationship Id="rId4" Type="http://schemas.openxmlformats.org/officeDocument/2006/relationships/image" Target="../media/image11.wmf"/></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6.xml"/><Relationship Id="rId1" Type="http://schemas.openxmlformats.org/officeDocument/2006/relationships/vmlDrawing" Target="../drawings/vmlDrawing7.vml"/><Relationship Id="rId5" Type="http://schemas.openxmlformats.org/officeDocument/2006/relationships/image" Target="../media/image13.png"/><Relationship Id="rId4" Type="http://schemas.openxmlformats.org/officeDocument/2006/relationships/oleObject" Target="../embeddings/oleObject8.bin"/></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vmlDrawing" Target="../drawings/vmlDrawing8.vml"/><Relationship Id="rId5" Type="http://schemas.openxmlformats.org/officeDocument/2006/relationships/image" Target="../media/image14.png"/><Relationship Id="rId4" Type="http://schemas.openxmlformats.org/officeDocument/2006/relationships/oleObject" Target="../embeddings/oleObject9.bin"/></Relationships>
</file>

<file path=ppt/slides/_rels/slide2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6.xml"/><Relationship Id="rId1" Type="http://schemas.openxmlformats.org/officeDocument/2006/relationships/vmlDrawing" Target="../drawings/vmlDrawing9.vml"/><Relationship Id="rId5" Type="http://schemas.openxmlformats.org/officeDocument/2006/relationships/image" Target="../media/image18.png"/><Relationship Id="rId4" Type="http://schemas.openxmlformats.org/officeDocument/2006/relationships/oleObject" Target="../embeddings/oleObject10.bin"/></Relationships>
</file>

<file path=ppt/slides/_rels/slide3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s/_rels/slide4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vmlDrawing" Target="../drawings/vmlDrawing1.vml"/><Relationship Id="rId5" Type="http://schemas.openxmlformats.org/officeDocument/2006/relationships/image" Target="../media/image4.png"/><Relationship Id="rId4"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4.png"/><Relationship Id="rId4" Type="http://schemas.openxmlformats.org/officeDocument/2006/relationships/oleObject" Target="../embeddings/oleObject2.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xml"/><Relationship Id="rId1" Type="http://schemas.openxmlformats.org/officeDocument/2006/relationships/vmlDrawing" Target="../drawings/vmlDrawing3.vml"/><Relationship Id="rId5" Type="http://schemas.openxmlformats.org/officeDocument/2006/relationships/image" Target="../media/image4.png"/><Relationship Id="rId4" Type="http://schemas.openxmlformats.org/officeDocument/2006/relationships/oleObject" Target="../embeddings/oleObject3.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4.png"/><Relationship Id="rId4" Type="http://schemas.openxmlformats.org/officeDocument/2006/relationships/oleObject" Target="../embeddings/oleObject4.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lide Number Placeholder 3"/>
          <p:cNvSpPr>
            <a:spLocks noGrp="1"/>
          </p:cNvSpPr>
          <p:nvPr>
            <p:ph type="sldNum" sz="quarter" idx="12"/>
          </p:nvPr>
        </p:nvSpPr>
        <p:spPr/>
        <p:txBody>
          <a:bodyPr/>
          <a:lstStyle/>
          <a:p>
            <a:fld id="{0F6096A2-4334-4946-B0A8-FEB5DCFB7164}" type="slidenum">
              <a:rPr lang="en-US"/>
              <a:pPr/>
              <a:t>1</a:t>
            </a:fld>
            <a:endParaRPr lang="en-US"/>
          </a:p>
        </p:txBody>
      </p:sp>
      <p:sp>
        <p:nvSpPr>
          <p:cNvPr id="4" name="Başlık 3"/>
          <p:cNvSpPr>
            <a:spLocks noGrp="1"/>
          </p:cNvSpPr>
          <p:nvPr>
            <p:ph type="title"/>
          </p:nvPr>
        </p:nvSpPr>
        <p:spPr/>
        <p:txBody>
          <a:bodyPr>
            <a:normAutofit/>
          </a:bodyPr>
          <a:lstStyle/>
          <a:p>
            <a:pPr algn="ctr"/>
            <a:r>
              <a:rPr lang="tr-TR" sz="4000" dirty="0"/>
              <a:t>KİMYASAL </a:t>
            </a:r>
            <a:r>
              <a:rPr lang="tr-TR" sz="4000" dirty="0" smtClean="0"/>
              <a:t>BİYOSENSÖRLER</a:t>
            </a:r>
            <a:endParaRPr lang="tr-TR" dirty="0"/>
          </a:p>
        </p:txBody>
      </p:sp>
      <p:sp>
        <p:nvSpPr>
          <p:cNvPr id="2057" name="Text Box 9"/>
          <p:cNvSpPr txBox="1">
            <a:spLocks noChangeArrowheads="1"/>
          </p:cNvSpPr>
          <p:nvPr/>
        </p:nvSpPr>
        <p:spPr bwMode="auto">
          <a:xfrm>
            <a:off x="3635896" y="2438400"/>
            <a:ext cx="1893467" cy="461665"/>
          </a:xfrm>
          <a:prstGeom prst="rect">
            <a:avLst/>
          </a:prstGeom>
          <a:solidFill>
            <a:srgbClr val="CCFFCC">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dirty="0" smtClean="0"/>
              <a:t>Bi</a:t>
            </a:r>
            <a:r>
              <a:rPr lang="tr-TR" dirty="0" smtClean="0"/>
              <a:t>y</a:t>
            </a:r>
            <a:r>
              <a:rPr lang="en-US" dirty="0" err="1" smtClean="0"/>
              <a:t>osens</a:t>
            </a:r>
            <a:r>
              <a:rPr lang="tr-TR" dirty="0" smtClean="0"/>
              <a:t>ö</a:t>
            </a:r>
            <a:r>
              <a:rPr lang="en-US" dirty="0" smtClean="0"/>
              <a:t>r</a:t>
            </a:r>
            <a:r>
              <a:rPr lang="tr-TR" dirty="0" err="1" smtClean="0"/>
              <a:t>ler</a:t>
            </a:r>
            <a:endParaRPr lang="en-US" dirty="0"/>
          </a:p>
        </p:txBody>
      </p:sp>
      <p:sp>
        <p:nvSpPr>
          <p:cNvPr id="2060" name="Text Box 12"/>
          <p:cNvSpPr txBox="1">
            <a:spLocks noChangeArrowheads="1"/>
          </p:cNvSpPr>
          <p:nvPr/>
        </p:nvSpPr>
        <p:spPr bwMode="auto">
          <a:xfrm>
            <a:off x="3531096" y="4595644"/>
            <a:ext cx="1905000" cy="1569660"/>
          </a:xfrm>
          <a:prstGeom prst="rect">
            <a:avLst/>
          </a:prstGeom>
          <a:solidFill>
            <a:srgbClr val="FFCC00">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tr-TR" dirty="0" smtClean="0"/>
              <a:t>Active hücrelerden oluşan canlı gövde</a:t>
            </a:r>
            <a:endParaRPr lang="en-US" dirty="0"/>
          </a:p>
        </p:txBody>
      </p:sp>
      <p:sp>
        <p:nvSpPr>
          <p:cNvPr id="2063" name="Text Box 15"/>
          <p:cNvSpPr txBox="1">
            <a:spLocks noChangeArrowheads="1"/>
          </p:cNvSpPr>
          <p:nvPr/>
        </p:nvSpPr>
        <p:spPr bwMode="auto">
          <a:xfrm>
            <a:off x="971600" y="2144395"/>
            <a:ext cx="1968809" cy="1200329"/>
          </a:xfrm>
          <a:prstGeom prst="rect">
            <a:avLst/>
          </a:prstGeom>
          <a:solidFill>
            <a:srgbClr val="FFFF99">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dirty="0" smtClean="0"/>
              <a:t>Biyok</a:t>
            </a:r>
            <a:r>
              <a:rPr lang="tr-TR" dirty="0" smtClean="0"/>
              <a:t>imyasal </a:t>
            </a:r>
          </a:p>
          <a:p>
            <a:r>
              <a:rPr lang="tr-TR" dirty="0" err="1" smtClean="0"/>
              <a:t>Analitlerin</a:t>
            </a:r>
            <a:endParaRPr lang="tr-TR" dirty="0" smtClean="0"/>
          </a:p>
          <a:p>
            <a:r>
              <a:rPr lang="tr-TR" dirty="0" smtClean="0"/>
              <a:t>Yoğunluğu</a:t>
            </a:r>
            <a:endParaRPr lang="en-US" dirty="0"/>
          </a:p>
        </p:txBody>
      </p:sp>
      <p:sp>
        <p:nvSpPr>
          <p:cNvPr id="2066" name="Text Box 18"/>
          <p:cNvSpPr txBox="1">
            <a:spLocks noChangeArrowheads="1"/>
          </p:cNvSpPr>
          <p:nvPr/>
        </p:nvSpPr>
        <p:spPr bwMode="auto">
          <a:xfrm>
            <a:off x="6461125" y="2174875"/>
            <a:ext cx="1515158" cy="830997"/>
          </a:xfrm>
          <a:prstGeom prst="rect">
            <a:avLst/>
          </a:prstGeom>
          <a:solidFill>
            <a:srgbClr val="00FF00">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dirty="0" err="1" smtClean="0"/>
              <a:t>Ele</a:t>
            </a:r>
            <a:r>
              <a:rPr lang="tr-TR" dirty="0" err="1" smtClean="0"/>
              <a:t>ktriksel</a:t>
            </a:r>
            <a:endParaRPr lang="tr-TR" dirty="0" smtClean="0"/>
          </a:p>
          <a:p>
            <a:r>
              <a:rPr lang="tr-TR" dirty="0" smtClean="0"/>
              <a:t>İşaret</a:t>
            </a:r>
            <a:endParaRPr lang="en-US" dirty="0"/>
          </a:p>
        </p:txBody>
      </p:sp>
      <p:sp>
        <p:nvSpPr>
          <p:cNvPr id="2067" name="Text Box 19"/>
          <p:cNvSpPr txBox="1">
            <a:spLocks noChangeArrowheads="1"/>
          </p:cNvSpPr>
          <p:nvPr/>
        </p:nvSpPr>
        <p:spPr bwMode="auto">
          <a:xfrm>
            <a:off x="593725" y="3927475"/>
            <a:ext cx="198644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dirty="0" smtClean="0"/>
              <a:t>Kimyasal giriş</a:t>
            </a:r>
            <a:endParaRPr lang="en-US" dirty="0"/>
          </a:p>
        </p:txBody>
      </p:sp>
      <p:sp>
        <p:nvSpPr>
          <p:cNvPr id="2068" name="Text Box 20"/>
          <p:cNvSpPr txBox="1">
            <a:spLocks noChangeArrowheads="1"/>
          </p:cNvSpPr>
          <p:nvPr/>
        </p:nvSpPr>
        <p:spPr bwMode="auto">
          <a:xfrm>
            <a:off x="3352800" y="3886200"/>
            <a:ext cx="217399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dirty="0" smtClean="0"/>
              <a:t>Kimya fabrikası</a:t>
            </a:r>
            <a:endParaRPr lang="en-US" dirty="0"/>
          </a:p>
        </p:txBody>
      </p:sp>
      <p:sp>
        <p:nvSpPr>
          <p:cNvPr id="2069" name="Text Box 21"/>
          <p:cNvSpPr txBox="1">
            <a:spLocks noChangeArrowheads="1"/>
          </p:cNvSpPr>
          <p:nvPr/>
        </p:nvSpPr>
        <p:spPr bwMode="auto">
          <a:xfrm>
            <a:off x="6248400" y="3886200"/>
            <a:ext cx="208903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dirty="0" smtClean="0"/>
              <a:t>Kimyasal Çıkış</a:t>
            </a:r>
            <a:endParaRPr lang="en-US" dirty="0"/>
          </a:p>
        </p:txBody>
      </p:sp>
      <p:sp>
        <p:nvSpPr>
          <p:cNvPr id="2072" name="Text Box 24"/>
          <p:cNvSpPr txBox="1">
            <a:spLocks noChangeArrowheads="1"/>
          </p:cNvSpPr>
          <p:nvPr/>
        </p:nvSpPr>
        <p:spPr bwMode="auto">
          <a:xfrm>
            <a:off x="898525" y="4994275"/>
            <a:ext cx="1378904" cy="830997"/>
          </a:xfrm>
          <a:prstGeom prst="rect">
            <a:avLst/>
          </a:prstGeom>
          <a:solidFill>
            <a:srgbClr val="FF99CC">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dirty="0" err="1" smtClean="0"/>
              <a:t>Metabolit</a:t>
            </a:r>
            <a:endParaRPr lang="en-US" dirty="0"/>
          </a:p>
          <a:p>
            <a:r>
              <a:rPr lang="tr-TR" dirty="0" smtClean="0"/>
              <a:t>gıda</a:t>
            </a:r>
            <a:endParaRPr lang="en-US" dirty="0"/>
          </a:p>
        </p:txBody>
      </p:sp>
      <p:sp>
        <p:nvSpPr>
          <p:cNvPr id="2075" name="Text Box 27"/>
          <p:cNvSpPr txBox="1">
            <a:spLocks noChangeArrowheads="1"/>
          </p:cNvSpPr>
          <p:nvPr/>
        </p:nvSpPr>
        <p:spPr bwMode="auto">
          <a:xfrm>
            <a:off x="6781800" y="4953000"/>
            <a:ext cx="748923" cy="830997"/>
          </a:xfrm>
          <a:prstGeom prst="rect">
            <a:avLst/>
          </a:prstGeom>
          <a:solidFill>
            <a:srgbClr val="99CCFF">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dirty="0" smtClean="0"/>
              <a:t>Atık</a:t>
            </a:r>
            <a:endParaRPr lang="en-US" dirty="0"/>
          </a:p>
          <a:p>
            <a:r>
              <a:rPr lang="tr-TR" dirty="0" smtClean="0"/>
              <a:t>ürün</a:t>
            </a:r>
            <a:endParaRPr lang="en-US" dirty="0"/>
          </a:p>
        </p:txBody>
      </p:sp>
      <p:sp>
        <p:nvSpPr>
          <p:cNvPr id="2076" name="Line 28"/>
          <p:cNvSpPr>
            <a:spLocks noChangeShapeType="1"/>
          </p:cNvSpPr>
          <p:nvPr/>
        </p:nvSpPr>
        <p:spPr bwMode="auto">
          <a:xfrm>
            <a:off x="2987824" y="2667000"/>
            <a:ext cx="648072"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77" name="Line 29"/>
          <p:cNvSpPr>
            <a:spLocks noChangeShapeType="1"/>
          </p:cNvSpPr>
          <p:nvPr/>
        </p:nvSpPr>
        <p:spPr bwMode="auto">
          <a:xfrm>
            <a:off x="5562600" y="2667000"/>
            <a:ext cx="8382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78" name="Line 30"/>
          <p:cNvSpPr>
            <a:spLocks noChangeShapeType="1"/>
          </p:cNvSpPr>
          <p:nvPr/>
        </p:nvSpPr>
        <p:spPr bwMode="auto">
          <a:xfrm>
            <a:off x="685800" y="4419600"/>
            <a:ext cx="18288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79" name="Line 31"/>
          <p:cNvSpPr>
            <a:spLocks noChangeShapeType="1"/>
          </p:cNvSpPr>
          <p:nvPr/>
        </p:nvSpPr>
        <p:spPr bwMode="auto">
          <a:xfrm>
            <a:off x="3505200" y="4419600"/>
            <a:ext cx="2057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80" name="Line 32"/>
          <p:cNvSpPr>
            <a:spLocks noChangeShapeType="1"/>
          </p:cNvSpPr>
          <p:nvPr/>
        </p:nvSpPr>
        <p:spPr bwMode="auto">
          <a:xfrm>
            <a:off x="6324600" y="4419600"/>
            <a:ext cx="1981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81" name="Line 33"/>
          <p:cNvSpPr>
            <a:spLocks noChangeShapeType="1"/>
          </p:cNvSpPr>
          <p:nvPr/>
        </p:nvSpPr>
        <p:spPr bwMode="auto">
          <a:xfrm>
            <a:off x="2267744" y="5410200"/>
            <a:ext cx="1263352"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82" name="Line 34"/>
          <p:cNvSpPr>
            <a:spLocks noChangeShapeType="1"/>
          </p:cNvSpPr>
          <p:nvPr/>
        </p:nvSpPr>
        <p:spPr bwMode="auto">
          <a:xfrm>
            <a:off x="5436096" y="5410200"/>
            <a:ext cx="1345704"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 name="Rectangle 4"/>
          <p:cNvSpPr>
            <a:spLocks noChangeArrowheads="1"/>
          </p:cNvSpPr>
          <p:nvPr/>
        </p:nvSpPr>
        <p:spPr bwMode="auto">
          <a:xfrm>
            <a:off x="460685" y="1196752"/>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169972401"/>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304800" y="381000"/>
            <a:ext cx="3403600" cy="5638800"/>
          </a:xfrm>
        </p:spPr>
        <p:txBody>
          <a:bodyPr/>
          <a:lstStyle/>
          <a:p>
            <a:r>
              <a:rPr lang="en-US" sz="4000" b="1">
                <a:ea typeface="MS Mincho" pitchFamily="49" charset="-128"/>
              </a:rPr>
              <a:t>Spectral characteristics of sources, filters, detectors, and combinations thereof</a:t>
            </a:r>
          </a:p>
        </p:txBody>
      </p:sp>
      <p:pic>
        <p:nvPicPr>
          <p:cNvPr id="98307" name="Picture 3" descr="FIG2-18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40200" y="0"/>
            <a:ext cx="4560888" cy="6629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a:xfrm>
            <a:off x="468313" y="5516563"/>
            <a:ext cx="7989887" cy="914400"/>
          </a:xfrm>
        </p:spPr>
        <p:txBody>
          <a:bodyPr/>
          <a:lstStyle/>
          <a:p>
            <a:r>
              <a:rPr lang="en-US" sz="3600">
                <a:ea typeface="MS Mincho" pitchFamily="49" charset="-128"/>
              </a:rPr>
              <a:t>Forward characteristics for p-n junctions</a:t>
            </a:r>
          </a:p>
        </p:txBody>
      </p:sp>
      <p:pic>
        <p:nvPicPr>
          <p:cNvPr id="100355" name="Picture 3" descr="FIG2-19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228600"/>
            <a:ext cx="6400800" cy="49403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a:xfrm>
            <a:off x="684213" y="44624"/>
            <a:ext cx="3671887" cy="1143000"/>
          </a:xfrm>
        </p:spPr>
        <p:txBody>
          <a:bodyPr/>
          <a:lstStyle/>
          <a:p>
            <a:r>
              <a:rPr lang="en-US" b="1" dirty="0">
                <a:ea typeface="MS Mincho" pitchFamily="49" charset="-128"/>
              </a:rPr>
              <a:t>Fiber optics</a:t>
            </a:r>
          </a:p>
        </p:txBody>
      </p:sp>
      <p:sp>
        <p:nvSpPr>
          <p:cNvPr id="102403" name="Line 3"/>
          <p:cNvSpPr>
            <a:spLocks noChangeAspect="1" noChangeShapeType="1"/>
          </p:cNvSpPr>
          <p:nvPr/>
        </p:nvSpPr>
        <p:spPr bwMode="auto">
          <a:xfrm>
            <a:off x="2714625" y="1168400"/>
            <a:ext cx="3175" cy="3416300"/>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04" name="Line 4"/>
          <p:cNvSpPr>
            <a:spLocks noChangeAspect="1" noChangeShapeType="1"/>
          </p:cNvSpPr>
          <p:nvPr/>
        </p:nvSpPr>
        <p:spPr bwMode="auto">
          <a:xfrm flipV="1">
            <a:off x="3475038" y="3100388"/>
            <a:ext cx="3175" cy="323850"/>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05" name="Line 5"/>
          <p:cNvSpPr>
            <a:spLocks noChangeAspect="1" noChangeShapeType="1"/>
          </p:cNvSpPr>
          <p:nvPr/>
        </p:nvSpPr>
        <p:spPr bwMode="auto">
          <a:xfrm flipV="1">
            <a:off x="3475038" y="2976563"/>
            <a:ext cx="3175" cy="74612"/>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06" name="Line 6"/>
          <p:cNvSpPr>
            <a:spLocks noChangeAspect="1" noChangeShapeType="1"/>
          </p:cNvSpPr>
          <p:nvPr/>
        </p:nvSpPr>
        <p:spPr bwMode="auto">
          <a:xfrm flipV="1">
            <a:off x="3475038" y="2601913"/>
            <a:ext cx="3175" cy="323850"/>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07" name="Line 7"/>
          <p:cNvSpPr>
            <a:spLocks noChangeAspect="1" noChangeShapeType="1"/>
          </p:cNvSpPr>
          <p:nvPr/>
        </p:nvSpPr>
        <p:spPr bwMode="auto">
          <a:xfrm flipV="1">
            <a:off x="3475038" y="2476500"/>
            <a:ext cx="3175" cy="76200"/>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08" name="Line 8"/>
          <p:cNvSpPr>
            <a:spLocks noChangeAspect="1" noChangeShapeType="1"/>
          </p:cNvSpPr>
          <p:nvPr/>
        </p:nvSpPr>
        <p:spPr bwMode="auto">
          <a:xfrm flipV="1">
            <a:off x="3475038" y="2103438"/>
            <a:ext cx="3175" cy="323850"/>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09" name="Line 9"/>
          <p:cNvSpPr>
            <a:spLocks noChangeAspect="1" noChangeShapeType="1"/>
          </p:cNvSpPr>
          <p:nvPr/>
        </p:nvSpPr>
        <p:spPr bwMode="auto">
          <a:xfrm flipV="1">
            <a:off x="3475038" y="1978025"/>
            <a:ext cx="3175" cy="74613"/>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10" name="Line 10"/>
          <p:cNvSpPr>
            <a:spLocks noChangeAspect="1" noChangeShapeType="1"/>
          </p:cNvSpPr>
          <p:nvPr/>
        </p:nvSpPr>
        <p:spPr bwMode="auto">
          <a:xfrm flipV="1">
            <a:off x="3475038" y="1604963"/>
            <a:ext cx="3175" cy="323850"/>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11" name="Line 11"/>
          <p:cNvSpPr>
            <a:spLocks noChangeAspect="1" noChangeShapeType="1"/>
          </p:cNvSpPr>
          <p:nvPr/>
        </p:nvSpPr>
        <p:spPr bwMode="auto">
          <a:xfrm flipV="1">
            <a:off x="3475038" y="1479550"/>
            <a:ext cx="3175" cy="74613"/>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12" name="Line 12"/>
          <p:cNvSpPr>
            <a:spLocks noChangeAspect="1" noChangeShapeType="1"/>
          </p:cNvSpPr>
          <p:nvPr/>
        </p:nvSpPr>
        <p:spPr bwMode="auto">
          <a:xfrm flipV="1">
            <a:off x="3475038" y="1168400"/>
            <a:ext cx="3175" cy="261938"/>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13" name="Line 13"/>
          <p:cNvSpPr>
            <a:spLocks noChangeAspect="1" noChangeShapeType="1"/>
          </p:cNvSpPr>
          <p:nvPr/>
        </p:nvSpPr>
        <p:spPr bwMode="auto">
          <a:xfrm>
            <a:off x="2714625" y="2139950"/>
            <a:ext cx="4962525"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14" name="Line 14"/>
          <p:cNvSpPr>
            <a:spLocks noChangeAspect="1" noChangeShapeType="1"/>
          </p:cNvSpPr>
          <p:nvPr/>
        </p:nvSpPr>
        <p:spPr bwMode="auto">
          <a:xfrm>
            <a:off x="1404938" y="2889250"/>
            <a:ext cx="498475"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15" name="Line 15"/>
          <p:cNvSpPr>
            <a:spLocks noChangeAspect="1" noChangeShapeType="1"/>
          </p:cNvSpPr>
          <p:nvPr/>
        </p:nvSpPr>
        <p:spPr bwMode="auto">
          <a:xfrm>
            <a:off x="1954213" y="2889250"/>
            <a:ext cx="74612"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16" name="Line 16"/>
          <p:cNvSpPr>
            <a:spLocks noChangeAspect="1" noChangeShapeType="1"/>
          </p:cNvSpPr>
          <p:nvPr/>
        </p:nvSpPr>
        <p:spPr bwMode="auto">
          <a:xfrm>
            <a:off x="2078038" y="2889250"/>
            <a:ext cx="498475"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17" name="Line 17"/>
          <p:cNvSpPr>
            <a:spLocks noChangeAspect="1" noChangeShapeType="1"/>
          </p:cNvSpPr>
          <p:nvPr/>
        </p:nvSpPr>
        <p:spPr bwMode="auto">
          <a:xfrm>
            <a:off x="2627313" y="2889250"/>
            <a:ext cx="74612"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18" name="Line 18"/>
          <p:cNvSpPr>
            <a:spLocks noChangeAspect="1" noChangeShapeType="1"/>
          </p:cNvSpPr>
          <p:nvPr/>
        </p:nvSpPr>
        <p:spPr bwMode="auto">
          <a:xfrm>
            <a:off x="2751138" y="2889250"/>
            <a:ext cx="498475"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19" name="Line 19"/>
          <p:cNvSpPr>
            <a:spLocks noChangeAspect="1" noChangeShapeType="1"/>
          </p:cNvSpPr>
          <p:nvPr/>
        </p:nvSpPr>
        <p:spPr bwMode="auto">
          <a:xfrm>
            <a:off x="3300413" y="2889250"/>
            <a:ext cx="74612"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20" name="Line 20"/>
          <p:cNvSpPr>
            <a:spLocks noChangeAspect="1" noChangeShapeType="1"/>
          </p:cNvSpPr>
          <p:nvPr/>
        </p:nvSpPr>
        <p:spPr bwMode="auto">
          <a:xfrm>
            <a:off x="3429000" y="2895600"/>
            <a:ext cx="500063"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21" name="Line 21"/>
          <p:cNvSpPr>
            <a:spLocks noChangeAspect="1" noChangeShapeType="1"/>
          </p:cNvSpPr>
          <p:nvPr/>
        </p:nvSpPr>
        <p:spPr bwMode="auto">
          <a:xfrm>
            <a:off x="3973513" y="2889250"/>
            <a:ext cx="74612"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22" name="Line 22"/>
          <p:cNvSpPr>
            <a:spLocks noChangeAspect="1" noChangeShapeType="1"/>
          </p:cNvSpPr>
          <p:nvPr/>
        </p:nvSpPr>
        <p:spPr bwMode="auto">
          <a:xfrm>
            <a:off x="4098925" y="2889250"/>
            <a:ext cx="498475"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23" name="Line 23"/>
          <p:cNvSpPr>
            <a:spLocks noChangeAspect="1" noChangeShapeType="1"/>
          </p:cNvSpPr>
          <p:nvPr/>
        </p:nvSpPr>
        <p:spPr bwMode="auto">
          <a:xfrm>
            <a:off x="4646613" y="2889250"/>
            <a:ext cx="74612"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24" name="Line 24"/>
          <p:cNvSpPr>
            <a:spLocks noChangeAspect="1" noChangeShapeType="1"/>
          </p:cNvSpPr>
          <p:nvPr/>
        </p:nvSpPr>
        <p:spPr bwMode="auto">
          <a:xfrm>
            <a:off x="4772025" y="2889250"/>
            <a:ext cx="498475"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25" name="Line 25"/>
          <p:cNvSpPr>
            <a:spLocks noChangeAspect="1" noChangeShapeType="1"/>
          </p:cNvSpPr>
          <p:nvPr/>
        </p:nvSpPr>
        <p:spPr bwMode="auto">
          <a:xfrm>
            <a:off x="5319713" y="2889250"/>
            <a:ext cx="74612"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26" name="Line 26"/>
          <p:cNvSpPr>
            <a:spLocks noChangeAspect="1" noChangeShapeType="1"/>
          </p:cNvSpPr>
          <p:nvPr/>
        </p:nvSpPr>
        <p:spPr bwMode="auto">
          <a:xfrm>
            <a:off x="5445125" y="2889250"/>
            <a:ext cx="498475"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27" name="Line 27"/>
          <p:cNvSpPr>
            <a:spLocks noChangeAspect="1" noChangeShapeType="1"/>
          </p:cNvSpPr>
          <p:nvPr/>
        </p:nvSpPr>
        <p:spPr bwMode="auto">
          <a:xfrm>
            <a:off x="5992813" y="2889250"/>
            <a:ext cx="76200"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28" name="Line 28"/>
          <p:cNvSpPr>
            <a:spLocks noChangeAspect="1" noChangeShapeType="1"/>
          </p:cNvSpPr>
          <p:nvPr/>
        </p:nvSpPr>
        <p:spPr bwMode="auto">
          <a:xfrm>
            <a:off x="6118225" y="2889250"/>
            <a:ext cx="498475"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29" name="Line 29"/>
          <p:cNvSpPr>
            <a:spLocks noChangeAspect="1" noChangeShapeType="1"/>
          </p:cNvSpPr>
          <p:nvPr/>
        </p:nvSpPr>
        <p:spPr bwMode="auto">
          <a:xfrm>
            <a:off x="6667500" y="2889250"/>
            <a:ext cx="74613"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30" name="Line 30"/>
          <p:cNvSpPr>
            <a:spLocks noChangeAspect="1" noChangeShapeType="1"/>
          </p:cNvSpPr>
          <p:nvPr/>
        </p:nvSpPr>
        <p:spPr bwMode="auto">
          <a:xfrm>
            <a:off x="6791325" y="2889250"/>
            <a:ext cx="498475"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31" name="Line 31"/>
          <p:cNvSpPr>
            <a:spLocks noChangeAspect="1" noChangeShapeType="1"/>
          </p:cNvSpPr>
          <p:nvPr/>
        </p:nvSpPr>
        <p:spPr bwMode="auto">
          <a:xfrm>
            <a:off x="7340600" y="2889250"/>
            <a:ext cx="74613"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32" name="Line 32"/>
          <p:cNvSpPr>
            <a:spLocks noChangeAspect="1" noChangeShapeType="1"/>
          </p:cNvSpPr>
          <p:nvPr/>
        </p:nvSpPr>
        <p:spPr bwMode="auto">
          <a:xfrm>
            <a:off x="7464425" y="2889250"/>
            <a:ext cx="212725"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33" name="Line 33"/>
          <p:cNvSpPr>
            <a:spLocks noChangeAspect="1" noChangeShapeType="1"/>
          </p:cNvSpPr>
          <p:nvPr/>
        </p:nvSpPr>
        <p:spPr bwMode="auto">
          <a:xfrm>
            <a:off x="2714625" y="3624263"/>
            <a:ext cx="4962525"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34" name="Line 34"/>
          <p:cNvSpPr>
            <a:spLocks noChangeAspect="1" noChangeShapeType="1"/>
          </p:cNvSpPr>
          <p:nvPr/>
        </p:nvSpPr>
        <p:spPr bwMode="auto">
          <a:xfrm flipH="1">
            <a:off x="7458075" y="3375025"/>
            <a:ext cx="155575" cy="80963"/>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35" name="Line 35"/>
          <p:cNvSpPr>
            <a:spLocks noChangeAspect="1" noChangeShapeType="1"/>
          </p:cNvSpPr>
          <p:nvPr/>
        </p:nvSpPr>
        <p:spPr bwMode="auto">
          <a:xfrm flipH="1">
            <a:off x="7259638" y="3475038"/>
            <a:ext cx="155575" cy="80962"/>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36" name="Freeform 36"/>
          <p:cNvSpPr>
            <a:spLocks noChangeAspect="1"/>
          </p:cNvSpPr>
          <p:nvPr/>
        </p:nvSpPr>
        <p:spPr bwMode="auto">
          <a:xfrm>
            <a:off x="7059613" y="3581400"/>
            <a:ext cx="155575" cy="42863"/>
          </a:xfrm>
          <a:custGeom>
            <a:avLst/>
            <a:gdLst>
              <a:gd name="T0" fmla="*/ 50 w 50"/>
              <a:gd name="T1" fmla="*/ 0 h 14"/>
              <a:gd name="T2" fmla="*/ 22 w 50"/>
              <a:gd name="T3" fmla="*/ 14 h 14"/>
              <a:gd name="T4" fmla="*/ 0 w 50"/>
              <a:gd name="T5" fmla="*/ 2 h 14"/>
            </a:gdLst>
            <a:ahLst/>
            <a:cxnLst>
              <a:cxn ang="0">
                <a:pos x="T0" y="T1"/>
              </a:cxn>
              <a:cxn ang="0">
                <a:pos x="T2" y="T3"/>
              </a:cxn>
              <a:cxn ang="0">
                <a:pos x="T4" y="T5"/>
              </a:cxn>
            </a:cxnLst>
            <a:rect l="0" t="0" r="r" b="b"/>
            <a:pathLst>
              <a:path w="50" h="14">
                <a:moveTo>
                  <a:pt x="50" y="0"/>
                </a:moveTo>
                <a:lnTo>
                  <a:pt x="22" y="14"/>
                </a:lnTo>
                <a:lnTo>
                  <a:pt x="0" y="2"/>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2437" name="Line 37"/>
          <p:cNvSpPr>
            <a:spLocks noChangeAspect="1" noChangeShapeType="1"/>
          </p:cNvSpPr>
          <p:nvPr/>
        </p:nvSpPr>
        <p:spPr bwMode="auto">
          <a:xfrm flipH="1" flipV="1">
            <a:off x="6859588" y="3487738"/>
            <a:ext cx="155575" cy="80962"/>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38" name="Line 38"/>
          <p:cNvSpPr>
            <a:spLocks noChangeAspect="1" noChangeShapeType="1"/>
          </p:cNvSpPr>
          <p:nvPr/>
        </p:nvSpPr>
        <p:spPr bwMode="auto">
          <a:xfrm flipH="1" flipV="1">
            <a:off x="6661150" y="3387725"/>
            <a:ext cx="155575" cy="74613"/>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39" name="Line 39"/>
          <p:cNvSpPr>
            <a:spLocks noChangeAspect="1" noChangeShapeType="1"/>
          </p:cNvSpPr>
          <p:nvPr/>
        </p:nvSpPr>
        <p:spPr bwMode="auto">
          <a:xfrm flipH="1" flipV="1">
            <a:off x="6461125" y="3281363"/>
            <a:ext cx="155575" cy="80962"/>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40" name="Line 40"/>
          <p:cNvSpPr>
            <a:spLocks noChangeAspect="1" noChangeShapeType="1"/>
          </p:cNvSpPr>
          <p:nvPr/>
        </p:nvSpPr>
        <p:spPr bwMode="auto">
          <a:xfrm flipH="1" flipV="1">
            <a:off x="6261100" y="3181350"/>
            <a:ext cx="155575" cy="74613"/>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41" name="Line 41"/>
          <p:cNvSpPr>
            <a:spLocks noChangeAspect="1" noChangeShapeType="1"/>
          </p:cNvSpPr>
          <p:nvPr/>
        </p:nvSpPr>
        <p:spPr bwMode="auto">
          <a:xfrm flipH="1" flipV="1">
            <a:off x="6062663" y="3076575"/>
            <a:ext cx="155575" cy="80963"/>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42" name="Line 42"/>
          <p:cNvSpPr>
            <a:spLocks noChangeAspect="1" noChangeShapeType="1"/>
          </p:cNvSpPr>
          <p:nvPr/>
        </p:nvSpPr>
        <p:spPr bwMode="auto">
          <a:xfrm flipH="1" flipV="1">
            <a:off x="5862638" y="2976563"/>
            <a:ext cx="155575" cy="80962"/>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43" name="Line 43"/>
          <p:cNvSpPr>
            <a:spLocks noChangeAspect="1" noChangeShapeType="1"/>
          </p:cNvSpPr>
          <p:nvPr/>
        </p:nvSpPr>
        <p:spPr bwMode="auto">
          <a:xfrm flipH="1" flipV="1">
            <a:off x="5662613" y="2870200"/>
            <a:ext cx="155575" cy="80963"/>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44" name="Line 44"/>
          <p:cNvSpPr>
            <a:spLocks noChangeAspect="1" noChangeShapeType="1"/>
          </p:cNvSpPr>
          <p:nvPr/>
        </p:nvSpPr>
        <p:spPr bwMode="auto">
          <a:xfrm flipH="1" flipV="1">
            <a:off x="5464175" y="2770188"/>
            <a:ext cx="155575" cy="80962"/>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45" name="Line 45"/>
          <p:cNvSpPr>
            <a:spLocks noChangeAspect="1" noChangeShapeType="1"/>
          </p:cNvSpPr>
          <p:nvPr/>
        </p:nvSpPr>
        <p:spPr bwMode="auto">
          <a:xfrm flipH="1" flipV="1">
            <a:off x="5264150" y="2663825"/>
            <a:ext cx="155575" cy="80963"/>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46" name="Line 46"/>
          <p:cNvSpPr>
            <a:spLocks noChangeAspect="1" noChangeShapeType="1"/>
          </p:cNvSpPr>
          <p:nvPr/>
        </p:nvSpPr>
        <p:spPr bwMode="auto">
          <a:xfrm flipH="1" flipV="1">
            <a:off x="5064125" y="2563813"/>
            <a:ext cx="155575" cy="8255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47" name="Line 47"/>
          <p:cNvSpPr>
            <a:spLocks noChangeAspect="1" noChangeShapeType="1"/>
          </p:cNvSpPr>
          <p:nvPr/>
        </p:nvSpPr>
        <p:spPr bwMode="auto">
          <a:xfrm flipH="1" flipV="1">
            <a:off x="4865688" y="2465388"/>
            <a:ext cx="155575" cy="74612"/>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48" name="Line 48"/>
          <p:cNvSpPr>
            <a:spLocks noChangeAspect="1" noChangeShapeType="1"/>
          </p:cNvSpPr>
          <p:nvPr/>
        </p:nvSpPr>
        <p:spPr bwMode="auto">
          <a:xfrm flipH="1" flipV="1">
            <a:off x="4665663" y="2359025"/>
            <a:ext cx="155575" cy="80963"/>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49" name="Line 49"/>
          <p:cNvSpPr>
            <a:spLocks noChangeAspect="1" noChangeShapeType="1"/>
          </p:cNvSpPr>
          <p:nvPr/>
        </p:nvSpPr>
        <p:spPr bwMode="auto">
          <a:xfrm flipH="1" flipV="1">
            <a:off x="4465638" y="2259013"/>
            <a:ext cx="155575" cy="80962"/>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50" name="Line 50"/>
          <p:cNvSpPr>
            <a:spLocks noChangeAspect="1" noChangeShapeType="1"/>
          </p:cNvSpPr>
          <p:nvPr/>
        </p:nvSpPr>
        <p:spPr bwMode="auto">
          <a:xfrm flipH="1" flipV="1">
            <a:off x="4267200" y="2152650"/>
            <a:ext cx="149225" cy="80963"/>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51" name="Line 51"/>
          <p:cNvSpPr>
            <a:spLocks noChangeAspect="1" noChangeShapeType="1"/>
          </p:cNvSpPr>
          <p:nvPr/>
        </p:nvSpPr>
        <p:spPr bwMode="auto">
          <a:xfrm flipH="1">
            <a:off x="4060825" y="2146300"/>
            <a:ext cx="155575" cy="80963"/>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52" name="Line 52"/>
          <p:cNvSpPr>
            <a:spLocks noChangeAspect="1" noChangeShapeType="1"/>
          </p:cNvSpPr>
          <p:nvPr/>
        </p:nvSpPr>
        <p:spPr bwMode="auto">
          <a:xfrm flipH="1">
            <a:off x="3860800" y="2246313"/>
            <a:ext cx="155575" cy="80962"/>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53" name="Line 53"/>
          <p:cNvSpPr>
            <a:spLocks noChangeAspect="1" noChangeShapeType="1"/>
          </p:cNvSpPr>
          <p:nvPr/>
        </p:nvSpPr>
        <p:spPr bwMode="auto">
          <a:xfrm flipH="1">
            <a:off x="3662363" y="2346325"/>
            <a:ext cx="155575" cy="74613"/>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54" name="Line 54"/>
          <p:cNvSpPr>
            <a:spLocks noChangeAspect="1" noChangeShapeType="1"/>
          </p:cNvSpPr>
          <p:nvPr/>
        </p:nvSpPr>
        <p:spPr bwMode="auto">
          <a:xfrm flipH="1">
            <a:off x="3455988" y="2446338"/>
            <a:ext cx="161925" cy="74612"/>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55" name="Line 55"/>
          <p:cNvSpPr>
            <a:spLocks noChangeAspect="1" noChangeShapeType="1"/>
          </p:cNvSpPr>
          <p:nvPr/>
        </p:nvSpPr>
        <p:spPr bwMode="auto">
          <a:xfrm flipH="1">
            <a:off x="3255963" y="2546350"/>
            <a:ext cx="157162" cy="74613"/>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56" name="Line 56"/>
          <p:cNvSpPr>
            <a:spLocks noChangeAspect="1" noChangeShapeType="1"/>
          </p:cNvSpPr>
          <p:nvPr/>
        </p:nvSpPr>
        <p:spPr bwMode="auto">
          <a:xfrm flipH="1">
            <a:off x="3057525" y="2646363"/>
            <a:ext cx="155575" cy="74612"/>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57" name="Line 57"/>
          <p:cNvSpPr>
            <a:spLocks noChangeAspect="1" noChangeShapeType="1"/>
          </p:cNvSpPr>
          <p:nvPr/>
        </p:nvSpPr>
        <p:spPr bwMode="auto">
          <a:xfrm flipH="1">
            <a:off x="2851150" y="2744788"/>
            <a:ext cx="161925" cy="7620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58" name="Freeform 58"/>
          <p:cNvSpPr>
            <a:spLocks noChangeAspect="1"/>
          </p:cNvSpPr>
          <p:nvPr/>
        </p:nvSpPr>
        <p:spPr bwMode="auto">
          <a:xfrm>
            <a:off x="2657475" y="2838450"/>
            <a:ext cx="150813" cy="93663"/>
          </a:xfrm>
          <a:custGeom>
            <a:avLst/>
            <a:gdLst>
              <a:gd name="T0" fmla="*/ 48 w 48"/>
              <a:gd name="T1" fmla="*/ 0 h 30"/>
              <a:gd name="T2" fmla="*/ 18 w 48"/>
              <a:gd name="T3" fmla="*/ 16 h 30"/>
              <a:gd name="T4" fmla="*/ 0 w 48"/>
              <a:gd name="T5" fmla="*/ 30 h 30"/>
            </a:gdLst>
            <a:ahLst/>
            <a:cxnLst>
              <a:cxn ang="0">
                <a:pos x="T0" y="T1"/>
              </a:cxn>
              <a:cxn ang="0">
                <a:pos x="T2" y="T3"/>
              </a:cxn>
              <a:cxn ang="0">
                <a:pos x="T4" y="T5"/>
              </a:cxn>
            </a:cxnLst>
            <a:rect l="0" t="0" r="r" b="b"/>
            <a:pathLst>
              <a:path w="48" h="30">
                <a:moveTo>
                  <a:pt x="48" y="0"/>
                </a:moveTo>
                <a:lnTo>
                  <a:pt x="18" y="16"/>
                </a:lnTo>
                <a:lnTo>
                  <a:pt x="0" y="30"/>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2459" name="Line 59"/>
          <p:cNvSpPr>
            <a:spLocks noChangeAspect="1" noChangeShapeType="1"/>
          </p:cNvSpPr>
          <p:nvPr/>
        </p:nvSpPr>
        <p:spPr bwMode="auto">
          <a:xfrm flipH="1">
            <a:off x="2476500" y="2957513"/>
            <a:ext cx="144463" cy="106362"/>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60" name="Line 60"/>
          <p:cNvSpPr>
            <a:spLocks noChangeAspect="1" noChangeShapeType="1"/>
          </p:cNvSpPr>
          <p:nvPr/>
        </p:nvSpPr>
        <p:spPr bwMode="auto">
          <a:xfrm flipH="1">
            <a:off x="2303463" y="3094038"/>
            <a:ext cx="136525" cy="106362"/>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61" name="Line 61"/>
          <p:cNvSpPr>
            <a:spLocks noChangeAspect="1" noChangeShapeType="1"/>
          </p:cNvSpPr>
          <p:nvPr/>
        </p:nvSpPr>
        <p:spPr bwMode="auto">
          <a:xfrm flipH="1">
            <a:off x="2122488" y="3225800"/>
            <a:ext cx="136525" cy="106363"/>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62" name="Line 62"/>
          <p:cNvSpPr>
            <a:spLocks noChangeAspect="1" noChangeShapeType="1"/>
          </p:cNvSpPr>
          <p:nvPr/>
        </p:nvSpPr>
        <p:spPr bwMode="auto">
          <a:xfrm flipH="1">
            <a:off x="1941513" y="3362325"/>
            <a:ext cx="136525" cy="106363"/>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63" name="Line 63"/>
          <p:cNvSpPr>
            <a:spLocks noChangeAspect="1" noChangeShapeType="1"/>
          </p:cNvSpPr>
          <p:nvPr/>
        </p:nvSpPr>
        <p:spPr bwMode="auto">
          <a:xfrm flipH="1">
            <a:off x="1760538" y="3500438"/>
            <a:ext cx="136525" cy="98425"/>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64" name="Line 64"/>
          <p:cNvSpPr>
            <a:spLocks noChangeAspect="1" noChangeShapeType="1"/>
          </p:cNvSpPr>
          <p:nvPr/>
        </p:nvSpPr>
        <p:spPr bwMode="auto">
          <a:xfrm flipH="1">
            <a:off x="1579563" y="3630613"/>
            <a:ext cx="142875" cy="106362"/>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65" name="Line 65"/>
          <p:cNvSpPr>
            <a:spLocks noChangeAspect="1" noChangeShapeType="1"/>
          </p:cNvSpPr>
          <p:nvPr/>
        </p:nvSpPr>
        <p:spPr bwMode="auto">
          <a:xfrm flipH="1">
            <a:off x="1479550" y="3767138"/>
            <a:ext cx="61913" cy="4445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66" name="Freeform 66"/>
          <p:cNvSpPr>
            <a:spLocks noChangeAspect="1"/>
          </p:cNvSpPr>
          <p:nvPr/>
        </p:nvSpPr>
        <p:spPr bwMode="auto">
          <a:xfrm>
            <a:off x="1704975" y="1230313"/>
            <a:ext cx="3827463" cy="3354387"/>
          </a:xfrm>
          <a:custGeom>
            <a:avLst/>
            <a:gdLst>
              <a:gd name="T0" fmla="*/ 0 w 1228"/>
              <a:gd name="T1" fmla="*/ 1076 h 1076"/>
              <a:gd name="T2" fmla="*/ 324 w 1228"/>
              <a:gd name="T3" fmla="*/ 532 h 1076"/>
              <a:gd name="T4" fmla="*/ 568 w 1228"/>
              <a:gd name="T5" fmla="*/ 292 h 1076"/>
              <a:gd name="T6" fmla="*/ 1228 w 1228"/>
              <a:gd name="T7" fmla="*/ 0 h 1076"/>
            </a:gdLst>
            <a:ahLst/>
            <a:cxnLst>
              <a:cxn ang="0">
                <a:pos x="T0" y="T1"/>
              </a:cxn>
              <a:cxn ang="0">
                <a:pos x="T2" y="T3"/>
              </a:cxn>
              <a:cxn ang="0">
                <a:pos x="T4" y="T5"/>
              </a:cxn>
              <a:cxn ang="0">
                <a:pos x="T6" y="T7"/>
              </a:cxn>
            </a:cxnLst>
            <a:rect l="0" t="0" r="r" b="b"/>
            <a:pathLst>
              <a:path w="1228" h="1076">
                <a:moveTo>
                  <a:pt x="0" y="1076"/>
                </a:moveTo>
                <a:lnTo>
                  <a:pt x="324" y="532"/>
                </a:lnTo>
                <a:lnTo>
                  <a:pt x="568" y="292"/>
                </a:lnTo>
                <a:lnTo>
                  <a:pt x="1228" y="0"/>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2467" name="Freeform 67"/>
          <p:cNvSpPr>
            <a:spLocks noChangeAspect="1"/>
          </p:cNvSpPr>
          <p:nvPr/>
        </p:nvSpPr>
        <p:spPr bwMode="auto">
          <a:xfrm>
            <a:off x="3562350" y="1754188"/>
            <a:ext cx="230188" cy="149225"/>
          </a:xfrm>
          <a:custGeom>
            <a:avLst/>
            <a:gdLst>
              <a:gd name="T0" fmla="*/ 0 w 74"/>
              <a:gd name="T1" fmla="*/ 0 h 48"/>
              <a:gd name="T2" fmla="*/ 0 w 74"/>
              <a:gd name="T3" fmla="*/ 0 h 48"/>
              <a:gd name="T4" fmla="*/ 22 w 74"/>
              <a:gd name="T5" fmla="*/ 6 h 48"/>
              <a:gd name="T6" fmla="*/ 42 w 74"/>
              <a:gd name="T7" fmla="*/ 16 h 48"/>
              <a:gd name="T8" fmla="*/ 60 w 74"/>
              <a:gd name="T9" fmla="*/ 30 h 48"/>
              <a:gd name="T10" fmla="*/ 74 w 74"/>
              <a:gd name="T11" fmla="*/ 48 h 48"/>
            </a:gdLst>
            <a:ahLst/>
            <a:cxnLst>
              <a:cxn ang="0">
                <a:pos x="T0" y="T1"/>
              </a:cxn>
              <a:cxn ang="0">
                <a:pos x="T2" y="T3"/>
              </a:cxn>
              <a:cxn ang="0">
                <a:pos x="T4" y="T5"/>
              </a:cxn>
              <a:cxn ang="0">
                <a:pos x="T6" y="T7"/>
              </a:cxn>
              <a:cxn ang="0">
                <a:pos x="T8" y="T9"/>
              </a:cxn>
              <a:cxn ang="0">
                <a:pos x="T10" y="T11"/>
              </a:cxn>
            </a:cxnLst>
            <a:rect l="0" t="0" r="r" b="b"/>
            <a:pathLst>
              <a:path w="74" h="48">
                <a:moveTo>
                  <a:pt x="0" y="0"/>
                </a:moveTo>
                <a:lnTo>
                  <a:pt x="0" y="0"/>
                </a:lnTo>
                <a:lnTo>
                  <a:pt x="22" y="6"/>
                </a:lnTo>
                <a:lnTo>
                  <a:pt x="42" y="16"/>
                </a:lnTo>
                <a:lnTo>
                  <a:pt x="60" y="30"/>
                </a:lnTo>
                <a:lnTo>
                  <a:pt x="74" y="48"/>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2468" name="Line 68"/>
          <p:cNvSpPr>
            <a:spLocks noChangeAspect="1" noChangeShapeType="1"/>
          </p:cNvSpPr>
          <p:nvPr/>
        </p:nvSpPr>
        <p:spPr bwMode="auto">
          <a:xfrm>
            <a:off x="4235450" y="2139950"/>
            <a:ext cx="3175" cy="500063"/>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69" name="Line 69"/>
          <p:cNvSpPr>
            <a:spLocks noChangeAspect="1" noChangeShapeType="1"/>
          </p:cNvSpPr>
          <p:nvPr/>
        </p:nvSpPr>
        <p:spPr bwMode="auto">
          <a:xfrm>
            <a:off x="4235450" y="2689225"/>
            <a:ext cx="3175" cy="74613"/>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70" name="Line 70"/>
          <p:cNvSpPr>
            <a:spLocks noChangeAspect="1" noChangeShapeType="1"/>
          </p:cNvSpPr>
          <p:nvPr/>
        </p:nvSpPr>
        <p:spPr bwMode="auto">
          <a:xfrm>
            <a:off x="4235450" y="2814638"/>
            <a:ext cx="3175" cy="74612"/>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71" name="Freeform 71"/>
          <p:cNvSpPr>
            <a:spLocks noChangeAspect="1"/>
          </p:cNvSpPr>
          <p:nvPr/>
        </p:nvSpPr>
        <p:spPr bwMode="auto">
          <a:xfrm>
            <a:off x="3911600" y="2395538"/>
            <a:ext cx="230188" cy="150812"/>
          </a:xfrm>
          <a:custGeom>
            <a:avLst/>
            <a:gdLst>
              <a:gd name="T0" fmla="*/ 0 w 74"/>
              <a:gd name="T1" fmla="*/ 0 h 48"/>
              <a:gd name="T2" fmla="*/ 0 w 74"/>
              <a:gd name="T3" fmla="*/ 0 h 48"/>
              <a:gd name="T4" fmla="*/ 14 w 74"/>
              <a:gd name="T5" fmla="*/ 16 h 48"/>
              <a:gd name="T6" fmla="*/ 32 w 74"/>
              <a:gd name="T7" fmla="*/ 30 h 48"/>
              <a:gd name="T8" fmla="*/ 52 w 74"/>
              <a:gd name="T9" fmla="*/ 40 h 48"/>
              <a:gd name="T10" fmla="*/ 74 w 74"/>
              <a:gd name="T11" fmla="*/ 48 h 48"/>
            </a:gdLst>
            <a:ahLst/>
            <a:cxnLst>
              <a:cxn ang="0">
                <a:pos x="T0" y="T1"/>
              </a:cxn>
              <a:cxn ang="0">
                <a:pos x="T2" y="T3"/>
              </a:cxn>
              <a:cxn ang="0">
                <a:pos x="T4" y="T5"/>
              </a:cxn>
              <a:cxn ang="0">
                <a:pos x="T6" y="T7"/>
              </a:cxn>
              <a:cxn ang="0">
                <a:pos x="T8" y="T9"/>
              </a:cxn>
              <a:cxn ang="0">
                <a:pos x="T10" y="T11"/>
              </a:cxn>
            </a:cxnLst>
            <a:rect l="0" t="0" r="r" b="b"/>
            <a:pathLst>
              <a:path w="74" h="48">
                <a:moveTo>
                  <a:pt x="0" y="0"/>
                </a:moveTo>
                <a:lnTo>
                  <a:pt x="0" y="0"/>
                </a:lnTo>
                <a:lnTo>
                  <a:pt x="14" y="16"/>
                </a:lnTo>
                <a:lnTo>
                  <a:pt x="32" y="30"/>
                </a:lnTo>
                <a:lnTo>
                  <a:pt x="52" y="40"/>
                </a:lnTo>
                <a:lnTo>
                  <a:pt x="74" y="48"/>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2472" name="Freeform 72"/>
          <p:cNvSpPr>
            <a:spLocks noChangeAspect="1"/>
          </p:cNvSpPr>
          <p:nvPr/>
        </p:nvSpPr>
        <p:spPr bwMode="auto">
          <a:xfrm>
            <a:off x="2265363" y="2982913"/>
            <a:ext cx="142875" cy="249237"/>
          </a:xfrm>
          <a:custGeom>
            <a:avLst/>
            <a:gdLst>
              <a:gd name="T0" fmla="*/ 0 w 46"/>
              <a:gd name="T1" fmla="*/ 0 h 80"/>
              <a:gd name="T2" fmla="*/ 0 w 46"/>
              <a:gd name="T3" fmla="*/ 0 h 80"/>
              <a:gd name="T4" fmla="*/ 6 w 46"/>
              <a:gd name="T5" fmla="*/ 22 h 80"/>
              <a:gd name="T6" fmla="*/ 16 w 46"/>
              <a:gd name="T7" fmla="*/ 44 h 80"/>
              <a:gd name="T8" fmla="*/ 30 w 46"/>
              <a:gd name="T9" fmla="*/ 62 h 80"/>
              <a:gd name="T10" fmla="*/ 46 w 46"/>
              <a:gd name="T11" fmla="*/ 80 h 80"/>
            </a:gdLst>
            <a:ahLst/>
            <a:cxnLst>
              <a:cxn ang="0">
                <a:pos x="T0" y="T1"/>
              </a:cxn>
              <a:cxn ang="0">
                <a:pos x="T2" y="T3"/>
              </a:cxn>
              <a:cxn ang="0">
                <a:pos x="T4" y="T5"/>
              </a:cxn>
              <a:cxn ang="0">
                <a:pos x="T6" y="T7"/>
              </a:cxn>
              <a:cxn ang="0">
                <a:pos x="T8" y="T9"/>
              </a:cxn>
              <a:cxn ang="0">
                <a:pos x="T10" y="T11"/>
              </a:cxn>
            </a:cxnLst>
            <a:rect l="0" t="0" r="r" b="b"/>
            <a:pathLst>
              <a:path w="46" h="80">
                <a:moveTo>
                  <a:pt x="0" y="0"/>
                </a:moveTo>
                <a:lnTo>
                  <a:pt x="0" y="0"/>
                </a:lnTo>
                <a:lnTo>
                  <a:pt x="6" y="22"/>
                </a:lnTo>
                <a:lnTo>
                  <a:pt x="16" y="44"/>
                </a:lnTo>
                <a:lnTo>
                  <a:pt x="30" y="62"/>
                </a:lnTo>
                <a:lnTo>
                  <a:pt x="46" y="80"/>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2473" name="Freeform 73"/>
          <p:cNvSpPr>
            <a:spLocks noChangeAspect="1"/>
          </p:cNvSpPr>
          <p:nvPr/>
        </p:nvSpPr>
        <p:spPr bwMode="auto">
          <a:xfrm>
            <a:off x="1741488" y="2976563"/>
            <a:ext cx="136525" cy="417512"/>
          </a:xfrm>
          <a:custGeom>
            <a:avLst/>
            <a:gdLst>
              <a:gd name="T0" fmla="*/ 44 w 44"/>
              <a:gd name="T1" fmla="*/ 134 h 134"/>
              <a:gd name="T2" fmla="*/ 44 w 44"/>
              <a:gd name="T3" fmla="*/ 134 h 134"/>
              <a:gd name="T4" fmla="*/ 28 w 44"/>
              <a:gd name="T5" fmla="*/ 104 h 134"/>
              <a:gd name="T6" fmla="*/ 16 w 44"/>
              <a:gd name="T7" fmla="*/ 72 h 134"/>
              <a:gd name="T8" fmla="*/ 6 w 44"/>
              <a:gd name="T9" fmla="*/ 36 h 134"/>
              <a:gd name="T10" fmla="*/ 0 w 44"/>
              <a:gd name="T11" fmla="*/ 0 h 134"/>
            </a:gdLst>
            <a:ahLst/>
            <a:cxnLst>
              <a:cxn ang="0">
                <a:pos x="T0" y="T1"/>
              </a:cxn>
              <a:cxn ang="0">
                <a:pos x="T2" y="T3"/>
              </a:cxn>
              <a:cxn ang="0">
                <a:pos x="T4" y="T5"/>
              </a:cxn>
              <a:cxn ang="0">
                <a:pos x="T6" y="T7"/>
              </a:cxn>
              <a:cxn ang="0">
                <a:pos x="T8" y="T9"/>
              </a:cxn>
              <a:cxn ang="0">
                <a:pos x="T10" y="T11"/>
              </a:cxn>
            </a:cxnLst>
            <a:rect l="0" t="0" r="r" b="b"/>
            <a:pathLst>
              <a:path w="44" h="134">
                <a:moveTo>
                  <a:pt x="44" y="134"/>
                </a:moveTo>
                <a:lnTo>
                  <a:pt x="44" y="134"/>
                </a:lnTo>
                <a:lnTo>
                  <a:pt x="28" y="104"/>
                </a:lnTo>
                <a:lnTo>
                  <a:pt x="16" y="72"/>
                </a:lnTo>
                <a:lnTo>
                  <a:pt x="6" y="36"/>
                </a:lnTo>
                <a:lnTo>
                  <a:pt x="0" y="0"/>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2474" name="Freeform 74"/>
          <p:cNvSpPr>
            <a:spLocks noChangeAspect="1"/>
          </p:cNvSpPr>
          <p:nvPr/>
        </p:nvSpPr>
        <p:spPr bwMode="auto">
          <a:xfrm>
            <a:off x="3144838" y="2589213"/>
            <a:ext cx="236537" cy="106362"/>
          </a:xfrm>
          <a:custGeom>
            <a:avLst/>
            <a:gdLst>
              <a:gd name="T0" fmla="*/ 76 w 76"/>
              <a:gd name="T1" fmla="*/ 34 h 34"/>
              <a:gd name="T2" fmla="*/ 76 w 76"/>
              <a:gd name="T3" fmla="*/ 34 h 34"/>
              <a:gd name="T4" fmla="*/ 56 w 76"/>
              <a:gd name="T5" fmla="*/ 28 h 34"/>
              <a:gd name="T6" fmla="*/ 36 w 76"/>
              <a:gd name="T7" fmla="*/ 22 h 34"/>
              <a:gd name="T8" fmla="*/ 16 w 76"/>
              <a:gd name="T9" fmla="*/ 12 h 34"/>
              <a:gd name="T10" fmla="*/ 0 w 76"/>
              <a:gd name="T11" fmla="*/ 0 h 34"/>
            </a:gdLst>
            <a:ahLst/>
            <a:cxnLst>
              <a:cxn ang="0">
                <a:pos x="T0" y="T1"/>
              </a:cxn>
              <a:cxn ang="0">
                <a:pos x="T2" y="T3"/>
              </a:cxn>
              <a:cxn ang="0">
                <a:pos x="T4" y="T5"/>
              </a:cxn>
              <a:cxn ang="0">
                <a:pos x="T6" y="T7"/>
              </a:cxn>
              <a:cxn ang="0">
                <a:pos x="T8" y="T9"/>
              </a:cxn>
              <a:cxn ang="0">
                <a:pos x="T10" y="T11"/>
              </a:cxn>
            </a:cxnLst>
            <a:rect l="0" t="0" r="r" b="b"/>
            <a:pathLst>
              <a:path w="76" h="34">
                <a:moveTo>
                  <a:pt x="76" y="34"/>
                </a:moveTo>
                <a:lnTo>
                  <a:pt x="76" y="34"/>
                </a:lnTo>
                <a:lnTo>
                  <a:pt x="56" y="28"/>
                </a:lnTo>
                <a:lnTo>
                  <a:pt x="36" y="22"/>
                </a:lnTo>
                <a:lnTo>
                  <a:pt x="16" y="12"/>
                </a:lnTo>
                <a:lnTo>
                  <a:pt x="0" y="0"/>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2475" name="Freeform 75"/>
          <p:cNvSpPr>
            <a:spLocks noChangeAspect="1"/>
          </p:cNvSpPr>
          <p:nvPr/>
        </p:nvSpPr>
        <p:spPr bwMode="auto">
          <a:xfrm>
            <a:off x="3475038" y="1722438"/>
            <a:ext cx="117475" cy="68262"/>
          </a:xfrm>
          <a:custGeom>
            <a:avLst/>
            <a:gdLst>
              <a:gd name="T0" fmla="*/ 32 w 38"/>
              <a:gd name="T1" fmla="*/ 10 h 22"/>
              <a:gd name="T2" fmla="*/ 32 w 38"/>
              <a:gd name="T3" fmla="*/ 10 h 22"/>
              <a:gd name="T4" fmla="*/ 32 w 38"/>
              <a:gd name="T5" fmla="*/ 16 h 22"/>
              <a:gd name="T6" fmla="*/ 34 w 38"/>
              <a:gd name="T7" fmla="*/ 22 h 22"/>
              <a:gd name="T8" fmla="*/ 34 w 38"/>
              <a:gd name="T9" fmla="*/ 22 h 22"/>
              <a:gd name="T10" fmla="*/ 18 w 38"/>
              <a:gd name="T11" fmla="*/ 12 h 22"/>
              <a:gd name="T12" fmla="*/ 0 w 38"/>
              <a:gd name="T13" fmla="*/ 4 h 22"/>
              <a:gd name="T14" fmla="*/ 0 w 38"/>
              <a:gd name="T15" fmla="*/ 4 h 22"/>
              <a:gd name="T16" fmla="*/ 20 w 38"/>
              <a:gd name="T17" fmla="*/ 2 h 22"/>
              <a:gd name="T18" fmla="*/ 38 w 38"/>
              <a:gd name="T19" fmla="*/ 0 h 22"/>
              <a:gd name="T20" fmla="*/ 38 w 38"/>
              <a:gd name="T21" fmla="*/ 0 h 22"/>
              <a:gd name="T22" fmla="*/ 34 w 38"/>
              <a:gd name="T23" fmla="*/ 6 h 22"/>
              <a:gd name="T24" fmla="*/ 32 w 38"/>
              <a:gd name="T25" fmla="*/ 10 h 22"/>
              <a:gd name="T26" fmla="*/ 32 w 38"/>
              <a:gd name="T27"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 h="22">
                <a:moveTo>
                  <a:pt x="32" y="10"/>
                </a:moveTo>
                <a:lnTo>
                  <a:pt x="32" y="10"/>
                </a:lnTo>
                <a:lnTo>
                  <a:pt x="32" y="16"/>
                </a:lnTo>
                <a:lnTo>
                  <a:pt x="34" y="22"/>
                </a:lnTo>
                <a:lnTo>
                  <a:pt x="34" y="22"/>
                </a:lnTo>
                <a:lnTo>
                  <a:pt x="18" y="12"/>
                </a:lnTo>
                <a:lnTo>
                  <a:pt x="0" y="4"/>
                </a:lnTo>
                <a:lnTo>
                  <a:pt x="0" y="4"/>
                </a:lnTo>
                <a:lnTo>
                  <a:pt x="20" y="2"/>
                </a:lnTo>
                <a:lnTo>
                  <a:pt x="38" y="0"/>
                </a:lnTo>
                <a:lnTo>
                  <a:pt x="38" y="0"/>
                </a:lnTo>
                <a:lnTo>
                  <a:pt x="34" y="6"/>
                </a:lnTo>
                <a:lnTo>
                  <a:pt x="32" y="10"/>
                </a:lnTo>
                <a:lnTo>
                  <a:pt x="32" y="10"/>
                </a:lnTo>
                <a:close/>
              </a:path>
            </a:pathLst>
          </a:custGeom>
          <a:solidFill>
            <a:srgbClr val="000000"/>
          </a:solidFill>
          <a:ln w="6350">
            <a:solidFill>
              <a:srgbClr val="000000"/>
            </a:solidFill>
            <a:prstDash val="solid"/>
            <a:round/>
            <a:headEnd/>
            <a:tailEnd/>
          </a:ln>
        </p:spPr>
        <p:txBody>
          <a:bodyPr/>
          <a:lstStyle/>
          <a:p>
            <a:endParaRPr lang="en-US"/>
          </a:p>
        </p:txBody>
      </p:sp>
      <p:sp>
        <p:nvSpPr>
          <p:cNvPr id="102476" name="Freeform 76"/>
          <p:cNvSpPr>
            <a:spLocks noChangeAspect="1"/>
          </p:cNvSpPr>
          <p:nvPr/>
        </p:nvSpPr>
        <p:spPr bwMode="auto">
          <a:xfrm>
            <a:off x="3756025" y="1866900"/>
            <a:ext cx="87313" cy="111125"/>
          </a:xfrm>
          <a:custGeom>
            <a:avLst/>
            <a:gdLst>
              <a:gd name="T0" fmla="*/ 10 w 28"/>
              <a:gd name="T1" fmla="*/ 8 h 36"/>
              <a:gd name="T2" fmla="*/ 10 w 28"/>
              <a:gd name="T3" fmla="*/ 8 h 36"/>
              <a:gd name="T4" fmla="*/ 14 w 28"/>
              <a:gd name="T5" fmla="*/ 4 h 36"/>
              <a:gd name="T6" fmla="*/ 18 w 28"/>
              <a:gd name="T7" fmla="*/ 0 h 36"/>
              <a:gd name="T8" fmla="*/ 18 w 28"/>
              <a:gd name="T9" fmla="*/ 0 h 36"/>
              <a:gd name="T10" fmla="*/ 22 w 28"/>
              <a:gd name="T11" fmla="*/ 18 h 36"/>
              <a:gd name="T12" fmla="*/ 28 w 28"/>
              <a:gd name="T13" fmla="*/ 36 h 36"/>
              <a:gd name="T14" fmla="*/ 28 w 28"/>
              <a:gd name="T15" fmla="*/ 36 h 36"/>
              <a:gd name="T16" fmla="*/ 14 w 28"/>
              <a:gd name="T17" fmla="*/ 22 h 36"/>
              <a:gd name="T18" fmla="*/ 0 w 28"/>
              <a:gd name="T19" fmla="*/ 12 h 36"/>
              <a:gd name="T20" fmla="*/ 0 w 28"/>
              <a:gd name="T21" fmla="*/ 12 h 36"/>
              <a:gd name="T22" fmla="*/ 6 w 28"/>
              <a:gd name="T23" fmla="*/ 10 h 36"/>
              <a:gd name="T24" fmla="*/ 10 w 28"/>
              <a:gd name="T25" fmla="*/ 8 h 36"/>
              <a:gd name="T26" fmla="*/ 10 w 28"/>
              <a:gd name="T27" fmla="*/ 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6">
                <a:moveTo>
                  <a:pt x="10" y="8"/>
                </a:moveTo>
                <a:lnTo>
                  <a:pt x="10" y="8"/>
                </a:lnTo>
                <a:lnTo>
                  <a:pt x="14" y="4"/>
                </a:lnTo>
                <a:lnTo>
                  <a:pt x="18" y="0"/>
                </a:lnTo>
                <a:lnTo>
                  <a:pt x="18" y="0"/>
                </a:lnTo>
                <a:lnTo>
                  <a:pt x="22" y="18"/>
                </a:lnTo>
                <a:lnTo>
                  <a:pt x="28" y="36"/>
                </a:lnTo>
                <a:lnTo>
                  <a:pt x="28" y="36"/>
                </a:lnTo>
                <a:lnTo>
                  <a:pt x="14" y="22"/>
                </a:lnTo>
                <a:lnTo>
                  <a:pt x="0" y="12"/>
                </a:lnTo>
                <a:lnTo>
                  <a:pt x="0" y="12"/>
                </a:lnTo>
                <a:lnTo>
                  <a:pt x="6" y="10"/>
                </a:lnTo>
                <a:lnTo>
                  <a:pt x="10" y="8"/>
                </a:lnTo>
                <a:lnTo>
                  <a:pt x="10" y="8"/>
                </a:lnTo>
                <a:close/>
              </a:path>
            </a:pathLst>
          </a:custGeom>
          <a:solidFill>
            <a:srgbClr val="000000"/>
          </a:solidFill>
          <a:ln w="6350">
            <a:solidFill>
              <a:srgbClr val="000000"/>
            </a:solidFill>
            <a:prstDash val="solid"/>
            <a:round/>
            <a:headEnd/>
            <a:tailEnd/>
          </a:ln>
        </p:spPr>
        <p:txBody>
          <a:bodyPr/>
          <a:lstStyle/>
          <a:p>
            <a:endParaRPr lang="en-US"/>
          </a:p>
        </p:txBody>
      </p:sp>
      <p:sp>
        <p:nvSpPr>
          <p:cNvPr id="102477" name="Freeform 77"/>
          <p:cNvSpPr>
            <a:spLocks noChangeAspect="1"/>
          </p:cNvSpPr>
          <p:nvPr/>
        </p:nvSpPr>
        <p:spPr bwMode="auto">
          <a:xfrm>
            <a:off x="3860800" y="2327275"/>
            <a:ext cx="93663" cy="106363"/>
          </a:xfrm>
          <a:custGeom>
            <a:avLst/>
            <a:gdLst>
              <a:gd name="T0" fmla="*/ 20 w 30"/>
              <a:gd name="T1" fmla="*/ 26 h 34"/>
              <a:gd name="T2" fmla="*/ 20 w 30"/>
              <a:gd name="T3" fmla="*/ 26 h 34"/>
              <a:gd name="T4" fmla="*/ 16 w 30"/>
              <a:gd name="T5" fmla="*/ 30 h 34"/>
              <a:gd name="T6" fmla="*/ 12 w 30"/>
              <a:gd name="T7" fmla="*/ 34 h 34"/>
              <a:gd name="T8" fmla="*/ 12 w 30"/>
              <a:gd name="T9" fmla="*/ 34 h 34"/>
              <a:gd name="T10" fmla="*/ 8 w 30"/>
              <a:gd name="T11" fmla="*/ 16 h 34"/>
              <a:gd name="T12" fmla="*/ 0 w 30"/>
              <a:gd name="T13" fmla="*/ 0 h 34"/>
              <a:gd name="T14" fmla="*/ 0 w 30"/>
              <a:gd name="T15" fmla="*/ 0 h 34"/>
              <a:gd name="T16" fmla="*/ 14 w 30"/>
              <a:gd name="T17" fmla="*/ 12 h 34"/>
              <a:gd name="T18" fmla="*/ 30 w 30"/>
              <a:gd name="T19" fmla="*/ 22 h 34"/>
              <a:gd name="T20" fmla="*/ 30 w 30"/>
              <a:gd name="T21" fmla="*/ 22 h 34"/>
              <a:gd name="T22" fmla="*/ 22 w 30"/>
              <a:gd name="T23" fmla="*/ 24 h 34"/>
              <a:gd name="T24" fmla="*/ 20 w 30"/>
              <a:gd name="T25" fmla="*/ 26 h 34"/>
              <a:gd name="T26" fmla="*/ 20 w 30"/>
              <a:gd name="T27" fmla="*/ 26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 h="34">
                <a:moveTo>
                  <a:pt x="20" y="26"/>
                </a:moveTo>
                <a:lnTo>
                  <a:pt x="20" y="26"/>
                </a:lnTo>
                <a:lnTo>
                  <a:pt x="16" y="30"/>
                </a:lnTo>
                <a:lnTo>
                  <a:pt x="12" y="34"/>
                </a:lnTo>
                <a:lnTo>
                  <a:pt x="12" y="34"/>
                </a:lnTo>
                <a:lnTo>
                  <a:pt x="8" y="16"/>
                </a:lnTo>
                <a:lnTo>
                  <a:pt x="0" y="0"/>
                </a:lnTo>
                <a:lnTo>
                  <a:pt x="0" y="0"/>
                </a:lnTo>
                <a:lnTo>
                  <a:pt x="14" y="12"/>
                </a:lnTo>
                <a:lnTo>
                  <a:pt x="30" y="22"/>
                </a:lnTo>
                <a:lnTo>
                  <a:pt x="30" y="22"/>
                </a:lnTo>
                <a:lnTo>
                  <a:pt x="22" y="24"/>
                </a:lnTo>
                <a:lnTo>
                  <a:pt x="20" y="26"/>
                </a:lnTo>
                <a:lnTo>
                  <a:pt x="20" y="26"/>
                </a:lnTo>
                <a:close/>
              </a:path>
            </a:pathLst>
          </a:custGeom>
          <a:solidFill>
            <a:srgbClr val="000000"/>
          </a:solidFill>
          <a:ln w="6350">
            <a:solidFill>
              <a:srgbClr val="000000"/>
            </a:solidFill>
            <a:prstDash val="solid"/>
            <a:round/>
            <a:headEnd/>
            <a:tailEnd/>
          </a:ln>
        </p:spPr>
        <p:txBody>
          <a:bodyPr/>
          <a:lstStyle/>
          <a:p>
            <a:endParaRPr lang="en-US"/>
          </a:p>
        </p:txBody>
      </p:sp>
      <p:sp>
        <p:nvSpPr>
          <p:cNvPr id="102478" name="Freeform 78"/>
          <p:cNvSpPr>
            <a:spLocks noChangeAspect="1"/>
          </p:cNvSpPr>
          <p:nvPr/>
        </p:nvSpPr>
        <p:spPr bwMode="auto">
          <a:xfrm>
            <a:off x="4122738" y="2508250"/>
            <a:ext cx="112712" cy="61913"/>
          </a:xfrm>
          <a:custGeom>
            <a:avLst/>
            <a:gdLst>
              <a:gd name="T0" fmla="*/ 4 w 36"/>
              <a:gd name="T1" fmla="*/ 10 h 20"/>
              <a:gd name="T2" fmla="*/ 4 w 36"/>
              <a:gd name="T3" fmla="*/ 10 h 20"/>
              <a:gd name="T4" fmla="*/ 4 w 36"/>
              <a:gd name="T5" fmla="*/ 4 h 20"/>
              <a:gd name="T6" fmla="*/ 2 w 36"/>
              <a:gd name="T7" fmla="*/ 0 h 20"/>
              <a:gd name="T8" fmla="*/ 2 w 36"/>
              <a:gd name="T9" fmla="*/ 0 h 20"/>
              <a:gd name="T10" fmla="*/ 18 w 36"/>
              <a:gd name="T11" fmla="*/ 8 h 20"/>
              <a:gd name="T12" fmla="*/ 36 w 36"/>
              <a:gd name="T13" fmla="*/ 16 h 20"/>
              <a:gd name="T14" fmla="*/ 36 w 36"/>
              <a:gd name="T15" fmla="*/ 16 h 20"/>
              <a:gd name="T16" fmla="*/ 16 w 36"/>
              <a:gd name="T17" fmla="*/ 18 h 20"/>
              <a:gd name="T18" fmla="*/ 0 w 36"/>
              <a:gd name="T19" fmla="*/ 20 h 20"/>
              <a:gd name="T20" fmla="*/ 0 w 36"/>
              <a:gd name="T21" fmla="*/ 20 h 20"/>
              <a:gd name="T22" fmla="*/ 2 w 36"/>
              <a:gd name="T23" fmla="*/ 14 h 20"/>
              <a:gd name="T24" fmla="*/ 4 w 36"/>
              <a:gd name="T25" fmla="*/ 10 h 20"/>
              <a:gd name="T26" fmla="*/ 4 w 36"/>
              <a:gd name="T27" fmla="*/ 1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 h="20">
                <a:moveTo>
                  <a:pt x="4" y="10"/>
                </a:moveTo>
                <a:lnTo>
                  <a:pt x="4" y="10"/>
                </a:lnTo>
                <a:lnTo>
                  <a:pt x="4" y="4"/>
                </a:lnTo>
                <a:lnTo>
                  <a:pt x="2" y="0"/>
                </a:lnTo>
                <a:lnTo>
                  <a:pt x="2" y="0"/>
                </a:lnTo>
                <a:lnTo>
                  <a:pt x="18" y="8"/>
                </a:lnTo>
                <a:lnTo>
                  <a:pt x="36" y="16"/>
                </a:lnTo>
                <a:lnTo>
                  <a:pt x="36" y="16"/>
                </a:lnTo>
                <a:lnTo>
                  <a:pt x="16" y="18"/>
                </a:lnTo>
                <a:lnTo>
                  <a:pt x="0" y="20"/>
                </a:lnTo>
                <a:lnTo>
                  <a:pt x="0" y="20"/>
                </a:lnTo>
                <a:lnTo>
                  <a:pt x="2" y="14"/>
                </a:lnTo>
                <a:lnTo>
                  <a:pt x="4" y="10"/>
                </a:lnTo>
                <a:lnTo>
                  <a:pt x="4" y="10"/>
                </a:lnTo>
                <a:close/>
              </a:path>
            </a:pathLst>
          </a:custGeom>
          <a:solidFill>
            <a:srgbClr val="000000"/>
          </a:solidFill>
          <a:ln w="6350">
            <a:solidFill>
              <a:srgbClr val="000000"/>
            </a:solidFill>
            <a:prstDash val="solid"/>
            <a:round/>
            <a:headEnd/>
            <a:tailEnd/>
          </a:ln>
        </p:spPr>
        <p:txBody>
          <a:bodyPr/>
          <a:lstStyle/>
          <a:p>
            <a:endParaRPr lang="en-US"/>
          </a:p>
        </p:txBody>
      </p:sp>
      <p:sp>
        <p:nvSpPr>
          <p:cNvPr id="102479" name="Freeform 79"/>
          <p:cNvSpPr>
            <a:spLocks noChangeAspect="1"/>
          </p:cNvSpPr>
          <p:nvPr/>
        </p:nvSpPr>
        <p:spPr bwMode="auto">
          <a:xfrm>
            <a:off x="3074988" y="2540000"/>
            <a:ext cx="106362" cy="93663"/>
          </a:xfrm>
          <a:custGeom>
            <a:avLst/>
            <a:gdLst>
              <a:gd name="T0" fmla="*/ 26 w 34"/>
              <a:gd name="T1" fmla="*/ 18 h 30"/>
              <a:gd name="T2" fmla="*/ 26 w 34"/>
              <a:gd name="T3" fmla="*/ 18 h 30"/>
              <a:gd name="T4" fmla="*/ 22 w 34"/>
              <a:gd name="T5" fmla="*/ 24 h 30"/>
              <a:gd name="T6" fmla="*/ 22 w 34"/>
              <a:gd name="T7" fmla="*/ 30 h 30"/>
              <a:gd name="T8" fmla="*/ 22 w 34"/>
              <a:gd name="T9" fmla="*/ 30 h 30"/>
              <a:gd name="T10" fmla="*/ 12 w 34"/>
              <a:gd name="T11" fmla="*/ 14 h 30"/>
              <a:gd name="T12" fmla="*/ 0 w 34"/>
              <a:gd name="T13" fmla="*/ 0 h 30"/>
              <a:gd name="T14" fmla="*/ 0 w 34"/>
              <a:gd name="T15" fmla="*/ 0 h 30"/>
              <a:gd name="T16" fmla="*/ 16 w 34"/>
              <a:gd name="T17" fmla="*/ 6 h 30"/>
              <a:gd name="T18" fmla="*/ 34 w 34"/>
              <a:gd name="T19" fmla="*/ 12 h 30"/>
              <a:gd name="T20" fmla="*/ 34 w 34"/>
              <a:gd name="T21" fmla="*/ 12 h 30"/>
              <a:gd name="T22" fmla="*/ 28 w 34"/>
              <a:gd name="T23" fmla="*/ 16 h 30"/>
              <a:gd name="T24" fmla="*/ 26 w 34"/>
              <a:gd name="T25" fmla="*/ 18 h 30"/>
              <a:gd name="T26" fmla="*/ 26 w 34"/>
              <a:gd name="T27" fmla="*/ 18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 h="30">
                <a:moveTo>
                  <a:pt x="26" y="18"/>
                </a:moveTo>
                <a:lnTo>
                  <a:pt x="26" y="18"/>
                </a:lnTo>
                <a:lnTo>
                  <a:pt x="22" y="24"/>
                </a:lnTo>
                <a:lnTo>
                  <a:pt x="22" y="30"/>
                </a:lnTo>
                <a:lnTo>
                  <a:pt x="22" y="30"/>
                </a:lnTo>
                <a:lnTo>
                  <a:pt x="12" y="14"/>
                </a:lnTo>
                <a:lnTo>
                  <a:pt x="0" y="0"/>
                </a:lnTo>
                <a:lnTo>
                  <a:pt x="0" y="0"/>
                </a:lnTo>
                <a:lnTo>
                  <a:pt x="16" y="6"/>
                </a:lnTo>
                <a:lnTo>
                  <a:pt x="34" y="12"/>
                </a:lnTo>
                <a:lnTo>
                  <a:pt x="34" y="12"/>
                </a:lnTo>
                <a:lnTo>
                  <a:pt x="28" y="16"/>
                </a:lnTo>
                <a:lnTo>
                  <a:pt x="26" y="18"/>
                </a:lnTo>
                <a:lnTo>
                  <a:pt x="26" y="18"/>
                </a:lnTo>
                <a:close/>
              </a:path>
            </a:pathLst>
          </a:custGeom>
          <a:solidFill>
            <a:srgbClr val="000000"/>
          </a:solidFill>
          <a:ln w="6350">
            <a:solidFill>
              <a:srgbClr val="000000"/>
            </a:solidFill>
            <a:prstDash val="solid"/>
            <a:round/>
            <a:headEnd/>
            <a:tailEnd/>
          </a:ln>
        </p:spPr>
        <p:txBody>
          <a:bodyPr/>
          <a:lstStyle/>
          <a:p>
            <a:endParaRPr lang="en-US"/>
          </a:p>
        </p:txBody>
      </p:sp>
      <p:sp>
        <p:nvSpPr>
          <p:cNvPr id="102480" name="Freeform 80"/>
          <p:cNvSpPr>
            <a:spLocks noChangeAspect="1"/>
          </p:cNvSpPr>
          <p:nvPr/>
        </p:nvSpPr>
        <p:spPr bwMode="auto">
          <a:xfrm>
            <a:off x="3362325" y="2657475"/>
            <a:ext cx="112713" cy="63500"/>
          </a:xfrm>
          <a:custGeom>
            <a:avLst/>
            <a:gdLst>
              <a:gd name="T0" fmla="*/ 4 w 36"/>
              <a:gd name="T1" fmla="*/ 10 h 20"/>
              <a:gd name="T2" fmla="*/ 4 w 36"/>
              <a:gd name="T3" fmla="*/ 10 h 20"/>
              <a:gd name="T4" fmla="*/ 4 w 36"/>
              <a:gd name="T5" fmla="*/ 4 h 20"/>
              <a:gd name="T6" fmla="*/ 2 w 36"/>
              <a:gd name="T7" fmla="*/ 0 h 20"/>
              <a:gd name="T8" fmla="*/ 2 w 36"/>
              <a:gd name="T9" fmla="*/ 0 h 20"/>
              <a:gd name="T10" fmla="*/ 18 w 36"/>
              <a:gd name="T11" fmla="*/ 8 h 20"/>
              <a:gd name="T12" fmla="*/ 36 w 36"/>
              <a:gd name="T13" fmla="*/ 14 h 20"/>
              <a:gd name="T14" fmla="*/ 36 w 36"/>
              <a:gd name="T15" fmla="*/ 14 h 20"/>
              <a:gd name="T16" fmla="*/ 18 w 36"/>
              <a:gd name="T17" fmla="*/ 18 h 20"/>
              <a:gd name="T18" fmla="*/ 0 w 36"/>
              <a:gd name="T19" fmla="*/ 20 h 20"/>
              <a:gd name="T20" fmla="*/ 0 w 36"/>
              <a:gd name="T21" fmla="*/ 20 h 20"/>
              <a:gd name="T22" fmla="*/ 2 w 36"/>
              <a:gd name="T23" fmla="*/ 14 h 20"/>
              <a:gd name="T24" fmla="*/ 4 w 36"/>
              <a:gd name="T25" fmla="*/ 10 h 20"/>
              <a:gd name="T26" fmla="*/ 4 w 36"/>
              <a:gd name="T27" fmla="*/ 1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 h="20">
                <a:moveTo>
                  <a:pt x="4" y="10"/>
                </a:moveTo>
                <a:lnTo>
                  <a:pt x="4" y="10"/>
                </a:lnTo>
                <a:lnTo>
                  <a:pt x="4" y="4"/>
                </a:lnTo>
                <a:lnTo>
                  <a:pt x="2" y="0"/>
                </a:lnTo>
                <a:lnTo>
                  <a:pt x="2" y="0"/>
                </a:lnTo>
                <a:lnTo>
                  <a:pt x="18" y="8"/>
                </a:lnTo>
                <a:lnTo>
                  <a:pt x="36" y="14"/>
                </a:lnTo>
                <a:lnTo>
                  <a:pt x="36" y="14"/>
                </a:lnTo>
                <a:lnTo>
                  <a:pt x="18" y="18"/>
                </a:lnTo>
                <a:lnTo>
                  <a:pt x="0" y="20"/>
                </a:lnTo>
                <a:lnTo>
                  <a:pt x="0" y="20"/>
                </a:lnTo>
                <a:lnTo>
                  <a:pt x="2" y="14"/>
                </a:lnTo>
                <a:lnTo>
                  <a:pt x="4" y="10"/>
                </a:lnTo>
                <a:lnTo>
                  <a:pt x="4" y="10"/>
                </a:lnTo>
                <a:close/>
              </a:path>
            </a:pathLst>
          </a:custGeom>
          <a:solidFill>
            <a:srgbClr val="000000"/>
          </a:solidFill>
          <a:ln w="6350">
            <a:solidFill>
              <a:srgbClr val="000000"/>
            </a:solidFill>
            <a:prstDash val="solid"/>
            <a:round/>
            <a:headEnd/>
            <a:tailEnd/>
          </a:ln>
        </p:spPr>
        <p:txBody>
          <a:bodyPr/>
          <a:lstStyle/>
          <a:p>
            <a:endParaRPr lang="en-US"/>
          </a:p>
        </p:txBody>
      </p:sp>
      <p:sp>
        <p:nvSpPr>
          <p:cNvPr id="102481" name="Freeform 81"/>
          <p:cNvSpPr>
            <a:spLocks noChangeAspect="1"/>
          </p:cNvSpPr>
          <p:nvPr/>
        </p:nvSpPr>
        <p:spPr bwMode="auto">
          <a:xfrm>
            <a:off x="2239963" y="2889250"/>
            <a:ext cx="63500" cy="117475"/>
          </a:xfrm>
          <a:custGeom>
            <a:avLst/>
            <a:gdLst>
              <a:gd name="T0" fmla="*/ 10 w 20"/>
              <a:gd name="T1" fmla="*/ 32 h 38"/>
              <a:gd name="T2" fmla="*/ 10 w 20"/>
              <a:gd name="T3" fmla="*/ 32 h 38"/>
              <a:gd name="T4" fmla="*/ 4 w 20"/>
              <a:gd name="T5" fmla="*/ 34 h 38"/>
              <a:gd name="T6" fmla="*/ 0 w 20"/>
              <a:gd name="T7" fmla="*/ 38 h 38"/>
              <a:gd name="T8" fmla="*/ 0 w 20"/>
              <a:gd name="T9" fmla="*/ 38 h 38"/>
              <a:gd name="T10" fmla="*/ 2 w 20"/>
              <a:gd name="T11" fmla="*/ 20 h 38"/>
              <a:gd name="T12" fmla="*/ 4 w 20"/>
              <a:gd name="T13" fmla="*/ 0 h 38"/>
              <a:gd name="T14" fmla="*/ 4 w 20"/>
              <a:gd name="T15" fmla="*/ 0 h 38"/>
              <a:gd name="T16" fmla="*/ 10 w 20"/>
              <a:gd name="T17" fmla="*/ 18 h 38"/>
              <a:gd name="T18" fmla="*/ 20 w 20"/>
              <a:gd name="T19" fmla="*/ 34 h 38"/>
              <a:gd name="T20" fmla="*/ 20 w 20"/>
              <a:gd name="T21" fmla="*/ 34 h 38"/>
              <a:gd name="T22" fmla="*/ 14 w 20"/>
              <a:gd name="T23" fmla="*/ 32 h 38"/>
              <a:gd name="T24" fmla="*/ 10 w 20"/>
              <a:gd name="T25" fmla="*/ 32 h 38"/>
              <a:gd name="T26" fmla="*/ 10 w 20"/>
              <a:gd name="T27" fmla="*/ 3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38">
                <a:moveTo>
                  <a:pt x="10" y="32"/>
                </a:moveTo>
                <a:lnTo>
                  <a:pt x="10" y="32"/>
                </a:lnTo>
                <a:lnTo>
                  <a:pt x="4" y="34"/>
                </a:lnTo>
                <a:lnTo>
                  <a:pt x="0" y="38"/>
                </a:lnTo>
                <a:lnTo>
                  <a:pt x="0" y="38"/>
                </a:lnTo>
                <a:lnTo>
                  <a:pt x="2" y="20"/>
                </a:lnTo>
                <a:lnTo>
                  <a:pt x="4" y="0"/>
                </a:lnTo>
                <a:lnTo>
                  <a:pt x="4" y="0"/>
                </a:lnTo>
                <a:lnTo>
                  <a:pt x="10" y="18"/>
                </a:lnTo>
                <a:lnTo>
                  <a:pt x="20" y="34"/>
                </a:lnTo>
                <a:lnTo>
                  <a:pt x="20" y="34"/>
                </a:lnTo>
                <a:lnTo>
                  <a:pt x="14" y="32"/>
                </a:lnTo>
                <a:lnTo>
                  <a:pt x="10" y="32"/>
                </a:lnTo>
                <a:lnTo>
                  <a:pt x="10" y="32"/>
                </a:lnTo>
                <a:close/>
              </a:path>
            </a:pathLst>
          </a:custGeom>
          <a:solidFill>
            <a:srgbClr val="000000"/>
          </a:solidFill>
          <a:ln w="6350">
            <a:solidFill>
              <a:srgbClr val="000000"/>
            </a:solidFill>
            <a:prstDash val="solid"/>
            <a:round/>
            <a:headEnd/>
            <a:tailEnd/>
          </a:ln>
        </p:spPr>
        <p:txBody>
          <a:bodyPr/>
          <a:lstStyle/>
          <a:p>
            <a:endParaRPr lang="en-US"/>
          </a:p>
        </p:txBody>
      </p:sp>
      <p:sp>
        <p:nvSpPr>
          <p:cNvPr id="102482" name="Freeform 82"/>
          <p:cNvSpPr>
            <a:spLocks noChangeAspect="1"/>
          </p:cNvSpPr>
          <p:nvPr/>
        </p:nvSpPr>
        <p:spPr bwMode="auto">
          <a:xfrm>
            <a:off x="2371725" y="3187700"/>
            <a:ext cx="104775" cy="93663"/>
          </a:xfrm>
          <a:custGeom>
            <a:avLst/>
            <a:gdLst>
              <a:gd name="T0" fmla="*/ 8 w 34"/>
              <a:gd name="T1" fmla="*/ 10 h 30"/>
              <a:gd name="T2" fmla="*/ 8 w 34"/>
              <a:gd name="T3" fmla="*/ 10 h 30"/>
              <a:gd name="T4" fmla="*/ 12 w 34"/>
              <a:gd name="T5" fmla="*/ 6 h 30"/>
              <a:gd name="T6" fmla="*/ 12 w 34"/>
              <a:gd name="T7" fmla="*/ 0 h 30"/>
              <a:gd name="T8" fmla="*/ 12 w 34"/>
              <a:gd name="T9" fmla="*/ 0 h 30"/>
              <a:gd name="T10" fmla="*/ 22 w 34"/>
              <a:gd name="T11" fmla="*/ 16 h 30"/>
              <a:gd name="T12" fmla="*/ 34 w 34"/>
              <a:gd name="T13" fmla="*/ 30 h 30"/>
              <a:gd name="T14" fmla="*/ 34 w 34"/>
              <a:gd name="T15" fmla="*/ 30 h 30"/>
              <a:gd name="T16" fmla="*/ 18 w 34"/>
              <a:gd name="T17" fmla="*/ 24 h 30"/>
              <a:gd name="T18" fmla="*/ 0 w 34"/>
              <a:gd name="T19" fmla="*/ 18 h 30"/>
              <a:gd name="T20" fmla="*/ 0 w 34"/>
              <a:gd name="T21" fmla="*/ 18 h 30"/>
              <a:gd name="T22" fmla="*/ 6 w 34"/>
              <a:gd name="T23" fmla="*/ 14 h 30"/>
              <a:gd name="T24" fmla="*/ 8 w 34"/>
              <a:gd name="T25" fmla="*/ 10 h 30"/>
              <a:gd name="T26" fmla="*/ 8 w 34"/>
              <a:gd name="T27" fmla="*/ 1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 h="30">
                <a:moveTo>
                  <a:pt x="8" y="10"/>
                </a:moveTo>
                <a:lnTo>
                  <a:pt x="8" y="10"/>
                </a:lnTo>
                <a:lnTo>
                  <a:pt x="12" y="6"/>
                </a:lnTo>
                <a:lnTo>
                  <a:pt x="12" y="0"/>
                </a:lnTo>
                <a:lnTo>
                  <a:pt x="12" y="0"/>
                </a:lnTo>
                <a:lnTo>
                  <a:pt x="22" y="16"/>
                </a:lnTo>
                <a:lnTo>
                  <a:pt x="34" y="30"/>
                </a:lnTo>
                <a:lnTo>
                  <a:pt x="34" y="30"/>
                </a:lnTo>
                <a:lnTo>
                  <a:pt x="18" y="24"/>
                </a:lnTo>
                <a:lnTo>
                  <a:pt x="0" y="18"/>
                </a:lnTo>
                <a:lnTo>
                  <a:pt x="0" y="18"/>
                </a:lnTo>
                <a:lnTo>
                  <a:pt x="6" y="14"/>
                </a:lnTo>
                <a:lnTo>
                  <a:pt x="8" y="10"/>
                </a:lnTo>
                <a:lnTo>
                  <a:pt x="8" y="10"/>
                </a:lnTo>
                <a:close/>
              </a:path>
            </a:pathLst>
          </a:custGeom>
          <a:solidFill>
            <a:srgbClr val="000000"/>
          </a:solidFill>
          <a:ln w="6350">
            <a:solidFill>
              <a:srgbClr val="000000"/>
            </a:solidFill>
            <a:prstDash val="solid"/>
            <a:round/>
            <a:headEnd/>
            <a:tailEnd/>
          </a:ln>
        </p:spPr>
        <p:txBody>
          <a:bodyPr/>
          <a:lstStyle/>
          <a:p>
            <a:endParaRPr lang="en-US"/>
          </a:p>
        </p:txBody>
      </p:sp>
      <p:sp>
        <p:nvSpPr>
          <p:cNvPr id="102483" name="Freeform 83"/>
          <p:cNvSpPr>
            <a:spLocks noChangeAspect="1"/>
          </p:cNvSpPr>
          <p:nvPr/>
        </p:nvSpPr>
        <p:spPr bwMode="auto">
          <a:xfrm>
            <a:off x="1716088" y="2889250"/>
            <a:ext cx="63500" cy="117475"/>
          </a:xfrm>
          <a:custGeom>
            <a:avLst/>
            <a:gdLst>
              <a:gd name="T0" fmla="*/ 10 w 20"/>
              <a:gd name="T1" fmla="*/ 34 h 38"/>
              <a:gd name="T2" fmla="*/ 10 w 20"/>
              <a:gd name="T3" fmla="*/ 34 h 38"/>
              <a:gd name="T4" fmla="*/ 4 w 20"/>
              <a:gd name="T5" fmla="*/ 34 h 38"/>
              <a:gd name="T6" fmla="*/ 0 w 20"/>
              <a:gd name="T7" fmla="*/ 38 h 38"/>
              <a:gd name="T8" fmla="*/ 0 w 20"/>
              <a:gd name="T9" fmla="*/ 38 h 38"/>
              <a:gd name="T10" fmla="*/ 4 w 20"/>
              <a:gd name="T11" fmla="*/ 20 h 38"/>
              <a:gd name="T12" fmla="*/ 8 w 20"/>
              <a:gd name="T13" fmla="*/ 0 h 38"/>
              <a:gd name="T14" fmla="*/ 8 w 20"/>
              <a:gd name="T15" fmla="*/ 0 h 38"/>
              <a:gd name="T16" fmla="*/ 14 w 20"/>
              <a:gd name="T17" fmla="*/ 18 h 38"/>
              <a:gd name="T18" fmla="*/ 20 w 20"/>
              <a:gd name="T19" fmla="*/ 36 h 38"/>
              <a:gd name="T20" fmla="*/ 20 w 20"/>
              <a:gd name="T21" fmla="*/ 36 h 38"/>
              <a:gd name="T22" fmla="*/ 14 w 20"/>
              <a:gd name="T23" fmla="*/ 34 h 38"/>
              <a:gd name="T24" fmla="*/ 10 w 20"/>
              <a:gd name="T25" fmla="*/ 34 h 38"/>
              <a:gd name="T26" fmla="*/ 10 w 20"/>
              <a:gd name="T27" fmla="*/ 34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38">
                <a:moveTo>
                  <a:pt x="10" y="34"/>
                </a:moveTo>
                <a:lnTo>
                  <a:pt x="10" y="34"/>
                </a:lnTo>
                <a:lnTo>
                  <a:pt x="4" y="34"/>
                </a:lnTo>
                <a:lnTo>
                  <a:pt x="0" y="38"/>
                </a:lnTo>
                <a:lnTo>
                  <a:pt x="0" y="38"/>
                </a:lnTo>
                <a:lnTo>
                  <a:pt x="4" y="20"/>
                </a:lnTo>
                <a:lnTo>
                  <a:pt x="8" y="0"/>
                </a:lnTo>
                <a:lnTo>
                  <a:pt x="8" y="0"/>
                </a:lnTo>
                <a:lnTo>
                  <a:pt x="14" y="18"/>
                </a:lnTo>
                <a:lnTo>
                  <a:pt x="20" y="36"/>
                </a:lnTo>
                <a:lnTo>
                  <a:pt x="20" y="36"/>
                </a:lnTo>
                <a:lnTo>
                  <a:pt x="14" y="34"/>
                </a:lnTo>
                <a:lnTo>
                  <a:pt x="10" y="34"/>
                </a:lnTo>
                <a:lnTo>
                  <a:pt x="10" y="34"/>
                </a:lnTo>
                <a:close/>
              </a:path>
            </a:pathLst>
          </a:custGeom>
          <a:solidFill>
            <a:srgbClr val="000000"/>
          </a:solidFill>
          <a:ln w="6350">
            <a:solidFill>
              <a:srgbClr val="000000"/>
            </a:solidFill>
            <a:prstDash val="solid"/>
            <a:round/>
            <a:headEnd/>
            <a:tailEnd/>
          </a:ln>
        </p:spPr>
        <p:txBody>
          <a:bodyPr/>
          <a:lstStyle/>
          <a:p>
            <a:endParaRPr lang="en-US"/>
          </a:p>
        </p:txBody>
      </p:sp>
      <p:sp>
        <p:nvSpPr>
          <p:cNvPr id="102484" name="Freeform 84"/>
          <p:cNvSpPr>
            <a:spLocks noChangeAspect="1"/>
          </p:cNvSpPr>
          <p:nvPr/>
        </p:nvSpPr>
        <p:spPr bwMode="auto">
          <a:xfrm>
            <a:off x="1847850" y="3362325"/>
            <a:ext cx="87313" cy="112713"/>
          </a:xfrm>
          <a:custGeom>
            <a:avLst/>
            <a:gdLst>
              <a:gd name="T0" fmla="*/ 10 w 28"/>
              <a:gd name="T1" fmla="*/ 8 h 36"/>
              <a:gd name="T2" fmla="*/ 10 w 28"/>
              <a:gd name="T3" fmla="*/ 8 h 36"/>
              <a:gd name="T4" fmla="*/ 14 w 28"/>
              <a:gd name="T5" fmla="*/ 4 h 36"/>
              <a:gd name="T6" fmla="*/ 18 w 28"/>
              <a:gd name="T7" fmla="*/ 0 h 36"/>
              <a:gd name="T8" fmla="*/ 18 w 28"/>
              <a:gd name="T9" fmla="*/ 0 h 36"/>
              <a:gd name="T10" fmla="*/ 22 w 28"/>
              <a:gd name="T11" fmla="*/ 18 h 36"/>
              <a:gd name="T12" fmla="*/ 28 w 28"/>
              <a:gd name="T13" fmla="*/ 36 h 36"/>
              <a:gd name="T14" fmla="*/ 28 w 28"/>
              <a:gd name="T15" fmla="*/ 36 h 36"/>
              <a:gd name="T16" fmla="*/ 14 w 28"/>
              <a:gd name="T17" fmla="*/ 22 h 36"/>
              <a:gd name="T18" fmla="*/ 0 w 28"/>
              <a:gd name="T19" fmla="*/ 12 h 36"/>
              <a:gd name="T20" fmla="*/ 0 w 28"/>
              <a:gd name="T21" fmla="*/ 12 h 36"/>
              <a:gd name="T22" fmla="*/ 6 w 28"/>
              <a:gd name="T23" fmla="*/ 10 h 36"/>
              <a:gd name="T24" fmla="*/ 10 w 28"/>
              <a:gd name="T25" fmla="*/ 8 h 36"/>
              <a:gd name="T26" fmla="*/ 10 w 28"/>
              <a:gd name="T27" fmla="*/ 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6">
                <a:moveTo>
                  <a:pt x="10" y="8"/>
                </a:moveTo>
                <a:lnTo>
                  <a:pt x="10" y="8"/>
                </a:lnTo>
                <a:lnTo>
                  <a:pt x="14" y="4"/>
                </a:lnTo>
                <a:lnTo>
                  <a:pt x="18" y="0"/>
                </a:lnTo>
                <a:lnTo>
                  <a:pt x="18" y="0"/>
                </a:lnTo>
                <a:lnTo>
                  <a:pt x="22" y="18"/>
                </a:lnTo>
                <a:lnTo>
                  <a:pt x="28" y="36"/>
                </a:lnTo>
                <a:lnTo>
                  <a:pt x="28" y="36"/>
                </a:lnTo>
                <a:lnTo>
                  <a:pt x="14" y="22"/>
                </a:lnTo>
                <a:lnTo>
                  <a:pt x="0" y="12"/>
                </a:lnTo>
                <a:lnTo>
                  <a:pt x="0" y="12"/>
                </a:lnTo>
                <a:lnTo>
                  <a:pt x="6" y="10"/>
                </a:lnTo>
                <a:lnTo>
                  <a:pt x="10" y="8"/>
                </a:lnTo>
                <a:lnTo>
                  <a:pt x="10" y="8"/>
                </a:lnTo>
                <a:close/>
              </a:path>
            </a:pathLst>
          </a:custGeom>
          <a:solidFill>
            <a:srgbClr val="000000"/>
          </a:solidFill>
          <a:ln w="6350">
            <a:solidFill>
              <a:srgbClr val="000000"/>
            </a:solidFill>
            <a:prstDash val="solid"/>
            <a:round/>
            <a:headEnd/>
            <a:tailEnd/>
          </a:ln>
        </p:spPr>
        <p:txBody>
          <a:bodyPr/>
          <a:lstStyle/>
          <a:p>
            <a:endParaRPr lang="en-US"/>
          </a:p>
        </p:txBody>
      </p:sp>
      <p:sp>
        <p:nvSpPr>
          <p:cNvPr id="102485" name="Freeform 85"/>
          <p:cNvSpPr>
            <a:spLocks noChangeAspect="1"/>
          </p:cNvSpPr>
          <p:nvPr/>
        </p:nvSpPr>
        <p:spPr bwMode="auto">
          <a:xfrm>
            <a:off x="5494338" y="1174750"/>
            <a:ext cx="168275" cy="111125"/>
          </a:xfrm>
          <a:custGeom>
            <a:avLst/>
            <a:gdLst>
              <a:gd name="T0" fmla="*/ 10 w 54"/>
              <a:gd name="T1" fmla="*/ 20 h 36"/>
              <a:gd name="T2" fmla="*/ 10 w 54"/>
              <a:gd name="T3" fmla="*/ 20 h 36"/>
              <a:gd name="T4" fmla="*/ 6 w 54"/>
              <a:gd name="T5" fmla="*/ 12 h 36"/>
              <a:gd name="T6" fmla="*/ 0 w 54"/>
              <a:gd name="T7" fmla="*/ 6 h 36"/>
              <a:gd name="T8" fmla="*/ 0 w 54"/>
              <a:gd name="T9" fmla="*/ 6 h 36"/>
              <a:gd name="T10" fmla="*/ 26 w 54"/>
              <a:gd name="T11" fmla="*/ 6 h 36"/>
              <a:gd name="T12" fmla="*/ 54 w 54"/>
              <a:gd name="T13" fmla="*/ 0 h 36"/>
              <a:gd name="T14" fmla="*/ 54 w 54"/>
              <a:gd name="T15" fmla="*/ 0 h 36"/>
              <a:gd name="T16" fmla="*/ 32 w 54"/>
              <a:gd name="T17" fmla="*/ 18 h 36"/>
              <a:gd name="T18" fmla="*/ 12 w 54"/>
              <a:gd name="T19" fmla="*/ 36 h 36"/>
              <a:gd name="T20" fmla="*/ 12 w 54"/>
              <a:gd name="T21" fmla="*/ 36 h 36"/>
              <a:gd name="T22" fmla="*/ 12 w 54"/>
              <a:gd name="T23" fmla="*/ 30 h 36"/>
              <a:gd name="T24" fmla="*/ 12 w 54"/>
              <a:gd name="T25" fmla="*/ 26 h 36"/>
              <a:gd name="T26" fmla="*/ 10 w 54"/>
              <a:gd name="T27" fmla="*/ 20 h 36"/>
              <a:gd name="T28" fmla="*/ 10 w 54"/>
              <a:gd name="T29" fmla="*/ 2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4" h="36">
                <a:moveTo>
                  <a:pt x="10" y="20"/>
                </a:moveTo>
                <a:lnTo>
                  <a:pt x="10" y="20"/>
                </a:lnTo>
                <a:lnTo>
                  <a:pt x="6" y="12"/>
                </a:lnTo>
                <a:lnTo>
                  <a:pt x="0" y="6"/>
                </a:lnTo>
                <a:lnTo>
                  <a:pt x="0" y="6"/>
                </a:lnTo>
                <a:lnTo>
                  <a:pt x="26" y="6"/>
                </a:lnTo>
                <a:lnTo>
                  <a:pt x="54" y="0"/>
                </a:lnTo>
                <a:lnTo>
                  <a:pt x="54" y="0"/>
                </a:lnTo>
                <a:lnTo>
                  <a:pt x="32" y="18"/>
                </a:lnTo>
                <a:lnTo>
                  <a:pt x="12" y="36"/>
                </a:lnTo>
                <a:lnTo>
                  <a:pt x="12" y="36"/>
                </a:lnTo>
                <a:lnTo>
                  <a:pt x="12" y="30"/>
                </a:lnTo>
                <a:lnTo>
                  <a:pt x="12" y="26"/>
                </a:lnTo>
                <a:lnTo>
                  <a:pt x="10" y="20"/>
                </a:lnTo>
                <a:lnTo>
                  <a:pt x="10" y="20"/>
                </a:lnTo>
                <a:close/>
              </a:path>
            </a:pathLst>
          </a:custGeom>
          <a:solidFill>
            <a:srgbClr val="000000"/>
          </a:solidFill>
          <a:ln w="6350">
            <a:solidFill>
              <a:srgbClr val="000000"/>
            </a:solidFill>
            <a:prstDash val="solid"/>
            <a:round/>
            <a:headEnd/>
            <a:tailEnd/>
          </a:ln>
        </p:spPr>
        <p:txBody>
          <a:bodyPr/>
          <a:lstStyle/>
          <a:p>
            <a:endParaRPr lang="en-US"/>
          </a:p>
        </p:txBody>
      </p:sp>
      <p:sp>
        <p:nvSpPr>
          <p:cNvPr id="102486" name="Freeform 86"/>
          <p:cNvSpPr>
            <a:spLocks noChangeAspect="1"/>
          </p:cNvSpPr>
          <p:nvPr/>
        </p:nvSpPr>
        <p:spPr bwMode="auto">
          <a:xfrm>
            <a:off x="7564438" y="3313113"/>
            <a:ext cx="174625" cy="117475"/>
          </a:xfrm>
          <a:custGeom>
            <a:avLst/>
            <a:gdLst>
              <a:gd name="T0" fmla="*/ 12 w 56"/>
              <a:gd name="T1" fmla="*/ 22 h 38"/>
              <a:gd name="T2" fmla="*/ 12 w 56"/>
              <a:gd name="T3" fmla="*/ 22 h 38"/>
              <a:gd name="T4" fmla="*/ 8 w 56"/>
              <a:gd name="T5" fmla="*/ 16 h 38"/>
              <a:gd name="T6" fmla="*/ 0 w 56"/>
              <a:gd name="T7" fmla="*/ 10 h 38"/>
              <a:gd name="T8" fmla="*/ 0 w 56"/>
              <a:gd name="T9" fmla="*/ 10 h 38"/>
              <a:gd name="T10" fmla="*/ 28 w 56"/>
              <a:gd name="T11" fmla="*/ 8 h 38"/>
              <a:gd name="T12" fmla="*/ 56 w 56"/>
              <a:gd name="T13" fmla="*/ 0 h 38"/>
              <a:gd name="T14" fmla="*/ 56 w 56"/>
              <a:gd name="T15" fmla="*/ 0 h 38"/>
              <a:gd name="T16" fmla="*/ 34 w 56"/>
              <a:gd name="T17" fmla="*/ 20 h 38"/>
              <a:gd name="T18" fmla="*/ 16 w 56"/>
              <a:gd name="T19" fmla="*/ 38 h 38"/>
              <a:gd name="T20" fmla="*/ 16 w 56"/>
              <a:gd name="T21" fmla="*/ 38 h 38"/>
              <a:gd name="T22" fmla="*/ 16 w 56"/>
              <a:gd name="T23" fmla="*/ 34 h 38"/>
              <a:gd name="T24" fmla="*/ 14 w 56"/>
              <a:gd name="T25" fmla="*/ 28 h 38"/>
              <a:gd name="T26" fmla="*/ 12 w 56"/>
              <a:gd name="T27" fmla="*/ 22 h 38"/>
              <a:gd name="T28" fmla="*/ 12 w 56"/>
              <a:gd name="T29" fmla="*/ 2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6" h="38">
                <a:moveTo>
                  <a:pt x="12" y="22"/>
                </a:moveTo>
                <a:lnTo>
                  <a:pt x="12" y="22"/>
                </a:lnTo>
                <a:lnTo>
                  <a:pt x="8" y="16"/>
                </a:lnTo>
                <a:lnTo>
                  <a:pt x="0" y="10"/>
                </a:lnTo>
                <a:lnTo>
                  <a:pt x="0" y="10"/>
                </a:lnTo>
                <a:lnTo>
                  <a:pt x="28" y="8"/>
                </a:lnTo>
                <a:lnTo>
                  <a:pt x="56" y="0"/>
                </a:lnTo>
                <a:lnTo>
                  <a:pt x="56" y="0"/>
                </a:lnTo>
                <a:lnTo>
                  <a:pt x="34" y="20"/>
                </a:lnTo>
                <a:lnTo>
                  <a:pt x="16" y="38"/>
                </a:lnTo>
                <a:lnTo>
                  <a:pt x="16" y="38"/>
                </a:lnTo>
                <a:lnTo>
                  <a:pt x="16" y="34"/>
                </a:lnTo>
                <a:lnTo>
                  <a:pt x="14" y="28"/>
                </a:lnTo>
                <a:lnTo>
                  <a:pt x="12" y="22"/>
                </a:lnTo>
                <a:lnTo>
                  <a:pt x="12" y="22"/>
                </a:lnTo>
                <a:close/>
              </a:path>
            </a:pathLst>
          </a:custGeom>
          <a:solidFill>
            <a:srgbClr val="000000"/>
          </a:solidFill>
          <a:ln w="6350">
            <a:solidFill>
              <a:srgbClr val="000000"/>
            </a:solidFill>
            <a:prstDash val="solid"/>
            <a:round/>
            <a:headEnd/>
            <a:tailEnd/>
          </a:ln>
        </p:spPr>
        <p:txBody>
          <a:bodyPr/>
          <a:lstStyle/>
          <a:p>
            <a:endParaRPr lang="en-US"/>
          </a:p>
        </p:txBody>
      </p:sp>
      <p:sp>
        <p:nvSpPr>
          <p:cNvPr id="102487" name="Freeform 87"/>
          <p:cNvSpPr>
            <a:spLocks noChangeAspect="1"/>
          </p:cNvSpPr>
          <p:nvPr/>
        </p:nvSpPr>
        <p:spPr bwMode="auto">
          <a:xfrm>
            <a:off x="5189538" y="2595563"/>
            <a:ext cx="168275" cy="119062"/>
          </a:xfrm>
          <a:custGeom>
            <a:avLst/>
            <a:gdLst>
              <a:gd name="T0" fmla="*/ 12 w 54"/>
              <a:gd name="T1" fmla="*/ 16 h 38"/>
              <a:gd name="T2" fmla="*/ 12 w 54"/>
              <a:gd name="T3" fmla="*/ 16 h 38"/>
              <a:gd name="T4" fmla="*/ 14 w 54"/>
              <a:gd name="T5" fmla="*/ 8 h 38"/>
              <a:gd name="T6" fmla="*/ 14 w 54"/>
              <a:gd name="T7" fmla="*/ 0 h 38"/>
              <a:gd name="T8" fmla="*/ 14 w 54"/>
              <a:gd name="T9" fmla="*/ 0 h 38"/>
              <a:gd name="T10" fmla="*/ 34 w 54"/>
              <a:gd name="T11" fmla="*/ 20 h 38"/>
              <a:gd name="T12" fmla="*/ 54 w 54"/>
              <a:gd name="T13" fmla="*/ 38 h 38"/>
              <a:gd name="T14" fmla="*/ 54 w 54"/>
              <a:gd name="T15" fmla="*/ 38 h 38"/>
              <a:gd name="T16" fmla="*/ 28 w 54"/>
              <a:gd name="T17" fmla="*/ 32 h 38"/>
              <a:gd name="T18" fmla="*/ 0 w 54"/>
              <a:gd name="T19" fmla="*/ 30 h 38"/>
              <a:gd name="T20" fmla="*/ 0 w 54"/>
              <a:gd name="T21" fmla="*/ 30 h 38"/>
              <a:gd name="T22" fmla="*/ 4 w 54"/>
              <a:gd name="T23" fmla="*/ 26 h 38"/>
              <a:gd name="T24" fmla="*/ 8 w 54"/>
              <a:gd name="T25" fmla="*/ 22 h 38"/>
              <a:gd name="T26" fmla="*/ 12 w 54"/>
              <a:gd name="T27" fmla="*/ 16 h 38"/>
              <a:gd name="T28" fmla="*/ 12 w 54"/>
              <a:gd name="T29" fmla="*/ 16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4" h="38">
                <a:moveTo>
                  <a:pt x="12" y="16"/>
                </a:moveTo>
                <a:lnTo>
                  <a:pt x="12" y="16"/>
                </a:lnTo>
                <a:lnTo>
                  <a:pt x="14" y="8"/>
                </a:lnTo>
                <a:lnTo>
                  <a:pt x="14" y="0"/>
                </a:lnTo>
                <a:lnTo>
                  <a:pt x="14" y="0"/>
                </a:lnTo>
                <a:lnTo>
                  <a:pt x="34" y="20"/>
                </a:lnTo>
                <a:lnTo>
                  <a:pt x="54" y="38"/>
                </a:lnTo>
                <a:lnTo>
                  <a:pt x="54" y="38"/>
                </a:lnTo>
                <a:lnTo>
                  <a:pt x="28" y="32"/>
                </a:lnTo>
                <a:lnTo>
                  <a:pt x="0" y="30"/>
                </a:lnTo>
                <a:lnTo>
                  <a:pt x="0" y="30"/>
                </a:lnTo>
                <a:lnTo>
                  <a:pt x="4" y="26"/>
                </a:lnTo>
                <a:lnTo>
                  <a:pt x="8" y="22"/>
                </a:lnTo>
                <a:lnTo>
                  <a:pt x="12" y="16"/>
                </a:lnTo>
                <a:lnTo>
                  <a:pt x="12" y="16"/>
                </a:lnTo>
                <a:close/>
              </a:path>
            </a:pathLst>
          </a:custGeom>
          <a:solidFill>
            <a:srgbClr val="000000"/>
          </a:solidFill>
          <a:ln w="6350">
            <a:solidFill>
              <a:srgbClr val="000000"/>
            </a:solidFill>
            <a:prstDash val="solid"/>
            <a:round/>
            <a:headEnd/>
            <a:tailEnd/>
          </a:ln>
        </p:spPr>
        <p:txBody>
          <a:bodyPr/>
          <a:lstStyle/>
          <a:p>
            <a:endParaRPr lang="en-US"/>
          </a:p>
        </p:txBody>
      </p:sp>
      <p:sp>
        <p:nvSpPr>
          <p:cNvPr id="102488" name="Freeform 88"/>
          <p:cNvSpPr>
            <a:spLocks noChangeAspect="1"/>
          </p:cNvSpPr>
          <p:nvPr/>
        </p:nvSpPr>
        <p:spPr bwMode="auto">
          <a:xfrm>
            <a:off x="1873250" y="4098925"/>
            <a:ext cx="123825" cy="161925"/>
          </a:xfrm>
          <a:custGeom>
            <a:avLst/>
            <a:gdLst>
              <a:gd name="T0" fmla="*/ 14 w 40"/>
              <a:gd name="T1" fmla="*/ 42 h 52"/>
              <a:gd name="T2" fmla="*/ 14 w 40"/>
              <a:gd name="T3" fmla="*/ 42 h 52"/>
              <a:gd name="T4" fmla="*/ 8 w 40"/>
              <a:gd name="T5" fmla="*/ 38 h 52"/>
              <a:gd name="T6" fmla="*/ 0 w 40"/>
              <a:gd name="T7" fmla="*/ 38 h 52"/>
              <a:gd name="T8" fmla="*/ 0 w 40"/>
              <a:gd name="T9" fmla="*/ 38 h 52"/>
              <a:gd name="T10" fmla="*/ 20 w 40"/>
              <a:gd name="T11" fmla="*/ 20 h 52"/>
              <a:gd name="T12" fmla="*/ 40 w 40"/>
              <a:gd name="T13" fmla="*/ 0 h 52"/>
              <a:gd name="T14" fmla="*/ 40 w 40"/>
              <a:gd name="T15" fmla="*/ 0 h 52"/>
              <a:gd name="T16" fmla="*/ 32 w 40"/>
              <a:gd name="T17" fmla="*/ 26 h 52"/>
              <a:gd name="T18" fmla="*/ 26 w 40"/>
              <a:gd name="T19" fmla="*/ 52 h 52"/>
              <a:gd name="T20" fmla="*/ 26 w 40"/>
              <a:gd name="T21" fmla="*/ 52 h 52"/>
              <a:gd name="T22" fmla="*/ 24 w 40"/>
              <a:gd name="T23" fmla="*/ 48 h 52"/>
              <a:gd name="T24" fmla="*/ 20 w 40"/>
              <a:gd name="T25" fmla="*/ 44 h 52"/>
              <a:gd name="T26" fmla="*/ 14 w 40"/>
              <a:gd name="T27" fmla="*/ 42 h 52"/>
              <a:gd name="T28" fmla="*/ 14 w 40"/>
              <a:gd name="T29" fmla="*/ 4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0" h="52">
                <a:moveTo>
                  <a:pt x="14" y="42"/>
                </a:moveTo>
                <a:lnTo>
                  <a:pt x="14" y="42"/>
                </a:lnTo>
                <a:lnTo>
                  <a:pt x="8" y="38"/>
                </a:lnTo>
                <a:lnTo>
                  <a:pt x="0" y="38"/>
                </a:lnTo>
                <a:lnTo>
                  <a:pt x="0" y="38"/>
                </a:lnTo>
                <a:lnTo>
                  <a:pt x="20" y="20"/>
                </a:lnTo>
                <a:lnTo>
                  <a:pt x="40" y="0"/>
                </a:lnTo>
                <a:lnTo>
                  <a:pt x="40" y="0"/>
                </a:lnTo>
                <a:lnTo>
                  <a:pt x="32" y="26"/>
                </a:lnTo>
                <a:lnTo>
                  <a:pt x="26" y="52"/>
                </a:lnTo>
                <a:lnTo>
                  <a:pt x="26" y="52"/>
                </a:lnTo>
                <a:lnTo>
                  <a:pt x="24" y="48"/>
                </a:lnTo>
                <a:lnTo>
                  <a:pt x="20" y="44"/>
                </a:lnTo>
                <a:lnTo>
                  <a:pt x="14" y="42"/>
                </a:lnTo>
                <a:lnTo>
                  <a:pt x="14" y="42"/>
                </a:lnTo>
                <a:close/>
              </a:path>
            </a:pathLst>
          </a:custGeom>
          <a:solidFill>
            <a:srgbClr val="000000"/>
          </a:solidFill>
          <a:ln w="6350">
            <a:solidFill>
              <a:srgbClr val="000000"/>
            </a:solidFill>
            <a:prstDash val="solid"/>
            <a:round/>
            <a:headEnd/>
            <a:tailEnd/>
          </a:ln>
        </p:spPr>
        <p:txBody>
          <a:bodyPr/>
          <a:lstStyle/>
          <a:p>
            <a:endParaRPr lang="en-US"/>
          </a:p>
        </p:txBody>
      </p:sp>
      <p:sp>
        <p:nvSpPr>
          <p:cNvPr id="102489" name="Freeform 89"/>
          <p:cNvSpPr>
            <a:spLocks noChangeAspect="1"/>
          </p:cNvSpPr>
          <p:nvPr/>
        </p:nvSpPr>
        <p:spPr bwMode="auto">
          <a:xfrm>
            <a:off x="1547813" y="3636963"/>
            <a:ext cx="168275" cy="142875"/>
          </a:xfrm>
          <a:custGeom>
            <a:avLst/>
            <a:gdLst>
              <a:gd name="T0" fmla="*/ 14 w 54"/>
              <a:gd name="T1" fmla="*/ 30 h 46"/>
              <a:gd name="T2" fmla="*/ 14 w 54"/>
              <a:gd name="T3" fmla="*/ 30 h 46"/>
              <a:gd name="T4" fmla="*/ 8 w 54"/>
              <a:gd name="T5" fmla="*/ 24 h 46"/>
              <a:gd name="T6" fmla="*/ 0 w 54"/>
              <a:gd name="T7" fmla="*/ 20 h 46"/>
              <a:gd name="T8" fmla="*/ 0 w 54"/>
              <a:gd name="T9" fmla="*/ 20 h 46"/>
              <a:gd name="T10" fmla="*/ 28 w 54"/>
              <a:gd name="T11" fmla="*/ 12 h 46"/>
              <a:gd name="T12" fmla="*/ 54 w 54"/>
              <a:gd name="T13" fmla="*/ 0 h 46"/>
              <a:gd name="T14" fmla="*/ 54 w 54"/>
              <a:gd name="T15" fmla="*/ 0 h 46"/>
              <a:gd name="T16" fmla="*/ 36 w 54"/>
              <a:gd name="T17" fmla="*/ 22 h 46"/>
              <a:gd name="T18" fmla="*/ 20 w 54"/>
              <a:gd name="T19" fmla="*/ 46 h 46"/>
              <a:gd name="T20" fmla="*/ 20 w 54"/>
              <a:gd name="T21" fmla="*/ 46 h 46"/>
              <a:gd name="T22" fmla="*/ 20 w 54"/>
              <a:gd name="T23" fmla="*/ 40 h 46"/>
              <a:gd name="T24" fmla="*/ 18 w 54"/>
              <a:gd name="T25" fmla="*/ 34 h 46"/>
              <a:gd name="T26" fmla="*/ 14 w 54"/>
              <a:gd name="T27" fmla="*/ 30 h 46"/>
              <a:gd name="T28" fmla="*/ 14 w 54"/>
              <a:gd name="T29" fmla="*/ 3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4" h="46">
                <a:moveTo>
                  <a:pt x="14" y="30"/>
                </a:moveTo>
                <a:lnTo>
                  <a:pt x="14" y="30"/>
                </a:lnTo>
                <a:lnTo>
                  <a:pt x="8" y="24"/>
                </a:lnTo>
                <a:lnTo>
                  <a:pt x="0" y="20"/>
                </a:lnTo>
                <a:lnTo>
                  <a:pt x="0" y="20"/>
                </a:lnTo>
                <a:lnTo>
                  <a:pt x="28" y="12"/>
                </a:lnTo>
                <a:lnTo>
                  <a:pt x="54" y="0"/>
                </a:lnTo>
                <a:lnTo>
                  <a:pt x="54" y="0"/>
                </a:lnTo>
                <a:lnTo>
                  <a:pt x="36" y="22"/>
                </a:lnTo>
                <a:lnTo>
                  <a:pt x="20" y="46"/>
                </a:lnTo>
                <a:lnTo>
                  <a:pt x="20" y="46"/>
                </a:lnTo>
                <a:lnTo>
                  <a:pt x="20" y="40"/>
                </a:lnTo>
                <a:lnTo>
                  <a:pt x="18" y="34"/>
                </a:lnTo>
                <a:lnTo>
                  <a:pt x="14" y="30"/>
                </a:lnTo>
                <a:lnTo>
                  <a:pt x="14" y="30"/>
                </a:lnTo>
                <a:close/>
              </a:path>
            </a:pathLst>
          </a:custGeom>
          <a:solidFill>
            <a:srgbClr val="000000"/>
          </a:solidFill>
          <a:ln w="6350">
            <a:solidFill>
              <a:srgbClr val="000000"/>
            </a:solidFill>
            <a:prstDash val="solid"/>
            <a:round/>
            <a:headEnd/>
            <a:tailEnd/>
          </a:ln>
        </p:spPr>
        <p:txBody>
          <a:bodyPr/>
          <a:lstStyle/>
          <a:p>
            <a:endParaRPr lang="en-US"/>
          </a:p>
        </p:txBody>
      </p:sp>
      <p:sp>
        <p:nvSpPr>
          <p:cNvPr id="102490" name="Rectangle 90"/>
          <p:cNvSpPr>
            <a:spLocks noChangeAspect="1" noChangeArrowheads="1"/>
          </p:cNvSpPr>
          <p:nvPr/>
        </p:nvSpPr>
        <p:spPr bwMode="auto">
          <a:xfrm>
            <a:off x="1941513" y="1554163"/>
            <a:ext cx="5715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600">
                <a:solidFill>
                  <a:srgbClr val="000000"/>
                </a:solidFill>
              </a:rPr>
              <a:t>Air</a:t>
            </a:r>
          </a:p>
          <a:p>
            <a:pPr eaLnBrk="1" hangingPunct="1"/>
            <a:r>
              <a:rPr lang="en-US" sz="1600" i="1">
                <a:solidFill>
                  <a:srgbClr val="000000"/>
                </a:solidFill>
              </a:rPr>
              <a:t>n</a:t>
            </a:r>
            <a:r>
              <a:rPr lang="en-US" sz="1600">
                <a:solidFill>
                  <a:srgbClr val="000000"/>
                </a:solidFill>
              </a:rPr>
              <a:t> = 1.0</a:t>
            </a:r>
            <a:endParaRPr lang="en-US" sz="1600"/>
          </a:p>
        </p:txBody>
      </p:sp>
      <p:sp>
        <p:nvSpPr>
          <p:cNvPr id="102491" name="Rectangle 91"/>
          <p:cNvSpPr>
            <a:spLocks noChangeAspect="1" noChangeArrowheads="1"/>
          </p:cNvSpPr>
          <p:nvPr/>
        </p:nvSpPr>
        <p:spPr bwMode="auto">
          <a:xfrm>
            <a:off x="5788025" y="1143000"/>
            <a:ext cx="644525"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600">
                <a:solidFill>
                  <a:srgbClr val="000000"/>
                </a:solidFill>
              </a:rPr>
              <a:t>Coating</a:t>
            </a:r>
          </a:p>
          <a:p>
            <a:pPr eaLnBrk="1" hangingPunct="1"/>
            <a:endParaRPr lang="en-US" sz="1600" i="1" baseline="-25000">
              <a:solidFill>
                <a:srgbClr val="000000"/>
              </a:solidFill>
            </a:endParaRPr>
          </a:p>
        </p:txBody>
      </p:sp>
      <p:sp>
        <p:nvSpPr>
          <p:cNvPr id="102492" name="Rectangle 92"/>
          <p:cNvSpPr>
            <a:spLocks noChangeAspect="1" noChangeArrowheads="1"/>
          </p:cNvSpPr>
          <p:nvPr/>
        </p:nvSpPr>
        <p:spPr bwMode="auto">
          <a:xfrm>
            <a:off x="6373813" y="2452688"/>
            <a:ext cx="430212"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600">
                <a:solidFill>
                  <a:srgbClr val="000000"/>
                </a:solidFill>
              </a:rPr>
              <a:t>Fiber</a:t>
            </a:r>
            <a:endParaRPr lang="en-US" sz="1600"/>
          </a:p>
        </p:txBody>
      </p:sp>
      <p:sp>
        <p:nvSpPr>
          <p:cNvPr id="102493" name="Rectangle 93"/>
          <p:cNvSpPr>
            <a:spLocks noChangeArrowheads="1"/>
          </p:cNvSpPr>
          <p:nvPr/>
        </p:nvSpPr>
        <p:spPr bwMode="auto">
          <a:xfrm>
            <a:off x="4800600" y="3327400"/>
            <a:ext cx="3556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sz="1600" i="1">
                <a:solidFill>
                  <a:srgbClr val="000000"/>
                </a:solidFill>
              </a:rPr>
              <a:t>n</a:t>
            </a:r>
            <a:r>
              <a:rPr lang="en-US" sz="1600" baseline="-25000">
                <a:solidFill>
                  <a:srgbClr val="000000"/>
                </a:solidFill>
              </a:rPr>
              <a:t>1</a:t>
            </a:r>
          </a:p>
        </p:txBody>
      </p:sp>
      <p:sp>
        <p:nvSpPr>
          <p:cNvPr id="102494" name="Text Box 94"/>
          <p:cNvSpPr txBox="1">
            <a:spLocks noChangeArrowheads="1"/>
          </p:cNvSpPr>
          <p:nvPr/>
        </p:nvSpPr>
        <p:spPr bwMode="auto">
          <a:xfrm>
            <a:off x="1474788" y="3106738"/>
            <a:ext cx="381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sz="1600" i="1">
                <a:sym typeface="Symbol" pitchFamily="18" charset="2"/>
              </a:rPr>
              <a:t></a:t>
            </a:r>
            <a:r>
              <a:rPr lang="en-US" sz="1600" baseline="-25000">
                <a:sym typeface="Symbol" pitchFamily="18" charset="2"/>
              </a:rPr>
              <a:t>3</a:t>
            </a:r>
            <a:endParaRPr lang="en-US" sz="1600" baseline="-25000"/>
          </a:p>
        </p:txBody>
      </p:sp>
      <p:sp>
        <p:nvSpPr>
          <p:cNvPr id="102495" name="Text Box 95"/>
          <p:cNvSpPr txBox="1">
            <a:spLocks noChangeArrowheads="1"/>
          </p:cNvSpPr>
          <p:nvPr/>
        </p:nvSpPr>
        <p:spPr bwMode="auto">
          <a:xfrm>
            <a:off x="1976438" y="2959100"/>
            <a:ext cx="381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sz="1600" i="1">
                <a:sym typeface="Symbol" pitchFamily="18" charset="2"/>
              </a:rPr>
              <a:t></a:t>
            </a:r>
            <a:r>
              <a:rPr lang="en-US" sz="1600" baseline="-25000">
                <a:sym typeface="Symbol" pitchFamily="18" charset="2"/>
              </a:rPr>
              <a:t>4</a:t>
            </a:r>
            <a:endParaRPr lang="en-US" sz="1600" baseline="-25000"/>
          </a:p>
        </p:txBody>
      </p:sp>
      <p:sp>
        <p:nvSpPr>
          <p:cNvPr id="102496" name="Text Box 96"/>
          <p:cNvSpPr txBox="1">
            <a:spLocks noChangeArrowheads="1"/>
          </p:cNvSpPr>
          <p:nvPr/>
        </p:nvSpPr>
        <p:spPr bwMode="auto">
          <a:xfrm>
            <a:off x="3038475" y="2586038"/>
            <a:ext cx="381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sz="1600" i="1">
                <a:sym typeface="Symbol" pitchFamily="18" charset="2"/>
              </a:rPr>
              <a:t></a:t>
            </a:r>
            <a:r>
              <a:rPr lang="en-US" sz="1600" baseline="-25000">
                <a:sym typeface="Symbol" pitchFamily="18" charset="2"/>
              </a:rPr>
              <a:t>1</a:t>
            </a:r>
            <a:endParaRPr lang="en-US" sz="1600" baseline="-25000"/>
          </a:p>
        </p:txBody>
      </p:sp>
      <p:sp>
        <p:nvSpPr>
          <p:cNvPr id="102497" name="Text Box 97"/>
          <p:cNvSpPr txBox="1">
            <a:spLocks noChangeArrowheads="1"/>
          </p:cNvSpPr>
          <p:nvPr/>
        </p:nvSpPr>
        <p:spPr bwMode="auto">
          <a:xfrm>
            <a:off x="3614738" y="1543050"/>
            <a:ext cx="381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sz="1600" i="1">
                <a:sym typeface="Symbol" pitchFamily="18" charset="2"/>
              </a:rPr>
              <a:t></a:t>
            </a:r>
            <a:r>
              <a:rPr lang="en-US" sz="1600" baseline="-25000">
                <a:sym typeface="Symbol" pitchFamily="18" charset="2"/>
              </a:rPr>
              <a:t>2</a:t>
            </a:r>
            <a:endParaRPr lang="en-US" sz="1600" baseline="-25000"/>
          </a:p>
        </p:txBody>
      </p:sp>
      <p:sp>
        <p:nvSpPr>
          <p:cNvPr id="102498" name="Text Box 98"/>
          <p:cNvSpPr txBox="1">
            <a:spLocks noChangeArrowheads="1"/>
          </p:cNvSpPr>
          <p:nvPr/>
        </p:nvSpPr>
        <p:spPr bwMode="auto">
          <a:xfrm>
            <a:off x="3784600" y="2427288"/>
            <a:ext cx="457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sz="1600" i="1">
                <a:sym typeface="Symbol" pitchFamily="18" charset="2"/>
              </a:rPr>
              <a:t></a:t>
            </a:r>
            <a:r>
              <a:rPr lang="en-US" sz="1600" baseline="-25000">
                <a:sym typeface="Symbol" pitchFamily="18" charset="2"/>
              </a:rPr>
              <a:t>ic</a:t>
            </a:r>
            <a:endParaRPr lang="en-US" sz="1600" baseline="-25000"/>
          </a:p>
        </p:txBody>
      </p:sp>
      <p:sp>
        <p:nvSpPr>
          <p:cNvPr id="102499" name="Rectangle 99"/>
          <p:cNvSpPr>
            <a:spLocks noChangeArrowheads="1"/>
          </p:cNvSpPr>
          <p:nvPr/>
        </p:nvSpPr>
        <p:spPr bwMode="auto">
          <a:xfrm>
            <a:off x="5943600" y="1447800"/>
            <a:ext cx="3556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sz="1600" i="1">
                <a:solidFill>
                  <a:srgbClr val="000000"/>
                </a:solidFill>
              </a:rPr>
              <a:t>n</a:t>
            </a:r>
            <a:r>
              <a:rPr lang="en-US" sz="1600" baseline="-25000">
                <a:solidFill>
                  <a:srgbClr val="000000"/>
                </a:solidFill>
              </a:rPr>
              <a:t>2</a:t>
            </a:r>
          </a:p>
        </p:txBody>
      </p:sp>
      <p:sp>
        <p:nvSpPr>
          <p:cNvPr id="102500" name="Text Box 100"/>
          <p:cNvSpPr txBox="1">
            <a:spLocks noChangeArrowheads="1"/>
          </p:cNvSpPr>
          <p:nvPr/>
        </p:nvSpPr>
        <p:spPr bwMode="auto">
          <a:xfrm>
            <a:off x="685800" y="5410200"/>
            <a:ext cx="7913688"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Snell’s law: n</a:t>
            </a:r>
            <a:r>
              <a:rPr lang="en-US" baseline="-25000"/>
              <a:t>1</a:t>
            </a:r>
            <a:r>
              <a:rPr lang="en-US"/>
              <a:t>sin</a:t>
            </a:r>
            <a:r>
              <a:rPr lang="en-US">
                <a:sym typeface="Symbol" pitchFamily="18" charset="2"/>
              </a:rPr>
              <a:t></a:t>
            </a:r>
            <a:r>
              <a:rPr lang="en-US" baseline="-25000"/>
              <a:t>1</a:t>
            </a:r>
            <a:r>
              <a:rPr lang="en-US"/>
              <a:t> = n</a:t>
            </a:r>
            <a:r>
              <a:rPr lang="en-US" baseline="-25000"/>
              <a:t>2</a:t>
            </a:r>
            <a:r>
              <a:rPr lang="en-US"/>
              <a:t>sin</a:t>
            </a:r>
            <a:r>
              <a:rPr lang="en-US">
                <a:sym typeface="Symbol" pitchFamily="18" charset="2"/>
              </a:rPr>
              <a:t></a:t>
            </a:r>
            <a:r>
              <a:rPr lang="en-US" baseline="-25000"/>
              <a:t>2</a:t>
            </a:r>
            <a:r>
              <a:rPr lang="en-US"/>
              <a:t> , where n</a:t>
            </a:r>
            <a:r>
              <a:rPr lang="en-US" baseline="-25000"/>
              <a:t>1</a:t>
            </a:r>
            <a:r>
              <a:rPr lang="en-US"/>
              <a:t> and n</a:t>
            </a:r>
            <a:r>
              <a:rPr lang="en-US" baseline="-25000"/>
              <a:t>2</a:t>
            </a:r>
            <a:r>
              <a:rPr lang="en-US"/>
              <a:t> refractive index</a:t>
            </a:r>
          </a:p>
          <a:p>
            <a:r>
              <a:rPr lang="en-US"/>
              <a:t>of medium 1 and 2, </a:t>
            </a:r>
            <a:r>
              <a:rPr lang="en-US">
                <a:sym typeface="Symbol" pitchFamily="18" charset="2"/>
              </a:rPr>
              <a:t></a:t>
            </a:r>
            <a:r>
              <a:rPr lang="en-US" baseline="-25000">
                <a:sym typeface="Symbol" pitchFamily="18" charset="2"/>
              </a:rPr>
              <a:t>1</a:t>
            </a:r>
            <a:r>
              <a:rPr lang="en-US">
                <a:sym typeface="Symbol" pitchFamily="18" charset="2"/>
              </a:rPr>
              <a:t> and </a:t>
            </a:r>
            <a:r>
              <a:rPr lang="en-US" baseline="-25000">
                <a:sym typeface="Symbol" pitchFamily="18" charset="2"/>
              </a:rPr>
              <a:t>2</a:t>
            </a:r>
            <a:r>
              <a:rPr lang="en-US">
                <a:sym typeface="Symbol" pitchFamily="18" charset="2"/>
              </a:rPr>
              <a:t> are the angles with the normal in</a:t>
            </a:r>
          </a:p>
          <a:p>
            <a:r>
              <a:rPr lang="en-US">
                <a:sym typeface="Symbol" pitchFamily="18" charset="2"/>
              </a:rPr>
              <a:t>medium 1 and 2 respectively.</a:t>
            </a:r>
          </a:p>
        </p:txBody>
      </p:sp>
      <p:sp>
        <p:nvSpPr>
          <p:cNvPr id="102501" name="Text Box 101"/>
          <p:cNvSpPr txBox="1">
            <a:spLocks noChangeArrowheads="1"/>
          </p:cNvSpPr>
          <p:nvPr/>
        </p:nvSpPr>
        <p:spPr bwMode="auto">
          <a:xfrm>
            <a:off x="3419475" y="3860800"/>
            <a:ext cx="4752975" cy="1552575"/>
          </a:xfrm>
          <a:prstGeom prst="rect">
            <a:avLst/>
          </a:prstGeom>
          <a:solidFill>
            <a:srgbClr val="99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30000"/>
              </a:spcBef>
            </a:pPr>
            <a:r>
              <a:rPr lang="en-US"/>
              <a:t>The solid line shows refraction of rays that escape through the wall of the fiber. The dashed line shows total internal reflection within a fiber.</a:t>
            </a:r>
          </a:p>
        </p:txBody>
      </p:sp>
      <p:sp>
        <p:nvSpPr>
          <p:cNvPr id="102" name="Rectangle 4"/>
          <p:cNvSpPr>
            <a:spLocks noChangeArrowheads="1"/>
          </p:cNvSpPr>
          <p:nvPr/>
        </p:nvSpPr>
        <p:spPr bwMode="auto">
          <a:xfrm>
            <a:off x="460685" y="980728"/>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a:xfrm>
            <a:off x="539750" y="0"/>
            <a:ext cx="8229600" cy="1295400"/>
          </a:xfrm>
        </p:spPr>
        <p:txBody>
          <a:bodyPr/>
          <a:lstStyle/>
          <a:p>
            <a:r>
              <a:rPr lang="en-US" b="1">
                <a:ea typeface="MS Mincho" pitchFamily="49" charset="-128"/>
              </a:rPr>
              <a:t>Photomultiplier</a:t>
            </a:r>
          </a:p>
        </p:txBody>
      </p:sp>
      <p:pic>
        <p:nvPicPr>
          <p:cNvPr id="104451" name="Picture 3" descr="FIG2-21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295400"/>
            <a:ext cx="8642350" cy="3286125"/>
          </a:xfrm>
          <a:prstGeom prst="rect">
            <a:avLst/>
          </a:prstGeom>
          <a:noFill/>
          <a:extLst>
            <a:ext uri="{909E8E84-426E-40DD-AFC4-6F175D3DCCD1}">
              <a14:hiddenFill xmlns:a14="http://schemas.microsoft.com/office/drawing/2010/main">
                <a:solidFill>
                  <a:srgbClr val="FFFFFF"/>
                </a:solidFill>
              </a14:hiddenFill>
            </a:ext>
          </a:extLst>
        </p:spPr>
      </p:pic>
      <p:sp>
        <p:nvSpPr>
          <p:cNvPr id="104452" name="Text Box 4"/>
          <p:cNvSpPr txBox="1">
            <a:spLocks noChangeArrowheads="1"/>
          </p:cNvSpPr>
          <p:nvPr/>
        </p:nvSpPr>
        <p:spPr bwMode="auto">
          <a:xfrm>
            <a:off x="395288" y="4724400"/>
            <a:ext cx="8497887"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30000"/>
              </a:spcBef>
            </a:pPr>
            <a:r>
              <a:rPr lang="en-US" sz="2000"/>
              <a:t>An incoming photon strikes the photocathode and liberates an electron. This electron is accelerated toward the first dynode, which is 100 V more positive than the cathode. The impact liberates several electrons by secondary emission. They are accelerated toward the second dynode, which is 100 V more positive than the first dynode, This electron multiplication continues until it reaches the anode, where currents of about 1 mA flow through </a:t>
            </a:r>
            <a:r>
              <a:rPr lang="en-US" sz="2000" i="1"/>
              <a:t>R</a:t>
            </a:r>
            <a:r>
              <a:rPr lang="en-US" sz="2000"/>
              <a:t>L.</a:t>
            </a:r>
          </a:p>
        </p:txBody>
      </p:sp>
      <p:sp>
        <p:nvSpPr>
          <p:cNvPr id="5" name="Rectangle 4"/>
          <p:cNvSpPr>
            <a:spLocks noChangeArrowheads="1"/>
          </p:cNvSpPr>
          <p:nvPr/>
        </p:nvSpPr>
        <p:spPr bwMode="auto">
          <a:xfrm>
            <a:off x="460685" y="1052736"/>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6" descr="FIG2-22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8038" y="188913"/>
            <a:ext cx="5083175" cy="5029200"/>
          </a:xfrm>
          <a:prstGeom prst="rect">
            <a:avLst/>
          </a:prstGeom>
          <a:noFill/>
          <a:extLst>
            <a:ext uri="{909E8E84-426E-40DD-AFC4-6F175D3DCCD1}">
              <a14:hiddenFill xmlns:a14="http://schemas.microsoft.com/office/drawing/2010/main">
                <a:solidFill>
                  <a:srgbClr val="FFFFFF"/>
                </a:solidFill>
              </a14:hiddenFill>
            </a:ext>
          </a:extLst>
        </p:spPr>
      </p:pic>
      <p:sp>
        <p:nvSpPr>
          <p:cNvPr id="8197" name="Text Box 5"/>
          <p:cNvSpPr txBox="1">
            <a:spLocks noChangeArrowheads="1"/>
          </p:cNvSpPr>
          <p:nvPr/>
        </p:nvSpPr>
        <p:spPr bwMode="auto">
          <a:xfrm>
            <a:off x="365125" y="41275"/>
            <a:ext cx="3627438"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Photo-junction sensors:</a:t>
            </a:r>
          </a:p>
          <a:p>
            <a:r>
              <a:rPr lang="en-US"/>
              <a:t>Photodiode, phototransistor,</a:t>
            </a:r>
          </a:p>
          <a:p>
            <a:r>
              <a:rPr lang="en-US"/>
              <a:t>photo darlington transistor,</a:t>
            </a:r>
          </a:p>
          <a:p>
            <a:r>
              <a:rPr lang="en-US"/>
              <a:t>photo-unijuntion transistor,</a:t>
            </a:r>
          </a:p>
          <a:p>
            <a:r>
              <a:rPr lang="en-US"/>
              <a:t>photon (opto) couplers</a:t>
            </a:r>
          </a:p>
        </p:txBody>
      </p:sp>
      <p:sp>
        <p:nvSpPr>
          <p:cNvPr id="8199" name="Text Box 7"/>
          <p:cNvSpPr txBox="1">
            <a:spLocks noChangeArrowheads="1"/>
          </p:cNvSpPr>
          <p:nvPr/>
        </p:nvSpPr>
        <p:spPr bwMode="auto">
          <a:xfrm>
            <a:off x="250825" y="2420938"/>
            <a:ext cx="3241675" cy="264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t>For 0 irradiance, both forward and reverse characteristics are normal. For 1 mW/cm2, open-circuit voltage is 600 mV and short-circuit current is 8 mA</a:t>
            </a:r>
          </a:p>
        </p:txBody>
      </p:sp>
      <p:sp>
        <p:nvSpPr>
          <p:cNvPr id="8200" name="Rectangle 8"/>
          <p:cNvSpPr>
            <a:spLocks noGrp="1" noChangeArrowheads="1"/>
          </p:cNvSpPr>
          <p:nvPr>
            <p:ph type="title"/>
          </p:nvPr>
        </p:nvSpPr>
        <p:spPr>
          <a:xfrm>
            <a:off x="684213" y="5373688"/>
            <a:ext cx="7772400" cy="1143000"/>
          </a:xfrm>
        </p:spPr>
        <p:txBody>
          <a:bodyPr/>
          <a:lstStyle/>
          <a:p>
            <a:r>
              <a:rPr lang="en-US" sz="4000" b="1">
                <a:ea typeface="MS Mincho" pitchFamily="49" charset="-128"/>
              </a:rPr>
              <a:t>Voltage-current characteristics of irradiated silicon p-n junction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4" descr="Fig11-1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4775200"/>
            <a:ext cx="8166100" cy="2082800"/>
          </a:xfrm>
          <a:prstGeom prst="rect">
            <a:avLst/>
          </a:prstGeom>
          <a:noFill/>
          <a:extLst>
            <a:ext uri="{909E8E84-426E-40DD-AFC4-6F175D3DCCD1}">
              <a14:hiddenFill xmlns:a14="http://schemas.microsoft.com/office/drawing/2010/main">
                <a:solidFill>
                  <a:srgbClr val="FFFFFF"/>
                </a:solidFill>
              </a14:hiddenFill>
            </a:ext>
          </a:extLst>
        </p:spPr>
      </p:pic>
      <p:sp>
        <p:nvSpPr>
          <p:cNvPr id="9218" name="Rectangle 2"/>
          <p:cNvSpPr>
            <a:spLocks noGrp="1" noChangeArrowheads="1"/>
          </p:cNvSpPr>
          <p:nvPr>
            <p:ph type="title"/>
          </p:nvPr>
        </p:nvSpPr>
        <p:spPr>
          <a:xfrm>
            <a:off x="684213" y="188913"/>
            <a:ext cx="7772400" cy="1143000"/>
          </a:xfrm>
        </p:spPr>
        <p:txBody>
          <a:bodyPr/>
          <a:lstStyle/>
          <a:p>
            <a:r>
              <a:rPr lang="en-US"/>
              <a:t>Spectrophotometry</a:t>
            </a:r>
          </a:p>
        </p:txBody>
      </p:sp>
      <p:sp>
        <p:nvSpPr>
          <p:cNvPr id="9219" name="Rectangle 3"/>
          <p:cNvSpPr>
            <a:spLocks noGrp="1" noChangeArrowheads="1"/>
          </p:cNvSpPr>
          <p:nvPr>
            <p:ph type="body" idx="1"/>
          </p:nvPr>
        </p:nvSpPr>
        <p:spPr>
          <a:xfrm>
            <a:off x="685800" y="1196975"/>
            <a:ext cx="7772400" cy="3744913"/>
          </a:xfrm>
        </p:spPr>
        <p:txBody>
          <a:bodyPr/>
          <a:lstStyle/>
          <a:p>
            <a:pPr>
              <a:lnSpc>
                <a:spcPct val="80000"/>
              </a:lnSpc>
            </a:pPr>
            <a:r>
              <a:rPr lang="en-US" sz="2800"/>
              <a:t>The most common technique used in may clinical lab instruments</a:t>
            </a:r>
          </a:p>
          <a:p>
            <a:pPr>
              <a:lnSpc>
                <a:spcPct val="80000"/>
              </a:lnSpc>
            </a:pPr>
            <a:r>
              <a:rPr lang="en-US" sz="2800"/>
              <a:t>Photometer, no filter</a:t>
            </a:r>
          </a:p>
          <a:p>
            <a:pPr>
              <a:lnSpc>
                <a:spcPct val="80000"/>
              </a:lnSpc>
            </a:pPr>
            <a:r>
              <a:rPr lang="en-US" sz="2800"/>
              <a:t>Colorimeter, glass filter that selects a range of wavelengths</a:t>
            </a:r>
          </a:p>
          <a:p>
            <a:pPr>
              <a:lnSpc>
                <a:spcPct val="80000"/>
              </a:lnSpc>
            </a:pPr>
            <a:r>
              <a:rPr lang="en-US" sz="2800"/>
              <a:t>Spectrophotometer:</a:t>
            </a:r>
          </a:p>
          <a:p>
            <a:pPr lvl="1">
              <a:lnSpc>
                <a:spcPct val="80000"/>
              </a:lnSpc>
            </a:pPr>
            <a:r>
              <a:rPr lang="en-US" sz="2400"/>
              <a:t>	Wavelength selection with a narrow-band filter - monochromator</a:t>
            </a:r>
          </a:p>
          <a:p>
            <a:pPr lvl="1">
              <a:lnSpc>
                <a:spcPct val="80000"/>
              </a:lnSpc>
            </a:pPr>
            <a:r>
              <a:rPr lang="en-US" sz="2400"/>
              <a:t>	Wavelength can be adjusted and provides a quantitative reading.</a:t>
            </a:r>
          </a:p>
        </p:txBody>
      </p:sp>
      <p:sp>
        <p:nvSpPr>
          <p:cNvPr id="5" name="Rectangle 4"/>
          <p:cNvSpPr>
            <a:spLocks noChangeArrowheads="1"/>
          </p:cNvSpPr>
          <p:nvPr/>
        </p:nvSpPr>
        <p:spPr bwMode="auto">
          <a:xfrm>
            <a:off x="460685" y="1124744"/>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1618" name="Object 2"/>
          <p:cNvGraphicFramePr>
            <a:graphicFrameLocks noChangeAspect="1"/>
          </p:cNvGraphicFramePr>
          <p:nvPr/>
        </p:nvGraphicFramePr>
        <p:xfrm>
          <a:off x="1447800" y="0"/>
          <a:ext cx="6515100" cy="6858000"/>
        </p:xfrm>
        <a:graphic>
          <a:graphicData uri="http://schemas.openxmlformats.org/presentationml/2006/ole">
            <mc:AlternateContent xmlns:mc="http://schemas.openxmlformats.org/markup-compatibility/2006">
              <mc:Choice xmlns:v="urn:schemas-microsoft-com:vml" Requires="v">
                <p:oleObj spid="_x0000_s111629" name="Clip" r:id="rId4" imgW="7459766" imgH="8835065" progId="MS_ClipArt_Gallery.2">
                  <p:embed/>
                </p:oleObj>
              </mc:Choice>
              <mc:Fallback>
                <p:oleObj name="Clip" r:id="rId4" imgW="7459766" imgH="8835065" progId="MS_ClipArt_Gallery.2">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b="11111"/>
                      <a:stretch>
                        <a:fillRect/>
                      </a:stretch>
                    </p:blipFill>
                    <p:spPr bwMode="auto">
                      <a:xfrm>
                        <a:off x="1447800" y="0"/>
                        <a:ext cx="6515100"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1619" name="Text Box 3"/>
          <p:cNvSpPr txBox="1">
            <a:spLocks noChangeArrowheads="1"/>
          </p:cNvSpPr>
          <p:nvPr/>
        </p:nvSpPr>
        <p:spPr bwMode="auto">
          <a:xfrm>
            <a:off x="304800" y="2057400"/>
            <a:ext cx="18065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Beer's law:</a:t>
            </a:r>
          </a:p>
          <a:p>
            <a:r>
              <a:rPr lang="en-US"/>
              <a:t>Pt = Po10</a:t>
            </a:r>
            <a:r>
              <a:rPr lang="en-US" baseline="30000"/>
              <a:t>-aLC</a:t>
            </a:r>
          </a:p>
        </p:txBody>
      </p:sp>
      <p:sp>
        <p:nvSpPr>
          <p:cNvPr id="111620" name="Text Box 4"/>
          <p:cNvSpPr txBox="1">
            <a:spLocks noChangeArrowheads="1"/>
          </p:cNvSpPr>
          <p:nvPr/>
        </p:nvSpPr>
        <p:spPr bwMode="auto">
          <a:xfrm>
            <a:off x="250825" y="3878263"/>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p>
        </p:txBody>
      </p:sp>
      <p:sp>
        <p:nvSpPr>
          <p:cNvPr id="111621" name="Text Box 5"/>
          <p:cNvSpPr txBox="1">
            <a:spLocks noChangeArrowheads="1"/>
          </p:cNvSpPr>
          <p:nvPr/>
        </p:nvSpPr>
        <p:spPr bwMode="auto">
          <a:xfrm>
            <a:off x="6019800" y="2209800"/>
            <a:ext cx="29337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T = Pt*100/Po =10</a:t>
            </a:r>
            <a:r>
              <a:rPr lang="en-US" baseline="30000"/>
              <a:t>-aLC</a:t>
            </a:r>
          </a:p>
        </p:txBody>
      </p:sp>
      <p:sp>
        <p:nvSpPr>
          <p:cNvPr id="111622" name="Text Box 6"/>
          <p:cNvSpPr txBox="1">
            <a:spLocks noChangeArrowheads="1"/>
          </p:cNvSpPr>
          <p:nvPr/>
        </p:nvSpPr>
        <p:spPr bwMode="auto">
          <a:xfrm>
            <a:off x="7162800" y="2819400"/>
            <a:ext cx="172402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Absorbance:</a:t>
            </a:r>
          </a:p>
          <a:p>
            <a:r>
              <a:rPr lang="en-US"/>
              <a:t>A = aLC</a:t>
            </a:r>
          </a:p>
        </p:txBody>
      </p:sp>
      <p:sp>
        <p:nvSpPr>
          <p:cNvPr id="111623" name="Rectangle 7"/>
          <p:cNvSpPr>
            <a:spLocks noGrp="1" noChangeArrowheads="1"/>
          </p:cNvSpPr>
          <p:nvPr>
            <p:ph type="title"/>
          </p:nvPr>
        </p:nvSpPr>
        <p:spPr>
          <a:xfrm>
            <a:off x="5638800" y="4114800"/>
            <a:ext cx="3200400" cy="1143000"/>
          </a:xfrm>
        </p:spPr>
        <p:txBody>
          <a:bodyPr/>
          <a:lstStyle/>
          <a:p>
            <a:r>
              <a:rPr lang="en-US"/>
              <a:t>Principles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a:xfrm>
            <a:off x="685800" y="0"/>
            <a:ext cx="7772400" cy="838200"/>
          </a:xfrm>
        </p:spPr>
        <p:txBody>
          <a:bodyPr/>
          <a:lstStyle/>
          <a:p>
            <a:r>
              <a:rPr lang="en-US"/>
              <a:t>Utilization of Reagent</a:t>
            </a:r>
          </a:p>
        </p:txBody>
      </p:sp>
      <p:sp>
        <p:nvSpPr>
          <p:cNvPr id="115715" name="Rectangle 3"/>
          <p:cNvSpPr>
            <a:spLocks noGrp="1" noChangeArrowheads="1"/>
          </p:cNvSpPr>
          <p:nvPr>
            <p:ph type="body" idx="1"/>
          </p:nvPr>
        </p:nvSpPr>
        <p:spPr>
          <a:xfrm>
            <a:off x="304800" y="3505200"/>
            <a:ext cx="8610600" cy="3124200"/>
          </a:xfrm>
        </p:spPr>
        <p:txBody>
          <a:bodyPr/>
          <a:lstStyle/>
          <a:p>
            <a:r>
              <a:rPr lang="en-US"/>
              <a:t>Most substances do not have energy absorption characteristics. Special chemicals are used.</a:t>
            </a:r>
          </a:p>
          <a:p>
            <a:r>
              <a:rPr lang="en-US"/>
              <a:t> Reagent (special chemicals) must have:</a:t>
            </a:r>
          </a:p>
          <a:p>
            <a:pPr lvl="1"/>
            <a:r>
              <a:rPr lang="en-US"/>
              <a:t>Complete reaction with the unknown</a:t>
            </a:r>
          </a:p>
          <a:p>
            <a:pPr lvl="1"/>
            <a:r>
              <a:rPr lang="en-US"/>
              <a:t>Reaction product should have strong color</a:t>
            </a:r>
          </a:p>
          <a:p>
            <a:pPr lvl="1"/>
            <a:r>
              <a:rPr lang="en-US"/>
              <a:t>Unknown should not have color itself</a:t>
            </a:r>
          </a:p>
        </p:txBody>
      </p:sp>
      <p:grpSp>
        <p:nvGrpSpPr>
          <p:cNvPr id="115716" name="Group 4"/>
          <p:cNvGrpSpPr>
            <a:grpSpLocks/>
          </p:cNvGrpSpPr>
          <p:nvPr/>
        </p:nvGrpSpPr>
        <p:grpSpPr bwMode="auto">
          <a:xfrm>
            <a:off x="304800" y="838200"/>
            <a:ext cx="8504238" cy="2492375"/>
            <a:chOff x="192" y="768"/>
            <a:chExt cx="5357" cy="1570"/>
          </a:xfrm>
        </p:grpSpPr>
        <p:sp>
          <p:nvSpPr>
            <p:cNvPr id="115717" name="Text Box 5"/>
            <p:cNvSpPr txBox="1">
              <a:spLocks noChangeArrowheads="1"/>
            </p:cNvSpPr>
            <p:nvPr/>
          </p:nvSpPr>
          <p:spPr bwMode="auto">
            <a:xfrm>
              <a:off x="192" y="768"/>
              <a:ext cx="1165" cy="754"/>
            </a:xfrm>
            <a:prstGeom prst="rect">
              <a:avLst/>
            </a:prstGeom>
            <a:solidFill>
              <a:schemeClr val="accent1">
                <a:alpha val="50000"/>
              </a:schemeClr>
            </a:solidFill>
            <a:ln w="9525">
              <a:solidFill>
                <a:schemeClr val="tx1"/>
              </a:solidFill>
              <a:miter lim="800000"/>
              <a:headEnd/>
              <a:tailEnd/>
            </a:ln>
            <a:effectLst>
              <a:outerShdw dist="107763" dir="8100000" algn="ctr" rotWithShape="0">
                <a:schemeClr val="bg2"/>
              </a:outerShdw>
            </a:effectLst>
          </p:spPr>
          <p:txBody>
            <a:bodyPr wrap="none">
              <a:spAutoFit/>
            </a:bodyPr>
            <a:lstStyle/>
            <a:p>
              <a:r>
                <a:rPr lang="en-US"/>
                <a:t>Unknown</a:t>
              </a:r>
            </a:p>
            <a:p>
              <a:r>
                <a:rPr lang="en-US"/>
                <a:t>chemical</a:t>
              </a:r>
            </a:p>
            <a:p>
              <a:r>
                <a:rPr lang="en-US"/>
                <a:t>concentration</a:t>
              </a:r>
            </a:p>
          </p:txBody>
        </p:sp>
        <p:sp>
          <p:nvSpPr>
            <p:cNvPr id="115718" name="Text Box 6"/>
            <p:cNvSpPr txBox="1">
              <a:spLocks noChangeArrowheads="1"/>
            </p:cNvSpPr>
            <p:nvPr/>
          </p:nvSpPr>
          <p:spPr bwMode="auto">
            <a:xfrm>
              <a:off x="2256" y="864"/>
              <a:ext cx="676" cy="524"/>
            </a:xfrm>
            <a:prstGeom prst="rect">
              <a:avLst/>
            </a:prstGeom>
            <a:solidFill>
              <a:srgbClr val="CCFF66">
                <a:alpha val="50000"/>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Color</a:t>
              </a:r>
            </a:p>
            <a:p>
              <a:r>
                <a:rPr lang="en-US"/>
                <a:t>density</a:t>
              </a:r>
            </a:p>
          </p:txBody>
        </p:sp>
        <p:sp>
          <p:nvSpPr>
            <p:cNvPr id="115719" name="Text Box 7"/>
            <p:cNvSpPr txBox="1">
              <a:spLocks noChangeArrowheads="1"/>
            </p:cNvSpPr>
            <p:nvPr/>
          </p:nvSpPr>
          <p:spPr bwMode="auto">
            <a:xfrm>
              <a:off x="4080" y="960"/>
              <a:ext cx="782" cy="524"/>
            </a:xfrm>
            <a:prstGeom prst="rect">
              <a:avLst/>
            </a:prstGeom>
            <a:solidFill>
              <a:schemeClr val="hlink">
                <a:alpha val="5000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Light</a:t>
              </a:r>
            </a:p>
            <a:p>
              <a:r>
                <a:rPr lang="en-US"/>
                <a:t>intensity</a:t>
              </a:r>
            </a:p>
          </p:txBody>
        </p:sp>
        <p:sp>
          <p:nvSpPr>
            <p:cNvPr id="115720" name="Text Box 8"/>
            <p:cNvSpPr txBox="1">
              <a:spLocks noChangeArrowheads="1"/>
            </p:cNvSpPr>
            <p:nvPr/>
          </p:nvSpPr>
          <p:spPr bwMode="auto">
            <a:xfrm>
              <a:off x="3456" y="1728"/>
              <a:ext cx="855" cy="524"/>
            </a:xfrm>
            <a:prstGeom prst="rect">
              <a:avLst/>
            </a:prstGeom>
            <a:solidFill>
              <a:srgbClr val="FFFF99">
                <a:alpha val="50000"/>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Electrical</a:t>
              </a:r>
            </a:p>
            <a:p>
              <a:r>
                <a:rPr lang="en-US"/>
                <a:t>signal</a:t>
              </a:r>
            </a:p>
          </p:txBody>
        </p:sp>
        <p:sp>
          <p:nvSpPr>
            <p:cNvPr id="115721" name="Text Box 9"/>
            <p:cNvSpPr txBox="1">
              <a:spLocks noChangeArrowheads="1"/>
            </p:cNvSpPr>
            <p:nvPr/>
          </p:nvSpPr>
          <p:spPr bwMode="auto">
            <a:xfrm>
              <a:off x="1200" y="1584"/>
              <a:ext cx="1165" cy="754"/>
            </a:xfrm>
            <a:prstGeom prst="rect">
              <a:avLst/>
            </a:prstGeom>
            <a:solidFill>
              <a:srgbClr val="FF99FF">
                <a:alpha val="50000"/>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Reading of</a:t>
              </a:r>
            </a:p>
            <a:p>
              <a:r>
                <a:rPr lang="en-US"/>
                <a:t>unknown</a:t>
              </a:r>
            </a:p>
            <a:p>
              <a:r>
                <a:rPr lang="en-US"/>
                <a:t>concentration</a:t>
              </a:r>
            </a:p>
          </p:txBody>
        </p:sp>
        <p:sp>
          <p:nvSpPr>
            <p:cNvPr id="115722" name="Text Box 10"/>
            <p:cNvSpPr txBox="1">
              <a:spLocks noChangeArrowheads="1"/>
            </p:cNvSpPr>
            <p:nvPr/>
          </p:nvSpPr>
          <p:spPr bwMode="auto">
            <a:xfrm>
              <a:off x="1440" y="768"/>
              <a:ext cx="74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Reagent</a:t>
              </a:r>
            </a:p>
          </p:txBody>
        </p:sp>
        <p:sp>
          <p:nvSpPr>
            <p:cNvPr id="115723" name="Text Box 11"/>
            <p:cNvSpPr txBox="1">
              <a:spLocks noChangeArrowheads="1"/>
            </p:cNvSpPr>
            <p:nvPr/>
          </p:nvSpPr>
          <p:spPr bwMode="auto">
            <a:xfrm>
              <a:off x="2976" y="816"/>
              <a:ext cx="108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Light source</a:t>
              </a:r>
            </a:p>
          </p:txBody>
        </p:sp>
        <p:sp>
          <p:nvSpPr>
            <p:cNvPr id="115724" name="Text Box 12"/>
            <p:cNvSpPr txBox="1">
              <a:spLocks noChangeArrowheads="1"/>
            </p:cNvSpPr>
            <p:nvPr/>
          </p:nvSpPr>
          <p:spPr bwMode="auto">
            <a:xfrm>
              <a:off x="4368" y="1536"/>
              <a:ext cx="118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Photodetector</a:t>
              </a:r>
            </a:p>
          </p:txBody>
        </p:sp>
        <p:sp>
          <p:nvSpPr>
            <p:cNvPr id="115725" name="Text Box 13"/>
            <p:cNvSpPr txBox="1">
              <a:spLocks noChangeArrowheads="1"/>
            </p:cNvSpPr>
            <p:nvPr/>
          </p:nvSpPr>
          <p:spPr bwMode="auto">
            <a:xfrm>
              <a:off x="2544" y="1488"/>
              <a:ext cx="849"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Electrical</a:t>
              </a:r>
            </a:p>
            <a:p>
              <a:r>
                <a:rPr lang="en-US"/>
                <a:t>meter</a:t>
              </a:r>
            </a:p>
          </p:txBody>
        </p:sp>
        <p:sp>
          <p:nvSpPr>
            <p:cNvPr id="115726" name="Line 14"/>
            <p:cNvSpPr>
              <a:spLocks noChangeShapeType="1"/>
            </p:cNvSpPr>
            <p:nvPr/>
          </p:nvSpPr>
          <p:spPr bwMode="auto">
            <a:xfrm>
              <a:off x="1344" y="1200"/>
              <a:ext cx="912" cy="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5727" name="Line 15"/>
            <p:cNvSpPr>
              <a:spLocks noChangeShapeType="1"/>
            </p:cNvSpPr>
            <p:nvPr/>
          </p:nvSpPr>
          <p:spPr bwMode="auto">
            <a:xfrm>
              <a:off x="2928" y="1200"/>
              <a:ext cx="1152" cy="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5728" name="Line 16"/>
            <p:cNvSpPr>
              <a:spLocks noChangeShapeType="1"/>
            </p:cNvSpPr>
            <p:nvPr/>
          </p:nvSpPr>
          <p:spPr bwMode="auto">
            <a:xfrm>
              <a:off x="4224" y="1488"/>
              <a:ext cx="0" cy="24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5729" name="Line 17"/>
            <p:cNvSpPr>
              <a:spLocks noChangeShapeType="1"/>
            </p:cNvSpPr>
            <p:nvPr/>
          </p:nvSpPr>
          <p:spPr bwMode="auto">
            <a:xfrm flipH="1">
              <a:off x="2352" y="2016"/>
              <a:ext cx="1104" cy="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8" name="Rectangle 4"/>
          <p:cNvSpPr>
            <a:spLocks noChangeArrowheads="1"/>
          </p:cNvSpPr>
          <p:nvPr/>
        </p:nvSpPr>
        <p:spPr bwMode="auto">
          <a:xfrm>
            <a:off x="460685" y="692696"/>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684213" y="188913"/>
            <a:ext cx="7772400" cy="1143000"/>
          </a:xfrm>
        </p:spPr>
        <p:txBody>
          <a:bodyPr/>
          <a:lstStyle/>
          <a:p>
            <a:r>
              <a:rPr lang="en-US"/>
              <a:t>Some Observations on Light</a:t>
            </a:r>
          </a:p>
        </p:txBody>
      </p:sp>
      <p:sp>
        <p:nvSpPr>
          <p:cNvPr id="11267" name="Rectangle 3"/>
          <p:cNvSpPr>
            <a:spLocks noGrp="1" noChangeArrowheads="1"/>
          </p:cNvSpPr>
          <p:nvPr>
            <p:ph type="body" idx="1"/>
          </p:nvPr>
        </p:nvSpPr>
        <p:spPr>
          <a:xfrm>
            <a:off x="685800" y="1268413"/>
            <a:ext cx="7772400" cy="5329237"/>
          </a:xfrm>
        </p:spPr>
        <p:txBody>
          <a:bodyPr/>
          <a:lstStyle/>
          <a:p>
            <a:pPr>
              <a:lnSpc>
                <a:spcPct val="80000"/>
              </a:lnSpc>
            </a:pPr>
            <a:r>
              <a:rPr lang="en-US" sz="2400"/>
              <a:t>Photon is a light particle with zero resting mass</a:t>
            </a:r>
          </a:p>
          <a:p>
            <a:pPr>
              <a:lnSpc>
                <a:spcPct val="80000"/>
              </a:lnSpc>
            </a:pPr>
            <a:r>
              <a:rPr lang="en-US" sz="2400"/>
              <a:t>Color perception is measured by special cells (rhodes and cones in the retina)</a:t>
            </a:r>
          </a:p>
          <a:p>
            <a:pPr lvl="1">
              <a:lnSpc>
                <a:spcPct val="80000"/>
              </a:lnSpc>
            </a:pPr>
            <a:r>
              <a:rPr lang="en-US" sz="2000"/>
              <a:t>	At low light, human eye perceives objects in black and white only.</a:t>
            </a:r>
          </a:p>
          <a:p>
            <a:pPr>
              <a:lnSpc>
                <a:spcPct val="80000"/>
              </a:lnSpc>
            </a:pPr>
            <a:r>
              <a:rPr lang="en-US" sz="2400"/>
              <a:t>Colors are classified as:</a:t>
            </a:r>
          </a:p>
          <a:p>
            <a:pPr lvl="1">
              <a:lnSpc>
                <a:spcPct val="80000"/>
              </a:lnSpc>
            </a:pPr>
            <a:r>
              <a:rPr lang="en-US" sz="2000"/>
              <a:t>	Pure colors - a very narrow energy band</a:t>
            </a:r>
          </a:p>
          <a:p>
            <a:pPr lvl="1">
              <a:lnSpc>
                <a:spcPct val="80000"/>
              </a:lnSpc>
            </a:pPr>
            <a:r>
              <a:rPr lang="en-US" sz="2000"/>
              <a:t>	Non pure colors - wide bandwidth that contains many frequencies</a:t>
            </a:r>
          </a:p>
          <a:p>
            <a:pPr>
              <a:lnSpc>
                <a:spcPct val="80000"/>
              </a:lnSpc>
            </a:pPr>
            <a:endParaRPr lang="en-US" sz="2400"/>
          </a:p>
          <a:p>
            <a:pPr>
              <a:lnSpc>
                <a:spcPct val="80000"/>
              </a:lnSpc>
            </a:pPr>
            <a:r>
              <a:rPr lang="en-US" sz="2400"/>
              <a:t>White light contains infinite number of wavelengths</a:t>
            </a:r>
          </a:p>
          <a:p>
            <a:pPr>
              <a:lnSpc>
                <a:spcPct val="80000"/>
              </a:lnSpc>
            </a:pPr>
            <a:endParaRPr lang="en-US" sz="2400"/>
          </a:p>
          <a:p>
            <a:pPr>
              <a:lnSpc>
                <a:spcPct val="80000"/>
              </a:lnSpc>
            </a:pPr>
            <a:r>
              <a:rPr lang="en-US" sz="2400"/>
              <a:t>The electromagnetic spectrum identified as:</a:t>
            </a:r>
          </a:p>
          <a:p>
            <a:pPr lvl="1">
              <a:lnSpc>
                <a:spcPct val="80000"/>
              </a:lnSpc>
            </a:pPr>
            <a:r>
              <a:rPr lang="en-US" sz="2000"/>
              <a:t>	Visible (human eye can see colors) from 400 to 700 nm</a:t>
            </a:r>
          </a:p>
          <a:p>
            <a:pPr lvl="1">
              <a:lnSpc>
                <a:spcPct val="80000"/>
              </a:lnSpc>
            </a:pPr>
            <a:r>
              <a:rPr lang="en-US" sz="2000"/>
              <a:t>	Ultraviolet from 200 to 400 nm</a:t>
            </a:r>
          </a:p>
          <a:p>
            <a:pPr lvl="1">
              <a:lnSpc>
                <a:spcPct val="80000"/>
              </a:lnSpc>
            </a:pPr>
            <a:r>
              <a:rPr lang="en-US" sz="2000"/>
              <a:t>	Infrared from 700 to 900 nm	</a:t>
            </a:r>
          </a:p>
        </p:txBody>
      </p:sp>
      <p:sp>
        <p:nvSpPr>
          <p:cNvPr id="4" name="Rectangle 4"/>
          <p:cNvSpPr>
            <a:spLocks noChangeArrowheads="1"/>
          </p:cNvSpPr>
          <p:nvPr/>
        </p:nvSpPr>
        <p:spPr bwMode="auto">
          <a:xfrm>
            <a:off x="460685" y="1124744"/>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84213" y="0"/>
            <a:ext cx="7772400" cy="1143000"/>
          </a:xfrm>
        </p:spPr>
        <p:txBody>
          <a:bodyPr/>
          <a:lstStyle/>
          <a:p>
            <a:r>
              <a:rPr lang="en-US"/>
              <a:t>Power Sources</a:t>
            </a:r>
          </a:p>
        </p:txBody>
      </p:sp>
      <p:sp>
        <p:nvSpPr>
          <p:cNvPr id="12291" name="Rectangle 3"/>
          <p:cNvSpPr>
            <a:spLocks noGrp="1" noChangeArrowheads="1"/>
          </p:cNvSpPr>
          <p:nvPr>
            <p:ph type="body" idx="1"/>
          </p:nvPr>
        </p:nvSpPr>
        <p:spPr>
          <a:xfrm>
            <a:off x="323850" y="1268413"/>
            <a:ext cx="8134350" cy="5256212"/>
          </a:xfrm>
        </p:spPr>
        <p:txBody>
          <a:bodyPr/>
          <a:lstStyle/>
          <a:p>
            <a:pPr>
              <a:lnSpc>
                <a:spcPct val="80000"/>
              </a:lnSpc>
            </a:pPr>
            <a:r>
              <a:rPr lang="en-US" sz="2400"/>
              <a:t>Hydrogen and deuterium discharge lamps</a:t>
            </a:r>
          </a:p>
          <a:p>
            <a:pPr lvl="1">
              <a:lnSpc>
                <a:spcPct val="80000"/>
              </a:lnSpc>
            </a:pPr>
            <a:r>
              <a:rPr lang="en-US" sz="2000"/>
              <a:t>	Continuous spectrum with most power in IR range</a:t>
            </a:r>
          </a:p>
          <a:p>
            <a:pPr lvl="1">
              <a:lnSpc>
                <a:spcPct val="80000"/>
              </a:lnSpc>
            </a:pPr>
            <a:r>
              <a:rPr lang="en-US" sz="2000"/>
              <a:t>	Operating above the nominal voltage increases the power in visible and UV ranges and can be used from 200 to 360 nm</a:t>
            </a:r>
          </a:p>
          <a:p>
            <a:pPr>
              <a:lnSpc>
                <a:spcPct val="80000"/>
              </a:lnSpc>
            </a:pPr>
            <a:endParaRPr lang="en-US" sz="2400"/>
          </a:p>
          <a:p>
            <a:pPr>
              <a:lnSpc>
                <a:spcPct val="80000"/>
              </a:lnSpc>
            </a:pPr>
            <a:r>
              <a:rPr lang="en-US" sz="2400"/>
              <a:t>Tungsten filament</a:t>
            </a:r>
          </a:p>
          <a:p>
            <a:pPr lvl="1">
              <a:lnSpc>
                <a:spcPct val="80000"/>
              </a:lnSpc>
            </a:pPr>
            <a:r>
              <a:rPr lang="en-US" sz="2000"/>
              <a:t>	Operation from 360 to 800 nm</a:t>
            </a:r>
          </a:p>
          <a:p>
            <a:pPr lvl="1">
              <a:lnSpc>
                <a:spcPct val="80000"/>
              </a:lnSpc>
            </a:pPr>
            <a:r>
              <a:rPr lang="en-US" sz="2000"/>
              <a:t>	Problems due to aging and voltage dependence; lamp output varies as the fourth power of filament voltage</a:t>
            </a:r>
          </a:p>
          <a:p>
            <a:pPr lvl="1">
              <a:lnSpc>
                <a:spcPct val="80000"/>
              </a:lnSpc>
            </a:pPr>
            <a:r>
              <a:rPr lang="en-US" sz="2000"/>
              <a:t>	Controlling the supplying input, self calibration is possible</a:t>
            </a:r>
          </a:p>
          <a:p>
            <a:pPr>
              <a:lnSpc>
                <a:spcPct val="80000"/>
              </a:lnSpc>
            </a:pPr>
            <a:endParaRPr lang="en-US" sz="2400"/>
          </a:p>
          <a:p>
            <a:pPr>
              <a:lnSpc>
                <a:spcPct val="80000"/>
              </a:lnSpc>
            </a:pPr>
            <a:r>
              <a:rPr lang="en-US" sz="2400"/>
              <a:t>Power sources used:</a:t>
            </a:r>
          </a:p>
          <a:p>
            <a:pPr lvl="1">
              <a:lnSpc>
                <a:spcPct val="80000"/>
              </a:lnSpc>
            </a:pPr>
            <a:r>
              <a:rPr lang="en-US" sz="2000"/>
              <a:t>	Batteries, mainly Ni-Cd rechargeable, limited use</a:t>
            </a:r>
          </a:p>
          <a:p>
            <a:pPr lvl="1">
              <a:lnSpc>
                <a:spcPct val="80000"/>
              </a:lnSpc>
            </a:pPr>
            <a:r>
              <a:rPr lang="en-US" sz="2000"/>
              <a:t>	Constant voltage transformers, no active element, reliable, but frequency dependent</a:t>
            </a:r>
          </a:p>
          <a:p>
            <a:pPr lvl="1">
              <a:lnSpc>
                <a:spcPct val="80000"/>
              </a:lnSpc>
            </a:pPr>
            <a:r>
              <a:rPr lang="en-US" sz="2000"/>
              <a:t>	Electronic power supplies with solid-state components</a:t>
            </a:r>
          </a:p>
        </p:txBody>
      </p:sp>
      <p:sp>
        <p:nvSpPr>
          <p:cNvPr id="4" name="Rectangle 4"/>
          <p:cNvSpPr>
            <a:spLocks noChangeArrowheads="1"/>
          </p:cNvSpPr>
          <p:nvPr/>
        </p:nvSpPr>
        <p:spPr bwMode="auto">
          <a:xfrm>
            <a:off x="460685" y="90872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723BE9F5-C676-4C8F-86CF-CA05C128BC15}" type="slidenum">
              <a:rPr lang="en-US"/>
              <a:pPr/>
              <a:t>2</a:t>
            </a:fld>
            <a:endParaRPr lang="en-US"/>
          </a:p>
        </p:txBody>
      </p:sp>
      <p:sp>
        <p:nvSpPr>
          <p:cNvPr id="6146" name="Rectangle 2"/>
          <p:cNvSpPr>
            <a:spLocks noGrp="1" noChangeArrowheads="1"/>
          </p:cNvSpPr>
          <p:nvPr>
            <p:ph type="title"/>
          </p:nvPr>
        </p:nvSpPr>
        <p:spPr/>
        <p:txBody>
          <a:bodyPr/>
          <a:lstStyle/>
          <a:p>
            <a:r>
              <a:rPr lang="en-US"/>
              <a:t>Important Critical-Care Analytes</a:t>
            </a:r>
          </a:p>
        </p:txBody>
      </p:sp>
      <p:sp>
        <p:nvSpPr>
          <p:cNvPr id="6147" name="Rectangle 3"/>
          <p:cNvSpPr>
            <a:spLocks noGrp="1" noChangeArrowheads="1"/>
          </p:cNvSpPr>
          <p:nvPr>
            <p:ph type="body" idx="1"/>
          </p:nvPr>
        </p:nvSpPr>
        <p:spPr/>
        <p:txBody>
          <a:bodyPr/>
          <a:lstStyle/>
          <a:p>
            <a:pPr algn="l" rtl="0"/>
            <a:r>
              <a:rPr lang="en-US"/>
              <a:t>Blood gas and related parameters</a:t>
            </a:r>
          </a:p>
          <a:p>
            <a:pPr lvl="1" algn="l" rtl="0"/>
            <a:r>
              <a:rPr lang="en-US" sz="3200"/>
              <a:t>P</a:t>
            </a:r>
            <a:r>
              <a:rPr lang="en-US"/>
              <a:t>O</a:t>
            </a:r>
            <a:r>
              <a:rPr lang="en-US" baseline="-25000"/>
              <a:t>2</a:t>
            </a:r>
            <a:r>
              <a:rPr lang="en-US"/>
              <a:t> , </a:t>
            </a:r>
            <a:r>
              <a:rPr lang="en-US" sz="3200"/>
              <a:t>P</a:t>
            </a:r>
            <a:r>
              <a:rPr lang="en-US"/>
              <a:t>CO</a:t>
            </a:r>
            <a:r>
              <a:rPr lang="en-US" baseline="-25000"/>
              <a:t>2</a:t>
            </a:r>
            <a:r>
              <a:rPr lang="en-US"/>
              <a:t> , pH</a:t>
            </a:r>
          </a:p>
          <a:p>
            <a:pPr lvl="1" algn="l" rtl="0"/>
            <a:r>
              <a:rPr lang="en-US" sz="3200"/>
              <a:t>S</a:t>
            </a:r>
            <a:r>
              <a:rPr lang="en-US"/>
              <a:t>O</a:t>
            </a:r>
            <a:r>
              <a:rPr lang="en-US" baseline="-25000"/>
              <a:t>2</a:t>
            </a:r>
            <a:r>
              <a:rPr lang="en-US"/>
              <a:t> (oxygen saturation)</a:t>
            </a:r>
          </a:p>
          <a:p>
            <a:pPr lvl="1" algn="l" rtl="0"/>
            <a:r>
              <a:rPr lang="en-US"/>
              <a:t>Hematocrit, total hemoglobin (Hb)</a:t>
            </a:r>
          </a:p>
          <a:p>
            <a:pPr algn="l" rtl="0"/>
            <a:r>
              <a:rPr lang="en-US"/>
              <a:t>Electrolytes, Na</a:t>
            </a:r>
            <a:r>
              <a:rPr lang="en-US" baseline="30000"/>
              <a:t>+</a:t>
            </a:r>
            <a:r>
              <a:rPr lang="en-US"/>
              <a:t> , K</a:t>
            </a:r>
            <a:r>
              <a:rPr lang="en-US" baseline="30000"/>
              <a:t>+</a:t>
            </a:r>
            <a:r>
              <a:rPr lang="en-US"/>
              <a:t> , Ca</a:t>
            </a:r>
            <a:r>
              <a:rPr lang="en-US" baseline="30000"/>
              <a:t>++</a:t>
            </a:r>
            <a:r>
              <a:rPr lang="en-US"/>
              <a:t> , Cl</a:t>
            </a:r>
            <a:r>
              <a:rPr lang="en-US" baseline="30000"/>
              <a:t>-</a:t>
            </a:r>
            <a:endParaRPr lang="en-US"/>
          </a:p>
          <a:p>
            <a:pPr algn="l" rtl="0"/>
            <a:r>
              <a:rPr lang="en-US"/>
              <a:t>Metabolytes</a:t>
            </a:r>
          </a:p>
          <a:p>
            <a:pPr lvl="1" algn="l" rtl="0"/>
            <a:r>
              <a:rPr lang="en-US"/>
              <a:t>Glucose, lactose</a:t>
            </a:r>
          </a:p>
          <a:p>
            <a:pPr lvl="1" algn="l" rtl="0"/>
            <a:r>
              <a:rPr lang="en-US"/>
              <a:t>creatine, urea</a:t>
            </a:r>
          </a:p>
        </p:txBody>
      </p:sp>
      <p:sp>
        <p:nvSpPr>
          <p:cNvPr id="7" name="Rectangle 4"/>
          <p:cNvSpPr>
            <a:spLocks noChangeArrowheads="1"/>
          </p:cNvSpPr>
          <p:nvPr/>
        </p:nvSpPr>
        <p:spPr bwMode="auto">
          <a:xfrm>
            <a:off x="460685" y="1592287"/>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2621396254"/>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a:t>Wavelength Selectors</a:t>
            </a:r>
          </a:p>
        </p:txBody>
      </p:sp>
      <p:sp>
        <p:nvSpPr>
          <p:cNvPr id="13315" name="Rectangle 3"/>
          <p:cNvSpPr>
            <a:spLocks noGrp="1" noChangeArrowheads="1"/>
          </p:cNvSpPr>
          <p:nvPr>
            <p:ph type="body" idx="1"/>
          </p:nvPr>
        </p:nvSpPr>
        <p:spPr/>
        <p:txBody>
          <a:bodyPr/>
          <a:lstStyle/>
          <a:p>
            <a:r>
              <a:rPr lang="en-US"/>
              <a:t>Filters</a:t>
            </a:r>
          </a:p>
          <a:p>
            <a:pPr lvl="1"/>
            <a:r>
              <a:rPr lang="en-US"/>
              <a:t>	Glass filters - BW 50 nm</a:t>
            </a:r>
          </a:p>
          <a:p>
            <a:pPr lvl="1"/>
            <a:r>
              <a:rPr lang="en-US"/>
              <a:t>	Interference filters - BM 10 to 15 nm</a:t>
            </a:r>
          </a:p>
          <a:p>
            <a:r>
              <a:rPr lang="en-US"/>
              <a:t>Monochromators</a:t>
            </a:r>
          </a:p>
          <a:p>
            <a:pPr lvl="1"/>
            <a:r>
              <a:rPr lang="en-US"/>
              <a:t>	Prism - BW 0.5 nm</a:t>
            </a:r>
          </a:p>
          <a:p>
            <a:pPr lvl="2"/>
            <a:r>
              <a:rPr lang="en-US"/>
              <a:t>Glass</a:t>
            </a:r>
          </a:p>
          <a:p>
            <a:pPr lvl="2"/>
            <a:r>
              <a:rPr lang="en-US"/>
              <a:t>Quartz, for  &lt; 350 nm</a:t>
            </a:r>
          </a:p>
          <a:p>
            <a:pPr lvl="1"/>
            <a:r>
              <a:rPr lang="en-US"/>
              <a:t>	Diffraction grading - BW down to 0.5 nm</a:t>
            </a:r>
          </a:p>
        </p:txBody>
      </p:sp>
      <p:sp>
        <p:nvSpPr>
          <p:cNvPr id="4" name="Rectangle 4"/>
          <p:cNvSpPr>
            <a:spLocks noChangeArrowheads="1"/>
          </p:cNvSpPr>
          <p:nvPr/>
        </p:nvSpPr>
        <p:spPr bwMode="auto">
          <a:xfrm>
            <a:off x="460685" y="1592287"/>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684213" y="260350"/>
            <a:ext cx="7772400" cy="1143000"/>
          </a:xfrm>
        </p:spPr>
        <p:txBody>
          <a:bodyPr/>
          <a:lstStyle/>
          <a:p>
            <a:r>
              <a:rPr lang="en-US"/>
              <a:t>Filters</a:t>
            </a:r>
          </a:p>
        </p:txBody>
      </p:sp>
      <p:sp>
        <p:nvSpPr>
          <p:cNvPr id="14339" name="Rectangle 3"/>
          <p:cNvSpPr>
            <a:spLocks noGrp="1" noChangeArrowheads="1"/>
          </p:cNvSpPr>
          <p:nvPr>
            <p:ph type="body" idx="1"/>
          </p:nvPr>
        </p:nvSpPr>
        <p:spPr>
          <a:xfrm>
            <a:off x="395288" y="1268413"/>
            <a:ext cx="8353425" cy="5400675"/>
          </a:xfrm>
        </p:spPr>
        <p:txBody>
          <a:bodyPr/>
          <a:lstStyle/>
          <a:p>
            <a:pPr>
              <a:lnSpc>
                <a:spcPct val="80000"/>
              </a:lnSpc>
            </a:pPr>
            <a:r>
              <a:rPr lang="en-US" sz="2000"/>
              <a:t>Glass filters </a:t>
            </a:r>
          </a:p>
          <a:p>
            <a:pPr lvl="1">
              <a:lnSpc>
                <a:spcPct val="80000"/>
              </a:lnSpc>
            </a:pPr>
            <a:r>
              <a:rPr lang="en-US" sz="1800"/>
              <a:t>	Glass is treated with some materials to absorb some wavelength and transmit some others</a:t>
            </a:r>
          </a:p>
          <a:p>
            <a:pPr lvl="1">
              <a:lnSpc>
                <a:spcPct val="80000"/>
              </a:lnSpc>
            </a:pPr>
            <a:r>
              <a:rPr lang="en-US" sz="1800"/>
              <a:t>	Multilayer of glass filters are used to obtain highpass, lowpass and bandpass characteristics</a:t>
            </a:r>
          </a:p>
          <a:p>
            <a:pPr lvl="1">
              <a:lnSpc>
                <a:spcPct val="80000"/>
              </a:lnSpc>
            </a:pPr>
            <a:r>
              <a:rPr lang="en-US" sz="1800"/>
              <a:t>	Bandwidth around 50 nm, hence can't distinguish between particle whose optical spectrums are close to each other</a:t>
            </a:r>
          </a:p>
          <a:p>
            <a:pPr>
              <a:lnSpc>
                <a:spcPct val="80000"/>
              </a:lnSpc>
            </a:pPr>
            <a:endParaRPr lang="en-US" sz="2000"/>
          </a:p>
          <a:p>
            <a:pPr>
              <a:lnSpc>
                <a:spcPct val="80000"/>
              </a:lnSpc>
            </a:pPr>
            <a:r>
              <a:rPr lang="en-US" sz="2000"/>
              <a:t>Interference filters</a:t>
            </a:r>
          </a:p>
          <a:p>
            <a:pPr lvl="1">
              <a:lnSpc>
                <a:spcPct val="80000"/>
              </a:lnSpc>
            </a:pPr>
            <a:r>
              <a:rPr lang="en-US" sz="1800"/>
              <a:t>	Two layers of half silver glass separated by a transparent dielectric spacer of distance </a:t>
            </a:r>
            <a:r>
              <a:rPr lang="en-US" sz="1800">
                <a:sym typeface="Symbol" pitchFamily="18" charset="2"/>
              </a:rPr>
              <a:t></a:t>
            </a:r>
            <a:r>
              <a:rPr lang="en-US" sz="1800"/>
              <a:t> /2</a:t>
            </a:r>
          </a:p>
          <a:p>
            <a:pPr lvl="2">
              <a:lnSpc>
                <a:spcPct val="80000"/>
              </a:lnSpc>
            </a:pPr>
            <a:r>
              <a:rPr lang="en-US" sz="1600"/>
              <a:t>Transmittance between 40 to 60 %</a:t>
            </a:r>
          </a:p>
          <a:p>
            <a:pPr lvl="2">
              <a:lnSpc>
                <a:spcPct val="80000"/>
              </a:lnSpc>
            </a:pPr>
            <a:r>
              <a:rPr lang="en-US" sz="1600"/>
              <a:t>Bandwidth 10 to 15 nm</a:t>
            </a:r>
          </a:p>
          <a:p>
            <a:pPr lvl="1">
              <a:lnSpc>
                <a:spcPct val="80000"/>
              </a:lnSpc>
            </a:pPr>
            <a:r>
              <a:rPr lang="en-US" sz="1800"/>
              <a:t>	Made up of successive layers of dielectric with high and low indices</a:t>
            </a:r>
          </a:p>
          <a:p>
            <a:pPr lvl="2">
              <a:lnSpc>
                <a:spcPct val="80000"/>
              </a:lnSpc>
            </a:pPr>
            <a:r>
              <a:rPr lang="en-US" sz="1600"/>
              <a:t>Transmittance up to 90%</a:t>
            </a:r>
          </a:p>
          <a:p>
            <a:pPr lvl="2">
              <a:lnSpc>
                <a:spcPct val="80000"/>
              </a:lnSpc>
            </a:pPr>
            <a:r>
              <a:rPr lang="en-US" sz="1600"/>
              <a:t>BW down to 4 nm</a:t>
            </a:r>
          </a:p>
          <a:p>
            <a:pPr lvl="2">
              <a:lnSpc>
                <a:spcPct val="80000"/>
              </a:lnSpc>
            </a:pPr>
            <a:r>
              <a:rPr lang="en-US" sz="1600"/>
              <a:t>Mostly operate in UV range</a:t>
            </a:r>
          </a:p>
          <a:p>
            <a:pPr lvl="1">
              <a:lnSpc>
                <a:spcPct val="80000"/>
              </a:lnSpc>
            </a:pPr>
            <a:r>
              <a:rPr lang="en-US" sz="1800"/>
              <a:t>	Costly</a:t>
            </a:r>
          </a:p>
          <a:p>
            <a:pPr lvl="1">
              <a:lnSpc>
                <a:spcPct val="80000"/>
              </a:lnSpc>
            </a:pPr>
            <a:r>
              <a:rPr lang="en-US" sz="1800"/>
              <a:t>	Generates harmonics of the nominal wavelength</a:t>
            </a:r>
          </a:p>
        </p:txBody>
      </p:sp>
      <p:sp>
        <p:nvSpPr>
          <p:cNvPr id="4" name="Rectangle 4"/>
          <p:cNvSpPr>
            <a:spLocks noChangeArrowheads="1"/>
          </p:cNvSpPr>
          <p:nvPr/>
        </p:nvSpPr>
        <p:spPr bwMode="auto">
          <a:xfrm>
            <a:off x="460685" y="1124744"/>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96428" y="106289"/>
            <a:ext cx="7772400" cy="1143000"/>
          </a:xfrm>
        </p:spPr>
        <p:txBody>
          <a:bodyPr/>
          <a:lstStyle/>
          <a:p>
            <a:r>
              <a:rPr lang="en-US" dirty="0" err="1"/>
              <a:t>Monochromators</a:t>
            </a:r>
            <a:endParaRPr lang="en-US" dirty="0"/>
          </a:p>
        </p:txBody>
      </p:sp>
      <p:sp>
        <p:nvSpPr>
          <p:cNvPr id="15363" name="Rectangle 3"/>
          <p:cNvSpPr>
            <a:spLocks noGrp="1" noChangeArrowheads="1"/>
          </p:cNvSpPr>
          <p:nvPr>
            <p:ph type="body" idx="1"/>
          </p:nvPr>
        </p:nvSpPr>
        <p:spPr>
          <a:xfrm>
            <a:off x="395288" y="1916113"/>
            <a:ext cx="4391025" cy="4114800"/>
          </a:xfrm>
        </p:spPr>
        <p:txBody>
          <a:bodyPr/>
          <a:lstStyle/>
          <a:p>
            <a:pPr>
              <a:lnSpc>
                <a:spcPct val="80000"/>
              </a:lnSpc>
            </a:pPr>
            <a:r>
              <a:rPr lang="en-US" sz="2400"/>
              <a:t>Prisms</a:t>
            </a:r>
          </a:p>
          <a:p>
            <a:pPr lvl="1">
              <a:lnSpc>
                <a:spcPct val="80000"/>
              </a:lnSpc>
            </a:pPr>
            <a:r>
              <a:rPr lang="en-US" sz="2000"/>
              <a:t>	Glass</a:t>
            </a:r>
          </a:p>
          <a:p>
            <a:pPr lvl="1">
              <a:lnSpc>
                <a:spcPct val="80000"/>
              </a:lnSpc>
            </a:pPr>
            <a:r>
              <a:rPr lang="en-US" sz="2000"/>
              <a:t>	Quartz for  &lt; 350 nm</a:t>
            </a:r>
          </a:p>
          <a:p>
            <a:pPr lvl="1">
              <a:lnSpc>
                <a:spcPct val="80000"/>
              </a:lnSpc>
            </a:pPr>
            <a:r>
              <a:rPr lang="en-US" sz="2000"/>
              <a:t>	Spectrum of light produced</a:t>
            </a:r>
          </a:p>
          <a:p>
            <a:pPr lvl="1">
              <a:lnSpc>
                <a:spcPct val="80000"/>
              </a:lnSpc>
            </a:pPr>
            <a:r>
              <a:rPr lang="en-US" sz="2000"/>
              <a:t>	Nonlinear spatial distribution</a:t>
            </a:r>
          </a:p>
          <a:p>
            <a:pPr>
              <a:lnSpc>
                <a:spcPct val="80000"/>
              </a:lnSpc>
            </a:pPr>
            <a:r>
              <a:rPr lang="en-US" sz="2400"/>
              <a:t>Diffraction grating</a:t>
            </a:r>
          </a:p>
          <a:p>
            <a:pPr lvl="1">
              <a:lnSpc>
                <a:spcPct val="80000"/>
              </a:lnSpc>
            </a:pPr>
            <a:r>
              <a:rPr lang="en-US" sz="2000"/>
              <a:t>	More linear spatial distribution</a:t>
            </a:r>
          </a:p>
          <a:p>
            <a:pPr>
              <a:lnSpc>
                <a:spcPct val="80000"/>
              </a:lnSpc>
            </a:pPr>
            <a:r>
              <a:rPr lang="en-US" sz="2400"/>
              <a:t>Stray light due to impurities in grating</a:t>
            </a:r>
          </a:p>
          <a:p>
            <a:pPr lvl="1">
              <a:lnSpc>
                <a:spcPct val="80000"/>
              </a:lnSpc>
            </a:pPr>
            <a:r>
              <a:rPr lang="en-US" sz="2000"/>
              <a:t>	Harmonics</a:t>
            </a:r>
          </a:p>
          <a:p>
            <a:pPr>
              <a:lnSpc>
                <a:spcPct val="80000"/>
              </a:lnSpc>
            </a:pPr>
            <a:endParaRPr lang="en-US" sz="2400"/>
          </a:p>
          <a:p>
            <a:pPr>
              <a:lnSpc>
                <a:spcPct val="80000"/>
              </a:lnSpc>
            </a:pPr>
            <a:r>
              <a:rPr lang="en-US" sz="2400"/>
              <a:t>Bandwidth down to 0.5 nm</a:t>
            </a:r>
          </a:p>
        </p:txBody>
      </p:sp>
      <p:graphicFrame>
        <p:nvGraphicFramePr>
          <p:cNvPr id="15364" name="Object 4"/>
          <p:cNvGraphicFramePr>
            <a:graphicFrameLocks noChangeAspect="1"/>
          </p:cNvGraphicFramePr>
          <p:nvPr/>
        </p:nvGraphicFramePr>
        <p:xfrm>
          <a:off x="4660900" y="1066800"/>
          <a:ext cx="4483100" cy="2287588"/>
        </p:xfrm>
        <a:graphic>
          <a:graphicData uri="http://schemas.openxmlformats.org/presentationml/2006/ole">
            <mc:AlternateContent xmlns:mc="http://schemas.openxmlformats.org/markup-compatibility/2006">
              <mc:Choice xmlns:v="urn:schemas-microsoft-com:vml" Requires="v">
                <p:oleObj spid="_x0000_s15376" name="Clip" r:id="rId3" imgW="4482360" imgH="2287800" progId="MS_ClipArt_Gallery.2">
                  <p:embed/>
                </p:oleObj>
              </mc:Choice>
              <mc:Fallback>
                <p:oleObj name="Clip" r:id="rId3" imgW="4482360" imgH="2287800" progId="MS_ClipArt_Gallery.2">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60900" y="1066800"/>
                        <a:ext cx="4483100" cy="2287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5365" name="Object 5"/>
          <p:cNvGraphicFramePr>
            <a:graphicFrameLocks noChangeAspect="1"/>
          </p:cNvGraphicFramePr>
          <p:nvPr/>
        </p:nvGraphicFramePr>
        <p:xfrm>
          <a:off x="4953000" y="3276600"/>
          <a:ext cx="3935413" cy="2836863"/>
        </p:xfrm>
        <a:graphic>
          <a:graphicData uri="http://schemas.openxmlformats.org/presentationml/2006/ole">
            <mc:AlternateContent xmlns:mc="http://schemas.openxmlformats.org/markup-compatibility/2006">
              <mc:Choice xmlns:v="urn:schemas-microsoft-com:vml" Requires="v">
                <p:oleObj spid="_x0000_s15377" name="Clip" r:id="rId5" imgW="3935520" imgH="2836440" progId="MS_ClipArt_Gallery.2">
                  <p:embed/>
                </p:oleObj>
              </mc:Choice>
              <mc:Fallback>
                <p:oleObj name="Clip" r:id="rId5" imgW="3935520" imgH="2836440" progId="MS_ClipArt_Gallery.2">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53000" y="3276600"/>
                        <a:ext cx="3935413" cy="2836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 name="Rectangle 4"/>
          <p:cNvSpPr>
            <a:spLocks noChangeArrowheads="1"/>
          </p:cNvSpPr>
          <p:nvPr/>
        </p:nvSpPr>
        <p:spPr bwMode="auto">
          <a:xfrm>
            <a:off x="460685" y="980728"/>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a:xfrm>
            <a:off x="685800" y="304800"/>
            <a:ext cx="7772400" cy="1143000"/>
          </a:xfrm>
        </p:spPr>
        <p:txBody>
          <a:bodyPr/>
          <a:lstStyle/>
          <a:p>
            <a:r>
              <a:rPr lang="en-US"/>
              <a:t>Calculation of Concentration</a:t>
            </a:r>
          </a:p>
        </p:txBody>
      </p:sp>
      <p:sp>
        <p:nvSpPr>
          <p:cNvPr id="113667" name="Rectangle 3"/>
          <p:cNvSpPr>
            <a:spLocks noGrp="1" noChangeArrowheads="1"/>
          </p:cNvSpPr>
          <p:nvPr>
            <p:ph type="body" idx="1"/>
          </p:nvPr>
        </p:nvSpPr>
        <p:spPr>
          <a:xfrm>
            <a:off x="685800" y="1447800"/>
            <a:ext cx="7772400" cy="4648200"/>
          </a:xfrm>
        </p:spPr>
        <p:txBody>
          <a:bodyPr/>
          <a:lstStyle/>
          <a:p>
            <a:r>
              <a:rPr lang="en-US"/>
              <a:t>Absorbance in standard (As) (dilutent + reagent + known amount of the measured sample) is determined.</a:t>
            </a:r>
          </a:p>
          <a:p>
            <a:r>
              <a:rPr lang="en-US"/>
              <a:t>Absorbance of the sample (unknown) (Au) is measured.</a:t>
            </a:r>
          </a:p>
          <a:p>
            <a:r>
              <a:rPr lang="en-US"/>
              <a:t>Using the Beer's law:</a:t>
            </a:r>
          </a:p>
          <a:p>
            <a:pPr algn="ctr">
              <a:buFontTx/>
              <a:buNone/>
            </a:pPr>
            <a:r>
              <a:rPr lang="en-US"/>
              <a:t>Cu = Cs (Au/As)</a:t>
            </a:r>
          </a:p>
          <a:p>
            <a:pPr lvl="1">
              <a:buFontTx/>
              <a:buNone/>
            </a:pPr>
            <a:r>
              <a:rPr lang="en-US"/>
              <a:t>where Cu and Cs are concentrations of unknown and standard in the sample respectively</a:t>
            </a:r>
          </a:p>
        </p:txBody>
      </p:sp>
      <p:sp>
        <p:nvSpPr>
          <p:cNvPr id="4" name="Rectangle 4"/>
          <p:cNvSpPr>
            <a:spLocks noChangeArrowheads="1"/>
          </p:cNvSpPr>
          <p:nvPr/>
        </p:nvSpPr>
        <p:spPr bwMode="auto">
          <a:xfrm>
            <a:off x="460685" y="1196752"/>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539750" y="188913"/>
            <a:ext cx="7772400" cy="792162"/>
          </a:xfrm>
        </p:spPr>
        <p:txBody>
          <a:bodyPr/>
          <a:lstStyle/>
          <a:p>
            <a:r>
              <a:rPr lang="en-US"/>
              <a:t>Photometer</a:t>
            </a:r>
            <a:br>
              <a:rPr lang="en-US"/>
            </a:br>
            <a:endParaRPr lang="en-US"/>
          </a:p>
        </p:txBody>
      </p:sp>
      <p:sp>
        <p:nvSpPr>
          <p:cNvPr id="17411" name="Rectangle 3"/>
          <p:cNvSpPr>
            <a:spLocks noGrp="1" noChangeArrowheads="1"/>
          </p:cNvSpPr>
          <p:nvPr>
            <p:ph type="body" idx="1"/>
          </p:nvPr>
        </p:nvSpPr>
        <p:spPr>
          <a:xfrm>
            <a:off x="684213" y="908050"/>
            <a:ext cx="7772400" cy="5949950"/>
          </a:xfrm>
        </p:spPr>
        <p:txBody>
          <a:bodyPr/>
          <a:lstStyle/>
          <a:p>
            <a:pPr>
              <a:lnSpc>
                <a:spcPct val="90000"/>
              </a:lnSpc>
            </a:pPr>
            <a:r>
              <a:rPr lang="en-US" sz="2400"/>
              <a:t>Photodetector</a:t>
            </a:r>
          </a:p>
          <a:p>
            <a:pPr>
              <a:lnSpc>
                <a:spcPct val="90000"/>
              </a:lnSpc>
            </a:pPr>
            <a:r>
              <a:rPr lang="en-US" sz="2400"/>
              <a:t>Quantum sensors - absorb energy of photon and release electron in a restricted wavelength</a:t>
            </a:r>
          </a:p>
          <a:p>
            <a:pPr lvl="2">
              <a:lnSpc>
                <a:spcPct val="90000"/>
              </a:lnSpc>
            </a:pPr>
            <a:r>
              <a:rPr lang="en-US" sz="1800"/>
              <a:t>human eye, photodiode, phototube, photographic emulsion</a:t>
            </a:r>
          </a:p>
          <a:p>
            <a:pPr lvl="1">
              <a:lnSpc>
                <a:spcPct val="90000"/>
              </a:lnSpc>
            </a:pPr>
            <a:r>
              <a:rPr lang="en-US" sz="2000"/>
              <a:t>	Photoemissive sensors - photocathode receives photon and emits electron</a:t>
            </a:r>
          </a:p>
          <a:p>
            <a:pPr lvl="2">
              <a:lnSpc>
                <a:spcPct val="90000"/>
              </a:lnSpc>
            </a:pPr>
            <a:r>
              <a:rPr lang="en-US" sz="1800"/>
              <a:t>Phototube, photomultiplier</a:t>
            </a:r>
          </a:p>
          <a:p>
            <a:pPr lvl="1">
              <a:lnSpc>
                <a:spcPct val="90000"/>
              </a:lnSpc>
            </a:pPr>
            <a:r>
              <a:rPr lang="en-US" sz="2000"/>
              <a:t>	Photoconductive cells</a:t>
            </a:r>
          </a:p>
          <a:p>
            <a:pPr lvl="1">
              <a:lnSpc>
                <a:spcPct val="90000"/>
              </a:lnSpc>
            </a:pPr>
            <a:r>
              <a:rPr lang="en-US" sz="2000"/>
              <a:t>	Photojunction sensors</a:t>
            </a:r>
          </a:p>
          <a:p>
            <a:pPr lvl="1">
              <a:lnSpc>
                <a:spcPct val="90000"/>
              </a:lnSpc>
            </a:pPr>
            <a:r>
              <a:rPr lang="en-US" sz="2000"/>
              <a:t>	Photovoltaic sensors - solar cells</a:t>
            </a:r>
          </a:p>
          <a:p>
            <a:pPr>
              <a:lnSpc>
                <a:spcPct val="90000"/>
              </a:lnSpc>
            </a:pPr>
            <a:endParaRPr lang="en-US" sz="2400"/>
          </a:p>
          <a:p>
            <a:pPr>
              <a:lnSpc>
                <a:spcPct val="90000"/>
              </a:lnSpc>
            </a:pPr>
            <a:r>
              <a:rPr lang="en-US" sz="2400"/>
              <a:t>Signal processing and display</a:t>
            </a:r>
          </a:p>
          <a:p>
            <a:pPr lvl="1">
              <a:lnSpc>
                <a:spcPct val="90000"/>
              </a:lnSpc>
            </a:pPr>
            <a:r>
              <a:rPr lang="en-US" sz="2000"/>
              <a:t>	Amplifiers</a:t>
            </a:r>
          </a:p>
          <a:p>
            <a:pPr lvl="1">
              <a:lnSpc>
                <a:spcPct val="90000"/>
              </a:lnSpc>
            </a:pPr>
            <a:r>
              <a:rPr lang="en-US" sz="2000"/>
              <a:t>	Linearizers</a:t>
            </a:r>
          </a:p>
          <a:p>
            <a:pPr lvl="1">
              <a:lnSpc>
                <a:spcPct val="90000"/>
              </a:lnSpc>
            </a:pPr>
            <a:r>
              <a:rPr lang="en-US" sz="2000"/>
              <a:t>	Signal processing devices, integrators, differentiators, filters</a:t>
            </a:r>
          </a:p>
          <a:p>
            <a:pPr lvl="1">
              <a:lnSpc>
                <a:spcPct val="90000"/>
              </a:lnSpc>
            </a:pPr>
            <a:r>
              <a:rPr lang="en-US" sz="2000"/>
              <a:t>	Analog and digital display</a:t>
            </a:r>
          </a:p>
          <a:p>
            <a:pPr lvl="1">
              <a:lnSpc>
                <a:spcPct val="90000"/>
              </a:lnSpc>
            </a:pPr>
            <a:r>
              <a:rPr lang="en-US" sz="2000"/>
              <a:t>	Recording devices</a:t>
            </a:r>
          </a:p>
        </p:txBody>
      </p:sp>
      <p:sp>
        <p:nvSpPr>
          <p:cNvPr id="4" name="Rectangle 4"/>
          <p:cNvSpPr>
            <a:spLocks noChangeArrowheads="1"/>
          </p:cNvSpPr>
          <p:nvPr/>
        </p:nvSpPr>
        <p:spPr bwMode="auto">
          <a:xfrm>
            <a:off x="460685" y="620688"/>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762" name="Object 2"/>
          <p:cNvGraphicFramePr>
            <a:graphicFrameLocks noChangeAspect="1"/>
          </p:cNvGraphicFramePr>
          <p:nvPr/>
        </p:nvGraphicFramePr>
        <p:xfrm>
          <a:off x="228600" y="442913"/>
          <a:ext cx="8204200" cy="6346825"/>
        </p:xfrm>
        <a:graphic>
          <a:graphicData uri="http://schemas.openxmlformats.org/presentationml/2006/ole">
            <mc:AlternateContent xmlns:mc="http://schemas.openxmlformats.org/markup-compatibility/2006">
              <mc:Choice xmlns:v="urn:schemas-microsoft-com:vml" Requires="v">
                <p:oleObj spid="_x0000_s117769" name="Clip" r:id="rId4" imgW="7718172" imgH="5970533" progId="MS_ClipArt_Gallery.2">
                  <p:embed/>
                </p:oleObj>
              </mc:Choice>
              <mc:Fallback>
                <p:oleObj name="Clip" r:id="rId4" imgW="7718172" imgH="5970533" progId="MS_ClipArt_Gallery.2">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 y="442913"/>
                        <a:ext cx="8204200" cy="6346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7763" name="Rectangle 3"/>
          <p:cNvSpPr>
            <a:spLocks noGrp="1" noChangeArrowheads="1"/>
          </p:cNvSpPr>
          <p:nvPr>
            <p:ph type="title"/>
          </p:nvPr>
        </p:nvSpPr>
        <p:spPr>
          <a:xfrm>
            <a:off x="4648200" y="304800"/>
            <a:ext cx="4267200" cy="1143000"/>
          </a:xfrm>
        </p:spPr>
        <p:txBody>
          <a:bodyPr/>
          <a:lstStyle/>
          <a:p>
            <a:r>
              <a:rPr lang="en-US"/>
              <a:t>Flame Photometers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9810" name="Object 2"/>
          <p:cNvGraphicFramePr>
            <a:graphicFrameLocks noChangeAspect="1"/>
          </p:cNvGraphicFramePr>
          <p:nvPr/>
        </p:nvGraphicFramePr>
        <p:xfrm>
          <a:off x="0" y="327025"/>
          <a:ext cx="9144000" cy="6143625"/>
        </p:xfrm>
        <a:graphic>
          <a:graphicData uri="http://schemas.openxmlformats.org/presentationml/2006/ole">
            <mc:AlternateContent xmlns:mc="http://schemas.openxmlformats.org/markup-compatibility/2006">
              <mc:Choice xmlns:v="urn:schemas-microsoft-com:vml" Requires="v">
                <p:oleObj spid="_x0000_s119816" name="Clip" r:id="rId4" imgW="12281073" imgH="8168524" progId="MS_ClipArt_Gallery.2">
                  <p:embed/>
                </p:oleObj>
              </mc:Choice>
              <mc:Fallback>
                <p:oleObj name="Clip" r:id="rId4" imgW="12281073" imgH="8168524" progId="MS_ClipArt_Gallery.2">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r="999"/>
                      <a:stretch>
                        <a:fillRect/>
                      </a:stretch>
                    </p:blipFill>
                    <p:spPr bwMode="auto">
                      <a:xfrm>
                        <a:off x="0" y="327025"/>
                        <a:ext cx="9144000" cy="6143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r>
              <a:rPr lang="en-US" sz="4000">
                <a:cs typeface="Times New Roman" pitchFamily="18" charset="0"/>
              </a:rPr>
              <a:t>Types of Flame Photometers</a:t>
            </a:r>
          </a:p>
        </p:txBody>
      </p:sp>
      <p:pic>
        <p:nvPicPr>
          <p:cNvPr id="74755" name="Picture 3" descr="Fig11-2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813" y="1773238"/>
            <a:ext cx="5119687"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6" name="Text Box 4"/>
          <p:cNvSpPr txBox="1">
            <a:spLocks noChangeArrowheads="1"/>
          </p:cNvSpPr>
          <p:nvPr/>
        </p:nvSpPr>
        <p:spPr bwMode="auto">
          <a:xfrm>
            <a:off x="3851275" y="3141663"/>
            <a:ext cx="22558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Atomic emission</a:t>
            </a:r>
          </a:p>
        </p:txBody>
      </p:sp>
      <p:sp>
        <p:nvSpPr>
          <p:cNvPr id="74757" name="Text Box 5"/>
          <p:cNvSpPr txBox="1">
            <a:spLocks noChangeArrowheads="1"/>
          </p:cNvSpPr>
          <p:nvPr/>
        </p:nvSpPr>
        <p:spPr bwMode="auto">
          <a:xfrm>
            <a:off x="4140200" y="6092825"/>
            <a:ext cx="24590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Atomic absorption</a:t>
            </a:r>
          </a:p>
        </p:txBody>
      </p:sp>
      <p:sp>
        <p:nvSpPr>
          <p:cNvPr id="6" name="Rectangle 4"/>
          <p:cNvSpPr>
            <a:spLocks noChangeArrowheads="1"/>
          </p:cNvSpPr>
          <p:nvPr/>
        </p:nvSpPr>
        <p:spPr bwMode="auto">
          <a:xfrm>
            <a:off x="460685" y="1592287"/>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84213" y="188913"/>
            <a:ext cx="7772400" cy="863600"/>
          </a:xfrm>
        </p:spPr>
        <p:txBody>
          <a:bodyPr/>
          <a:lstStyle/>
          <a:p>
            <a:r>
              <a:rPr lang="en-US"/>
              <a:t>Flame Photometers</a:t>
            </a:r>
          </a:p>
        </p:txBody>
      </p:sp>
      <p:sp>
        <p:nvSpPr>
          <p:cNvPr id="18435" name="Rectangle 3"/>
          <p:cNvSpPr>
            <a:spLocks noGrp="1" noChangeArrowheads="1"/>
          </p:cNvSpPr>
          <p:nvPr>
            <p:ph type="body" idx="1"/>
          </p:nvPr>
        </p:nvSpPr>
        <p:spPr>
          <a:xfrm>
            <a:off x="684213" y="1052513"/>
            <a:ext cx="7772400" cy="5805487"/>
          </a:xfrm>
        </p:spPr>
        <p:txBody>
          <a:bodyPr/>
          <a:lstStyle/>
          <a:p>
            <a:pPr>
              <a:lnSpc>
                <a:spcPct val="90000"/>
              </a:lnSpc>
            </a:pPr>
            <a:r>
              <a:rPr lang="en-US" sz="2400"/>
              <a:t>Differs from spectrophotometers in three ways:</a:t>
            </a:r>
          </a:p>
          <a:p>
            <a:pPr lvl="1">
              <a:lnSpc>
                <a:spcPct val="90000"/>
              </a:lnSpc>
            </a:pPr>
            <a:r>
              <a:rPr lang="en-US" sz="2000"/>
              <a:t>	Power source and sample holder functions are combined in the flame</a:t>
            </a:r>
          </a:p>
          <a:p>
            <a:pPr lvl="1">
              <a:lnSpc>
                <a:spcPct val="90000"/>
              </a:lnSpc>
            </a:pPr>
            <a:r>
              <a:rPr lang="en-US" sz="2000"/>
              <a:t>	Objective is measurement of sample's emission rather than absorption of light</a:t>
            </a:r>
          </a:p>
          <a:p>
            <a:pPr lvl="1">
              <a:lnSpc>
                <a:spcPct val="90000"/>
              </a:lnSpc>
            </a:pPr>
            <a:r>
              <a:rPr lang="en-US" sz="2000"/>
              <a:t>	Can determine only concentrations of pure metals</a:t>
            </a:r>
          </a:p>
          <a:p>
            <a:pPr>
              <a:lnSpc>
                <a:spcPct val="90000"/>
              </a:lnSpc>
            </a:pPr>
            <a:r>
              <a:rPr lang="en-US" sz="2400"/>
              <a:t>Atomic emission</a:t>
            </a:r>
          </a:p>
          <a:p>
            <a:pPr lvl="1">
              <a:lnSpc>
                <a:spcPct val="90000"/>
              </a:lnSpc>
            </a:pPr>
            <a:r>
              <a:rPr lang="en-US" sz="2000"/>
              <a:t>	Only about 1 % goes from ground state to excited state</a:t>
            </a:r>
          </a:p>
          <a:p>
            <a:pPr lvl="1">
              <a:lnSpc>
                <a:spcPct val="90000"/>
              </a:lnSpc>
            </a:pPr>
            <a:r>
              <a:rPr lang="en-US" sz="2000"/>
              <a:t>	Used for Na</a:t>
            </a:r>
            <a:r>
              <a:rPr lang="en-US" sz="2000" baseline="30000"/>
              <a:t>+</a:t>
            </a:r>
            <a:r>
              <a:rPr lang="en-US" sz="2000"/>
              <a:t>, K</a:t>
            </a:r>
            <a:r>
              <a:rPr lang="en-US" sz="2000" baseline="30000"/>
              <a:t>+</a:t>
            </a:r>
            <a:r>
              <a:rPr lang="en-US" sz="2000"/>
              <a:t> and Li</a:t>
            </a:r>
            <a:r>
              <a:rPr lang="en-US" sz="2000" baseline="30000"/>
              <a:t>+</a:t>
            </a:r>
            <a:endParaRPr lang="en-US" sz="2000"/>
          </a:p>
          <a:p>
            <a:pPr lvl="1">
              <a:lnSpc>
                <a:spcPct val="90000"/>
              </a:lnSpc>
            </a:pPr>
            <a:r>
              <a:rPr lang="en-US" sz="2000"/>
              <a:t>	Li</a:t>
            </a:r>
            <a:r>
              <a:rPr lang="en-US" sz="2000" baseline="30000"/>
              <a:t>+</a:t>
            </a:r>
            <a:r>
              <a:rPr lang="en-US" sz="2000"/>
              <a:t> does not exist in the body normally and it is used as a reference</a:t>
            </a:r>
          </a:p>
          <a:p>
            <a:pPr>
              <a:lnSpc>
                <a:spcPct val="90000"/>
              </a:lnSpc>
            </a:pPr>
            <a:r>
              <a:rPr lang="en-US" sz="2400"/>
              <a:t>Atomic absorption</a:t>
            </a:r>
          </a:p>
          <a:p>
            <a:pPr lvl="1">
              <a:lnSpc>
                <a:spcPct val="90000"/>
              </a:lnSpc>
            </a:pPr>
            <a:r>
              <a:rPr lang="en-US" sz="2000"/>
              <a:t>	A chopped light is used at specific wavelength of the substance to be analyzed</a:t>
            </a:r>
          </a:p>
          <a:p>
            <a:pPr lvl="1">
              <a:lnSpc>
                <a:spcPct val="90000"/>
              </a:lnSpc>
            </a:pPr>
            <a:r>
              <a:rPr lang="en-US" sz="2000"/>
              <a:t>	 Energy is absorbed as the atom goes from ground state to excited state</a:t>
            </a:r>
          </a:p>
          <a:p>
            <a:pPr lvl="1">
              <a:lnSpc>
                <a:spcPct val="90000"/>
              </a:lnSpc>
            </a:pPr>
            <a:r>
              <a:rPr lang="en-US" sz="2000"/>
              <a:t>	Used for calcium, lead, copper, zinc, iron and magnesium</a:t>
            </a:r>
          </a:p>
        </p:txBody>
      </p:sp>
      <p:sp>
        <p:nvSpPr>
          <p:cNvPr id="4" name="Rectangle 4"/>
          <p:cNvSpPr>
            <a:spLocks noChangeArrowheads="1"/>
          </p:cNvSpPr>
          <p:nvPr/>
        </p:nvSpPr>
        <p:spPr bwMode="auto">
          <a:xfrm>
            <a:off x="460685" y="90872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r>
              <a:rPr lang="en-US" b="1">
                <a:ea typeface="MS Mincho" pitchFamily="49" charset="-128"/>
              </a:rPr>
              <a:t>Block diagram of a fluorometer</a:t>
            </a:r>
          </a:p>
        </p:txBody>
      </p:sp>
      <p:pic>
        <p:nvPicPr>
          <p:cNvPr id="77827" name="Picture 3" descr="Fig11-3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088" y="1844824"/>
            <a:ext cx="7048500" cy="46355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4"/>
          <p:cNvSpPr>
            <a:spLocks noChangeArrowheads="1"/>
          </p:cNvSpPr>
          <p:nvPr/>
        </p:nvSpPr>
        <p:spPr bwMode="auto">
          <a:xfrm>
            <a:off x="460685" y="1592287"/>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228600" y="228600"/>
            <a:ext cx="8915400" cy="1143000"/>
          </a:xfrm>
        </p:spPr>
        <p:txBody>
          <a:bodyPr/>
          <a:lstStyle/>
          <a:p>
            <a:r>
              <a:rPr lang="en-US"/>
              <a:t>Clinical Laboratory Instrumentation</a:t>
            </a:r>
          </a:p>
        </p:txBody>
      </p:sp>
      <p:sp>
        <p:nvSpPr>
          <p:cNvPr id="2051" name="Rectangle 3"/>
          <p:cNvSpPr>
            <a:spLocks noGrp="1" noChangeArrowheads="1"/>
          </p:cNvSpPr>
          <p:nvPr>
            <p:ph type="body" idx="1"/>
          </p:nvPr>
        </p:nvSpPr>
        <p:spPr>
          <a:xfrm>
            <a:off x="685800" y="1295400"/>
            <a:ext cx="7772400" cy="4800600"/>
          </a:xfrm>
        </p:spPr>
        <p:txBody>
          <a:bodyPr/>
          <a:lstStyle/>
          <a:p>
            <a:r>
              <a:rPr lang="en-US"/>
              <a:t>Responsible for analyzing patient specimens to provide information</a:t>
            </a:r>
          </a:p>
          <a:p>
            <a:pPr lvl="1"/>
            <a:r>
              <a:rPr lang="en-US"/>
              <a:t>	to aid in diagnosis of disease</a:t>
            </a:r>
          </a:p>
          <a:p>
            <a:pPr lvl="1"/>
            <a:r>
              <a:rPr lang="en-US"/>
              <a:t>	to evaluate effectiveness of therapy</a:t>
            </a:r>
          </a:p>
          <a:p>
            <a:r>
              <a:rPr lang="en-US"/>
              <a:t>Major sections:</a:t>
            </a:r>
          </a:p>
          <a:p>
            <a:pPr lvl="1"/>
            <a:r>
              <a:rPr lang="en-US"/>
              <a:t>	Chemistry lab</a:t>
            </a:r>
          </a:p>
          <a:p>
            <a:pPr lvl="1"/>
            <a:r>
              <a:rPr lang="en-US"/>
              <a:t>	Hematology</a:t>
            </a:r>
          </a:p>
          <a:p>
            <a:pPr lvl="1"/>
            <a:r>
              <a:rPr lang="en-US"/>
              <a:t>	Microbiology</a:t>
            </a:r>
          </a:p>
          <a:p>
            <a:pPr lvl="1"/>
            <a:r>
              <a:rPr lang="en-US"/>
              <a:t>	Blood bank</a:t>
            </a:r>
          </a:p>
          <a:p>
            <a:pPr lvl="1"/>
            <a:endParaRPr lang="en-US"/>
          </a:p>
        </p:txBody>
      </p:sp>
      <p:sp>
        <p:nvSpPr>
          <p:cNvPr id="4" name="Rectangle 4"/>
          <p:cNvSpPr>
            <a:spLocks noChangeArrowheads="1"/>
          </p:cNvSpPr>
          <p:nvPr/>
        </p:nvSpPr>
        <p:spPr bwMode="auto">
          <a:xfrm>
            <a:off x="460685" y="1196752"/>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685800" y="1066800"/>
            <a:ext cx="7772400" cy="685800"/>
          </a:xfrm>
        </p:spPr>
        <p:txBody>
          <a:bodyPr/>
          <a:lstStyle/>
          <a:p>
            <a:r>
              <a:rPr lang="en-US" sz="4000" b="1">
                <a:ea typeface="MS Mincho" pitchFamily="49" charset="-128"/>
              </a:rPr>
              <a:t>Figure 11.4  Synchron CX4 measurement read window for a rate-type measurement</a:t>
            </a:r>
            <a:endParaRPr lang="en-US" sz="4000" b="1">
              <a:cs typeface="Times New Roman" pitchFamily="18" charset="0"/>
            </a:endParaRPr>
          </a:p>
        </p:txBody>
      </p:sp>
      <p:pic>
        <p:nvPicPr>
          <p:cNvPr id="60419" name="Picture 3" descr="Fig11-4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457200"/>
            <a:ext cx="7429500" cy="46609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9570" name="Object 2"/>
          <p:cNvGraphicFramePr>
            <a:graphicFrameLocks noChangeAspect="1"/>
          </p:cNvGraphicFramePr>
          <p:nvPr/>
        </p:nvGraphicFramePr>
        <p:xfrm>
          <a:off x="0" y="228600"/>
          <a:ext cx="9144000" cy="5745163"/>
        </p:xfrm>
        <a:graphic>
          <a:graphicData uri="http://schemas.openxmlformats.org/presentationml/2006/ole">
            <mc:AlternateContent xmlns:mc="http://schemas.openxmlformats.org/markup-compatibility/2006">
              <mc:Choice xmlns:v="urn:schemas-microsoft-com:vml" Requires="v">
                <p:oleObj spid="_x0000_s109578" name="Clip" r:id="rId4" imgW="7622969" imgH="4672586" progId="MS_ClipArt_Gallery.2">
                  <p:embed/>
                </p:oleObj>
              </mc:Choice>
              <mc:Fallback>
                <p:oleObj name="Clip" r:id="rId4" imgW="7622969" imgH="4672586" progId="MS_ClipArt_Gallery.2">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r="13034" b="10869"/>
                      <a:stretch>
                        <a:fillRect/>
                      </a:stretch>
                    </p:blipFill>
                    <p:spPr bwMode="auto">
                      <a:xfrm>
                        <a:off x="0" y="228600"/>
                        <a:ext cx="9144000" cy="5745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9571" name="Text Box 3"/>
          <p:cNvSpPr txBox="1">
            <a:spLocks noChangeArrowheads="1"/>
          </p:cNvSpPr>
          <p:nvPr/>
        </p:nvSpPr>
        <p:spPr bwMode="auto">
          <a:xfrm>
            <a:off x="206375" y="6019800"/>
            <a:ext cx="89376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Synchron CX4 measurement read window for a rate-type measurement.</a:t>
            </a:r>
          </a:p>
        </p:txBody>
      </p:sp>
      <p:sp>
        <p:nvSpPr>
          <p:cNvPr id="109572" name="Rectangle 4"/>
          <p:cNvSpPr>
            <a:spLocks noGrp="1" noChangeArrowheads="1"/>
          </p:cNvSpPr>
          <p:nvPr>
            <p:ph type="title"/>
          </p:nvPr>
        </p:nvSpPr>
        <p:spPr>
          <a:xfrm>
            <a:off x="4648200" y="3886200"/>
            <a:ext cx="4114800" cy="1143000"/>
          </a:xfrm>
        </p:spPr>
        <p:txBody>
          <a:bodyPr/>
          <a:lstStyle/>
          <a:p>
            <a:r>
              <a:rPr lang="en-US" sz="4000"/>
              <a:t>CX4 measurement read window</a:t>
            </a:r>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611188" y="404813"/>
            <a:ext cx="7772400" cy="609600"/>
          </a:xfrm>
        </p:spPr>
        <p:txBody>
          <a:bodyPr/>
          <a:lstStyle/>
          <a:p>
            <a:r>
              <a:rPr lang="en-US" b="1">
                <a:ea typeface="MS Mincho" pitchFamily="49" charset="-128"/>
              </a:rPr>
              <a:t>Block Diagram of ACA</a:t>
            </a:r>
          </a:p>
        </p:txBody>
      </p:sp>
      <p:pic>
        <p:nvPicPr>
          <p:cNvPr id="82947" name="Picture 3" descr="Fig11-5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1628775"/>
            <a:ext cx="7315200" cy="49276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4"/>
          <p:cNvSpPr>
            <a:spLocks noChangeArrowheads="1"/>
          </p:cNvSpPr>
          <p:nvPr/>
        </p:nvSpPr>
        <p:spPr bwMode="auto">
          <a:xfrm>
            <a:off x="460685" y="1196752"/>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1219200" y="1524000"/>
            <a:ext cx="2667000" cy="3962400"/>
          </a:xfrm>
        </p:spPr>
        <p:txBody>
          <a:bodyPr/>
          <a:lstStyle/>
          <a:p>
            <a:r>
              <a:rPr lang="en-US" b="1">
                <a:ea typeface="MS Mincho" pitchFamily="49" charset="-128"/>
              </a:rPr>
              <a:t>Sample kit and analytical test pack of ACA</a:t>
            </a:r>
          </a:p>
        </p:txBody>
      </p:sp>
      <p:pic>
        <p:nvPicPr>
          <p:cNvPr id="84995" name="Picture 3" descr="Fig11-6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0"/>
            <a:ext cx="3492500" cy="59309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a:t>Chromatology</a:t>
            </a:r>
          </a:p>
        </p:txBody>
      </p:sp>
      <p:sp>
        <p:nvSpPr>
          <p:cNvPr id="19459" name="Rectangle 3"/>
          <p:cNvSpPr>
            <a:spLocks noGrp="1" noChangeArrowheads="1"/>
          </p:cNvSpPr>
          <p:nvPr>
            <p:ph type="body" idx="1"/>
          </p:nvPr>
        </p:nvSpPr>
        <p:spPr/>
        <p:txBody>
          <a:bodyPr/>
          <a:lstStyle/>
          <a:p>
            <a:pPr>
              <a:lnSpc>
                <a:spcPct val="90000"/>
              </a:lnSpc>
            </a:pPr>
            <a:r>
              <a:rPr lang="en-US" sz="2800"/>
              <a:t>Separation of mixture of substances into component parts</a:t>
            </a:r>
          </a:p>
          <a:p>
            <a:pPr>
              <a:lnSpc>
                <a:spcPct val="90000"/>
              </a:lnSpc>
            </a:pPr>
            <a:r>
              <a:rPr lang="en-US" sz="2800"/>
              <a:t>Patient sample (with a volatile solvent) flash evaporates as it enters</a:t>
            </a:r>
          </a:p>
          <a:p>
            <a:pPr>
              <a:lnSpc>
                <a:spcPct val="90000"/>
              </a:lnSpc>
            </a:pPr>
            <a:r>
              <a:rPr lang="en-US" sz="2800"/>
              <a:t>It is carried out through the column (1 m long ang about 7 mm in diameter)</a:t>
            </a:r>
          </a:p>
          <a:p>
            <a:pPr>
              <a:lnSpc>
                <a:spcPct val="90000"/>
              </a:lnSpc>
            </a:pPr>
            <a:r>
              <a:rPr lang="en-US" sz="2800"/>
              <a:t>Each element is delayed seperately in the column and appears at the output yielding different elements at different times</a:t>
            </a:r>
          </a:p>
        </p:txBody>
      </p:sp>
      <p:sp>
        <p:nvSpPr>
          <p:cNvPr id="4" name="Rectangle 4"/>
          <p:cNvSpPr>
            <a:spLocks noChangeArrowheads="1"/>
          </p:cNvSpPr>
          <p:nvPr/>
        </p:nvSpPr>
        <p:spPr bwMode="auto">
          <a:xfrm>
            <a:off x="460685" y="1664295"/>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179388" y="5870575"/>
            <a:ext cx="8640762" cy="987425"/>
          </a:xfrm>
        </p:spPr>
        <p:txBody>
          <a:bodyPr/>
          <a:lstStyle/>
          <a:p>
            <a:r>
              <a:rPr lang="en-US" sz="4000" b="1">
                <a:ea typeface="MS Mincho" pitchFamily="49" charset="-128"/>
              </a:rPr>
              <a:t>A gas-liquid chromatograph (GLC)</a:t>
            </a:r>
          </a:p>
        </p:txBody>
      </p:sp>
      <p:pic>
        <p:nvPicPr>
          <p:cNvPr id="87043" name="Picture 3" descr="Fig11-7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2205038"/>
            <a:ext cx="7454900" cy="3543300"/>
          </a:xfrm>
          <a:prstGeom prst="rect">
            <a:avLst/>
          </a:prstGeom>
          <a:noFill/>
          <a:extLst>
            <a:ext uri="{909E8E84-426E-40DD-AFC4-6F175D3DCCD1}">
              <a14:hiddenFill xmlns:a14="http://schemas.microsoft.com/office/drawing/2010/main">
                <a:solidFill>
                  <a:srgbClr val="FFFFFF"/>
                </a:solidFill>
              </a14:hiddenFill>
            </a:ext>
          </a:extLst>
        </p:spPr>
      </p:pic>
      <p:pic>
        <p:nvPicPr>
          <p:cNvPr id="87044" name="Picture 4" descr="Fig11-8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30600" y="0"/>
            <a:ext cx="5613400" cy="4254500"/>
          </a:xfrm>
          <a:prstGeom prst="rect">
            <a:avLst/>
          </a:prstGeom>
          <a:noFill/>
          <a:extLst>
            <a:ext uri="{909E8E84-426E-40DD-AFC4-6F175D3DCCD1}">
              <a14:hiddenFill xmlns:a14="http://schemas.microsoft.com/office/drawing/2010/main">
                <a:solidFill>
                  <a:srgbClr val="FFFFFF"/>
                </a:solidFill>
              </a14:hiddenFill>
            </a:ext>
          </a:extLst>
        </p:spPr>
      </p:pic>
      <p:sp>
        <p:nvSpPr>
          <p:cNvPr id="87045" name="Text Box 5"/>
          <p:cNvSpPr txBox="1">
            <a:spLocks noChangeArrowheads="1"/>
          </p:cNvSpPr>
          <p:nvPr/>
        </p:nvSpPr>
        <p:spPr bwMode="auto">
          <a:xfrm>
            <a:off x="4356100" y="188913"/>
            <a:ext cx="352425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Example of GLC recording</a:t>
            </a:r>
          </a:p>
          <a:p>
            <a:r>
              <a:rPr lang="en-US"/>
              <a:t>for analysis of blood levels</a:t>
            </a:r>
          </a:p>
          <a:p>
            <a:r>
              <a:rPr lang="en-US"/>
              <a:t>(a) phenobabital</a:t>
            </a:r>
          </a:p>
        </p:txBody>
      </p:sp>
      <p:sp>
        <p:nvSpPr>
          <p:cNvPr id="87046" name="Text Box 6"/>
          <p:cNvSpPr txBox="1">
            <a:spLocks noChangeArrowheads="1"/>
          </p:cNvSpPr>
          <p:nvPr/>
        </p:nvSpPr>
        <p:spPr bwMode="auto">
          <a:xfrm>
            <a:off x="6588125" y="2492375"/>
            <a:ext cx="14017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phenytoin</a:t>
            </a:r>
          </a:p>
        </p:txBody>
      </p:sp>
      <p:sp>
        <p:nvSpPr>
          <p:cNvPr id="87047" name="Text Box 7"/>
          <p:cNvSpPr txBox="1">
            <a:spLocks noChangeArrowheads="1"/>
          </p:cNvSpPr>
          <p:nvPr/>
        </p:nvSpPr>
        <p:spPr bwMode="auto">
          <a:xfrm>
            <a:off x="5435600" y="1484313"/>
            <a:ext cx="2424113"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Heptabarbital</a:t>
            </a:r>
          </a:p>
          <a:p>
            <a:r>
              <a:rPr lang="en-US"/>
              <a:t>(internal standard)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Electrophoresis</a:t>
            </a:r>
          </a:p>
        </p:txBody>
      </p:sp>
      <p:sp>
        <p:nvSpPr>
          <p:cNvPr id="20483" name="Rectangle 3"/>
          <p:cNvSpPr>
            <a:spLocks noGrp="1" noChangeArrowheads="1"/>
          </p:cNvSpPr>
          <p:nvPr>
            <p:ph type="body" idx="1"/>
          </p:nvPr>
        </p:nvSpPr>
        <p:spPr/>
        <p:txBody>
          <a:bodyPr/>
          <a:lstStyle/>
          <a:p>
            <a:pPr>
              <a:lnSpc>
                <a:spcPct val="80000"/>
              </a:lnSpc>
            </a:pPr>
            <a:r>
              <a:rPr lang="en-US" sz="2800"/>
              <a:t>Functions:</a:t>
            </a:r>
          </a:p>
          <a:p>
            <a:pPr lvl="1">
              <a:lnSpc>
                <a:spcPct val="80000"/>
              </a:lnSpc>
            </a:pPr>
            <a:r>
              <a:rPr lang="en-US" sz="2400"/>
              <a:t>	Measures quantities of various types of proteins in plasma, urine and CSF</a:t>
            </a:r>
          </a:p>
          <a:p>
            <a:pPr>
              <a:lnSpc>
                <a:spcPct val="80000"/>
              </a:lnSpc>
            </a:pPr>
            <a:r>
              <a:rPr lang="en-US" sz="2800"/>
              <a:t>Seperates enzymes into their component isoenzymes</a:t>
            </a:r>
          </a:p>
          <a:p>
            <a:pPr lvl="1">
              <a:lnSpc>
                <a:spcPct val="80000"/>
              </a:lnSpc>
            </a:pPr>
            <a:r>
              <a:rPr lang="en-US" sz="2400"/>
              <a:t>	Identifies antibodies, etc</a:t>
            </a:r>
          </a:p>
          <a:p>
            <a:pPr>
              <a:lnSpc>
                <a:spcPct val="80000"/>
              </a:lnSpc>
            </a:pPr>
            <a:r>
              <a:rPr lang="en-US" sz="2800"/>
              <a:t>Operation</a:t>
            </a:r>
          </a:p>
          <a:p>
            <a:pPr lvl="1">
              <a:lnSpc>
                <a:spcPct val="80000"/>
              </a:lnSpc>
            </a:pPr>
            <a:r>
              <a:rPr lang="en-US" sz="2400"/>
              <a:t>	Sample is applied to medium</a:t>
            </a:r>
          </a:p>
          <a:p>
            <a:pPr lvl="1">
              <a:lnSpc>
                <a:spcPct val="80000"/>
              </a:lnSpc>
            </a:pPr>
            <a:r>
              <a:rPr lang="en-US" sz="2400"/>
              <a:t>	Under electric field, groups of particles similar in charge, size and shape migrate at similar rates yielding</a:t>
            </a:r>
          </a:p>
          <a:p>
            <a:pPr>
              <a:lnSpc>
                <a:spcPct val="80000"/>
              </a:lnSpc>
            </a:pPr>
            <a:r>
              <a:rPr lang="en-US" sz="2800"/>
              <a:t>Seperation of particles into zones over the bridge</a:t>
            </a:r>
          </a:p>
        </p:txBody>
      </p:sp>
      <p:sp>
        <p:nvSpPr>
          <p:cNvPr id="4" name="Rectangle 4"/>
          <p:cNvSpPr>
            <a:spLocks noChangeArrowheads="1"/>
          </p:cNvSpPr>
          <p:nvPr/>
        </p:nvSpPr>
        <p:spPr bwMode="auto">
          <a:xfrm>
            <a:off x="460685" y="1664295"/>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696428" y="434752"/>
            <a:ext cx="7772400" cy="762000"/>
          </a:xfrm>
        </p:spPr>
        <p:txBody>
          <a:bodyPr/>
          <a:lstStyle/>
          <a:p>
            <a:r>
              <a:rPr lang="en-US" sz="4000" b="1" dirty="0">
                <a:ea typeface="MS Mincho" pitchFamily="49" charset="-128"/>
              </a:rPr>
              <a:t>Cellulose acetate electrophoresis</a:t>
            </a:r>
          </a:p>
        </p:txBody>
      </p:sp>
      <p:pic>
        <p:nvPicPr>
          <p:cNvPr id="65539" name="Picture 3" descr="Fig11-9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2988" y="1844675"/>
            <a:ext cx="6680200" cy="46863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4"/>
          <p:cNvSpPr>
            <a:spLocks noChangeArrowheads="1"/>
          </p:cNvSpPr>
          <p:nvPr/>
        </p:nvSpPr>
        <p:spPr bwMode="auto">
          <a:xfrm>
            <a:off x="460685" y="1196752"/>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685800" y="990600"/>
            <a:ext cx="7772400" cy="762000"/>
          </a:xfrm>
        </p:spPr>
        <p:txBody>
          <a:bodyPr/>
          <a:lstStyle/>
          <a:p>
            <a:r>
              <a:rPr lang="en-US" sz="4000" b="1">
                <a:ea typeface="MS Mincho" pitchFamily="49" charset="-128"/>
              </a:rPr>
              <a:t>Examples of patterns of serum protein electrophoresis</a:t>
            </a:r>
          </a:p>
        </p:txBody>
      </p:sp>
      <p:pic>
        <p:nvPicPr>
          <p:cNvPr id="66563" name="Picture 3" descr="Fig11-10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2349500"/>
            <a:ext cx="8334375" cy="32893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4"/>
          <p:cNvSpPr>
            <a:spLocks noChangeArrowheads="1"/>
          </p:cNvSpPr>
          <p:nvPr/>
        </p:nvSpPr>
        <p:spPr bwMode="auto">
          <a:xfrm>
            <a:off x="460685" y="2096343"/>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84213" y="188913"/>
            <a:ext cx="7772400" cy="1143000"/>
          </a:xfrm>
        </p:spPr>
        <p:txBody>
          <a:bodyPr/>
          <a:lstStyle/>
          <a:p>
            <a:r>
              <a:rPr lang="en-US"/>
              <a:t>Hematology</a:t>
            </a:r>
          </a:p>
        </p:txBody>
      </p:sp>
      <p:sp>
        <p:nvSpPr>
          <p:cNvPr id="21507" name="Rectangle 3"/>
          <p:cNvSpPr>
            <a:spLocks noGrp="1" noChangeArrowheads="1"/>
          </p:cNvSpPr>
          <p:nvPr>
            <p:ph type="body" idx="1"/>
          </p:nvPr>
        </p:nvSpPr>
        <p:spPr>
          <a:xfrm>
            <a:off x="685800" y="1341438"/>
            <a:ext cx="7772400" cy="5183187"/>
          </a:xfrm>
        </p:spPr>
        <p:txBody>
          <a:bodyPr/>
          <a:lstStyle/>
          <a:p>
            <a:pPr>
              <a:lnSpc>
                <a:spcPct val="80000"/>
              </a:lnSpc>
            </a:pPr>
            <a:r>
              <a:rPr lang="en-US" sz="2400"/>
              <a:t>Blood:</a:t>
            </a:r>
          </a:p>
          <a:p>
            <a:pPr lvl="1">
              <a:lnSpc>
                <a:spcPct val="80000"/>
              </a:lnSpc>
            </a:pPr>
            <a:r>
              <a:rPr lang="en-US" sz="2000"/>
              <a:t>	Formed elements</a:t>
            </a:r>
          </a:p>
          <a:p>
            <a:pPr lvl="2">
              <a:lnSpc>
                <a:spcPct val="80000"/>
              </a:lnSpc>
            </a:pPr>
            <a:r>
              <a:rPr lang="en-US" sz="1800"/>
              <a:t>		Red blood cells (RBC) - erythrocytes; 4.6 to 6.2*10</a:t>
            </a:r>
            <a:r>
              <a:rPr lang="en-US" sz="1800" baseline="30000"/>
              <a:t>6</a:t>
            </a:r>
            <a:r>
              <a:rPr lang="en-US" sz="1800"/>
              <a:t>/µl in men and  4.2 to 5.4*10</a:t>
            </a:r>
            <a:r>
              <a:rPr lang="en-US" sz="1800" baseline="30000"/>
              <a:t>6</a:t>
            </a:r>
            <a:r>
              <a:rPr lang="en-US" sz="1800"/>
              <a:t>/µl in women</a:t>
            </a:r>
          </a:p>
          <a:p>
            <a:pPr lvl="2">
              <a:lnSpc>
                <a:spcPct val="80000"/>
              </a:lnSpc>
            </a:pPr>
            <a:r>
              <a:rPr lang="en-US" sz="1800"/>
              <a:t>		White blood cells (WBC) - leucocytes; 4500 to 11000/µl</a:t>
            </a:r>
          </a:p>
          <a:p>
            <a:pPr lvl="2">
              <a:lnSpc>
                <a:spcPct val="80000"/>
              </a:lnSpc>
            </a:pPr>
            <a:r>
              <a:rPr lang="en-US" sz="1800"/>
              <a:t>		Platelets - thrombocytes, 4 to 4 µm in size and 150,000 to 400,000/µl</a:t>
            </a:r>
          </a:p>
          <a:p>
            <a:pPr>
              <a:lnSpc>
                <a:spcPct val="80000"/>
              </a:lnSpc>
            </a:pPr>
            <a:r>
              <a:rPr lang="en-US" sz="2400"/>
              <a:t>Substances in solution</a:t>
            </a:r>
          </a:p>
          <a:p>
            <a:pPr>
              <a:lnSpc>
                <a:spcPct val="80000"/>
              </a:lnSpc>
            </a:pPr>
            <a:r>
              <a:rPr lang="en-US" sz="2400"/>
              <a:t>Water</a:t>
            </a:r>
          </a:p>
          <a:p>
            <a:pPr>
              <a:lnSpc>
                <a:spcPct val="80000"/>
              </a:lnSpc>
            </a:pPr>
            <a:r>
              <a:rPr lang="en-US" sz="2400"/>
              <a:t>Packed RBC volume = hematocrit (HCT)</a:t>
            </a:r>
          </a:p>
          <a:p>
            <a:pPr lvl="1">
              <a:lnSpc>
                <a:spcPct val="80000"/>
              </a:lnSpc>
            </a:pPr>
            <a:r>
              <a:rPr lang="en-US" sz="2000"/>
              <a:t>	Expressed in the ratio of formed elements to total volume</a:t>
            </a:r>
          </a:p>
          <a:p>
            <a:pPr lvl="1">
              <a:lnSpc>
                <a:spcPct val="80000"/>
              </a:lnSpc>
            </a:pPr>
            <a:r>
              <a:rPr lang="en-US" sz="2000"/>
              <a:t>	40 to 54 % in adult men</a:t>
            </a:r>
          </a:p>
          <a:p>
            <a:pPr lvl="1">
              <a:lnSpc>
                <a:spcPct val="80000"/>
              </a:lnSpc>
            </a:pPr>
            <a:r>
              <a:rPr lang="en-US" sz="2000"/>
              <a:t>	35 to 47 % in adult women</a:t>
            </a:r>
          </a:p>
          <a:p>
            <a:pPr>
              <a:lnSpc>
                <a:spcPct val="80000"/>
              </a:lnSpc>
            </a:pPr>
            <a:r>
              <a:rPr lang="en-US" sz="2400"/>
              <a:t>Hemoglobin (Hb) in grams/dl</a:t>
            </a:r>
          </a:p>
          <a:p>
            <a:pPr lvl="1">
              <a:lnSpc>
                <a:spcPct val="80000"/>
              </a:lnSpc>
            </a:pPr>
            <a:r>
              <a:rPr lang="en-US" sz="2000"/>
              <a:t>	13.5 to 18 g/dl in adult men</a:t>
            </a:r>
          </a:p>
          <a:p>
            <a:pPr lvl="1">
              <a:lnSpc>
                <a:spcPct val="80000"/>
              </a:lnSpc>
            </a:pPr>
            <a:r>
              <a:rPr lang="en-US" sz="2000"/>
              <a:t>	12 to 16 g/dl in adult women</a:t>
            </a:r>
          </a:p>
        </p:txBody>
      </p:sp>
      <p:sp>
        <p:nvSpPr>
          <p:cNvPr id="4" name="Rectangle 4"/>
          <p:cNvSpPr>
            <a:spLocks noChangeArrowheads="1"/>
          </p:cNvSpPr>
          <p:nvPr/>
        </p:nvSpPr>
        <p:spPr bwMode="auto">
          <a:xfrm>
            <a:off x="460685" y="1196752"/>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4"/>
          <p:cNvSpPr>
            <a:spLocks noGrp="1" noChangeArrowheads="1"/>
          </p:cNvSpPr>
          <p:nvPr>
            <p:ph type="title"/>
          </p:nvPr>
        </p:nvSpPr>
        <p:spPr/>
        <p:txBody>
          <a:bodyPr/>
          <a:lstStyle/>
          <a:p>
            <a:r>
              <a:rPr lang="en-US"/>
              <a:t>Operations in a Clinical Laboratory</a:t>
            </a:r>
          </a:p>
        </p:txBody>
      </p:sp>
      <p:sp>
        <p:nvSpPr>
          <p:cNvPr id="3077" name="Rectangle 5"/>
          <p:cNvSpPr>
            <a:spLocks noGrp="1" noChangeArrowheads="1"/>
          </p:cNvSpPr>
          <p:nvPr>
            <p:ph type="body" idx="1"/>
          </p:nvPr>
        </p:nvSpPr>
        <p:spPr/>
        <p:txBody>
          <a:bodyPr/>
          <a:lstStyle/>
          <a:p>
            <a:r>
              <a:rPr lang="en-US"/>
              <a:t>Sample handling</a:t>
            </a:r>
          </a:p>
          <a:p>
            <a:r>
              <a:rPr lang="en-US"/>
              <a:t>Performing tests</a:t>
            </a:r>
          </a:p>
          <a:p>
            <a:r>
              <a:rPr lang="en-US"/>
              <a:t>Discards used samples safely</a:t>
            </a:r>
          </a:p>
          <a:p>
            <a:r>
              <a:rPr lang="en-US"/>
              <a:t>Computer system for information management</a:t>
            </a:r>
          </a:p>
          <a:p>
            <a:pPr lvl="1"/>
            <a:r>
              <a:rPr lang="en-US"/>
              <a:t>	Analyzes and reports results</a:t>
            </a:r>
          </a:p>
          <a:p>
            <a:pPr lvl="1"/>
            <a:r>
              <a:rPr lang="en-US"/>
              <a:t>	Stores results in a data base	</a:t>
            </a:r>
          </a:p>
        </p:txBody>
      </p:sp>
      <p:sp>
        <p:nvSpPr>
          <p:cNvPr id="4" name="Rectangle 4"/>
          <p:cNvSpPr>
            <a:spLocks noChangeArrowheads="1"/>
          </p:cNvSpPr>
          <p:nvPr/>
        </p:nvSpPr>
        <p:spPr bwMode="auto">
          <a:xfrm>
            <a:off x="460685" y="1880319"/>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84213" y="260350"/>
            <a:ext cx="7772400" cy="1143000"/>
          </a:xfrm>
        </p:spPr>
        <p:txBody>
          <a:bodyPr/>
          <a:lstStyle/>
          <a:p>
            <a:r>
              <a:rPr lang="en-US"/>
              <a:t>Blood cells</a:t>
            </a:r>
          </a:p>
        </p:txBody>
      </p:sp>
      <p:sp>
        <p:nvSpPr>
          <p:cNvPr id="22531" name="Rectangle 3"/>
          <p:cNvSpPr>
            <a:spLocks noGrp="1" noChangeArrowheads="1"/>
          </p:cNvSpPr>
          <p:nvPr>
            <p:ph type="body" idx="1"/>
          </p:nvPr>
        </p:nvSpPr>
        <p:spPr>
          <a:xfrm>
            <a:off x="539750" y="1557338"/>
            <a:ext cx="8280400" cy="4967287"/>
          </a:xfrm>
        </p:spPr>
        <p:txBody>
          <a:bodyPr/>
          <a:lstStyle/>
          <a:p>
            <a:pPr>
              <a:lnSpc>
                <a:spcPct val="90000"/>
              </a:lnSpc>
            </a:pPr>
            <a:r>
              <a:rPr lang="en-US" sz="2400"/>
              <a:t>Mean corpuscular volume</a:t>
            </a:r>
          </a:p>
          <a:p>
            <a:pPr>
              <a:lnSpc>
                <a:spcPct val="90000"/>
              </a:lnSpc>
            </a:pPr>
            <a:r>
              <a:rPr lang="en-US" sz="2400"/>
              <a:t>	MCV: 82 to 98 µm</a:t>
            </a:r>
            <a:r>
              <a:rPr lang="en-US" sz="2400" baseline="30000"/>
              <a:t>3</a:t>
            </a:r>
            <a:endParaRPr lang="en-US" sz="2400"/>
          </a:p>
          <a:p>
            <a:pPr>
              <a:lnSpc>
                <a:spcPct val="90000"/>
              </a:lnSpc>
            </a:pPr>
            <a:r>
              <a:rPr lang="en-US" sz="2400"/>
              <a:t>Mean corpuscular hemoglobin</a:t>
            </a:r>
          </a:p>
          <a:p>
            <a:pPr>
              <a:lnSpc>
                <a:spcPct val="90000"/>
              </a:lnSpc>
            </a:pPr>
            <a:r>
              <a:rPr lang="en-US" sz="2400"/>
              <a:t>	MCH : 27 to 31 pico gram</a:t>
            </a:r>
          </a:p>
          <a:p>
            <a:pPr>
              <a:lnSpc>
                <a:spcPct val="90000"/>
              </a:lnSpc>
            </a:pPr>
            <a:r>
              <a:rPr lang="en-US" sz="2400"/>
              <a:t>Mean corpuscular hemoglobin content MCHC: 32 to 36 %</a:t>
            </a:r>
          </a:p>
          <a:p>
            <a:pPr>
              <a:lnSpc>
                <a:spcPct val="90000"/>
              </a:lnSpc>
            </a:pPr>
            <a:endParaRPr lang="en-US" sz="2400"/>
          </a:p>
          <a:p>
            <a:pPr>
              <a:lnSpc>
                <a:spcPct val="90000"/>
              </a:lnSpc>
            </a:pPr>
            <a:r>
              <a:rPr lang="en-US" sz="2400"/>
              <a:t>MCV = 10 HCT / RBC count</a:t>
            </a:r>
          </a:p>
          <a:p>
            <a:pPr>
              <a:lnSpc>
                <a:spcPct val="90000"/>
              </a:lnSpc>
            </a:pPr>
            <a:endParaRPr lang="en-US" sz="2400"/>
          </a:p>
          <a:p>
            <a:pPr>
              <a:lnSpc>
                <a:spcPct val="90000"/>
              </a:lnSpc>
            </a:pPr>
            <a:r>
              <a:rPr lang="en-US" sz="2400"/>
              <a:t>MCH = 10 Hg / RBC count</a:t>
            </a:r>
          </a:p>
          <a:p>
            <a:pPr>
              <a:lnSpc>
                <a:spcPct val="90000"/>
              </a:lnSpc>
            </a:pPr>
            <a:endParaRPr lang="en-US" sz="2400"/>
          </a:p>
          <a:p>
            <a:pPr>
              <a:lnSpc>
                <a:spcPct val="90000"/>
              </a:lnSpc>
            </a:pPr>
            <a:r>
              <a:rPr lang="en-US" sz="2400"/>
              <a:t>MCHC = 100 Hg / HCT</a:t>
            </a:r>
          </a:p>
        </p:txBody>
      </p:sp>
      <p:sp>
        <p:nvSpPr>
          <p:cNvPr id="4" name="Rectangle 4"/>
          <p:cNvSpPr>
            <a:spLocks noChangeArrowheads="1"/>
          </p:cNvSpPr>
          <p:nvPr/>
        </p:nvSpPr>
        <p:spPr bwMode="auto">
          <a:xfrm>
            <a:off x="460685" y="1196752"/>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381000" y="2667000"/>
            <a:ext cx="3398838" cy="2417763"/>
          </a:xfrm>
        </p:spPr>
        <p:txBody>
          <a:bodyPr/>
          <a:lstStyle/>
          <a:p>
            <a:r>
              <a:rPr lang="en-US" sz="4000" b="1">
                <a:ea typeface="MS Mincho" pitchFamily="49" charset="-128"/>
              </a:rPr>
              <a:t>A block diagram of a Coulter Model STKS</a:t>
            </a:r>
          </a:p>
        </p:txBody>
      </p:sp>
      <p:sp>
        <p:nvSpPr>
          <p:cNvPr id="67587" name="Freeform 3"/>
          <p:cNvSpPr>
            <a:spLocks/>
          </p:cNvSpPr>
          <p:nvPr/>
        </p:nvSpPr>
        <p:spPr bwMode="auto">
          <a:xfrm>
            <a:off x="5384800" y="828675"/>
            <a:ext cx="157163" cy="434975"/>
          </a:xfrm>
          <a:custGeom>
            <a:avLst/>
            <a:gdLst>
              <a:gd name="T0" fmla="*/ 99 w 99"/>
              <a:gd name="T1" fmla="*/ 0 h 274"/>
              <a:gd name="T2" fmla="*/ 0 w 99"/>
              <a:gd name="T3" fmla="*/ 0 h 274"/>
              <a:gd name="T4" fmla="*/ 0 w 99"/>
              <a:gd name="T5" fmla="*/ 227 h 274"/>
              <a:gd name="T6" fmla="*/ 0 w 99"/>
              <a:gd name="T7" fmla="*/ 227 h 274"/>
              <a:gd name="T8" fmla="*/ 3 w 99"/>
              <a:gd name="T9" fmla="*/ 235 h 274"/>
              <a:gd name="T10" fmla="*/ 6 w 99"/>
              <a:gd name="T11" fmla="*/ 245 h 274"/>
              <a:gd name="T12" fmla="*/ 8 w 99"/>
              <a:gd name="T13" fmla="*/ 253 h 274"/>
              <a:gd name="T14" fmla="*/ 16 w 99"/>
              <a:gd name="T15" fmla="*/ 261 h 274"/>
              <a:gd name="T16" fmla="*/ 22 w 99"/>
              <a:gd name="T17" fmla="*/ 267 h 274"/>
              <a:gd name="T18" fmla="*/ 32 w 99"/>
              <a:gd name="T19" fmla="*/ 272 h 274"/>
              <a:gd name="T20" fmla="*/ 40 w 99"/>
              <a:gd name="T21" fmla="*/ 274 h 274"/>
              <a:gd name="T22" fmla="*/ 51 w 99"/>
              <a:gd name="T23" fmla="*/ 274 h 274"/>
              <a:gd name="T24" fmla="*/ 51 w 99"/>
              <a:gd name="T25" fmla="*/ 274 h 274"/>
              <a:gd name="T26" fmla="*/ 59 w 99"/>
              <a:gd name="T27" fmla="*/ 274 h 274"/>
              <a:gd name="T28" fmla="*/ 70 w 99"/>
              <a:gd name="T29" fmla="*/ 272 h 274"/>
              <a:gd name="T30" fmla="*/ 78 w 99"/>
              <a:gd name="T31" fmla="*/ 267 h 274"/>
              <a:gd name="T32" fmla="*/ 85 w 99"/>
              <a:gd name="T33" fmla="*/ 261 h 274"/>
              <a:gd name="T34" fmla="*/ 91 w 99"/>
              <a:gd name="T35" fmla="*/ 253 h 274"/>
              <a:gd name="T36" fmla="*/ 96 w 99"/>
              <a:gd name="T37" fmla="*/ 245 h 274"/>
              <a:gd name="T38" fmla="*/ 99 w 99"/>
              <a:gd name="T39" fmla="*/ 235 h 274"/>
              <a:gd name="T40" fmla="*/ 99 w 99"/>
              <a:gd name="T41" fmla="*/ 227 h 274"/>
              <a:gd name="T42" fmla="*/ 99 w 99"/>
              <a:gd name="T43" fmla="*/ 0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9" h="274">
                <a:moveTo>
                  <a:pt x="99" y="0"/>
                </a:moveTo>
                <a:lnTo>
                  <a:pt x="0" y="0"/>
                </a:lnTo>
                <a:lnTo>
                  <a:pt x="0" y="227"/>
                </a:lnTo>
                <a:lnTo>
                  <a:pt x="0" y="227"/>
                </a:lnTo>
                <a:lnTo>
                  <a:pt x="3" y="235"/>
                </a:lnTo>
                <a:lnTo>
                  <a:pt x="6" y="245"/>
                </a:lnTo>
                <a:lnTo>
                  <a:pt x="8" y="253"/>
                </a:lnTo>
                <a:lnTo>
                  <a:pt x="16" y="261"/>
                </a:lnTo>
                <a:lnTo>
                  <a:pt x="22" y="267"/>
                </a:lnTo>
                <a:lnTo>
                  <a:pt x="32" y="272"/>
                </a:lnTo>
                <a:lnTo>
                  <a:pt x="40" y="274"/>
                </a:lnTo>
                <a:lnTo>
                  <a:pt x="51" y="274"/>
                </a:lnTo>
                <a:lnTo>
                  <a:pt x="51" y="274"/>
                </a:lnTo>
                <a:lnTo>
                  <a:pt x="59" y="274"/>
                </a:lnTo>
                <a:lnTo>
                  <a:pt x="70" y="272"/>
                </a:lnTo>
                <a:lnTo>
                  <a:pt x="78" y="267"/>
                </a:lnTo>
                <a:lnTo>
                  <a:pt x="85" y="261"/>
                </a:lnTo>
                <a:lnTo>
                  <a:pt x="91" y="253"/>
                </a:lnTo>
                <a:lnTo>
                  <a:pt x="96" y="245"/>
                </a:lnTo>
                <a:lnTo>
                  <a:pt x="99" y="235"/>
                </a:lnTo>
                <a:lnTo>
                  <a:pt x="99" y="227"/>
                </a:lnTo>
                <a:lnTo>
                  <a:pt x="99" y="0"/>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7588" name="Rectangle 4"/>
          <p:cNvSpPr>
            <a:spLocks noChangeArrowheads="1"/>
          </p:cNvSpPr>
          <p:nvPr/>
        </p:nvSpPr>
        <p:spPr bwMode="auto">
          <a:xfrm>
            <a:off x="6445250" y="4995863"/>
            <a:ext cx="98107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000">
                <a:solidFill>
                  <a:srgbClr val="000000"/>
                </a:solidFill>
              </a:rPr>
              <a:t>Analyzer computer</a:t>
            </a:r>
            <a:endParaRPr lang="en-US" sz="1000"/>
          </a:p>
        </p:txBody>
      </p:sp>
      <p:sp>
        <p:nvSpPr>
          <p:cNvPr id="67589" name="Rectangle 5"/>
          <p:cNvSpPr>
            <a:spLocks noChangeArrowheads="1"/>
          </p:cNvSpPr>
          <p:nvPr/>
        </p:nvSpPr>
        <p:spPr bwMode="auto">
          <a:xfrm>
            <a:off x="8697913" y="3914775"/>
            <a:ext cx="2524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lnSpc>
                <a:spcPct val="85000"/>
              </a:lnSpc>
            </a:pPr>
            <a:r>
              <a:rPr lang="en-US" sz="1000">
                <a:solidFill>
                  <a:srgbClr val="000000"/>
                </a:solidFill>
              </a:rPr>
              <a:t>RBC</a:t>
            </a:r>
          </a:p>
          <a:p>
            <a:pPr eaLnBrk="1" hangingPunct="1">
              <a:lnSpc>
                <a:spcPct val="85000"/>
              </a:lnSpc>
            </a:pPr>
            <a:r>
              <a:rPr lang="en-US" sz="1000">
                <a:solidFill>
                  <a:srgbClr val="000000"/>
                </a:solidFill>
              </a:rPr>
              <a:t>bath</a:t>
            </a:r>
            <a:endParaRPr lang="en-US" sz="1000"/>
          </a:p>
        </p:txBody>
      </p:sp>
      <p:sp>
        <p:nvSpPr>
          <p:cNvPr id="67590" name="Rectangle 6"/>
          <p:cNvSpPr>
            <a:spLocks noChangeArrowheads="1"/>
          </p:cNvSpPr>
          <p:nvPr/>
        </p:nvSpPr>
        <p:spPr bwMode="auto">
          <a:xfrm>
            <a:off x="4857750" y="3081338"/>
            <a:ext cx="28892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lnSpc>
                <a:spcPct val="85000"/>
              </a:lnSpc>
            </a:pPr>
            <a:r>
              <a:rPr lang="en-US" sz="1000">
                <a:solidFill>
                  <a:srgbClr val="000000"/>
                </a:solidFill>
              </a:rPr>
              <a:t>WBC</a:t>
            </a:r>
          </a:p>
          <a:p>
            <a:pPr eaLnBrk="1" hangingPunct="1">
              <a:lnSpc>
                <a:spcPct val="85000"/>
              </a:lnSpc>
            </a:pPr>
            <a:r>
              <a:rPr lang="en-US" sz="1000">
                <a:solidFill>
                  <a:srgbClr val="000000"/>
                </a:solidFill>
              </a:rPr>
              <a:t>bath</a:t>
            </a:r>
            <a:endParaRPr lang="en-US" sz="1000"/>
          </a:p>
        </p:txBody>
      </p:sp>
      <p:sp>
        <p:nvSpPr>
          <p:cNvPr id="67591" name="Rectangle 7"/>
          <p:cNvSpPr>
            <a:spLocks noChangeArrowheads="1"/>
          </p:cNvSpPr>
          <p:nvPr/>
        </p:nvSpPr>
        <p:spPr bwMode="auto">
          <a:xfrm>
            <a:off x="6699250" y="3035300"/>
            <a:ext cx="21907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000">
                <a:solidFill>
                  <a:srgbClr val="000000"/>
                </a:solidFill>
              </a:rPr>
              <a:t>Hgb</a:t>
            </a:r>
            <a:endParaRPr lang="en-US" sz="1000"/>
          </a:p>
        </p:txBody>
      </p:sp>
      <p:sp>
        <p:nvSpPr>
          <p:cNvPr id="67592" name="Rectangle 8"/>
          <p:cNvSpPr>
            <a:spLocks noChangeArrowheads="1"/>
          </p:cNvSpPr>
          <p:nvPr/>
        </p:nvSpPr>
        <p:spPr bwMode="auto">
          <a:xfrm>
            <a:off x="6619875" y="5578475"/>
            <a:ext cx="650875"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lnSpc>
                <a:spcPct val="85000"/>
              </a:lnSpc>
            </a:pPr>
            <a:r>
              <a:rPr lang="en-US" sz="1000">
                <a:solidFill>
                  <a:srgbClr val="000000"/>
                </a:solidFill>
              </a:rPr>
              <a:t>Data</a:t>
            </a:r>
          </a:p>
          <a:p>
            <a:pPr eaLnBrk="1" hangingPunct="1">
              <a:lnSpc>
                <a:spcPct val="85000"/>
              </a:lnSpc>
            </a:pPr>
            <a:r>
              <a:rPr lang="en-US" sz="1000">
                <a:solidFill>
                  <a:srgbClr val="000000"/>
                </a:solidFill>
              </a:rPr>
              <a:t>management</a:t>
            </a:r>
          </a:p>
          <a:p>
            <a:pPr eaLnBrk="1" hangingPunct="1">
              <a:lnSpc>
                <a:spcPct val="85000"/>
              </a:lnSpc>
            </a:pPr>
            <a:r>
              <a:rPr lang="en-US" sz="1000">
                <a:solidFill>
                  <a:srgbClr val="000000"/>
                </a:solidFill>
              </a:rPr>
              <a:t>system</a:t>
            </a:r>
            <a:endParaRPr lang="en-US" sz="1000"/>
          </a:p>
        </p:txBody>
      </p:sp>
      <p:sp>
        <p:nvSpPr>
          <p:cNvPr id="67593" name="Rectangle 9"/>
          <p:cNvSpPr>
            <a:spLocks noChangeArrowheads="1"/>
          </p:cNvSpPr>
          <p:nvPr/>
        </p:nvSpPr>
        <p:spPr bwMode="auto">
          <a:xfrm>
            <a:off x="5656263" y="5578475"/>
            <a:ext cx="566737"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lnSpc>
                <a:spcPct val="85000"/>
              </a:lnSpc>
            </a:pPr>
            <a:r>
              <a:rPr lang="en-US" sz="1000">
                <a:solidFill>
                  <a:srgbClr val="000000"/>
                </a:solidFill>
              </a:rPr>
              <a:t>Laboratory</a:t>
            </a:r>
          </a:p>
          <a:p>
            <a:pPr eaLnBrk="1" hangingPunct="1">
              <a:lnSpc>
                <a:spcPct val="85000"/>
              </a:lnSpc>
            </a:pPr>
            <a:r>
              <a:rPr lang="en-US" sz="1000">
                <a:solidFill>
                  <a:srgbClr val="000000"/>
                </a:solidFill>
              </a:rPr>
              <a:t>computer</a:t>
            </a:r>
          </a:p>
          <a:p>
            <a:pPr eaLnBrk="1" hangingPunct="1">
              <a:lnSpc>
                <a:spcPct val="85000"/>
              </a:lnSpc>
            </a:pPr>
            <a:r>
              <a:rPr lang="en-US" sz="1000">
                <a:solidFill>
                  <a:srgbClr val="000000"/>
                </a:solidFill>
              </a:rPr>
              <a:t>system</a:t>
            </a:r>
          </a:p>
        </p:txBody>
      </p:sp>
      <p:sp>
        <p:nvSpPr>
          <p:cNvPr id="67594" name="Rectangle 10"/>
          <p:cNvSpPr>
            <a:spLocks noChangeArrowheads="1"/>
          </p:cNvSpPr>
          <p:nvPr/>
        </p:nvSpPr>
        <p:spPr bwMode="auto">
          <a:xfrm>
            <a:off x="7675563" y="5715000"/>
            <a:ext cx="34607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000">
                <a:solidFill>
                  <a:srgbClr val="000000"/>
                </a:solidFill>
              </a:rPr>
              <a:t>Printer</a:t>
            </a:r>
            <a:endParaRPr lang="en-US" sz="1000"/>
          </a:p>
        </p:txBody>
      </p:sp>
      <p:sp>
        <p:nvSpPr>
          <p:cNvPr id="67595" name="Rectangle 11"/>
          <p:cNvSpPr>
            <a:spLocks noChangeArrowheads="1"/>
          </p:cNvSpPr>
          <p:nvPr/>
        </p:nvSpPr>
        <p:spPr bwMode="auto">
          <a:xfrm>
            <a:off x="5102225" y="1479550"/>
            <a:ext cx="3524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lnSpc>
                <a:spcPct val="80000"/>
              </a:lnSpc>
            </a:pPr>
            <a:r>
              <a:rPr lang="en-US" sz="1000">
                <a:solidFill>
                  <a:srgbClr val="000000"/>
                </a:solidFill>
              </a:rPr>
              <a:t>Lysing</a:t>
            </a:r>
          </a:p>
          <a:p>
            <a:pPr eaLnBrk="1" hangingPunct="1">
              <a:lnSpc>
                <a:spcPct val="80000"/>
              </a:lnSpc>
            </a:pPr>
            <a:r>
              <a:rPr lang="en-US" sz="1000">
                <a:solidFill>
                  <a:srgbClr val="000000"/>
                </a:solidFill>
              </a:rPr>
              <a:t>agent</a:t>
            </a:r>
            <a:endParaRPr lang="en-US" sz="1000"/>
          </a:p>
        </p:txBody>
      </p:sp>
      <p:sp>
        <p:nvSpPr>
          <p:cNvPr id="67596" name="Rectangle 12"/>
          <p:cNvSpPr>
            <a:spLocks noChangeArrowheads="1"/>
          </p:cNvSpPr>
          <p:nvPr/>
        </p:nvSpPr>
        <p:spPr bwMode="auto">
          <a:xfrm>
            <a:off x="3416300" y="1412875"/>
            <a:ext cx="52863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lnSpc>
                <a:spcPct val="80000"/>
              </a:lnSpc>
            </a:pPr>
            <a:r>
              <a:rPr lang="en-US" sz="1000">
                <a:solidFill>
                  <a:srgbClr val="000000"/>
                </a:solidFill>
              </a:rPr>
              <a:t>WBC</a:t>
            </a:r>
          </a:p>
          <a:p>
            <a:pPr eaLnBrk="1" hangingPunct="1">
              <a:lnSpc>
                <a:spcPct val="80000"/>
              </a:lnSpc>
            </a:pPr>
            <a:r>
              <a:rPr lang="en-US" sz="1000">
                <a:solidFill>
                  <a:srgbClr val="000000"/>
                </a:solidFill>
              </a:rPr>
              <a:t>stabilizing</a:t>
            </a:r>
          </a:p>
          <a:p>
            <a:pPr eaLnBrk="1" hangingPunct="1">
              <a:lnSpc>
                <a:spcPct val="80000"/>
              </a:lnSpc>
            </a:pPr>
            <a:r>
              <a:rPr lang="en-US" sz="1000">
                <a:solidFill>
                  <a:srgbClr val="000000"/>
                </a:solidFill>
              </a:rPr>
              <a:t>agent</a:t>
            </a:r>
            <a:endParaRPr lang="en-US" sz="1000"/>
          </a:p>
        </p:txBody>
      </p:sp>
      <p:sp>
        <p:nvSpPr>
          <p:cNvPr id="67597" name="Rectangle 13"/>
          <p:cNvSpPr>
            <a:spLocks noChangeArrowheads="1"/>
          </p:cNvSpPr>
          <p:nvPr/>
        </p:nvSpPr>
        <p:spPr bwMode="auto">
          <a:xfrm>
            <a:off x="4284663" y="2276475"/>
            <a:ext cx="3587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lnSpc>
                <a:spcPct val="80000"/>
              </a:lnSpc>
            </a:pPr>
            <a:r>
              <a:rPr lang="en-US" sz="1000">
                <a:solidFill>
                  <a:srgbClr val="000000"/>
                </a:solidFill>
              </a:rPr>
              <a:t>Lysing</a:t>
            </a:r>
          </a:p>
          <a:p>
            <a:pPr eaLnBrk="1" hangingPunct="1">
              <a:lnSpc>
                <a:spcPct val="80000"/>
              </a:lnSpc>
            </a:pPr>
            <a:r>
              <a:rPr lang="en-US" sz="1000">
                <a:solidFill>
                  <a:srgbClr val="000000"/>
                </a:solidFill>
              </a:rPr>
              <a:t>and</a:t>
            </a:r>
          </a:p>
          <a:p>
            <a:pPr eaLnBrk="1" hangingPunct="1">
              <a:lnSpc>
                <a:spcPct val="80000"/>
              </a:lnSpc>
            </a:pPr>
            <a:r>
              <a:rPr lang="en-US" sz="1000">
                <a:solidFill>
                  <a:srgbClr val="000000"/>
                </a:solidFill>
              </a:rPr>
              <a:t>mixing</a:t>
            </a:r>
          </a:p>
        </p:txBody>
      </p:sp>
      <p:sp>
        <p:nvSpPr>
          <p:cNvPr id="67598" name="Rectangle 14"/>
          <p:cNvSpPr>
            <a:spLocks noChangeArrowheads="1"/>
          </p:cNvSpPr>
          <p:nvPr/>
        </p:nvSpPr>
        <p:spPr bwMode="auto">
          <a:xfrm>
            <a:off x="4210050" y="3005138"/>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lnSpc>
                <a:spcPct val="80000"/>
              </a:lnSpc>
            </a:pPr>
            <a:r>
              <a:rPr lang="en-US" sz="1000">
                <a:solidFill>
                  <a:srgbClr val="000000"/>
                </a:solidFill>
              </a:rPr>
              <a:t>Triple</a:t>
            </a:r>
          </a:p>
          <a:p>
            <a:pPr eaLnBrk="1" hangingPunct="1">
              <a:lnSpc>
                <a:spcPct val="80000"/>
              </a:lnSpc>
            </a:pPr>
            <a:r>
              <a:rPr lang="en-US" sz="1000">
                <a:solidFill>
                  <a:srgbClr val="000000"/>
                </a:solidFill>
              </a:rPr>
              <a:t>transducer</a:t>
            </a:r>
          </a:p>
          <a:p>
            <a:pPr eaLnBrk="1" hangingPunct="1">
              <a:lnSpc>
                <a:spcPct val="80000"/>
              </a:lnSpc>
            </a:pPr>
            <a:r>
              <a:rPr lang="en-US" sz="1000">
                <a:solidFill>
                  <a:srgbClr val="000000"/>
                </a:solidFill>
              </a:rPr>
              <a:t>module</a:t>
            </a:r>
          </a:p>
        </p:txBody>
      </p:sp>
      <p:sp>
        <p:nvSpPr>
          <p:cNvPr id="67599" name="Freeform 15"/>
          <p:cNvSpPr>
            <a:spLocks/>
          </p:cNvSpPr>
          <p:nvPr/>
        </p:nvSpPr>
        <p:spPr bwMode="auto">
          <a:xfrm>
            <a:off x="4471988" y="588963"/>
            <a:ext cx="1581150" cy="1635125"/>
          </a:xfrm>
          <a:custGeom>
            <a:avLst/>
            <a:gdLst>
              <a:gd name="T0" fmla="*/ 996 w 996"/>
              <a:gd name="T1" fmla="*/ 90 h 1030"/>
              <a:gd name="T2" fmla="*/ 996 w 996"/>
              <a:gd name="T3" fmla="*/ 0 h 1030"/>
              <a:gd name="T4" fmla="*/ 0 w 996"/>
              <a:gd name="T5" fmla="*/ 0 h 1030"/>
              <a:gd name="T6" fmla="*/ 0 w 996"/>
              <a:gd name="T7" fmla="*/ 1030 h 1030"/>
            </a:gdLst>
            <a:ahLst/>
            <a:cxnLst>
              <a:cxn ang="0">
                <a:pos x="T0" y="T1"/>
              </a:cxn>
              <a:cxn ang="0">
                <a:pos x="T2" y="T3"/>
              </a:cxn>
              <a:cxn ang="0">
                <a:pos x="T4" y="T5"/>
              </a:cxn>
              <a:cxn ang="0">
                <a:pos x="T6" y="T7"/>
              </a:cxn>
            </a:cxnLst>
            <a:rect l="0" t="0" r="r" b="b"/>
            <a:pathLst>
              <a:path w="996" h="1030">
                <a:moveTo>
                  <a:pt x="996" y="90"/>
                </a:moveTo>
                <a:lnTo>
                  <a:pt x="996" y="0"/>
                </a:lnTo>
                <a:lnTo>
                  <a:pt x="0" y="0"/>
                </a:lnTo>
                <a:lnTo>
                  <a:pt x="0" y="1030"/>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600" name="Freeform 16"/>
          <p:cNvSpPr>
            <a:spLocks/>
          </p:cNvSpPr>
          <p:nvPr/>
        </p:nvSpPr>
        <p:spPr bwMode="auto">
          <a:xfrm>
            <a:off x="6289675" y="588963"/>
            <a:ext cx="1271588" cy="371475"/>
          </a:xfrm>
          <a:custGeom>
            <a:avLst/>
            <a:gdLst>
              <a:gd name="T0" fmla="*/ 0 w 801"/>
              <a:gd name="T1" fmla="*/ 90 h 234"/>
              <a:gd name="T2" fmla="*/ 0 w 801"/>
              <a:gd name="T3" fmla="*/ 0 h 234"/>
              <a:gd name="T4" fmla="*/ 476 w 801"/>
              <a:gd name="T5" fmla="*/ 0 h 234"/>
              <a:gd name="T6" fmla="*/ 476 w 801"/>
              <a:gd name="T7" fmla="*/ 234 h 234"/>
              <a:gd name="T8" fmla="*/ 801 w 801"/>
              <a:gd name="T9" fmla="*/ 234 h 234"/>
            </a:gdLst>
            <a:ahLst/>
            <a:cxnLst>
              <a:cxn ang="0">
                <a:pos x="T0" y="T1"/>
              </a:cxn>
              <a:cxn ang="0">
                <a:pos x="T2" y="T3"/>
              </a:cxn>
              <a:cxn ang="0">
                <a:pos x="T4" y="T5"/>
              </a:cxn>
              <a:cxn ang="0">
                <a:pos x="T6" y="T7"/>
              </a:cxn>
              <a:cxn ang="0">
                <a:pos x="T8" y="T9"/>
              </a:cxn>
            </a:cxnLst>
            <a:rect l="0" t="0" r="r" b="b"/>
            <a:pathLst>
              <a:path w="801" h="234">
                <a:moveTo>
                  <a:pt x="0" y="90"/>
                </a:moveTo>
                <a:lnTo>
                  <a:pt x="0" y="0"/>
                </a:lnTo>
                <a:lnTo>
                  <a:pt x="476" y="0"/>
                </a:lnTo>
                <a:lnTo>
                  <a:pt x="476" y="234"/>
                </a:lnTo>
                <a:lnTo>
                  <a:pt x="801" y="234"/>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601" name="Freeform 17"/>
          <p:cNvSpPr>
            <a:spLocks/>
          </p:cNvSpPr>
          <p:nvPr/>
        </p:nvSpPr>
        <p:spPr bwMode="auto">
          <a:xfrm>
            <a:off x="6289675" y="1184275"/>
            <a:ext cx="1512888" cy="320675"/>
          </a:xfrm>
          <a:custGeom>
            <a:avLst/>
            <a:gdLst>
              <a:gd name="T0" fmla="*/ 0 w 953"/>
              <a:gd name="T1" fmla="*/ 0 h 202"/>
              <a:gd name="T2" fmla="*/ 0 w 953"/>
              <a:gd name="T3" fmla="*/ 101 h 202"/>
              <a:gd name="T4" fmla="*/ 953 w 953"/>
              <a:gd name="T5" fmla="*/ 101 h 202"/>
              <a:gd name="T6" fmla="*/ 953 w 953"/>
              <a:gd name="T7" fmla="*/ 202 h 202"/>
            </a:gdLst>
            <a:ahLst/>
            <a:cxnLst>
              <a:cxn ang="0">
                <a:pos x="T0" y="T1"/>
              </a:cxn>
              <a:cxn ang="0">
                <a:pos x="T2" y="T3"/>
              </a:cxn>
              <a:cxn ang="0">
                <a:pos x="T4" y="T5"/>
              </a:cxn>
              <a:cxn ang="0">
                <a:pos x="T6" y="T7"/>
              </a:cxn>
            </a:cxnLst>
            <a:rect l="0" t="0" r="r" b="b"/>
            <a:pathLst>
              <a:path w="953" h="202">
                <a:moveTo>
                  <a:pt x="0" y="0"/>
                </a:moveTo>
                <a:lnTo>
                  <a:pt x="0" y="101"/>
                </a:lnTo>
                <a:lnTo>
                  <a:pt x="953" y="101"/>
                </a:lnTo>
                <a:lnTo>
                  <a:pt x="953" y="202"/>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602" name="Line 18"/>
          <p:cNvSpPr>
            <a:spLocks noChangeShapeType="1"/>
          </p:cNvSpPr>
          <p:nvPr/>
        </p:nvSpPr>
        <p:spPr bwMode="auto">
          <a:xfrm flipV="1">
            <a:off x="6053138" y="1184275"/>
            <a:ext cx="1587" cy="1039813"/>
          </a:xfrm>
          <a:prstGeom prst="line">
            <a:avLst/>
          </a:prstGeom>
          <a:noFill/>
          <a:ln w="508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7603" name="Line 19"/>
          <p:cNvSpPr>
            <a:spLocks noChangeShapeType="1"/>
          </p:cNvSpPr>
          <p:nvPr/>
        </p:nvSpPr>
        <p:spPr bwMode="auto">
          <a:xfrm>
            <a:off x="4471988" y="2679700"/>
            <a:ext cx="1587" cy="292100"/>
          </a:xfrm>
          <a:prstGeom prst="line">
            <a:avLst/>
          </a:prstGeom>
          <a:noFill/>
          <a:ln w="508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7604" name="Freeform 20"/>
          <p:cNvSpPr>
            <a:spLocks/>
          </p:cNvSpPr>
          <p:nvPr/>
        </p:nvSpPr>
        <p:spPr bwMode="auto">
          <a:xfrm>
            <a:off x="3673475" y="1843088"/>
            <a:ext cx="647700" cy="381000"/>
          </a:xfrm>
          <a:custGeom>
            <a:avLst/>
            <a:gdLst>
              <a:gd name="T0" fmla="*/ 0 w 408"/>
              <a:gd name="T1" fmla="*/ 0 h 240"/>
              <a:gd name="T2" fmla="*/ 0 w 408"/>
              <a:gd name="T3" fmla="*/ 120 h 240"/>
              <a:gd name="T4" fmla="*/ 408 w 408"/>
              <a:gd name="T5" fmla="*/ 120 h 240"/>
              <a:gd name="T6" fmla="*/ 408 w 408"/>
              <a:gd name="T7" fmla="*/ 240 h 240"/>
            </a:gdLst>
            <a:ahLst/>
            <a:cxnLst>
              <a:cxn ang="0">
                <a:pos x="T0" y="T1"/>
              </a:cxn>
              <a:cxn ang="0">
                <a:pos x="T2" y="T3"/>
              </a:cxn>
              <a:cxn ang="0">
                <a:pos x="T4" y="T5"/>
              </a:cxn>
              <a:cxn ang="0">
                <a:pos x="T6" y="T7"/>
              </a:cxn>
            </a:cxnLst>
            <a:rect l="0" t="0" r="r" b="b"/>
            <a:pathLst>
              <a:path w="408" h="240">
                <a:moveTo>
                  <a:pt x="0" y="0"/>
                </a:moveTo>
                <a:lnTo>
                  <a:pt x="0" y="120"/>
                </a:lnTo>
                <a:lnTo>
                  <a:pt x="408" y="120"/>
                </a:lnTo>
                <a:lnTo>
                  <a:pt x="408" y="240"/>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605" name="Rectangle 21"/>
          <p:cNvSpPr>
            <a:spLocks noChangeArrowheads="1"/>
          </p:cNvSpPr>
          <p:nvPr/>
        </p:nvSpPr>
        <p:spPr bwMode="auto">
          <a:xfrm>
            <a:off x="4624388" y="2033588"/>
            <a:ext cx="1187450" cy="190500"/>
          </a:xfrm>
          <a:prstGeom prst="rect">
            <a:avLst/>
          </a:prstGeom>
          <a:noFill/>
          <a:ln w="508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606" name="Line 22"/>
          <p:cNvSpPr>
            <a:spLocks noChangeShapeType="1"/>
          </p:cNvSpPr>
          <p:nvPr/>
        </p:nvSpPr>
        <p:spPr bwMode="auto">
          <a:xfrm>
            <a:off x="5270500" y="1843088"/>
            <a:ext cx="1588" cy="190500"/>
          </a:xfrm>
          <a:prstGeom prst="line">
            <a:avLst/>
          </a:prstGeom>
          <a:noFill/>
          <a:ln w="508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7607" name="Line 23"/>
          <p:cNvSpPr>
            <a:spLocks noChangeShapeType="1"/>
          </p:cNvSpPr>
          <p:nvPr/>
        </p:nvSpPr>
        <p:spPr bwMode="auto">
          <a:xfrm>
            <a:off x="5930900" y="2679700"/>
            <a:ext cx="1588" cy="292100"/>
          </a:xfrm>
          <a:prstGeom prst="line">
            <a:avLst/>
          </a:prstGeom>
          <a:noFill/>
          <a:ln w="508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7608" name="Line 24"/>
          <p:cNvSpPr>
            <a:spLocks noChangeShapeType="1"/>
          </p:cNvSpPr>
          <p:nvPr/>
        </p:nvSpPr>
        <p:spPr bwMode="auto">
          <a:xfrm>
            <a:off x="5930900" y="3424238"/>
            <a:ext cx="1588" cy="785812"/>
          </a:xfrm>
          <a:prstGeom prst="line">
            <a:avLst/>
          </a:prstGeom>
          <a:noFill/>
          <a:ln w="508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7609" name="Line 25"/>
          <p:cNvSpPr>
            <a:spLocks noChangeShapeType="1"/>
          </p:cNvSpPr>
          <p:nvPr/>
        </p:nvSpPr>
        <p:spPr bwMode="auto">
          <a:xfrm>
            <a:off x="5930900" y="4362450"/>
            <a:ext cx="1588" cy="46037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7610" name="Rectangle 26"/>
          <p:cNvSpPr>
            <a:spLocks noChangeArrowheads="1"/>
          </p:cNvSpPr>
          <p:nvPr/>
        </p:nvSpPr>
        <p:spPr bwMode="auto">
          <a:xfrm>
            <a:off x="5422900" y="3732213"/>
            <a:ext cx="1014413" cy="477837"/>
          </a:xfrm>
          <a:prstGeom prst="rect">
            <a:avLst/>
          </a:prstGeom>
          <a:noFill/>
          <a:ln w="508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611" name="Line 27"/>
          <p:cNvSpPr>
            <a:spLocks noChangeShapeType="1"/>
          </p:cNvSpPr>
          <p:nvPr/>
        </p:nvSpPr>
        <p:spPr bwMode="auto">
          <a:xfrm>
            <a:off x="7920038" y="1957388"/>
            <a:ext cx="1587" cy="2252662"/>
          </a:xfrm>
          <a:prstGeom prst="line">
            <a:avLst/>
          </a:prstGeom>
          <a:noFill/>
          <a:ln w="508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7612" name="Rectangle 28"/>
          <p:cNvSpPr>
            <a:spLocks noChangeArrowheads="1"/>
          </p:cNvSpPr>
          <p:nvPr/>
        </p:nvSpPr>
        <p:spPr bwMode="auto">
          <a:xfrm>
            <a:off x="7413625" y="3732213"/>
            <a:ext cx="1014413" cy="477837"/>
          </a:xfrm>
          <a:prstGeom prst="rect">
            <a:avLst/>
          </a:prstGeom>
          <a:noFill/>
          <a:ln w="508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613" name="Line 29"/>
          <p:cNvSpPr>
            <a:spLocks noChangeShapeType="1"/>
          </p:cNvSpPr>
          <p:nvPr/>
        </p:nvSpPr>
        <p:spPr bwMode="auto">
          <a:xfrm>
            <a:off x="8039100" y="1184275"/>
            <a:ext cx="1588" cy="320675"/>
          </a:xfrm>
          <a:prstGeom prst="line">
            <a:avLst/>
          </a:prstGeom>
          <a:noFill/>
          <a:ln w="508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7614" name="Freeform 30"/>
          <p:cNvSpPr>
            <a:spLocks/>
          </p:cNvSpPr>
          <p:nvPr/>
        </p:nvSpPr>
        <p:spPr bwMode="auto">
          <a:xfrm>
            <a:off x="6289675" y="3200400"/>
            <a:ext cx="638175" cy="1617663"/>
          </a:xfrm>
          <a:custGeom>
            <a:avLst/>
            <a:gdLst>
              <a:gd name="T0" fmla="*/ 0 w 402"/>
              <a:gd name="T1" fmla="*/ 0 h 1019"/>
              <a:gd name="T2" fmla="*/ 402 w 402"/>
              <a:gd name="T3" fmla="*/ 0 h 1019"/>
              <a:gd name="T4" fmla="*/ 402 w 402"/>
              <a:gd name="T5" fmla="*/ 1019 h 1019"/>
            </a:gdLst>
            <a:ahLst/>
            <a:cxnLst>
              <a:cxn ang="0">
                <a:pos x="T0" y="T1"/>
              </a:cxn>
              <a:cxn ang="0">
                <a:pos x="T2" y="T3"/>
              </a:cxn>
              <a:cxn ang="0">
                <a:pos x="T4" y="T5"/>
              </a:cxn>
            </a:cxnLst>
            <a:rect l="0" t="0" r="r" b="b"/>
            <a:pathLst>
              <a:path w="402" h="1019">
                <a:moveTo>
                  <a:pt x="0" y="0"/>
                </a:moveTo>
                <a:lnTo>
                  <a:pt x="402" y="0"/>
                </a:lnTo>
                <a:lnTo>
                  <a:pt x="402" y="1019"/>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615" name="Line 31"/>
          <p:cNvSpPr>
            <a:spLocks noChangeShapeType="1"/>
          </p:cNvSpPr>
          <p:nvPr/>
        </p:nvSpPr>
        <p:spPr bwMode="auto">
          <a:xfrm>
            <a:off x="6927850" y="5237163"/>
            <a:ext cx="1588" cy="252412"/>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7616" name="Freeform 32"/>
          <p:cNvSpPr>
            <a:spLocks/>
          </p:cNvSpPr>
          <p:nvPr/>
        </p:nvSpPr>
        <p:spPr bwMode="auto">
          <a:xfrm>
            <a:off x="6099175" y="4362450"/>
            <a:ext cx="338138" cy="460375"/>
          </a:xfrm>
          <a:custGeom>
            <a:avLst/>
            <a:gdLst>
              <a:gd name="T0" fmla="*/ 0 w 213"/>
              <a:gd name="T1" fmla="*/ 290 h 290"/>
              <a:gd name="T2" fmla="*/ 0 w 213"/>
              <a:gd name="T3" fmla="*/ 252 h 290"/>
              <a:gd name="T4" fmla="*/ 0 w 213"/>
              <a:gd name="T5" fmla="*/ 252 h 290"/>
              <a:gd name="T6" fmla="*/ 3 w 213"/>
              <a:gd name="T7" fmla="*/ 236 h 290"/>
              <a:gd name="T8" fmla="*/ 8 w 213"/>
              <a:gd name="T9" fmla="*/ 221 h 290"/>
              <a:gd name="T10" fmla="*/ 16 w 213"/>
              <a:gd name="T11" fmla="*/ 207 h 290"/>
              <a:gd name="T12" fmla="*/ 27 w 213"/>
              <a:gd name="T13" fmla="*/ 194 h 290"/>
              <a:gd name="T14" fmla="*/ 40 w 213"/>
              <a:gd name="T15" fmla="*/ 186 h 290"/>
              <a:gd name="T16" fmla="*/ 56 w 213"/>
              <a:gd name="T17" fmla="*/ 178 h 290"/>
              <a:gd name="T18" fmla="*/ 75 w 213"/>
              <a:gd name="T19" fmla="*/ 173 h 290"/>
              <a:gd name="T20" fmla="*/ 96 w 213"/>
              <a:gd name="T21" fmla="*/ 173 h 290"/>
              <a:gd name="T22" fmla="*/ 131 w 213"/>
              <a:gd name="T23" fmla="*/ 173 h 290"/>
              <a:gd name="T24" fmla="*/ 131 w 213"/>
              <a:gd name="T25" fmla="*/ 173 h 290"/>
              <a:gd name="T26" fmla="*/ 152 w 213"/>
              <a:gd name="T27" fmla="*/ 170 h 290"/>
              <a:gd name="T28" fmla="*/ 171 w 213"/>
              <a:gd name="T29" fmla="*/ 165 h 290"/>
              <a:gd name="T30" fmla="*/ 186 w 213"/>
              <a:gd name="T31" fmla="*/ 157 h 290"/>
              <a:gd name="T32" fmla="*/ 197 w 213"/>
              <a:gd name="T33" fmla="*/ 146 h 290"/>
              <a:gd name="T34" fmla="*/ 205 w 213"/>
              <a:gd name="T35" fmla="*/ 133 h 290"/>
              <a:gd name="T36" fmla="*/ 210 w 213"/>
              <a:gd name="T37" fmla="*/ 119 h 290"/>
              <a:gd name="T38" fmla="*/ 213 w 213"/>
              <a:gd name="T39" fmla="*/ 101 h 290"/>
              <a:gd name="T40" fmla="*/ 213 w 213"/>
              <a:gd name="T41" fmla="*/ 85 h 290"/>
              <a:gd name="T42" fmla="*/ 213 w 213"/>
              <a:gd name="T43" fmla="*/ 0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3" h="290">
                <a:moveTo>
                  <a:pt x="0" y="290"/>
                </a:moveTo>
                <a:lnTo>
                  <a:pt x="0" y="252"/>
                </a:lnTo>
                <a:lnTo>
                  <a:pt x="0" y="252"/>
                </a:lnTo>
                <a:lnTo>
                  <a:pt x="3" y="236"/>
                </a:lnTo>
                <a:lnTo>
                  <a:pt x="8" y="221"/>
                </a:lnTo>
                <a:lnTo>
                  <a:pt x="16" y="207"/>
                </a:lnTo>
                <a:lnTo>
                  <a:pt x="27" y="194"/>
                </a:lnTo>
                <a:lnTo>
                  <a:pt x="40" y="186"/>
                </a:lnTo>
                <a:lnTo>
                  <a:pt x="56" y="178"/>
                </a:lnTo>
                <a:lnTo>
                  <a:pt x="75" y="173"/>
                </a:lnTo>
                <a:lnTo>
                  <a:pt x="96" y="173"/>
                </a:lnTo>
                <a:lnTo>
                  <a:pt x="131" y="173"/>
                </a:lnTo>
                <a:lnTo>
                  <a:pt x="131" y="173"/>
                </a:lnTo>
                <a:lnTo>
                  <a:pt x="152" y="170"/>
                </a:lnTo>
                <a:lnTo>
                  <a:pt x="171" y="165"/>
                </a:lnTo>
                <a:lnTo>
                  <a:pt x="186" y="157"/>
                </a:lnTo>
                <a:lnTo>
                  <a:pt x="197" y="146"/>
                </a:lnTo>
                <a:lnTo>
                  <a:pt x="205" y="133"/>
                </a:lnTo>
                <a:lnTo>
                  <a:pt x="210" y="119"/>
                </a:lnTo>
                <a:lnTo>
                  <a:pt x="213" y="101"/>
                </a:lnTo>
                <a:lnTo>
                  <a:pt x="213" y="85"/>
                </a:lnTo>
                <a:lnTo>
                  <a:pt x="213" y="0"/>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617" name="Freeform 33"/>
          <p:cNvSpPr>
            <a:spLocks/>
          </p:cNvSpPr>
          <p:nvPr/>
        </p:nvSpPr>
        <p:spPr bwMode="auto">
          <a:xfrm>
            <a:off x="5422900" y="4362450"/>
            <a:ext cx="338138" cy="460375"/>
          </a:xfrm>
          <a:custGeom>
            <a:avLst/>
            <a:gdLst>
              <a:gd name="T0" fmla="*/ 213 w 213"/>
              <a:gd name="T1" fmla="*/ 290 h 290"/>
              <a:gd name="T2" fmla="*/ 213 w 213"/>
              <a:gd name="T3" fmla="*/ 252 h 290"/>
              <a:gd name="T4" fmla="*/ 213 w 213"/>
              <a:gd name="T5" fmla="*/ 252 h 290"/>
              <a:gd name="T6" fmla="*/ 211 w 213"/>
              <a:gd name="T7" fmla="*/ 236 h 290"/>
              <a:gd name="T8" fmla="*/ 208 w 213"/>
              <a:gd name="T9" fmla="*/ 221 h 290"/>
              <a:gd name="T10" fmla="*/ 200 w 213"/>
              <a:gd name="T11" fmla="*/ 207 h 290"/>
              <a:gd name="T12" fmla="*/ 189 w 213"/>
              <a:gd name="T13" fmla="*/ 194 h 290"/>
              <a:gd name="T14" fmla="*/ 176 w 213"/>
              <a:gd name="T15" fmla="*/ 186 h 290"/>
              <a:gd name="T16" fmla="*/ 160 w 213"/>
              <a:gd name="T17" fmla="*/ 178 h 290"/>
              <a:gd name="T18" fmla="*/ 139 w 213"/>
              <a:gd name="T19" fmla="*/ 173 h 290"/>
              <a:gd name="T20" fmla="*/ 120 w 213"/>
              <a:gd name="T21" fmla="*/ 173 h 290"/>
              <a:gd name="T22" fmla="*/ 85 w 213"/>
              <a:gd name="T23" fmla="*/ 173 h 290"/>
              <a:gd name="T24" fmla="*/ 85 w 213"/>
              <a:gd name="T25" fmla="*/ 173 h 290"/>
              <a:gd name="T26" fmla="*/ 61 w 213"/>
              <a:gd name="T27" fmla="*/ 170 h 290"/>
              <a:gd name="T28" fmla="*/ 43 w 213"/>
              <a:gd name="T29" fmla="*/ 165 h 290"/>
              <a:gd name="T30" fmla="*/ 30 w 213"/>
              <a:gd name="T31" fmla="*/ 157 h 290"/>
              <a:gd name="T32" fmla="*/ 16 w 213"/>
              <a:gd name="T33" fmla="*/ 146 h 290"/>
              <a:gd name="T34" fmla="*/ 11 w 213"/>
              <a:gd name="T35" fmla="*/ 133 h 290"/>
              <a:gd name="T36" fmla="*/ 6 w 213"/>
              <a:gd name="T37" fmla="*/ 119 h 290"/>
              <a:gd name="T38" fmla="*/ 3 w 213"/>
              <a:gd name="T39" fmla="*/ 101 h 290"/>
              <a:gd name="T40" fmla="*/ 0 w 213"/>
              <a:gd name="T41" fmla="*/ 85 h 290"/>
              <a:gd name="T42" fmla="*/ 0 w 213"/>
              <a:gd name="T43" fmla="*/ 0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3" h="290">
                <a:moveTo>
                  <a:pt x="213" y="290"/>
                </a:moveTo>
                <a:lnTo>
                  <a:pt x="213" y="252"/>
                </a:lnTo>
                <a:lnTo>
                  <a:pt x="213" y="252"/>
                </a:lnTo>
                <a:lnTo>
                  <a:pt x="211" y="236"/>
                </a:lnTo>
                <a:lnTo>
                  <a:pt x="208" y="221"/>
                </a:lnTo>
                <a:lnTo>
                  <a:pt x="200" y="207"/>
                </a:lnTo>
                <a:lnTo>
                  <a:pt x="189" y="194"/>
                </a:lnTo>
                <a:lnTo>
                  <a:pt x="176" y="186"/>
                </a:lnTo>
                <a:lnTo>
                  <a:pt x="160" y="178"/>
                </a:lnTo>
                <a:lnTo>
                  <a:pt x="139" y="173"/>
                </a:lnTo>
                <a:lnTo>
                  <a:pt x="120" y="173"/>
                </a:lnTo>
                <a:lnTo>
                  <a:pt x="85" y="173"/>
                </a:lnTo>
                <a:lnTo>
                  <a:pt x="85" y="173"/>
                </a:lnTo>
                <a:lnTo>
                  <a:pt x="61" y="170"/>
                </a:lnTo>
                <a:lnTo>
                  <a:pt x="43" y="165"/>
                </a:lnTo>
                <a:lnTo>
                  <a:pt x="30" y="157"/>
                </a:lnTo>
                <a:lnTo>
                  <a:pt x="16" y="146"/>
                </a:lnTo>
                <a:lnTo>
                  <a:pt x="11" y="133"/>
                </a:lnTo>
                <a:lnTo>
                  <a:pt x="6" y="119"/>
                </a:lnTo>
                <a:lnTo>
                  <a:pt x="3" y="101"/>
                </a:lnTo>
                <a:lnTo>
                  <a:pt x="0" y="85"/>
                </a:lnTo>
                <a:lnTo>
                  <a:pt x="0" y="0"/>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618" name="Line 34"/>
          <p:cNvSpPr>
            <a:spLocks noChangeShapeType="1"/>
          </p:cNvSpPr>
          <p:nvPr/>
        </p:nvSpPr>
        <p:spPr bwMode="auto">
          <a:xfrm>
            <a:off x="7920038" y="4362450"/>
            <a:ext cx="1587" cy="46037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7619" name="Freeform 35"/>
          <p:cNvSpPr>
            <a:spLocks/>
          </p:cNvSpPr>
          <p:nvPr/>
        </p:nvSpPr>
        <p:spPr bwMode="auto">
          <a:xfrm>
            <a:off x="8089900" y="4362450"/>
            <a:ext cx="338138" cy="460375"/>
          </a:xfrm>
          <a:custGeom>
            <a:avLst/>
            <a:gdLst>
              <a:gd name="T0" fmla="*/ 0 w 213"/>
              <a:gd name="T1" fmla="*/ 290 h 290"/>
              <a:gd name="T2" fmla="*/ 0 w 213"/>
              <a:gd name="T3" fmla="*/ 252 h 290"/>
              <a:gd name="T4" fmla="*/ 0 w 213"/>
              <a:gd name="T5" fmla="*/ 252 h 290"/>
              <a:gd name="T6" fmla="*/ 3 w 213"/>
              <a:gd name="T7" fmla="*/ 236 h 290"/>
              <a:gd name="T8" fmla="*/ 8 w 213"/>
              <a:gd name="T9" fmla="*/ 221 h 290"/>
              <a:gd name="T10" fmla="*/ 16 w 213"/>
              <a:gd name="T11" fmla="*/ 207 h 290"/>
              <a:gd name="T12" fmla="*/ 26 w 213"/>
              <a:gd name="T13" fmla="*/ 194 h 290"/>
              <a:gd name="T14" fmla="*/ 40 w 213"/>
              <a:gd name="T15" fmla="*/ 186 h 290"/>
              <a:gd name="T16" fmla="*/ 56 w 213"/>
              <a:gd name="T17" fmla="*/ 178 h 290"/>
              <a:gd name="T18" fmla="*/ 74 w 213"/>
              <a:gd name="T19" fmla="*/ 173 h 290"/>
              <a:gd name="T20" fmla="*/ 96 w 213"/>
              <a:gd name="T21" fmla="*/ 173 h 290"/>
              <a:gd name="T22" fmla="*/ 130 w 213"/>
              <a:gd name="T23" fmla="*/ 173 h 290"/>
              <a:gd name="T24" fmla="*/ 130 w 213"/>
              <a:gd name="T25" fmla="*/ 173 h 290"/>
              <a:gd name="T26" fmla="*/ 152 w 213"/>
              <a:gd name="T27" fmla="*/ 170 h 290"/>
              <a:gd name="T28" fmla="*/ 170 w 213"/>
              <a:gd name="T29" fmla="*/ 165 h 290"/>
              <a:gd name="T30" fmla="*/ 186 w 213"/>
              <a:gd name="T31" fmla="*/ 157 h 290"/>
              <a:gd name="T32" fmla="*/ 197 w 213"/>
              <a:gd name="T33" fmla="*/ 146 h 290"/>
              <a:gd name="T34" fmla="*/ 205 w 213"/>
              <a:gd name="T35" fmla="*/ 133 h 290"/>
              <a:gd name="T36" fmla="*/ 210 w 213"/>
              <a:gd name="T37" fmla="*/ 119 h 290"/>
              <a:gd name="T38" fmla="*/ 213 w 213"/>
              <a:gd name="T39" fmla="*/ 101 h 290"/>
              <a:gd name="T40" fmla="*/ 213 w 213"/>
              <a:gd name="T41" fmla="*/ 85 h 290"/>
              <a:gd name="T42" fmla="*/ 213 w 213"/>
              <a:gd name="T43" fmla="*/ 0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3" h="290">
                <a:moveTo>
                  <a:pt x="0" y="290"/>
                </a:moveTo>
                <a:lnTo>
                  <a:pt x="0" y="252"/>
                </a:lnTo>
                <a:lnTo>
                  <a:pt x="0" y="252"/>
                </a:lnTo>
                <a:lnTo>
                  <a:pt x="3" y="236"/>
                </a:lnTo>
                <a:lnTo>
                  <a:pt x="8" y="221"/>
                </a:lnTo>
                <a:lnTo>
                  <a:pt x="16" y="207"/>
                </a:lnTo>
                <a:lnTo>
                  <a:pt x="26" y="194"/>
                </a:lnTo>
                <a:lnTo>
                  <a:pt x="40" y="186"/>
                </a:lnTo>
                <a:lnTo>
                  <a:pt x="56" y="178"/>
                </a:lnTo>
                <a:lnTo>
                  <a:pt x="74" y="173"/>
                </a:lnTo>
                <a:lnTo>
                  <a:pt x="96" y="173"/>
                </a:lnTo>
                <a:lnTo>
                  <a:pt x="130" y="173"/>
                </a:lnTo>
                <a:lnTo>
                  <a:pt x="130" y="173"/>
                </a:lnTo>
                <a:lnTo>
                  <a:pt x="152" y="170"/>
                </a:lnTo>
                <a:lnTo>
                  <a:pt x="170" y="165"/>
                </a:lnTo>
                <a:lnTo>
                  <a:pt x="186" y="157"/>
                </a:lnTo>
                <a:lnTo>
                  <a:pt x="197" y="146"/>
                </a:lnTo>
                <a:lnTo>
                  <a:pt x="205" y="133"/>
                </a:lnTo>
                <a:lnTo>
                  <a:pt x="210" y="119"/>
                </a:lnTo>
                <a:lnTo>
                  <a:pt x="213" y="101"/>
                </a:lnTo>
                <a:lnTo>
                  <a:pt x="213" y="85"/>
                </a:lnTo>
                <a:lnTo>
                  <a:pt x="213" y="0"/>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620" name="Freeform 36"/>
          <p:cNvSpPr>
            <a:spLocks/>
          </p:cNvSpPr>
          <p:nvPr/>
        </p:nvSpPr>
        <p:spPr bwMode="auto">
          <a:xfrm>
            <a:off x="7413625" y="4362450"/>
            <a:ext cx="338138" cy="460375"/>
          </a:xfrm>
          <a:custGeom>
            <a:avLst/>
            <a:gdLst>
              <a:gd name="T0" fmla="*/ 213 w 213"/>
              <a:gd name="T1" fmla="*/ 290 h 290"/>
              <a:gd name="T2" fmla="*/ 213 w 213"/>
              <a:gd name="T3" fmla="*/ 252 h 290"/>
              <a:gd name="T4" fmla="*/ 213 w 213"/>
              <a:gd name="T5" fmla="*/ 252 h 290"/>
              <a:gd name="T6" fmla="*/ 210 w 213"/>
              <a:gd name="T7" fmla="*/ 236 h 290"/>
              <a:gd name="T8" fmla="*/ 205 w 213"/>
              <a:gd name="T9" fmla="*/ 221 h 290"/>
              <a:gd name="T10" fmla="*/ 197 w 213"/>
              <a:gd name="T11" fmla="*/ 207 h 290"/>
              <a:gd name="T12" fmla="*/ 186 w 213"/>
              <a:gd name="T13" fmla="*/ 194 h 290"/>
              <a:gd name="T14" fmla="*/ 173 w 213"/>
              <a:gd name="T15" fmla="*/ 186 h 290"/>
              <a:gd name="T16" fmla="*/ 157 w 213"/>
              <a:gd name="T17" fmla="*/ 178 h 290"/>
              <a:gd name="T18" fmla="*/ 138 w 213"/>
              <a:gd name="T19" fmla="*/ 173 h 290"/>
              <a:gd name="T20" fmla="*/ 117 w 213"/>
              <a:gd name="T21" fmla="*/ 173 h 290"/>
              <a:gd name="T22" fmla="*/ 82 w 213"/>
              <a:gd name="T23" fmla="*/ 173 h 290"/>
              <a:gd name="T24" fmla="*/ 82 w 213"/>
              <a:gd name="T25" fmla="*/ 173 h 290"/>
              <a:gd name="T26" fmla="*/ 61 w 213"/>
              <a:gd name="T27" fmla="*/ 170 h 290"/>
              <a:gd name="T28" fmla="*/ 43 w 213"/>
              <a:gd name="T29" fmla="*/ 165 h 290"/>
              <a:gd name="T30" fmla="*/ 27 w 213"/>
              <a:gd name="T31" fmla="*/ 157 h 290"/>
              <a:gd name="T32" fmla="*/ 16 w 213"/>
              <a:gd name="T33" fmla="*/ 146 h 290"/>
              <a:gd name="T34" fmla="*/ 8 w 213"/>
              <a:gd name="T35" fmla="*/ 133 h 290"/>
              <a:gd name="T36" fmla="*/ 3 w 213"/>
              <a:gd name="T37" fmla="*/ 119 h 290"/>
              <a:gd name="T38" fmla="*/ 0 w 213"/>
              <a:gd name="T39" fmla="*/ 101 h 290"/>
              <a:gd name="T40" fmla="*/ 0 w 213"/>
              <a:gd name="T41" fmla="*/ 85 h 290"/>
              <a:gd name="T42" fmla="*/ 0 w 213"/>
              <a:gd name="T43" fmla="*/ 0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3" h="290">
                <a:moveTo>
                  <a:pt x="213" y="290"/>
                </a:moveTo>
                <a:lnTo>
                  <a:pt x="213" y="252"/>
                </a:lnTo>
                <a:lnTo>
                  <a:pt x="213" y="252"/>
                </a:lnTo>
                <a:lnTo>
                  <a:pt x="210" y="236"/>
                </a:lnTo>
                <a:lnTo>
                  <a:pt x="205" y="221"/>
                </a:lnTo>
                <a:lnTo>
                  <a:pt x="197" y="207"/>
                </a:lnTo>
                <a:lnTo>
                  <a:pt x="186" y="194"/>
                </a:lnTo>
                <a:lnTo>
                  <a:pt x="173" y="186"/>
                </a:lnTo>
                <a:lnTo>
                  <a:pt x="157" y="178"/>
                </a:lnTo>
                <a:lnTo>
                  <a:pt x="138" y="173"/>
                </a:lnTo>
                <a:lnTo>
                  <a:pt x="117" y="173"/>
                </a:lnTo>
                <a:lnTo>
                  <a:pt x="82" y="173"/>
                </a:lnTo>
                <a:lnTo>
                  <a:pt x="82" y="173"/>
                </a:lnTo>
                <a:lnTo>
                  <a:pt x="61" y="170"/>
                </a:lnTo>
                <a:lnTo>
                  <a:pt x="43" y="165"/>
                </a:lnTo>
                <a:lnTo>
                  <a:pt x="27" y="157"/>
                </a:lnTo>
                <a:lnTo>
                  <a:pt x="16" y="146"/>
                </a:lnTo>
                <a:lnTo>
                  <a:pt x="8" y="133"/>
                </a:lnTo>
                <a:lnTo>
                  <a:pt x="3" y="119"/>
                </a:lnTo>
                <a:lnTo>
                  <a:pt x="0" y="101"/>
                </a:lnTo>
                <a:lnTo>
                  <a:pt x="0" y="85"/>
                </a:lnTo>
                <a:lnTo>
                  <a:pt x="0" y="0"/>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621" name="Freeform 37"/>
          <p:cNvSpPr>
            <a:spLocks/>
          </p:cNvSpPr>
          <p:nvPr/>
        </p:nvSpPr>
        <p:spPr bwMode="auto">
          <a:xfrm>
            <a:off x="6902450" y="4810125"/>
            <a:ext cx="46038" cy="76200"/>
          </a:xfrm>
          <a:custGeom>
            <a:avLst/>
            <a:gdLst>
              <a:gd name="T0" fmla="*/ 16 w 29"/>
              <a:gd name="T1" fmla="*/ 2 h 48"/>
              <a:gd name="T2" fmla="*/ 16 w 29"/>
              <a:gd name="T3" fmla="*/ 2 h 48"/>
              <a:gd name="T4" fmla="*/ 24 w 29"/>
              <a:gd name="T5" fmla="*/ 2 h 48"/>
              <a:gd name="T6" fmla="*/ 29 w 29"/>
              <a:gd name="T7" fmla="*/ 0 h 48"/>
              <a:gd name="T8" fmla="*/ 29 w 29"/>
              <a:gd name="T9" fmla="*/ 0 h 48"/>
              <a:gd name="T10" fmla="*/ 21 w 29"/>
              <a:gd name="T11" fmla="*/ 24 h 48"/>
              <a:gd name="T12" fmla="*/ 16 w 29"/>
              <a:gd name="T13" fmla="*/ 48 h 48"/>
              <a:gd name="T14" fmla="*/ 16 w 29"/>
              <a:gd name="T15" fmla="*/ 48 h 48"/>
              <a:gd name="T16" fmla="*/ 11 w 29"/>
              <a:gd name="T17" fmla="*/ 24 h 48"/>
              <a:gd name="T18" fmla="*/ 0 w 29"/>
              <a:gd name="T19" fmla="*/ 0 h 48"/>
              <a:gd name="T20" fmla="*/ 0 w 29"/>
              <a:gd name="T21" fmla="*/ 0 h 48"/>
              <a:gd name="T22" fmla="*/ 11 w 29"/>
              <a:gd name="T23" fmla="*/ 2 h 48"/>
              <a:gd name="T24" fmla="*/ 16 w 29"/>
              <a:gd name="T25" fmla="*/ 2 h 48"/>
              <a:gd name="T26" fmla="*/ 16 w 29"/>
              <a:gd name="T27" fmla="*/ 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 h="48">
                <a:moveTo>
                  <a:pt x="16" y="2"/>
                </a:moveTo>
                <a:lnTo>
                  <a:pt x="16" y="2"/>
                </a:lnTo>
                <a:lnTo>
                  <a:pt x="24" y="2"/>
                </a:lnTo>
                <a:lnTo>
                  <a:pt x="29" y="0"/>
                </a:lnTo>
                <a:lnTo>
                  <a:pt x="29" y="0"/>
                </a:lnTo>
                <a:lnTo>
                  <a:pt x="21" y="24"/>
                </a:lnTo>
                <a:lnTo>
                  <a:pt x="16" y="48"/>
                </a:lnTo>
                <a:lnTo>
                  <a:pt x="16" y="48"/>
                </a:lnTo>
                <a:lnTo>
                  <a:pt x="11" y="24"/>
                </a:lnTo>
                <a:lnTo>
                  <a:pt x="0" y="0"/>
                </a:lnTo>
                <a:lnTo>
                  <a:pt x="0" y="0"/>
                </a:lnTo>
                <a:lnTo>
                  <a:pt x="11" y="2"/>
                </a:lnTo>
                <a:lnTo>
                  <a:pt x="16" y="2"/>
                </a:lnTo>
                <a:lnTo>
                  <a:pt x="16" y="2"/>
                </a:lnTo>
                <a:close/>
              </a:path>
            </a:pathLst>
          </a:custGeom>
          <a:solidFill>
            <a:srgbClr val="000000"/>
          </a:solidFill>
          <a:ln w="7938">
            <a:solidFill>
              <a:srgbClr val="000000"/>
            </a:solidFill>
            <a:prstDash val="solid"/>
            <a:round/>
            <a:headEnd/>
            <a:tailEnd/>
          </a:ln>
        </p:spPr>
        <p:txBody>
          <a:bodyPr/>
          <a:lstStyle/>
          <a:p>
            <a:endParaRPr lang="en-US"/>
          </a:p>
        </p:txBody>
      </p:sp>
      <p:sp>
        <p:nvSpPr>
          <p:cNvPr id="67622" name="Freeform 38"/>
          <p:cNvSpPr>
            <a:spLocks/>
          </p:cNvSpPr>
          <p:nvPr/>
        </p:nvSpPr>
        <p:spPr bwMode="auto">
          <a:xfrm>
            <a:off x="7726363" y="4810125"/>
            <a:ext cx="46037" cy="76200"/>
          </a:xfrm>
          <a:custGeom>
            <a:avLst/>
            <a:gdLst>
              <a:gd name="T0" fmla="*/ 16 w 29"/>
              <a:gd name="T1" fmla="*/ 2 h 48"/>
              <a:gd name="T2" fmla="*/ 16 w 29"/>
              <a:gd name="T3" fmla="*/ 2 h 48"/>
              <a:gd name="T4" fmla="*/ 21 w 29"/>
              <a:gd name="T5" fmla="*/ 2 h 48"/>
              <a:gd name="T6" fmla="*/ 29 w 29"/>
              <a:gd name="T7" fmla="*/ 0 h 48"/>
              <a:gd name="T8" fmla="*/ 29 w 29"/>
              <a:gd name="T9" fmla="*/ 0 h 48"/>
              <a:gd name="T10" fmla="*/ 21 w 29"/>
              <a:gd name="T11" fmla="*/ 24 h 48"/>
              <a:gd name="T12" fmla="*/ 16 w 29"/>
              <a:gd name="T13" fmla="*/ 48 h 48"/>
              <a:gd name="T14" fmla="*/ 16 w 29"/>
              <a:gd name="T15" fmla="*/ 48 h 48"/>
              <a:gd name="T16" fmla="*/ 8 w 29"/>
              <a:gd name="T17" fmla="*/ 24 h 48"/>
              <a:gd name="T18" fmla="*/ 0 w 29"/>
              <a:gd name="T19" fmla="*/ 0 h 48"/>
              <a:gd name="T20" fmla="*/ 0 w 29"/>
              <a:gd name="T21" fmla="*/ 0 h 48"/>
              <a:gd name="T22" fmla="*/ 11 w 29"/>
              <a:gd name="T23" fmla="*/ 2 h 48"/>
              <a:gd name="T24" fmla="*/ 16 w 29"/>
              <a:gd name="T25" fmla="*/ 2 h 48"/>
              <a:gd name="T26" fmla="*/ 16 w 29"/>
              <a:gd name="T27" fmla="*/ 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 h="48">
                <a:moveTo>
                  <a:pt x="16" y="2"/>
                </a:moveTo>
                <a:lnTo>
                  <a:pt x="16" y="2"/>
                </a:lnTo>
                <a:lnTo>
                  <a:pt x="21" y="2"/>
                </a:lnTo>
                <a:lnTo>
                  <a:pt x="29" y="0"/>
                </a:lnTo>
                <a:lnTo>
                  <a:pt x="29" y="0"/>
                </a:lnTo>
                <a:lnTo>
                  <a:pt x="21" y="24"/>
                </a:lnTo>
                <a:lnTo>
                  <a:pt x="16" y="48"/>
                </a:lnTo>
                <a:lnTo>
                  <a:pt x="16" y="48"/>
                </a:lnTo>
                <a:lnTo>
                  <a:pt x="8" y="24"/>
                </a:lnTo>
                <a:lnTo>
                  <a:pt x="0" y="0"/>
                </a:lnTo>
                <a:lnTo>
                  <a:pt x="0" y="0"/>
                </a:lnTo>
                <a:lnTo>
                  <a:pt x="11" y="2"/>
                </a:lnTo>
                <a:lnTo>
                  <a:pt x="16" y="2"/>
                </a:lnTo>
                <a:lnTo>
                  <a:pt x="16" y="2"/>
                </a:lnTo>
                <a:close/>
              </a:path>
            </a:pathLst>
          </a:custGeom>
          <a:solidFill>
            <a:srgbClr val="000000"/>
          </a:solidFill>
          <a:ln w="7938">
            <a:solidFill>
              <a:srgbClr val="000000"/>
            </a:solidFill>
            <a:prstDash val="solid"/>
            <a:round/>
            <a:headEnd/>
            <a:tailEnd/>
          </a:ln>
        </p:spPr>
        <p:txBody>
          <a:bodyPr/>
          <a:lstStyle/>
          <a:p>
            <a:endParaRPr lang="en-US"/>
          </a:p>
        </p:txBody>
      </p:sp>
      <p:sp>
        <p:nvSpPr>
          <p:cNvPr id="67623" name="Freeform 39"/>
          <p:cNvSpPr>
            <a:spLocks/>
          </p:cNvSpPr>
          <p:nvPr/>
        </p:nvSpPr>
        <p:spPr bwMode="auto">
          <a:xfrm>
            <a:off x="7899400" y="4810125"/>
            <a:ext cx="42863" cy="76200"/>
          </a:xfrm>
          <a:custGeom>
            <a:avLst/>
            <a:gdLst>
              <a:gd name="T0" fmla="*/ 13 w 27"/>
              <a:gd name="T1" fmla="*/ 2 h 48"/>
              <a:gd name="T2" fmla="*/ 13 w 27"/>
              <a:gd name="T3" fmla="*/ 2 h 48"/>
              <a:gd name="T4" fmla="*/ 21 w 27"/>
              <a:gd name="T5" fmla="*/ 2 h 48"/>
              <a:gd name="T6" fmla="*/ 27 w 27"/>
              <a:gd name="T7" fmla="*/ 0 h 48"/>
              <a:gd name="T8" fmla="*/ 27 w 27"/>
              <a:gd name="T9" fmla="*/ 0 h 48"/>
              <a:gd name="T10" fmla="*/ 19 w 27"/>
              <a:gd name="T11" fmla="*/ 24 h 48"/>
              <a:gd name="T12" fmla="*/ 13 w 27"/>
              <a:gd name="T13" fmla="*/ 48 h 48"/>
              <a:gd name="T14" fmla="*/ 13 w 27"/>
              <a:gd name="T15" fmla="*/ 48 h 48"/>
              <a:gd name="T16" fmla="*/ 8 w 27"/>
              <a:gd name="T17" fmla="*/ 24 h 48"/>
              <a:gd name="T18" fmla="*/ 0 w 27"/>
              <a:gd name="T19" fmla="*/ 0 h 48"/>
              <a:gd name="T20" fmla="*/ 0 w 27"/>
              <a:gd name="T21" fmla="*/ 0 h 48"/>
              <a:gd name="T22" fmla="*/ 8 w 27"/>
              <a:gd name="T23" fmla="*/ 2 h 48"/>
              <a:gd name="T24" fmla="*/ 13 w 27"/>
              <a:gd name="T25" fmla="*/ 2 h 48"/>
              <a:gd name="T26" fmla="*/ 13 w 27"/>
              <a:gd name="T27" fmla="*/ 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48">
                <a:moveTo>
                  <a:pt x="13" y="2"/>
                </a:moveTo>
                <a:lnTo>
                  <a:pt x="13" y="2"/>
                </a:lnTo>
                <a:lnTo>
                  <a:pt x="21" y="2"/>
                </a:lnTo>
                <a:lnTo>
                  <a:pt x="27" y="0"/>
                </a:lnTo>
                <a:lnTo>
                  <a:pt x="27" y="0"/>
                </a:lnTo>
                <a:lnTo>
                  <a:pt x="19" y="24"/>
                </a:lnTo>
                <a:lnTo>
                  <a:pt x="13" y="48"/>
                </a:lnTo>
                <a:lnTo>
                  <a:pt x="13" y="48"/>
                </a:lnTo>
                <a:lnTo>
                  <a:pt x="8" y="24"/>
                </a:lnTo>
                <a:lnTo>
                  <a:pt x="0" y="0"/>
                </a:lnTo>
                <a:lnTo>
                  <a:pt x="0" y="0"/>
                </a:lnTo>
                <a:lnTo>
                  <a:pt x="8" y="2"/>
                </a:lnTo>
                <a:lnTo>
                  <a:pt x="13" y="2"/>
                </a:lnTo>
                <a:lnTo>
                  <a:pt x="13" y="2"/>
                </a:lnTo>
                <a:close/>
              </a:path>
            </a:pathLst>
          </a:custGeom>
          <a:solidFill>
            <a:srgbClr val="000000"/>
          </a:solidFill>
          <a:ln w="7938">
            <a:solidFill>
              <a:srgbClr val="000000"/>
            </a:solidFill>
            <a:prstDash val="solid"/>
            <a:round/>
            <a:headEnd/>
            <a:tailEnd/>
          </a:ln>
        </p:spPr>
        <p:txBody>
          <a:bodyPr/>
          <a:lstStyle/>
          <a:p>
            <a:endParaRPr lang="en-US"/>
          </a:p>
        </p:txBody>
      </p:sp>
      <p:sp>
        <p:nvSpPr>
          <p:cNvPr id="67624" name="Freeform 40"/>
          <p:cNvSpPr>
            <a:spLocks/>
          </p:cNvSpPr>
          <p:nvPr/>
        </p:nvSpPr>
        <p:spPr bwMode="auto">
          <a:xfrm>
            <a:off x="8069263" y="4810125"/>
            <a:ext cx="41275" cy="76200"/>
          </a:xfrm>
          <a:custGeom>
            <a:avLst/>
            <a:gdLst>
              <a:gd name="T0" fmla="*/ 13 w 26"/>
              <a:gd name="T1" fmla="*/ 2 h 48"/>
              <a:gd name="T2" fmla="*/ 13 w 26"/>
              <a:gd name="T3" fmla="*/ 2 h 48"/>
              <a:gd name="T4" fmla="*/ 21 w 26"/>
              <a:gd name="T5" fmla="*/ 2 h 48"/>
              <a:gd name="T6" fmla="*/ 26 w 26"/>
              <a:gd name="T7" fmla="*/ 0 h 48"/>
              <a:gd name="T8" fmla="*/ 26 w 26"/>
              <a:gd name="T9" fmla="*/ 0 h 48"/>
              <a:gd name="T10" fmla="*/ 18 w 26"/>
              <a:gd name="T11" fmla="*/ 24 h 48"/>
              <a:gd name="T12" fmla="*/ 13 w 26"/>
              <a:gd name="T13" fmla="*/ 48 h 48"/>
              <a:gd name="T14" fmla="*/ 13 w 26"/>
              <a:gd name="T15" fmla="*/ 48 h 48"/>
              <a:gd name="T16" fmla="*/ 8 w 26"/>
              <a:gd name="T17" fmla="*/ 24 h 48"/>
              <a:gd name="T18" fmla="*/ 0 w 26"/>
              <a:gd name="T19" fmla="*/ 0 h 48"/>
              <a:gd name="T20" fmla="*/ 0 w 26"/>
              <a:gd name="T21" fmla="*/ 0 h 48"/>
              <a:gd name="T22" fmla="*/ 8 w 26"/>
              <a:gd name="T23" fmla="*/ 2 h 48"/>
              <a:gd name="T24" fmla="*/ 13 w 26"/>
              <a:gd name="T25" fmla="*/ 2 h 48"/>
              <a:gd name="T26" fmla="*/ 13 w 26"/>
              <a:gd name="T27" fmla="*/ 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 h="48">
                <a:moveTo>
                  <a:pt x="13" y="2"/>
                </a:moveTo>
                <a:lnTo>
                  <a:pt x="13" y="2"/>
                </a:lnTo>
                <a:lnTo>
                  <a:pt x="21" y="2"/>
                </a:lnTo>
                <a:lnTo>
                  <a:pt x="26" y="0"/>
                </a:lnTo>
                <a:lnTo>
                  <a:pt x="26" y="0"/>
                </a:lnTo>
                <a:lnTo>
                  <a:pt x="18" y="24"/>
                </a:lnTo>
                <a:lnTo>
                  <a:pt x="13" y="48"/>
                </a:lnTo>
                <a:lnTo>
                  <a:pt x="13" y="48"/>
                </a:lnTo>
                <a:lnTo>
                  <a:pt x="8" y="24"/>
                </a:lnTo>
                <a:lnTo>
                  <a:pt x="0" y="0"/>
                </a:lnTo>
                <a:lnTo>
                  <a:pt x="0" y="0"/>
                </a:lnTo>
                <a:lnTo>
                  <a:pt x="8" y="2"/>
                </a:lnTo>
                <a:lnTo>
                  <a:pt x="13" y="2"/>
                </a:lnTo>
                <a:lnTo>
                  <a:pt x="13" y="2"/>
                </a:lnTo>
                <a:close/>
              </a:path>
            </a:pathLst>
          </a:custGeom>
          <a:solidFill>
            <a:srgbClr val="000000"/>
          </a:solidFill>
          <a:ln w="7938">
            <a:solidFill>
              <a:srgbClr val="000000"/>
            </a:solidFill>
            <a:prstDash val="solid"/>
            <a:round/>
            <a:headEnd/>
            <a:tailEnd/>
          </a:ln>
        </p:spPr>
        <p:txBody>
          <a:bodyPr/>
          <a:lstStyle/>
          <a:p>
            <a:endParaRPr lang="en-US"/>
          </a:p>
        </p:txBody>
      </p:sp>
      <p:sp>
        <p:nvSpPr>
          <p:cNvPr id="67625" name="Freeform 41"/>
          <p:cNvSpPr>
            <a:spLocks/>
          </p:cNvSpPr>
          <p:nvPr/>
        </p:nvSpPr>
        <p:spPr bwMode="auto">
          <a:xfrm>
            <a:off x="6078538" y="4810125"/>
            <a:ext cx="46037" cy="76200"/>
          </a:xfrm>
          <a:custGeom>
            <a:avLst/>
            <a:gdLst>
              <a:gd name="T0" fmla="*/ 13 w 29"/>
              <a:gd name="T1" fmla="*/ 2 h 48"/>
              <a:gd name="T2" fmla="*/ 13 w 29"/>
              <a:gd name="T3" fmla="*/ 2 h 48"/>
              <a:gd name="T4" fmla="*/ 21 w 29"/>
              <a:gd name="T5" fmla="*/ 2 h 48"/>
              <a:gd name="T6" fmla="*/ 29 w 29"/>
              <a:gd name="T7" fmla="*/ 0 h 48"/>
              <a:gd name="T8" fmla="*/ 29 w 29"/>
              <a:gd name="T9" fmla="*/ 0 h 48"/>
              <a:gd name="T10" fmla="*/ 18 w 29"/>
              <a:gd name="T11" fmla="*/ 24 h 48"/>
              <a:gd name="T12" fmla="*/ 13 w 29"/>
              <a:gd name="T13" fmla="*/ 48 h 48"/>
              <a:gd name="T14" fmla="*/ 13 w 29"/>
              <a:gd name="T15" fmla="*/ 48 h 48"/>
              <a:gd name="T16" fmla="*/ 8 w 29"/>
              <a:gd name="T17" fmla="*/ 24 h 48"/>
              <a:gd name="T18" fmla="*/ 0 w 29"/>
              <a:gd name="T19" fmla="*/ 0 h 48"/>
              <a:gd name="T20" fmla="*/ 0 w 29"/>
              <a:gd name="T21" fmla="*/ 0 h 48"/>
              <a:gd name="T22" fmla="*/ 8 w 29"/>
              <a:gd name="T23" fmla="*/ 2 h 48"/>
              <a:gd name="T24" fmla="*/ 13 w 29"/>
              <a:gd name="T25" fmla="*/ 2 h 48"/>
              <a:gd name="T26" fmla="*/ 13 w 29"/>
              <a:gd name="T27" fmla="*/ 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 h="48">
                <a:moveTo>
                  <a:pt x="13" y="2"/>
                </a:moveTo>
                <a:lnTo>
                  <a:pt x="13" y="2"/>
                </a:lnTo>
                <a:lnTo>
                  <a:pt x="21" y="2"/>
                </a:lnTo>
                <a:lnTo>
                  <a:pt x="29" y="0"/>
                </a:lnTo>
                <a:lnTo>
                  <a:pt x="29" y="0"/>
                </a:lnTo>
                <a:lnTo>
                  <a:pt x="18" y="24"/>
                </a:lnTo>
                <a:lnTo>
                  <a:pt x="13" y="48"/>
                </a:lnTo>
                <a:lnTo>
                  <a:pt x="13" y="48"/>
                </a:lnTo>
                <a:lnTo>
                  <a:pt x="8" y="24"/>
                </a:lnTo>
                <a:lnTo>
                  <a:pt x="0" y="0"/>
                </a:lnTo>
                <a:lnTo>
                  <a:pt x="0" y="0"/>
                </a:lnTo>
                <a:lnTo>
                  <a:pt x="8" y="2"/>
                </a:lnTo>
                <a:lnTo>
                  <a:pt x="13" y="2"/>
                </a:lnTo>
                <a:lnTo>
                  <a:pt x="13" y="2"/>
                </a:lnTo>
                <a:close/>
              </a:path>
            </a:pathLst>
          </a:custGeom>
          <a:solidFill>
            <a:srgbClr val="000000"/>
          </a:solidFill>
          <a:ln w="7938">
            <a:solidFill>
              <a:srgbClr val="000000"/>
            </a:solidFill>
            <a:prstDash val="solid"/>
            <a:round/>
            <a:headEnd/>
            <a:tailEnd/>
          </a:ln>
        </p:spPr>
        <p:txBody>
          <a:bodyPr/>
          <a:lstStyle/>
          <a:p>
            <a:endParaRPr lang="en-US"/>
          </a:p>
        </p:txBody>
      </p:sp>
      <p:sp>
        <p:nvSpPr>
          <p:cNvPr id="67626" name="Freeform 42"/>
          <p:cNvSpPr>
            <a:spLocks/>
          </p:cNvSpPr>
          <p:nvPr/>
        </p:nvSpPr>
        <p:spPr bwMode="auto">
          <a:xfrm>
            <a:off x="5908675" y="4810125"/>
            <a:ext cx="47625" cy="76200"/>
          </a:xfrm>
          <a:custGeom>
            <a:avLst/>
            <a:gdLst>
              <a:gd name="T0" fmla="*/ 14 w 30"/>
              <a:gd name="T1" fmla="*/ 2 h 48"/>
              <a:gd name="T2" fmla="*/ 14 w 30"/>
              <a:gd name="T3" fmla="*/ 2 h 48"/>
              <a:gd name="T4" fmla="*/ 22 w 30"/>
              <a:gd name="T5" fmla="*/ 2 h 48"/>
              <a:gd name="T6" fmla="*/ 30 w 30"/>
              <a:gd name="T7" fmla="*/ 0 h 48"/>
              <a:gd name="T8" fmla="*/ 30 w 30"/>
              <a:gd name="T9" fmla="*/ 0 h 48"/>
              <a:gd name="T10" fmla="*/ 19 w 30"/>
              <a:gd name="T11" fmla="*/ 24 h 48"/>
              <a:gd name="T12" fmla="*/ 14 w 30"/>
              <a:gd name="T13" fmla="*/ 48 h 48"/>
              <a:gd name="T14" fmla="*/ 14 w 30"/>
              <a:gd name="T15" fmla="*/ 48 h 48"/>
              <a:gd name="T16" fmla="*/ 8 w 30"/>
              <a:gd name="T17" fmla="*/ 24 h 48"/>
              <a:gd name="T18" fmla="*/ 0 w 30"/>
              <a:gd name="T19" fmla="*/ 0 h 48"/>
              <a:gd name="T20" fmla="*/ 0 w 30"/>
              <a:gd name="T21" fmla="*/ 0 h 48"/>
              <a:gd name="T22" fmla="*/ 8 w 30"/>
              <a:gd name="T23" fmla="*/ 2 h 48"/>
              <a:gd name="T24" fmla="*/ 14 w 30"/>
              <a:gd name="T25" fmla="*/ 2 h 48"/>
              <a:gd name="T26" fmla="*/ 14 w 30"/>
              <a:gd name="T27" fmla="*/ 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 h="48">
                <a:moveTo>
                  <a:pt x="14" y="2"/>
                </a:moveTo>
                <a:lnTo>
                  <a:pt x="14" y="2"/>
                </a:lnTo>
                <a:lnTo>
                  <a:pt x="22" y="2"/>
                </a:lnTo>
                <a:lnTo>
                  <a:pt x="30" y="0"/>
                </a:lnTo>
                <a:lnTo>
                  <a:pt x="30" y="0"/>
                </a:lnTo>
                <a:lnTo>
                  <a:pt x="19" y="24"/>
                </a:lnTo>
                <a:lnTo>
                  <a:pt x="14" y="48"/>
                </a:lnTo>
                <a:lnTo>
                  <a:pt x="14" y="48"/>
                </a:lnTo>
                <a:lnTo>
                  <a:pt x="8" y="24"/>
                </a:lnTo>
                <a:lnTo>
                  <a:pt x="0" y="0"/>
                </a:lnTo>
                <a:lnTo>
                  <a:pt x="0" y="0"/>
                </a:lnTo>
                <a:lnTo>
                  <a:pt x="8" y="2"/>
                </a:lnTo>
                <a:lnTo>
                  <a:pt x="14" y="2"/>
                </a:lnTo>
                <a:lnTo>
                  <a:pt x="14" y="2"/>
                </a:lnTo>
                <a:close/>
              </a:path>
            </a:pathLst>
          </a:custGeom>
          <a:solidFill>
            <a:srgbClr val="000000"/>
          </a:solidFill>
          <a:ln w="7938">
            <a:solidFill>
              <a:srgbClr val="000000"/>
            </a:solidFill>
            <a:prstDash val="solid"/>
            <a:round/>
            <a:headEnd/>
            <a:tailEnd/>
          </a:ln>
        </p:spPr>
        <p:txBody>
          <a:bodyPr/>
          <a:lstStyle/>
          <a:p>
            <a:endParaRPr lang="en-US"/>
          </a:p>
        </p:txBody>
      </p:sp>
      <p:sp>
        <p:nvSpPr>
          <p:cNvPr id="67627" name="Freeform 43"/>
          <p:cNvSpPr>
            <a:spLocks/>
          </p:cNvSpPr>
          <p:nvPr/>
        </p:nvSpPr>
        <p:spPr bwMode="auto">
          <a:xfrm>
            <a:off x="5735638" y="4810125"/>
            <a:ext cx="47625" cy="76200"/>
          </a:xfrm>
          <a:custGeom>
            <a:avLst/>
            <a:gdLst>
              <a:gd name="T0" fmla="*/ 16 w 30"/>
              <a:gd name="T1" fmla="*/ 2 h 48"/>
              <a:gd name="T2" fmla="*/ 16 w 30"/>
              <a:gd name="T3" fmla="*/ 2 h 48"/>
              <a:gd name="T4" fmla="*/ 24 w 30"/>
              <a:gd name="T5" fmla="*/ 2 h 48"/>
              <a:gd name="T6" fmla="*/ 30 w 30"/>
              <a:gd name="T7" fmla="*/ 0 h 48"/>
              <a:gd name="T8" fmla="*/ 30 w 30"/>
              <a:gd name="T9" fmla="*/ 0 h 48"/>
              <a:gd name="T10" fmla="*/ 22 w 30"/>
              <a:gd name="T11" fmla="*/ 24 h 48"/>
              <a:gd name="T12" fmla="*/ 16 w 30"/>
              <a:gd name="T13" fmla="*/ 48 h 48"/>
              <a:gd name="T14" fmla="*/ 16 w 30"/>
              <a:gd name="T15" fmla="*/ 48 h 48"/>
              <a:gd name="T16" fmla="*/ 11 w 30"/>
              <a:gd name="T17" fmla="*/ 24 h 48"/>
              <a:gd name="T18" fmla="*/ 0 w 30"/>
              <a:gd name="T19" fmla="*/ 0 h 48"/>
              <a:gd name="T20" fmla="*/ 0 w 30"/>
              <a:gd name="T21" fmla="*/ 0 h 48"/>
              <a:gd name="T22" fmla="*/ 11 w 30"/>
              <a:gd name="T23" fmla="*/ 2 h 48"/>
              <a:gd name="T24" fmla="*/ 16 w 30"/>
              <a:gd name="T25" fmla="*/ 2 h 48"/>
              <a:gd name="T26" fmla="*/ 16 w 30"/>
              <a:gd name="T27" fmla="*/ 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 h="48">
                <a:moveTo>
                  <a:pt x="16" y="2"/>
                </a:moveTo>
                <a:lnTo>
                  <a:pt x="16" y="2"/>
                </a:lnTo>
                <a:lnTo>
                  <a:pt x="24" y="2"/>
                </a:lnTo>
                <a:lnTo>
                  <a:pt x="30" y="0"/>
                </a:lnTo>
                <a:lnTo>
                  <a:pt x="30" y="0"/>
                </a:lnTo>
                <a:lnTo>
                  <a:pt x="22" y="24"/>
                </a:lnTo>
                <a:lnTo>
                  <a:pt x="16" y="48"/>
                </a:lnTo>
                <a:lnTo>
                  <a:pt x="16" y="48"/>
                </a:lnTo>
                <a:lnTo>
                  <a:pt x="11" y="24"/>
                </a:lnTo>
                <a:lnTo>
                  <a:pt x="0" y="0"/>
                </a:lnTo>
                <a:lnTo>
                  <a:pt x="0" y="0"/>
                </a:lnTo>
                <a:lnTo>
                  <a:pt x="11" y="2"/>
                </a:lnTo>
                <a:lnTo>
                  <a:pt x="16" y="2"/>
                </a:lnTo>
                <a:lnTo>
                  <a:pt x="16" y="2"/>
                </a:lnTo>
                <a:close/>
              </a:path>
            </a:pathLst>
          </a:custGeom>
          <a:solidFill>
            <a:srgbClr val="000000"/>
          </a:solidFill>
          <a:ln w="7938">
            <a:solidFill>
              <a:srgbClr val="000000"/>
            </a:solidFill>
            <a:prstDash val="solid"/>
            <a:round/>
            <a:headEnd/>
            <a:tailEnd/>
          </a:ln>
        </p:spPr>
        <p:txBody>
          <a:bodyPr/>
          <a:lstStyle/>
          <a:p>
            <a:endParaRPr lang="en-US"/>
          </a:p>
        </p:txBody>
      </p:sp>
      <p:sp>
        <p:nvSpPr>
          <p:cNvPr id="67628" name="Freeform 44"/>
          <p:cNvSpPr>
            <a:spLocks/>
          </p:cNvSpPr>
          <p:nvPr/>
        </p:nvSpPr>
        <p:spPr bwMode="auto">
          <a:xfrm>
            <a:off x="6902450" y="5476875"/>
            <a:ext cx="46038" cy="76200"/>
          </a:xfrm>
          <a:custGeom>
            <a:avLst/>
            <a:gdLst>
              <a:gd name="T0" fmla="*/ 16 w 29"/>
              <a:gd name="T1" fmla="*/ 3 h 48"/>
              <a:gd name="T2" fmla="*/ 16 w 29"/>
              <a:gd name="T3" fmla="*/ 3 h 48"/>
              <a:gd name="T4" fmla="*/ 24 w 29"/>
              <a:gd name="T5" fmla="*/ 3 h 48"/>
              <a:gd name="T6" fmla="*/ 29 w 29"/>
              <a:gd name="T7" fmla="*/ 0 h 48"/>
              <a:gd name="T8" fmla="*/ 29 w 29"/>
              <a:gd name="T9" fmla="*/ 0 h 48"/>
              <a:gd name="T10" fmla="*/ 21 w 29"/>
              <a:gd name="T11" fmla="*/ 24 h 48"/>
              <a:gd name="T12" fmla="*/ 16 w 29"/>
              <a:gd name="T13" fmla="*/ 48 h 48"/>
              <a:gd name="T14" fmla="*/ 16 w 29"/>
              <a:gd name="T15" fmla="*/ 48 h 48"/>
              <a:gd name="T16" fmla="*/ 11 w 29"/>
              <a:gd name="T17" fmla="*/ 24 h 48"/>
              <a:gd name="T18" fmla="*/ 0 w 29"/>
              <a:gd name="T19" fmla="*/ 0 h 48"/>
              <a:gd name="T20" fmla="*/ 0 w 29"/>
              <a:gd name="T21" fmla="*/ 0 h 48"/>
              <a:gd name="T22" fmla="*/ 11 w 29"/>
              <a:gd name="T23" fmla="*/ 3 h 48"/>
              <a:gd name="T24" fmla="*/ 16 w 29"/>
              <a:gd name="T25" fmla="*/ 3 h 48"/>
              <a:gd name="T26" fmla="*/ 16 w 29"/>
              <a:gd name="T27" fmla="*/ 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 h="48">
                <a:moveTo>
                  <a:pt x="16" y="3"/>
                </a:moveTo>
                <a:lnTo>
                  <a:pt x="16" y="3"/>
                </a:lnTo>
                <a:lnTo>
                  <a:pt x="24" y="3"/>
                </a:lnTo>
                <a:lnTo>
                  <a:pt x="29" y="0"/>
                </a:lnTo>
                <a:lnTo>
                  <a:pt x="29" y="0"/>
                </a:lnTo>
                <a:lnTo>
                  <a:pt x="21" y="24"/>
                </a:lnTo>
                <a:lnTo>
                  <a:pt x="16" y="48"/>
                </a:lnTo>
                <a:lnTo>
                  <a:pt x="16" y="48"/>
                </a:lnTo>
                <a:lnTo>
                  <a:pt x="11" y="24"/>
                </a:lnTo>
                <a:lnTo>
                  <a:pt x="0" y="0"/>
                </a:lnTo>
                <a:lnTo>
                  <a:pt x="0" y="0"/>
                </a:lnTo>
                <a:lnTo>
                  <a:pt x="11" y="3"/>
                </a:lnTo>
                <a:lnTo>
                  <a:pt x="16" y="3"/>
                </a:lnTo>
                <a:lnTo>
                  <a:pt x="16" y="3"/>
                </a:lnTo>
                <a:close/>
              </a:path>
            </a:pathLst>
          </a:custGeom>
          <a:solidFill>
            <a:srgbClr val="000000"/>
          </a:solidFill>
          <a:ln w="7938">
            <a:solidFill>
              <a:srgbClr val="000000"/>
            </a:solidFill>
            <a:prstDash val="solid"/>
            <a:round/>
            <a:headEnd/>
            <a:tailEnd/>
          </a:ln>
        </p:spPr>
        <p:txBody>
          <a:bodyPr/>
          <a:lstStyle/>
          <a:p>
            <a:endParaRPr lang="en-US"/>
          </a:p>
        </p:txBody>
      </p:sp>
      <p:sp>
        <p:nvSpPr>
          <p:cNvPr id="67629" name="Line 45"/>
          <p:cNvSpPr>
            <a:spLocks noChangeShapeType="1"/>
          </p:cNvSpPr>
          <p:nvPr/>
        </p:nvSpPr>
        <p:spPr bwMode="auto">
          <a:xfrm flipH="1">
            <a:off x="6319838" y="5781675"/>
            <a:ext cx="249237"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7630" name="Freeform 46"/>
          <p:cNvSpPr>
            <a:spLocks/>
          </p:cNvSpPr>
          <p:nvPr/>
        </p:nvSpPr>
        <p:spPr bwMode="auto">
          <a:xfrm>
            <a:off x="6256338" y="5761038"/>
            <a:ext cx="76200" cy="41275"/>
          </a:xfrm>
          <a:custGeom>
            <a:avLst/>
            <a:gdLst>
              <a:gd name="T0" fmla="*/ 42 w 48"/>
              <a:gd name="T1" fmla="*/ 13 h 26"/>
              <a:gd name="T2" fmla="*/ 42 w 48"/>
              <a:gd name="T3" fmla="*/ 13 h 26"/>
              <a:gd name="T4" fmla="*/ 45 w 48"/>
              <a:gd name="T5" fmla="*/ 21 h 26"/>
              <a:gd name="T6" fmla="*/ 48 w 48"/>
              <a:gd name="T7" fmla="*/ 26 h 26"/>
              <a:gd name="T8" fmla="*/ 48 w 48"/>
              <a:gd name="T9" fmla="*/ 26 h 26"/>
              <a:gd name="T10" fmla="*/ 24 w 48"/>
              <a:gd name="T11" fmla="*/ 18 h 26"/>
              <a:gd name="T12" fmla="*/ 0 w 48"/>
              <a:gd name="T13" fmla="*/ 13 h 26"/>
              <a:gd name="T14" fmla="*/ 0 w 48"/>
              <a:gd name="T15" fmla="*/ 13 h 26"/>
              <a:gd name="T16" fmla="*/ 24 w 48"/>
              <a:gd name="T17" fmla="*/ 8 h 26"/>
              <a:gd name="T18" fmla="*/ 48 w 48"/>
              <a:gd name="T19" fmla="*/ 0 h 26"/>
              <a:gd name="T20" fmla="*/ 48 w 48"/>
              <a:gd name="T21" fmla="*/ 0 h 26"/>
              <a:gd name="T22" fmla="*/ 42 w 48"/>
              <a:gd name="T23" fmla="*/ 8 h 26"/>
              <a:gd name="T24" fmla="*/ 42 w 48"/>
              <a:gd name="T25" fmla="*/ 13 h 26"/>
              <a:gd name="T26" fmla="*/ 42 w 48"/>
              <a:gd name="T27" fmla="*/ 1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26">
                <a:moveTo>
                  <a:pt x="42" y="13"/>
                </a:moveTo>
                <a:lnTo>
                  <a:pt x="42" y="13"/>
                </a:lnTo>
                <a:lnTo>
                  <a:pt x="45" y="21"/>
                </a:lnTo>
                <a:lnTo>
                  <a:pt x="48" y="26"/>
                </a:lnTo>
                <a:lnTo>
                  <a:pt x="48" y="26"/>
                </a:lnTo>
                <a:lnTo>
                  <a:pt x="24" y="18"/>
                </a:lnTo>
                <a:lnTo>
                  <a:pt x="0" y="13"/>
                </a:lnTo>
                <a:lnTo>
                  <a:pt x="0" y="13"/>
                </a:lnTo>
                <a:lnTo>
                  <a:pt x="24" y="8"/>
                </a:lnTo>
                <a:lnTo>
                  <a:pt x="48" y="0"/>
                </a:lnTo>
                <a:lnTo>
                  <a:pt x="48" y="0"/>
                </a:lnTo>
                <a:lnTo>
                  <a:pt x="42" y="8"/>
                </a:lnTo>
                <a:lnTo>
                  <a:pt x="42" y="13"/>
                </a:lnTo>
                <a:lnTo>
                  <a:pt x="42" y="13"/>
                </a:lnTo>
                <a:close/>
              </a:path>
            </a:pathLst>
          </a:custGeom>
          <a:solidFill>
            <a:srgbClr val="000000"/>
          </a:solidFill>
          <a:ln w="7938">
            <a:solidFill>
              <a:srgbClr val="000000"/>
            </a:solidFill>
            <a:prstDash val="solid"/>
            <a:round/>
            <a:headEnd/>
            <a:tailEnd/>
          </a:ln>
        </p:spPr>
        <p:txBody>
          <a:bodyPr/>
          <a:lstStyle/>
          <a:p>
            <a:endParaRPr lang="en-US"/>
          </a:p>
        </p:txBody>
      </p:sp>
      <p:sp>
        <p:nvSpPr>
          <p:cNvPr id="67631" name="Line 47"/>
          <p:cNvSpPr>
            <a:spLocks noChangeShapeType="1"/>
          </p:cNvSpPr>
          <p:nvPr/>
        </p:nvSpPr>
        <p:spPr bwMode="auto">
          <a:xfrm>
            <a:off x="7286625" y="5781675"/>
            <a:ext cx="249238"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7632" name="Freeform 48"/>
          <p:cNvSpPr>
            <a:spLocks/>
          </p:cNvSpPr>
          <p:nvPr/>
        </p:nvSpPr>
        <p:spPr bwMode="auto">
          <a:xfrm>
            <a:off x="7523163" y="5761038"/>
            <a:ext cx="76200" cy="41275"/>
          </a:xfrm>
          <a:custGeom>
            <a:avLst/>
            <a:gdLst>
              <a:gd name="T0" fmla="*/ 6 w 48"/>
              <a:gd name="T1" fmla="*/ 13 h 26"/>
              <a:gd name="T2" fmla="*/ 6 w 48"/>
              <a:gd name="T3" fmla="*/ 13 h 26"/>
              <a:gd name="T4" fmla="*/ 3 w 48"/>
              <a:gd name="T5" fmla="*/ 21 h 26"/>
              <a:gd name="T6" fmla="*/ 0 w 48"/>
              <a:gd name="T7" fmla="*/ 26 h 26"/>
              <a:gd name="T8" fmla="*/ 0 w 48"/>
              <a:gd name="T9" fmla="*/ 26 h 26"/>
              <a:gd name="T10" fmla="*/ 24 w 48"/>
              <a:gd name="T11" fmla="*/ 18 h 26"/>
              <a:gd name="T12" fmla="*/ 48 w 48"/>
              <a:gd name="T13" fmla="*/ 13 h 26"/>
              <a:gd name="T14" fmla="*/ 48 w 48"/>
              <a:gd name="T15" fmla="*/ 13 h 26"/>
              <a:gd name="T16" fmla="*/ 24 w 48"/>
              <a:gd name="T17" fmla="*/ 8 h 26"/>
              <a:gd name="T18" fmla="*/ 0 w 48"/>
              <a:gd name="T19" fmla="*/ 0 h 26"/>
              <a:gd name="T20" fmla="*/ 0 w 48"/>
              <a:gd name="T21" fmla="*/ 0 h 26"/>
              <a:gd name="T22" fmla="*/ 6 w 48"/>
              <a:gd name="T23" fmla="*/ 8 h 26"/>
              <a:gd name="T24" fmla="*/ 6 w 48"/>
              <a:gd name="T25" fmla="*/ 13 h 26"/>
              <a:gd name="T26" fmla="*/ 6 w 48"/>
              <a:gd name="T27" fmla="*/ 1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26">
                <a:moveTo>
                  <a:pt x="6" y="13"/>
                </a:moveTo>
                <a:lnTo>
                  <a:pt x="6" y="13"/>
                </a:lnTo>
                <a:lnTo>
                  <a:pt x="3" y="21"/>
                </a:lnTo>
                <a:lnTo>
                  <a:pt x="0" y="26"/>
                </a:lnTo>
                <a:lnTo>
                  <a:pt x="0" y="26"/>
                </a:lnTo>
                <a:lnTo>
                  <a:pt x="24" y="18"/>
                </a:lnTo>
                <a:lnTo>
                  <a:pt x="48" y="13"/>
                </a:lnTo>
                <a:lnTo>
                  <a:pt x="48" y="13"/>
                </a:lnTo>
                <a:lnTo>
                  <a:pt x="24" y="8"/>
                </a:lnTo>
                <a:lnTo>
                  <a:pt x="0" y="0"/>
                </a:lnTo>
                <a:lnTo>
                  <a:pt x="0" y="0"/>
                </a:lnTo>
                <a:lnTo>
                  <a:pt x="6" y="8"/>
                </a:lnTo>
                <a:lnTo>
                  <a:pt x="6" y="13"/>
                </a:lnTo>
                <a:lnTo>
                  <a:pt x="6" y="13"/>
                </a:lnTo>
                <a:close/>
              </a:path>
            </a:pathLst>
          </a:custGeom>
          <a:solidFill>
            <a:srgbClr val="000000"/>
          </a:solidFill>
          <a:ln w="7938">
            <a:solidFill>
              <a:srgbClr val="000000"/>
            </a:solidFill>
            <a:prstDash val="solid"/>
            <a:round/>
            <a:headEnd/>
            <a:tailEnd/>
          </a:ln>
        </p:spPr>
        <p:txBody>
          <a:bodyPr/>
          <a:lstStyle/>
          <a:p>
            <a:endParaRPr lang="en-US"/>
          </a:p>
        </p:txBody>
      </p:sp>
      <p:sp>
        <p:nvSpPr>
          <p:cNvPr id="67633" name="Freeform 49"/>
          <p:cNvSpPr>
            <a:spLocks/>
          </p:cNvSpPr>
          <p:nvPr/>
        </p:nvSpPr>
        <p:spPr bwMode="auto">
          <a:xfrm>
            <a:off x="5280025" y="5041900"/>
            <a:ext cx="71438" cy="42863"/>
          </a:xfrm>
          <a:custGeom>
            <a:avLst/>
            <a:gdLst>
              <a:gd name="T0" fmla="*/ 2 w 45"/>
              <a:gd name="T1" fmla="*/ 13 h 27"/>
              <a:gd name="T2" fmla="*/ 2 w 45"/>
              <a:gd name="T3" fmla="*/ 13 h 27"/>
              <a:gd name="T4" fmla="*/ 2 w 45"/>
              <a:gd name="T5" fmla="*/ 21 h 27"/>
              <a:gd name="T6" fmla="*/ 0 w 45"/>
              <a:gd name="T7" fmla="*/ 27 h 27"/>
              <a:gd name="T8" fmla="*/ 0 w 45"/>
              <a:gd name="T9" fmla="*/ 27 h 27"/>
              <a:gd name="T10" fmla="*/ 21 w 45"/>
              <a:gd name="T11" fmla="*/ 19 h 27"/>
              <a:gd name="T12" fmla="*/ 45 w 45"/>
              <a:gd name="T13" fmla="*/ 13 h 27"/>
              <a:gd name="T14" fmla="*/ 45 w 45"/>
              <a:gd name="T15" fmla="*/ 13 h 27"/>
              <a:gd name="T16" fmla="*/ 21 w 45"/>
              <a:gd name="T17" fmla="*/ 8 h 27"/>
              <a:gd name="T18" fmla="*/ 0 w 45"/>
              <a:gd name="T19" fmla="*/ 0 h 27"/>
              <a:gd name="T20" fmla="*/ 0 w 45"/>
              <a:gd name="T21" fmla="*/ 0 h 27"/>
              <a:gd name="T22" fmla="*/ 2 w 45"/>
              <a:gd name="T23" fmla="*/ 8 h 27"/>
              <a:gd name="T24" fmla="*/ 2 w 45"/>
              <a:gd name="T25" fmla="*/ 13 h 27"/>
              <a:gd name="T26" fmla="*/ 2 w 45"/>
              <a:gd name="T27" fmla="*/ 13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 h="27">
                <a:moveTo>
                  <a:pt x="2" y="13"/>
                </a:moveTo>
                <a:lnTo>
                  <a:pt x="2" y="13"/>
                </a:lnTo>
                <a:lnTo>
                  <a:pt x="2" y="21"/>
                </a:lnTo>
                <a:lnTo>
                  <a:pt x="0" y="27"/>
                </a:lnTo>
                <a:lnTo>
                  <a:pt x="0" y="27"/>
                </a:lnTo>
                <a:lnTo>
                  <a:pt x="21" y="19"/>
                </a:lnTo>
                <a:lnTo>
                  <a:pt x="45" y="13"/>
                </a:lnTo>
                <a:lnTo>
                  <a:pt x="45" y="13"/>
                </a:lnTo>
                <a:lnTo>
                  <a:pt x="21" y="8"/>
                </a:lnTo>
                <a:lnTo>
                  <a:pt x="0" y="0"/>
                </a:lnTo>
                <a:lnTo>
                  <a:pt x="0" y="0"/>
                </a:lnTo>
                <a:lnTo>
                  <a:pt x="2" y="8"/>
                </a:lnTo>
                <a:lnTo>
                  <a:pt x="2" y="13"/>
                </a:lnTo>
                <a:lnTo>
                  <a:pt x="2" y="13"/>
                </a:lnTo>
                <a:close/>
              </a:path>
            </a:pathLst>
          </a:custGeom>
          <a:solidFill>
            <a:srgbClr val="000000"/>
          </a:solidFill>
          <a:ln w="7938">
            <a:solidFill>
              <a:srgbClr val="000000"/>
            </a:solidFill>
            <a:prstDash val="solid"/>
            <a:round/>
            <a:headEnd/>
            <a:tailEnd/>
          </a:ln>
        </p:spPr>
        <p:txBody>
          <a:bodyPr/>
          <a:lstStyle/>
          <a:p>
            <a:endParaRPr lang="en-US"/>
          </a:p>
        </p:txBody>
      </p:sp>
      <p:sp>
        <p:nvSpPr>
          <p:cNvPr id="67634" name="Freeform 50"/>
          <p:cNvSpPr>
            <a:spLocks/>
          </p:cNvSpPr>
          <p:nvPr/>
        </p:nvSpPr>
        <p:spPr bwMode="auto">
          <a:xfrm>
            <a:off x="4471988" y="588963"/>
            <a:ext cx="1581150" cy="1635125"/>
          </a:xfrm>
          <a:custGeom>
            <a:avLst/>
            <a:gdLst>
              <a:gd name="T0" fmla="*/ 996 w 996"/>
              <a:gd name="T1" fmla="*/ 90 h 1030"/>
              <a:gd name="T2" fmla="*/ 996 w 996"/>
              <a:gd name="T3" fmla="*/ 0 h 1030"/>
              <a:gd name="T4" fmla="*/ 0 w 996"/>
              <a:gd name="T5" fmla="*/ 0 h 1030"/>
              <a:gd name="T6" fmla="*/ 0 w 996"/>
              <a:gd name="T7" fmla="*/ 1030 h 1030"/>
            </a:gdLst>
            <a:ahLst/>
            <a:cxnLst>
              <a:cxn ang="0">
                <a:pos x="T0" y="T1"/>
              </a:cxn>
              <a:cxn ang="0">
                <a:pos x="T2" y="T3"/>
              </a:cxn>
              <a:cxn ang="0">
                <a:pos x="T4" y="T5"/>
              </a:cxn>
              <a:cxn ang="0">
                <a:pos x="T6" y="T7"/>
              </a:cxn>
            </a:cxnLst>
            <a:rect l="0" t="0" r="r" b="b"/>
            <a:pathLst>
              <a:path w="996" h="1030">
                <a:moveTo>
                  <a:pt x="996" y="90"/>
                </a:moveTo>
                <a:lnTo>
                  <a:pt x="996" y="0"/>
                </a:lnTo>
                <a:lnTo>
                  <a:pt x="0" y="0"/>
                </a:lnTo>
                <a:lnTo>
                  <a:pt x="0" y="1030"/>
                </a:lnTo>
              </a:path>
            </a:pathLst>
          </a:custGeom>
          <a:noFill/>
          <a:ln w="3333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635" name="Freeform 51"/>
          <p:cNvSpPr>
            <a:spLocks/>
          </p:cNvSpPr>
          <p:nvPr/>
        </p:nvSpPr>
        <p:spPr bwMode="auto">
          <a:xfrm>
            <a:off x="6289675" y="588963"/>
            <a:ext cx="1271588" cy="371475"/>
          </a:xfrm>
          <a:custGeom>
            <a:avLst/>
            <a:gdLst>
              <a:gd name="T0" fmla="*/ 0 w 801"/>
              <a:gd name="T1" fmla="*/ 90 h 234"/>
              <a:gd name="T2" fmla="*/ 0 w 801"/>
              <a:gd name="T3" fmla="*/ 0 h 234"/>
              <a:gd name="T4" fmla="*/ 476 w 801"/>
              <a:gd name="T5" fmla="*/ 0 h 234"/>
              <a:gd name="T6" fmla="*/ 476 w 801"/>
              <a:gd name="T7" fmla="*/ 234 h 234"/>
              <a:gd name="T8" fmla="*/ 801 w 801"/>
              <a:gd name="T9" fmla="*/ 234 h 234"/>
            </a:gdLst>
            <a:ahLst/>
            <a:cxnLst>
              <a:cxn ang="0">
                <a:pos x="T0" y="T1"/>
              </a:cxn>
              <a:cxn ang="0">
                <a:pos x="T2" y="T3"/>
              </a:cxn>
              <a:cxn ang="0">
                <a:pos x="T4" y="T5"/>
              </a:cxn>
              <a:cxn ang="0">
                <a:pos x="T6" y="T7"/>
              </a:cxn>
              <a:cxn ang="0">
                <a:pos x="T8" y="T9"/>
              </a:cxn>
            </a:cxnLst>
            <a:rect l="0" t="0" r="r" b="b"/>
            <a:pathLst>
              <a:path w="801" h="234">
                <a:moveTo>
                  <a:pt x="0" y="90"/>
                </a:moveTo>
                <a:lnTo>
                  <a:pt x="0" y="0"/>
                </a:lnTo>
                <a:lnTo>
                  <a:pt x="476" y="0"/>
                </a:lnTo>
                <a:lnTo>
                  <a:pt x="476" y="234"/>
                </a:lnTo>
                <a:lnTo>
                  <a:pt x="801" y="234"/>
                </a:lnTo>
              </a:path>
            </a:pathLst>
          </a:custGeom>
          <a:noFill/>
          <a:ln w="3333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636" name="Freeform 52"/>
          <p:cNvSpPr>
            <a:spLocks/>
          </p:cNvSpPr>
          <p:nvPr/>
        </p:nvSpPr>
        <p:spPr bwMode="auto">
          <a:xfrm>
            <a:off x="6289675" y="1184275"/>
            <a:ext cx="1512888" cy="320675"/>
          </a:xfrm>
          <a:custGeom>
            <a:avLst/>
            <a:gdLst>
              <a:gd name="T0" fmla="*/ 0 w 953"/>
              <a:gd name="T1" fmla="*/ 0 h 202"/>
              <a:gd name="T2" fmla="*/ 0 w 953"/>
              <a:gd name="T3" fmla="*/ 101 h 202"/>
              <a:gd name="T4" fmla="*/ 953 w 953"/>
              <a:gd name="T5" fmla="*/ 101 h 202"/>
              <a:gd name="T6" fmla="*/ 953 w 953"/>
              <a:gd name="T7" fmla="*/ 202 h 202"/>
            </a:gdLst>
            <a:ahLst/>
            <a:cxnLst>
              <a:cxn ang="0">
                <a:pos x="T0" y="T1"/>
              </a:cxn>
              <a:cxn ang="0">
                <a:pos x="T2" y="T3"/>
              </a:cxn>
              <a:cxn ang="0">
                <a:pos x="T4" y="T5"/>
              </a:cxn>
              <a:cxn ang="0">
                <a:pos x="T6" y="T7"/>
              </a:cxn>
            </a:cxnLst>
            <a:rect l="0" t="0" r="r" b="b"/>
            <a:pathLst>
              <a:path w="953" h="202">
                <a:moveTo>
                  <a:pt x="0" y="0"/>
                </a:moveTo>
                <a:lnTo>
                  <a:pt x="0" y="101"/>
                </a:lnTo>
                <a:lnTo>
                  <a:pt x="953" y="101"/>
                </a:lnTo>
                <a:lnTo>
                  <a:pt x="953" y="202"/>
                </a:lnTo>
              </a:path>
            </a:pathLst>
          </a:custGeom>
          <a:noFill/>
          <a:ln w="3333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637" name="Line 53"/>
          <p:cNvSpPr>
            <a:spLocks noChangeShapeType="1"/>
          </p:cNvSpPr>
          <p:nvPr/>
        </p:nvSpPr>
        <p:spPr bwMode="auto">
          <a:xfrm flipV="1">
            <a:off x="6053138" y="1184275"/>
            <a:ext cx="1587" cy="1039813"/>
          </a:xfrm>
          <a:prstGeom prst="line">
            <a:avLst/>
          </a:prstGeom>
          <a:noFill/>
          <a:ln w="33338">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7638" name="Line 54"/>
          <p:cNvSpPr>
            <a:spLocks noChangeShapeType="1"/>
          </p:cNvSpPr>
          <p:nvPr/>
        </p:nvSpPr>
        <p:spPr bwMode="auto">
          <a:xfrm>
            <a:off x="4471988" y="2679700"/>
            <a:ext cx="1587" cy="292100"/>
          </a:xfrm>
          <a:prstGeom prst="line">
            <a:avLst/>
          </a:prstGeom>
          <a:noFill/>
          <a:ln w="33338">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7639" name="Freeform 55"/>
          <p:cNvSpPr>
            <a:spLocks/>
          </p:cNvSpPr>
          <p:nvPr/>
        </p:nvSpPr>
        <p:spPr bwMode="auto">
          <a:xfrm>
            <a:off x="3673475" y="1843088"/>
            <a:ext cx="647700" cy="381000"/>
          </a:xfrm>
          <a:custGeom>
            <a:avLst/>
            <a:gdLst>
              <a:gd name="T0" fmla="*/ 0 w 408"/>
              <a:gd name="T1" fmla="*/ 0 h 240"/>
              <a:gd name="T2" fmla="*/ 0 w 408"/>
              <a:gd name="T3" fmla="*/ 120 h 240"/>
              <a:gd name="T4" fmla="*/ 408 w 408"/>
              <a:gd name="T5" fmla="*/ 120 h 240"/>
              <a:gd name="T6" fmla="*/ 408 w 408"/>
              <a:gd name="T7" fmla="*/ 240 h 240"/>
            </a:gdLst>
            <a:ahLst/>
            <a:cxnLst>
              <a:cxn ang="0">
                <a:pos x="T0" y="T1"/>
              </a:cxn>
              <a:cxn ang="0">
                <a:pos x="T2" y="T3"/>
              </a:cxn>
              <a:cxn ang="0">
                <a:pos x="T4" y="T5"/>
              </a:cxn>
              <a:cxn ang="0">
                <a:pos x="T6" y="T7"/>
              </a:cxn>
            </a:cxnLst>
            <a:rect l="0" t="0" r="r" b="b"/>
            <a:pathLst>
              <a:path w="408" h="240">
                <a:moveTo>
                  <a:pt x="0" y="0"/>
                </a:moveTo>
                <a:lnTo>
                  <a:pt x="0" y="120"/>
                </a:lnTo>
                <a:lnTo>
                  <a:pt x="408" y="120"/>
                </a:lnTo>
                <a:lnTo>
                  <a:pt x="408" y="240"/>
                </a:lnTo>
              </a:path>
            </a:pathLst>
          </a:custGeom>
          <a:noFill/>
          <a:ln w="3333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640" name="Rectangle 56"/>
          <p:cNvSpPr>
            <a:spLocks noChangeArrowheads="1"/>
          </p:cNvSpPr>
          <p:nvPr/>
        </p:nvSpPr>
        <p:spPr bwMode="auto">
          <a:xfrm>
            <a:off x="4624388" y="2033588"/>
            <a:ext cx="1187450" cy="190500"/>
          </a:xfrm>
          <a:prstGeom prst="rect">
            <a:avLst/>
          </a:prstGeom>
          <a:noFill/>
          <a:ln w="333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641" name="Line 57"/>
          <p:cNvSpPr>
            <a:spLocks noChangeShapeType="1"/>
          </p:cNvSpPr>
          <p:nvPr/>
        </p:nvSpPr>
        <p:spPr bwMode="auto">
          <a:xfrm>
            <a:off x="5270500" y="1843088"/>
            <a:ext cx="1588" cy="190500"/>
          </a:xfrm>
          <a:prstGeom prst="line">
            <a:avLst/>
          </a:prstGeom>
          <a:noFill/>
          <a:ln w="33338">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7642" name="Line 58"/>
          <p:cNvSpPr>
            <a:spLocks noChangeShapeType="1"/>
          </p:cNvSpPr>
          <p:nvPr/>
        </p:nvSpPr>
        <p:spPr bwMode="auto">
          <a:xfrm>
            <a:off x="5930900" y="2679700"/>
            <a:ext cx="1588" cy="292100"/>
          </a:xfrm>
          <a:prstGeom prst="line">
            <a:avLst/>
          </a:prstGeom>
          <a:noFill/>
          <a:ln w="33338">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7643" name="Line 59"/>
          <p:cNvSpPr>
            <a:spLocks noChangeShapeType="1"/>
          </p:cNvSpPr>
          <p:nvPr/>
        </p:nvSpPr>
        <p:spPr bwMode="auto">
          <a:xfrm>
            <a:off x="5930900" y="3424238"/>
            <a:ext cx="1588" cy="785812"/>
          </a:xfrm>
          <a:prstGeom prst="line">
            <a:avLst/>
          </a:prstGeom>
          <a:noFill/>
          <a:ln w="33338">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7644" name="Rectangle 60"/>
          <p:cNvSpPr>
            <a:spLocks noChangeArrowheads="1"/>
          </p:cNvSpPr>
          <p:nvPr/>
        </p:nvSpPr>
        <p:spPr bwMode="auto">
          <a:xfrm>
            <a:off x="5422900" y="3732213"/>
            <a:ext cx="1014413" cy="477837"/>
          </a:xfrm>
          <a:prstGeom prst="rect">
            <a:avLst/>
          </a:prstGeom>
          <a:noFill/>
          <a:ln w="333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645" name="Line 61"/>
          <p:cNvSpPr>
            <a:spLocks noChangeShapeType="1"/>
          </p:cNvSpPr>
          <p:nvPr/>
        </p:nvSpPr>
        <p:spPr bwMode="auto">
          <a:xfrm>
            <a:off x="7920038" y="1957388"/>
            <a:ext cx="1587" cy="2252662"/>
          </a:xfrm>
          <a:prstGeom prst="line">
            <a:avLst/>
          </a:prstGeom>
          <a:noFill/>
          <a:ln w="33338">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7646" name="Rectangle 62"/>
          <p:cNvSpPr>
            <a:spLocks noChangeArrowheads="1"/>
          </p:cNvSpPr>
          <p:nvPr/>
        </p:nvSpPr>
        <p:spPr bwMode="auto">
          <a:xfrm>
            <a:off x="7413625" y="3732213"/>
            <a:ext cx="1014413" cy="477837"/>
          </a:xfrm>
          <a:prstGeom prst="rect">
            <a:avLst/>
          </a:prstGeom>
          <a:noFill/>
          <a:ln w="333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647" name="Line 63"/>
          <p:cNvSpPr>
            <a:spLocks noChangeShapeType="1"/>
          </p:cNvSpPr>
          <p:nvPr/>
        </p:nvSpPr>
        <p:spPr bwMode="auto">
          <a:xfrm>
            <a:off x="8039100" y="1184275"/>
            <a:ext cx="1588" cy="320675"/>
          </a:xfrm>
          <a:prstGeom prst="line">
            <a:avLst/>
          </a:prstGeom>
          <a:noFill/>
          <a:ln w="33338">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7648" name="Rectangle 64"/>
          <p:cNvSpPr>
            <a:spLocks noChangeArrowheads="1"/>
          </p:cNvSpPr>
          <p:nvPr/>
        </p:nvSpPr>
        <p:spPr bwMode="auto">
          <a:xfrm>
            <a:off x="3365500" y="1390650"/>
            <a:ext cx="617538" cy="452438"/>
          </a:xfrm>
          <a:prstGeom prst="rect">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649" name="Rectangle 65"/>
          <p:cNvSpPr>
            <a:spLocks noChangeArrowheads="1"/>
          </p:cNvSpPr>
          <p:nvPr/>
        </p:nvSpPr>
        <p:spPr bwMode="auto">
          <a:xfrm>
            <a:off x="4967288" y="1390650"/>
            <a:ext cx="612775" cy="452438"/>
          </a:xfrm>
          <a:prstGeom prst="rect">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650" name="Rectangle 66"/>
          <p:cNvSpPr>
            <a:spLocks noChangeArrowheads="1"/>
          </p:cNvSpPr>
          <p:nvPr/>
        </p:nvSpPr>
        <p:spPr bwMode="auto">
          <a:xfrm>
            <a:off x="6569075" y="5553075"/>
            <a:ext cx="717550" cy="452438"/>
          </a:xfrm>
          <a:prstGeom prst="rect">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651" name="Rectangle 67"/>
          <p:cNvSpPr>
            <a:spLocks noChangeArrowheads="1"/>
          </p:cNvSpPr>
          <p:nvPr/>
        </p:nvSpPr>
        <p:spPr bwMode="auto">
          <a:xfrm>
            <a:off x="4168775" y="2224088"/>
            <a:ext cx="612775" cy="455612"/>
          </a:xfrm>
          <a:prstGeom prst="rect">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652" name="Rectangle 68"/>
          <p:cNvSpPr>
            <a:spLocks noChangeArrowheads="1"/>
          </p:cNvSpPr>
          <p:nvPr/>
        </p:nvSpPr>
        <p:spPr bwMode="auto">
          <a:xfrm>
            <a:off x="4168775" y="2971800"/>
            <a:ext cx="612775" cy="452438"/>
          </a:xfrm>
          <a:prstGeom prst="rect">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653" name="Rectangle 69"/>
          <p:cNvSpPr>
            <a:spLocks noChangeArrowheads="1"/>
          </p:cNvSpPr>
          <p:nvPr/>
        </p:nvSpPr>
        <p:spPr bwMode="auto">
          <a:xfrm>
            <a:off x="5356225" y="4210050"/>
            <a:ext cx="139700" cy="152400"/>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67654" name="Rectangle 70"/>
          <p:cNvSpPr>
            <a:spLocks noChangeArrowheads="1"/>
          </p:cNvSpPr>
          <p:nvPr/>
        </p:nvSpPr>
        <p:spPr bwMode="auto">
          <a:xfrm>
            <a:off x="5862638" y="4210050"/>
            <a:ext cx="139700" cy="152400"/>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67655" name="Rectangle 71"/>
          <p:cNvSpPr>
            <a:spLocks noChangeArrowheads="1"/>
          </p:cNvSpPr>
          <p:nvPr/>
        </p:nvSpPr>
        <p:spPr bwMode="auto">
          <a:xfrm>
            <a:off x="6370638" y="4210050"/>
            <a:ext cx="138112" cy="152400"/>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67656" name="Rectangle 72"/>
          <p:cNvSpPr>
            <a:spLocks noChangeArrowheads="1"/>
          </p:cNvSpPr>
          <p:nvPr/>
        </p:nvSpPr>
        <p:spPr bwMode="auto">
          <a:xfrm>
            <a:off x="7345363" y="4210050"/>
            <a:ext cx="139700" cy="152400"/>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67657" name="Rectangle 73"/>
          <p:cNvSpPr>
            <a:spLocks noChangeArrowheads="1"/>
          </p:cNvSpPr>
          <p:nvPr/>
        </p:nvSpPr>
        <p:spPr bwMode="auto">
          <a:xfrm>
            <a:off x="7853363" y="4210050"/>
            <a:ext cx="139700" cy="152400"/>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67658" name="Rectangle 74"/>
          <p:cNvSpPr>
            <a:spLocks noChangeArrowheads="1"/>
          </p:cNvSpPr>
          <p:nvPr/>
        </p:nvSpPr>
        <p:spPr bwMode="auto">
          <a:xfrm>
            <a:off x="8359775" y="4210050"/>
            <a:ext cx="139700" cy="152400"/>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67659" name="Rectangle 75"/>
          <p:cNvSpPr>
            <a:spLocks noChangeArrowheads="1"/>
          </p:cNvSpPr>
          <p:nvPr/>
        </p:nvSpPr>
        <p:spPr bwMode="auto">
          <a:xfrm>
            <a:off x="5356225" y="4886325"/>
            <a:ext cx="3143250" cy="350838"/>
          </a:xfrm>
          <a:prstGeom prst="rect">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660" name="Freeform 76"/>
          <p:cNvSpPr>
            <a:spLocks/>
          </p:cNvSpPr>
          <p:nvPr/>
        </p:nvSpPr>
        <p:spPr bwMode="auto">
          <a:xfrm>
            <a:off x="5356225" y="727075"/>
            <a:ext cx="214313" cy="536575"/>
          </a:xfrm>
          <a:custGeom>
            <a:avLst/>
            <a:gdLst>
              <a:gd name="T0" fmla="*/ 0 w 135"/>
              <a:gd name="T1" fmla="*/ 0 h 338"/>
              <a:gd name="T2" fmla="*/ 0 w 135"/>
              <a:gd name="T3" fmla="*/ 0 h 338"/>
              <a:gd name="T4" fmla="*/ 8 w 135"/>
              <a:gd name="T5" fmla="*/ 3 h 338"/>
              <a:gd name="T6" fmla="*/ 13 w 135"/>
              <a:gd name="T7" fmla="*/ 6 h 338"/>
              <a:gd name="T8" fmla="*/ 18 w 135"/>
              <a:gd name="T9" fmla="*/ 14 h 338"/>
              <a:gd name="T10" fmla="*/ 18 w 135"/>
              <a:gd name="T11" fmla="*/ 19 h 338"/>
              <a:gd name="T12" fmla="*/ 18 w 135"/>
              <a:gd name="T13" fmla="*/ 291 h 338"/>
              <a:gd name="T14" fmla="*/ 18 w 135"/>
              <a:gd name="T15" fmla="*/ 291 h 338"/>
              <a:gd name="T16" fmla="*/ 21 w 135"/>
              <a:gd name="T17" fmla="*/ 299 h 338"/>
              <a:gd name="T18" fmla="*/ 24 w 135"/>
              <a:gd name="T19" fmla="*/ 309 h 338"/>
              <a:gd name="T20" fmla="*/ 26 w 135"/>
              <a:gd name="T21" fmla="*/ 317 h 338"/>
              <a:gd name="T22" fmla="*/ 34 w 135"/>
              <a:gd name="T23" fmla="*/ 325 h 338"/>
              <a:gd name="T24" fmla="*/ 40 w 135"/>
              <a:gd name="T25" fmla="*/ 331 h 338"/>
              <a:gd name="T26" fmla="*/ 50 w 135"/>
              <a:gd name="T27" fmla="*/ 336 h 338"/>
              <a:gd name="T28" fmla="*/ 58 w 135"/>
              <a:gd name="T29" fmla="*/ 338 h 338"/>
              <a:gd name="T30" fmla="*/ 69 w 135"/>
              <a:gd name="T31" fmla="*/ 338 h 338"/>
              <a:gd name="T32" fmla="*/ 69 w 135"/>
              <a:gd name="T33" fmla="*/ 338 h 338"/>
              <a:gd name="T34" fmla="*/ 77 w 135"/>
              <a:gd name="T35" fmla="*/ 338 h 338"/>
              <a:gd name="T36" fmla="*/ 88 w 135"/>
              <a:gd name="T37" fmla="*/ 336 h 338"/>
              <a:gd name="T38" fmla="*/ 96 w 135"/>
              <a:gd name="T39" fmla="*/ 331 h 338"/>
              <a:gd name="T40" fmla="*/ 103 w 135"/>
              <a:gd name="T41" fmla="*/ 325 h 338"/>
              <a:gd name="T42" fmla="*/ 109 w 135"/>
              <a:gd name="T43" fmla="*/ 317 h 338"/>
              <a:gd name="T44" fmla="*/ 114 w 135"/>
              <a:gd name="T45" fmla="*/ 309 h 338"/>
              <a:gd name="T46" fmla="*/ 117 w 135"/>
              <a:gd name="T47" fmla="*/ 299 h 338"/>
              <a:gd name="T48" fmla="*/ 117 w 135"/>
              <a:gd name="T49" fmla="*/ 291 h 338"/>
              <a:gd name="T50" fmla="*/ 117 w 135"/>
              <a:gd name="T51" fmla="*/ 19 h 338"/>
              <a:gd name="T52" fmla="*/ 117 w 135"/>
              <a:gd name="T53" fmla="*/ 19 h 338"/>
              <a:gd name="T54" fmla="*/ 119 w 135"/>
              <a:gd name="T55" fmla="*/ 14 h 338"/>
              <a:gd name="T56" fmla="*/ 122 w 135"/>
              <a:gd name="T57" fmla="*/ 6 h 338"/>
              <a:gd name="T58" fmla="*/ 127 w 135"/>
              <a:gd name="T59" fmla="*/ 3 h 338"/>
              <a:gd name="T60" fmla="*/ 135 w 135"/>
              <a:gd name="T61" fmla="*/ 0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35" h="338">
                <a:moveTo>
                  <a:pt x="0" y="0"/>
                </a:moveTo>
                <a:lnTo>
                  <a:pt x="0" y="0"/>
                </a:lnTo>
                <a:lnTo>
                  <a:pt x="8" y="3"/>
                </a:lnTo>
                <a:lnTo>
                  <a:pt x="13" y="6"/>
                </a:lnTo>
                <a:lnTo>
                  <a:pt x="18" y="14"/>
                </a:lnTo>
                <a:lnTo>
                  <a:pt x="18" y="19"/>
                </a:lnTo>
                <a:lnTo>
                  <a:pt x="18" y="291"/>
                </a:lnTo>
                <a:lnTo>
                  <a:pt x="18" y="291"/>
                </a:lnTo>
                <a:lnTo>
                  <a:pt x="21" y="299"/>
                </a:lnTo>
                <a:lnTo>
                  <a:pt x="24" y="309"/>
                </a:lnTo>
                <a:lnTo>
                  <a:pt x="26" y="317"/>
                </a:lnTo>
                <a:lnTo>
                  <a:pt x="34" y="325"/>
                </a:lnTo>
                <a:lnTo>
                  <a:pt x="40" y="331"/>
                </a:lnTo>
                <a:lnTo>
                  <a:pt x="50" y="336"/>
                </a:lnTo>
                <a:lnTo>
                  <a:pt x="58" y="338"/>
                </a:lnTo>
                <a:lnTo>
                  <a:pt x="69" y="338"/>
                </a:lnTo>
                <a:lnTo>
                  <a:pt x="69" y="338"/>
                </a:lnTo>
                <a:lnTo>
                  <a:pt x="77" y="338"/>
                </a:lnTo>
                <a:lnTo>
                  <a:pt x="88" y="336"/>
                </a:lnTo>
                <a:lnTo>
                  <a:pt x="96" y="331"/>
                </a:lnTo>
                <a:lnTo>
                  <a:pt x="103" y="325"/>
                </a:lnTo>
                <a:lnTo>
                  <a:pt x="109" y="317"/>
                </a:lnTo>
                <a:lnTo>
                  <a:pt x="114" y="309"/>
                </a:lnTo>
                <a:lnTo>
                  <a:pt x="117" y="299"/>
                </a:lnTo>
                <a:lnTo>
                  <a:pt x="117" y="291"/>
                </a:lnTo>
                <a:lnTo>
                  <a:pt x="117" y="19"/>
                </a:lnTo>
                <a:lnTo>
                  <a:pt x="117" y="19"/>
                </a:lnTo>
                <a:lnTo>
                  <a:pt x="119" y="14"/>
                </a:lnTo>
                <a:lnTo>
                  <a:pt x="122" y="6"/>
                </a:lnTo>
                <a:lnTo>
                  <a:pt x="127" y="3"/>
                </a:lnTo>
                <a:lnTo>
                  <a:pt x="135" y="0"/>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661" name="Line 77"/>
          <p:cNvSpPr>
            <a:spLocks noChangeShapeType="1"/>
          </p:cNvSpPr>
          <p:nvPr/>
        </p:nvSpPr>
        <p:spPr bwMode="auto">
          <a:xfrm>
            <a:off x="5384800" y="828675"/>
            <a:ext cx="157163"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7662" name="Line 78"/>
          <p:cNvSpPr>
            <a:spLocks noChangeShapeType="1"/>
          </p:cNvSpPr>
          <p:nvPr/>
        </p:nvSpPr>
        <p:spPr bwMode="auto">
          <a:xfrm>
            <a:off x="5465763" y="566738"/>
            <a:ext cx="1587" cy="355600"/>
          </a:xfrm>
          <a:prstGeom prst="line">
            <a:avLst/>
          </a:prstGeom>
          <a:noFill/>
          <a:ln w="508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7663" name="Freeform 79"/>
          <p:cNvSpPr>
            <a:spLocks/>
          </p:cNvSpPr>
          <p:nvPr/>
        </p:nvSpPr>
        <p:spPr bwMode="auto">
          <a:xfrm>
            <a:off x="5465763" y="588963"/>
            <a:ext cx="20637" cy="333375"/>
          </a:xfrm>
          <a:custGeom>
            <a:avLst/>
            <a:gdLst>
              <a:gd name="T0" fmla="*/ 0 w 13"/>
              <a:gd name="T1" fmla="*/ 210 h 210"/>
              <a:gd name="T2" fmla="*/ 0 w 13"/>
              <a:gd name="T3" fmla="*/ 0 h 210"/>
              <a:gd name="T4" fmla="*/ 13 w 13"/>
              <a:gd name="T5" fmla="*/ 0 h 210"/>
            </a:gdLst>
            <a:ahLst/>
            <a:cxnLst>
              <a:cxn ang="0">
                <a:pos x="T0" y="T1"/>
              </a:cxn>
              <a:cxn ang="0">
                <a:pos x="T2" y="T3"/>
              </a:cxn>
              <a:cxn ang="0">
                <a:pos x="T4" y="T5"/>
              </a:cxn>
            </a:cxnLst>
            <a:rect l="0" t="0" r="r" b="b"/>
            <a:pathLst>
              <a:path w="13" h="210">
                <a:moveTo>
                  <a:pt x="0" y="210"/>
                </a:moveTo>
                <a:lnTo>
                  <a:pt x="0" y="0"/>
                </a:lnTo>
                <a:lnTo>
                  <a:pt x="13" y="0"/>
                </a:lnTo>
              </a:path>
            </a:pathLst>
          </a:custGeom>
          <a:noFill/>
          <a:ln w="3333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664" name="Freeform 80"/>
          <p:cNvSpPr>
            <a:spLocks/>
          </p:cNvSpPr>
          <p:nvPr/>
        </p:nvSpPr>
        <p:spPr bwMode="auto">
          <a:xfrm>
            <a:off x="4471988" y="3424238"/>
            <a:ext cx="815975" cy="1638300"/>
          </a:xfrm>
          <a:custGeom>
            <a:avLst/>
            <a:gdLst>
              <a:gd name="T0" fmla="*/ 0 w 514"/>
              <a:gd name="T1" fmla="*/ 0 h 1032"/>
              <a:gd name="T2" fmla="*/ 0 w 514"/>
              <a:gd name="T3" fmla="*/ 1032 h 1032"/>
              <a:gd name="T4" fmla="*/ 514 w 514"/>
              <a:gd name="T5" fmla="*/ 1032 h 1032"/>
            </a:gdLst>
            <a:ahLst/>
            <a:cxnLst>
              <a:cxn ang="0">
                <a:pos x="T0" y="T1"/>
              </a:cxn>
              <a:cxn ang="0">
                <a:pos x="T2" y="T3"/>
              </a:cxn>
              <a:cxn ang="0">
                <a:pos x="T4" y="T5"/>
              </a:cxn>
            </a:cxnLst>
            <a:rect l="0" t="0" r="r" b="b"/>
            <a:pathLst>
              <a:path w="514" h="1032">
                <a:moveTo>
                  <a:pt x="0" y="0"/>
                </a:moveTo>
                <a:lnTo>
                  <a:pt x="0" y="1032"/>
                </a:lnTo>
                <a:lnTo>
                  <a:pt x="514" y="1032"/>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665" name="Rectangle 81"/>
          <p:cNvSpPr>
            <a:spLocks noChangeArrowheads="1"/>
          </p:cNvSpPr>
          <p:nvPr/>
        </p:nvSpPr>
        <p:spPr bwMode="auto">
          <a:xfrm>
            <a:off x="5575300" y="2224088"/>
            <a:ext cx="714375" cy="455612"/>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67666" name="Rectangle 82"/>
          <p:cNvSpPr>
            <a:spLocks noChangeArrowheads="1"/>
          </p:cNvSpPr>
          <p:nvPr/>
        </p:nvSpPr>
        <p:spPr bwMode="auto">
          <a:xfrm>
            <a:off x="5811838" y="731838"/>
            <a:ext cx="719137" cy="452437"/>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67667" name="Rectangle 83"/>
          <p:cNvSpPr>
            <a:spLocks noChangeArrowheads="1"/>
          </p:cNvSpPr>
          <p:nvPr/>
        </p:nvSpPr>
        <p:spPr bwMode="auto">
          <a:xfrm>
            <a:off x="7561263" y="731838"/>
            <a:ext cx="719137" cy="452437"/>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67668" name="Rectangle 84"/>
          <p:cNvSpPr>
            <a:spLocks noChangeArrowheads="1"/>
          </p:cNvSpPr>
          <p:nvPr/>
        </p:nvSpPr>
        <p:spPr bwMode="auto">
          <a:xfrm>
            <a:off x="7561263" y="1504950"/>
            <a:ext cx="719137" cy="452438"/>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67669" name="Rectangle 85"/>
          <p:cNvSpPr>
            <a:spLocks noChangeArrowheads="1"/>
          </p:cNvSpPr>
          <p:nvPr/>
        </p:nvSpPr>
        <p:spPr bwMode="auto">
          <a:xfrm>
            <a:off x="5956300" y="892175"/>
            <a:ext cx="43497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000">
                <a:solidFill>
                  <a:srgbClr val="000000"/>
                </a:solidFill>
              </a:rPr>
              <a:t>Diluter I</a:t>
            </a:r>
            <a:endParaRPr lang="en-US" sz="1000"/>
          </a:p>
        </p:txBody>
      </p:sp>
      <p:sp>
        <p:nvSpPr>
          <p:cNvPr id="67670" name="Rectangle 86"/>
          <p:cNvSpPr>
            <a:spLocks noChangeArrowheads="1"/>
          </p:cNvSpPr>
          <p:nvPr/>
        </p:nvSpPr>
        <p:spPr bwMode="auto">
          <a:xfrm>
            <a:off x="7718425" y="825500"/>
            <a:ext cx="42227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lnSpc>
                <a:spcPct val="85000"/>
              </a:lnSpc>
            </a:pPr>
            <a:r>
              <a:rPr lang="en-US" sz="1000">
                <a:solidFill>
                  <a:srgbClr val="000000"/>
                </a:solidFill>
              </a:rPr>
              <a:t>Diluting</a:t>
            </a:r>
          </a:p>
          <a:p>
            <a:pPr eaLnBrk="1" hangingPunct="1">
              <a:lnSpc>
                <a:spcPct val="85000"/>
              </a:lnSpc>
            </a:pPr>
            <a:r>
              <a:rPr lang="en-US" sz="1000">
                <a:solidFill>
                  <a:srgbClr val="000000"/>
                </a:solidFill>
              </a:rPr>
              <a:t>fluid</a:t>
            </a:r>
          </a:p>
        </p:txBody>
      </p:sp>
      <p:sp>
        <p:nvSpPr>
          <p:cNvPr id="67671" name="Rectangle 87"/>
          <p:cNvSpPr>
            <a:spLocks noChangeArrowheads="1"/>
          </p:cNvSpPr>
          <p:nvPr/>
        </p:nvSpPr>
        <p:spPr bwMode="auto">
          <a:xfrm>
            <a:off x="7688263" y="1662113"/>
            <a:ext cx="477837"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000">
                <a:solidFill>
                  <a:srgbClr val="000000"/>
                </a:solidFill>
              </a:rPr>
              <a:t>Diluter II</a:t>
            </a:r>
            <a:endParaRPr lang="en-US" sz="1000"/>
          </a:p>
        </p:txBody>
      </p:sp>
      <p:sp>
        <p:nvSpPr>
          <p:cNvPr id="67672" name="Rectangle 88"/>
          <p:cNvSpPr>
            <a:spLocks noChangeArrowheads="1"/>
          </p:cNvSpPr>
          <p:nvPr/>
        </p:nvSpPr>
        <p:spPr bwMode="auto">
          <a:xfrm>
            <a:off x="5575300" y="2971800"/>
            <a:ext cx="714375" cy="452438"/>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67673" name="Rectangle 89"/>
          <p:cNvSpPr>
            <a:spLocks noChangeArrowheads="1"/>
          </p:cNvSpPr>
          <p:nvPr/>
        </p:nvSpPr>
        <p:spPr bwMode="auto">
          <a:xfrm>
            <a:off x="5605463" y="3068638"/>
            <a:ext cx="67786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lnSpc>
                <a:spcPct val="85000"/>
              </a:lnSpc>
            </a:pPr>
            <a:r>
              <a:rPr lang="en-US" sz="1000">
                <a:solidFill>
                  <a:srgbClr val="000000"/>
                </a:solidFill>
              </a:rPr>
              <a:t>Hemoglobin-</a:t>
            </a:r>
          </a:p>
          <a:p>
            <a:pPr eaLnBrk="1" hangingPunct="1">
              <a:lnSpc>
                <a:spcPct val="85000"/>
              </a:lnSpc>
            </a:pPr>
            <a:r>
              <a:rPr lang="en-US" sz="1000">
                <a:solidFill>
                  <a:srgbClr val="000000"/>
                </a:solidFill>
              </a:rPr>
              <a:t>ometer</a:t>
            </a:r>
          </a:p>
        </p:txBody>
      </p:sp>
      <p:sp>
        <p:nvSpPr>
          <p:cNvPr id="67674" name="Rectangle 90"/>
          <p:cNvSpPr>
            <a:spLocks noChangeArrowheads="1"/>
          </p:cNvSpPr>
          <p:nvPr/>
        </p:nvSpPr>
        <p:spPr bwMode="auto">
          <a:xfrm>
            <a:off x="5888038" y="4217988"/>
            <a:ext cx="84137"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000">
                <a:solidFill>
                  <a:srgbClr val="000000"/>
                </a:solidFill>
              </a:rPr>
              <a:t>C</a:t>
            </a:r>
            <a:endParaRPr lang="en-US" sz="1000"/>
          </a:p>
        </p:txBody>
      </p:sp>
      <p:sp>
        <p:nvSpPr>
          <p:cNvPr id="67675" name="Rectangle 91"/>
          <p:cNvSpPr>
            <a:spLocks noChangeArrowheads="1"/>
          </p:cNvSpPr>
          <p:nvPr/>
        </p:nvSpPr>
        <p:spPr bwMode="auto">
          <a:xfrm>
            <a:off x="6399213" y="4217988"/>
            <a:ext cx="84137"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000">
                <a:solidFill>
                  <a:srgbClr val="000000"/>
                </a:solidFill>
              </a:rPr>
              <a:t>C</a:t>
            </a:r>
            <a:endParaRPr lang="en-US" sz="1000"/>
          </a:p>
        </p:txBody>
      </p:sp>
      <p:sp>
        <p:nvSpPr>
          <p:cNvPr id="67676" name="Rectangle 92"/>
          <p:cNvSpPr>
            <a:spLocks noChangeArrowheads="1"/>
          </p:cNvSpPr>
          <p:nvPr/>
        </p:nvSpPr>
        <p:spPr bwMode="auto">
          <a:xfrm>
            <a:off x="5384800" y="4217988"/>
            <a:ext cx="84138"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000">
                <a:solidFill>
                  <a:srgbClr val="000000"/>
                </a:solidFill>
              </a:rPr>
              <a:t>C</a:t>
            </a:r>
            <a:endParaRPr lang="en-US" sz="1000"/>
          </a:p>
        </p:txBody>
      </p:sp>
      <p:sp>
        <p:nvSpPr>
          <p:cNvPr id="67677" name="Rectangle 93"/>
          <p:cNvSpPr>
            <a:spLocks noChangeArrowheads="1"/>
          </p:cNvSpPr>
          <p:nvPr/>
        </p:nvSpPr>
        <p:spPr bwMode="auto">
          <a:xfrm>
            <a:off x="7878763" y="4217988"/>
            <a:ext cx="84137"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000">
                <a:solidFill>
                  <a:srgbClr val="000000"/>
                </a:solidFill>
              </a:rPr>
              <a:t>C</a:t>
            </a:r>
            <a:endParaRPr lang="en-US" sz="1000"/>
          </a:p>
        </p:txBody>
      </p:sp>
      <p:sp>
        <p:nvSpPr>
          <p:cNvPr id="67678" name="Rectangle 94"/>
          <p:cNvSpPr>
            <a:spLocks noChangeArrowheads="1"/>
          </p:cNvSpPr>
          <p:nvPr/>
        </p:nvSpPr>
        <p:spPr bwMode="auto">
          <a:xfrm>
            <a:off x="8385175" y="4217988"/>
            <a:ext cx="84138"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000">
                <a:solidFill>
                  <a:srgbClr val="000000"/>
                </a:solidFill>
              </a:rPr>
              <a:t>C</a:t>
            </a:r>
            <a:endParaRPr lang="en-US" sz="1000"/>
          </a:p>
        </p:txBody>
      </p:sp>
      <p:sp>
        <p:nvSpPr>
          <p:cNvPr id="67679" name="Rectangle 95"/>
          <p:cNvSpPr>
            <a:spLocks noChangeArrowheads="1"/>
          </p:cNvSpPr>
          <p:nvPr/>
        </p:nvSpPr>
        <p:spPr bwMode="auto">
          <a:xfrm>
            <a:off x="7370763" y="4217988"/>
            <a:ext cx="84137"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000">
                <a:solidFill>
                  <a:srgbClr val="000000"/>
                </a:solidFill>
              </a:rPr>
              <a:t>C</a:t>
            </a:r>
            <a:endParaRPr lang="en-US" sz="1000"/>
          </a:p>
        </p:txBody>
      </p:sp>
      <p:sp>
        <p:nvSpPr>
          <p:cNvPr id="67680" name="Line 96"/>
          <p:cNvSpPr>
            <a:spLocks noChangeShapeType="1"/>
          </p:cNvSpPr>
          <p:nvPr/>
        </p:nvSpPr>
        <p:spPr bwMode="auto">
          <a:xfrm flipH="1">
            <a:off x="5407025" y="588963"/>
            <a:ext cx="58738" cy="1587"/>
          </a:xfrm>
          <a:prstGeom prst="line">
            <a:avLst/>
          </a:prstGeom>
          <a:noFill/>
          <a:ln w="33338">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7681" name="Rectangle 97"/>
          <p:cNvSpPr>
            <a:spLocks noChangeArrowheads="1"/>
          </p:cNvSpPr>
          <p:nvPr/>
        </p:nvSpPr>
        <p:spPr bwMode="auto">
          <a:xfrm>
            <a:off x="5221288" y="2824163"/>
            <a:ext cx="1423987" cy="1673225"/>
          </a:xfrm>
          <a:prstGeom prst="rect">
            <a:avLst/>
          </a:prstGeom>
          <a:noFill/>
          <a:ln w="1746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682" name="Rectangle 98"/>
          <p:cNvSpPr>
            <a:spLocks noChangeArrowheads="1"/>
          </p:cNvSpPr>
          <p:nvPr/>
        </p:nvSpPr>
        <p:spPr bwMode="auto">
          <a:xfrm>
            <a:off x="7207250" y="3597275"/>
            <a:ext cx="1427163" cy="900113"/>
          </a:xfrm>
          <a:prstGeom prst="rect">
            <a:avLst/>
          </a:prstGeom>
          <a:noFill/>
          <a:ln w="1746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683" name="Rectangle 99"/>
          <p:cNvSpPr>
            <a:spLocks noChangeArrowheads="1"/>
          </p:cNvSpPr>
          <p:nvPr/>
        </p:nvSpPr>
        <p:spPr bwMode="auto">
          <a:xfrm>
            <a:off x="5764213" y="2257425"/>
            <a:ext cx="3587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lnSpc>
                <a:spcPct val="80000"/>
              </a:lnSpc>
            </a:pPr>
            <a:r>
              <a:rPr lang="en-US" sz="1000">
                <a:solidFill>
                  <a:srgbClr val="000000"/>
                </a:solidFill>
              </a:rPr>
              <a:t>Lysing</a:t>
            </a:r>
          </a:p>
          <a:p>
            <a:pPr eaLnBrk="1" hangingPunct="1">
              <a:lnSpc>
                <a:spcPct val="80000"/>
              </a:lnSpc>
            </a:pPr>
            <a:r>
              <a:rPr lang="en-US" sz="1000">
                <a:solidFill>
                  <a:srgbClr val="000000"/>
                </a:solidFill>
              </a:rPr>
              <a:t>and</a:t>
            </a:r>
          </a:p>
          <a:p>
            <a:pPr eaLnBrk="1" hangingPunct="1">
              <a:lnSpc>
                <a:spcPct val="80000"/>
              </a:lnSpc>
            </a:pPr>
            <a:r>
              <a:rPr lang="en-US" sz="1000">
                <a:solidFill>
                  <a:srgbClr val="000000"/>
                </a:solidFill>
              </a:rPr>
              <a:t>mixing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685800" y="5562600"/>
            <a:ext cx="7772400" cy="609600"/>
          </a:xfrm>
        </p:spPr>
        <p:txBody>
          <a:bodyPr/>
          <a:lstStyle/>
          <a:p>
            <a:r>
              <a:rPr lang="en-US" sz="4000" b="1">
                <a:ea typeface="MS Mincho" pitchFamily="49" charset="-128"/>
              </a:rPr>
              <a:t>Coulter STKS aperture bath</a:t>
            </a:r>
          </a:p>
        </p:txBody>
      </p:sp>
      <p:sp>
        <p:nvSpPr>
          <p:cNvPr id="68611" name="Freeform 3"/>
          <p:cNvSpPr>
            <a:spLocks/>
          </p:cNvSpPr>
          <p:nvPr/>
        </p:nvSpPr>
        <p:spPr bwMode="auto">
          <a:xfrm>
            <a:off x="2868613" y="712788"/>
            <a:ext cx="1171575" cy="2343150"/>
          </a:xfrm>
          <a:custGeom>
            <a:avLst/>
            <a:gdLst>
              <a:gd name="T0" fmla="*/ 0 w 738"/>
              <a:gd name="T1" fmla="*/ 1476 h 1476"/>
              <a:gd name="T2" fmla="*/ 0 w 738"/>
              <a:gd name="T3" fmla="*/ 0 h 1476"/>
              <a:gd name="T4" fmla="*/ 738 w 738"/>
              <a:gd name="T5" fmla="*/ 0 h 1476"/>
              <a:gd name="T6" fmla="*/ 738 w 738"/>
              <a:gd name="T7" fmla="*/ 919 h 1476"/>
            </a:gdLst>
            <a:ahLst/>
            <a:cxnLst>
              <a:cxn ang="0">
                <a:pos x="T0" y="T1"/>
              </a:cxn>
              <a:cxn ang="0">
                <a:pos x="T2" y="T3"/>
              </a:cxn>
              <a:cxn ang="0">
                <a:pos x="T4" y="T5"/>
              </a:cxn>
              <a:cxn ang="0">
                <a:pos x="T6" y="T7"/>
              </a:cxn>
            </a:cxnLst>
            <a:rect l="0" t="0" r="r" b="b"/>
            <a:pathLst>
              <a:path w="738" h="1476">
                <a:moveTo>
                  <a:pt x="0" y="1476"/>
                </a:moveTo>
                <a:lnTo>
                  <a:pt x="0" y="0"/>
                </a:lnTo>
                <a:lnTo>
                  <a:pt x="738" y="0"/>
                </a:lnTo>
                <a:lnTo>
                  <a:pt x="738" y="919"/>
                </a:lnTo>
              </a:path>
            </a:pathLst>
          </a:custGeom>
          <a:noFill/>
          <a:ln w="142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612" name="Rectangle 4"/>
          <p:cNvSpPr>
            <a:spLocks noChangeArrowheads="1"/>
          </p:cNvSpPr>
          <p:nvPr/>
        </p:nvSpPr>
        <p:spPr bwMode="auto">
          <a:xfrm>
            <a:off x="1784350" y="919163"/>
            <a:ext cx="1452563" cy="692150"/>
          </a:xfrm>
          <a:prstGeom prst="rect">
            <a:avLst/>
          </a:prstGeom>
          <a:solidFill>
            <a:srgbClr val="FFFFFF"/>
          </a:solidFill>
          <a:ln w="14288">
            <a:solidFill>
              <a:srgbClr val="000000"/>
            </a:solidFill>
            <a:miter lim="800000"/>
            <a:headEnd/>
            <a:tailEnd/>
          </a:ln>
        </p:spPr>
        <p:txBody>
          <a:bodyPr/>
          <a:lstStyle/>
          <a:p>
            <a:endParaRPr lang="en-US"/>
          </a:p>
        </p:txBody>
      </p:sp>
      <p:sp>
        <p:nvSpPr>
          <p:cNvPr id="68613" name="Freeform 5"/>
          <p:cNvSpPr>
            <a:spLocks/>
          </p:cNvSpPr>
          <p:nvPr/>
        </p:nvSpPr>
        <p:spPr bwMode="auto">
          <a:xfrm>
            <a:off x="7173913" y="2776538"/>
            <a:ext cx="912812" cy="523875"/>
          </a:xfrm>
          <a:custGeom>
            <a:avLst/>
            <a:gdLst>
              <a:gd name="T0" fmla="*/ 575 w 575"/>
              <a:gd name="T1" fmla="*/ 228 h 330"/>
              <a:gd name="T2" fmla="*/ 575 w 575"/>
              <a:gd name="T3" fmla="*/ 228 h 330"/>
              <a:gd name="T4" fmla="*/ 552 w 575"/>
              <a:gd name="T5" fmla="*/ 204 h 330"/>
              <a:gd name="T6" fmla="*/ 529 w 575"/>
              <a:gd name="T7" fmla="*/ 176 h 330"/>
              <a:gd name="T8" fmla="*/ 515 w 575"/>
              <a:gd name="T9" fmla="*/ 149 h 330"/>
              <a:gd name="T10" fmla="*/ 501 w 575"/>
              <a:gd name="T11" fmla="*/ 116 h 330"/>
              <a:gd name="T12" fmla="*/ 496 w 575"/>
              <a:gd name="T13" fmla="*/ 84 h 330"/>
              <a:gd name="T14" fmla="*/ 492 w 575"/>
              <a:gd name="T15" fmla="*/ 56 h 330"/>
              <a:gd name="T16" fmla="*/ 487 w 575"/>
              <a:gd name="T17" fmla="*/ 0 h 330"/>
              <a:gd name="T18" fmla="*/ 0 w 575"/>
              <a:gd name="T19" fmla="*/ 0 h 330"/>
              <a:gd name="T20" fmla="*/ 0 w 575"/>
              <a:gd name="T21" fmla="*/ 0 h 330"/>
              <a:gd name="T22" fmla="*/ 4 w 575"/>
              <a:gd name="T23" fmla="*/ 46 h 330"/>
              <a:gd name="T24" fmla="*/ 9 w 575"/>
              <a:gd name="T25" fmla="*/ 93 h 330"/>
              <a:gd name="T26" fmla="*/ 18 w 575"/>
              <a:gd name="T27" fmla="*/ 139 h 330"/>
              <a:gd name="T28" fmla="*/ 32 w 575"/>
              <a:gd name="T29" fmla="*/ 181 h 330"/>
              <a:gd name="T30" fmla="*/ 46 w 575"/>
              <a:gd name="T31" fmla="*/ 218 h 330"/>
              <a:gd name="T32" fmla="*/ 69 w 575"/>
              <a:gd name="T33" fmla="*/ 255 h 330"/>
              <a:gd name="T34" fmla="*/ 92 w 575"/>
              <a:gd name="T35" fmla="*/ 288 h 330"/>
              <a:gd name="T36" fmla="*/ 125 w 575"/>
              <a:gd name="T37" fmla="*/ 316 h 330"/>
              <a:gd name="T38" fmla="*/ 125 w 575"/>
              <a:gd name="T39" fmla="*/ 316 h 330"/>
              <a:gd name="T40" fmla="*/ 185 w 575"/>
              <a:gd name="T41" fmla="*/ 325 h 330"/>
              <a:gd name="T42" fmla="*/ 246 w 575"/>
              <a:gd name="T43" fmla="*/ 330 h 330"/>
              <a:gd name="T44" fmla="*/ 301 w 575"/>
              <a:gd name="T45" fmla="*/ 325 h 330"/>
              <a:gd name="T46" fmla="*/ 362 w 575"/>
              <a:gd name="T47" fmla="*/ 316 h 330"/>
              <a:gd name="T48" fmla="*/ 417 w 575"/>
              <a:gd name="T49" fmla="*/ 302 h 330"/>
              <a:gd name="T50" fmla="*/ 473 w 575"/>
              <a:gd name="T51" fmla="*/ 283 h 330"/>
              <a:gd name="T52" fmla="*/ 524 w 575"/>
              <a:gd name="T53" fmla="*/ 255 h 330"/>
              <a:gd name="T54" fmla="*/ 575 w 575"/>
              <a:gd name="T55" fmla="*/ 228 h 330"/>
              <a:gd name="T56" fmla="*/ 575 w 575"/>
              <a:gd name="T57" fmla="*/ 228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75" h="330">
                <a:moveTo>
                  <a:pt x="575" y="228"/>
                </a:moveTo>
                <a:lnTo>
                  <a:pt x="575" y="228"/>
                </a:lnTo>
                <a:lnTo>
                  <a:pt x="552" y="204"/>
                </a:lnTo>
                <a:lnTo>
                  <a:pt x="529" y="176"/>
                </a:lnTo>
                <a:lnTo>
                  <a:pt x="515" y="149"/>
                </a:lnTo>
                <a:lnTo>
                  <a:pt x="501" y="116"/>
                </a:lnTo>
                <a:lnTo>
                  <a:pt x="496" y="84"/>
                </a:lnTo>
                <a:lnTo>
                  <a:pt x="492" y="56"/>
                </a:lnTo>
                <a:lnTo>
                  <a:pt x="487" y="0"/>
                </a:lnTo>
                <a:lnTo>
                  <a:pt x="0" y="0"/>
                </a:lnTo>
                <a:lnTo>
                  <a:pt x="0" y="0"/>
                </a:lnTo>
                <a:lnTo>
                  <a:pt x="4" y="46"/>
                </a:lnTo>
                <a:lnTo>
                  <a:pt x="9" y="93"/>
                </a:lnTo>
                <a:lnTo>
                  <a:pt x="18" y="139"/>
                </a:lnTo>
                <a:lnTo>
                  <a:pt x="32" y="181"/>
                </a:lnTo>
                <a:lnTo>
                  <a:pt x="46" y="218"/>
                </a:lnTo>
                <a:lnTo>
                  <a:pt x="69" y="255"/>
                </a:lnTo>
                <a:lnTo>
                  <a:pt x="92" y="288"/>
                </a:lnTo>
                <a:lnTo>
                  <a:pt x="125" y="316"/>
                </a:lnTo>
                <a:lnTo>
                  <a:pt x="125" y="316"/>
                </a:lnTo>
                <a:lnTo>
                  <a:pt x="185" y="325"/>
                </a:lnTo>
                <a:lnTo>
                  <a:pt x="246" y="330"/>
                </a:lnTo>
                <a:lnTo>
                  <a:pt x="301" y="325"/>
                </a:lnTo>
                <a:lnTo>
                  <a:pt x="362" y="316"/>
                </a:lnTo>
                <a:lnTo>
                  <a:pt x="417" y="302"/>
                </a:lnTo>
                <a:lnTo>
                  <a:pt x="473" y="283"/>
                </a:lnTo>
                <a:lnTo>
                  <a:pt x="524" y="255"/>
                </a:lnTo>
                <a:lnTo>
                  <a:pt x="575" y="228"/>
                </a:lnTo>
                <a:lnTo>
                  <a:pt x="575" y="228"/>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8614" name="Freeform 6"/>
          <p:cNvSpPr>
            <a:spLocks/>
          </p:cNvSpPr>
          <p:nvPr/>
        </p:nvSpPr>
        <p:spPr bwMode="auto">
          <a:xfrm>
            <a:off x="7173913" y="1404938"/>
            <a:ext cx="773112" cy="303212"/>
          </a:xfrm>
          <a:custGeom>
            <a:avLst/>
            <a:gdLst>
              <a:gd name="T0" fmla="*/ 487 w 487"/>
              <a:gd name="T1" fmla="*/ 56 h 191"/>
              <a:gd name="T2" fmla="*/ 487 w 487"/>
              <a:gd name="T3" fmla="*/ 191 h 191"/>
              <a:gd name="T4" fmla="*/ 0 w 487"/>
              <a:gd name="T5" fmla="*/ 191 h 191"/>
              <a:gd name="T6" fmla="*/ 0 w 487"/>
              <a:gd name="T7" fmla="*/ 56 h 191"/>
              <a:gd name="T8" fmla="*/ 0 w 487"/>
              <a:gd name="T9" fmla="*/ 56 h 191"/>
              <a:gd name="T10" fmla="*/ 32 w 487"/>
              <a:gd name="T11" fmla="*/ 42 h 191"/>
              <a:gd name="T12" fmla="*/ 69 w 487"/>
              <a:gd name="T13" fmla="*/ 28 h 191"/>
              <a:gd name="T14" fmla="*/ 139 w 487"/>
              <a:gd name="T15" fmla="*/ 14 h 191"/>
              <a:gd name="T16" fmla="*/ 204 w 487"/>
              <a:gd name="T17" fmla="*/ 5 h 191"/>
              <a:gd name="T18" fmla="*/ 250 w 487"/>
              <a:gd name="T19" fmla="*/ 0 h 191"/>
              <a:gd name="T20" fmla="*/ 250 w 487"/>
              <a:gd name="T21" fmla="*/ 0 h 191"/>
              <a:gd name="T22" fmla="*/ 292 w 487"/>
              <a:gd name="T23" fmla="*/ 5 h 191"/>
              <a:gd name="T24" fmla="*/ 352 w 487"/>
              <a:gd name="T25" fmla="*/ 10 h 191"/>
              <a:gd name="T26" fmla="*/ 422 w 487"/>
              <a:gd name="T27" fmla="*/ 28 h 191"/>
              <a:gd name="T28" fmla="*/ 455 w 487"/>
              <a:gd name="T29" fmla="*/ 42 h 191"/>
              <a:gd name="T30" fmla="*/ 487 w 487"/>
              <a:gd name="T31" fmla="*/ 56 h 191"/>
              <a:gd name="T32" fmla="*/ 487 w 487"/>
              <a:gd name="T33" fmla="*/ 56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87" h="191">
                <a:moveTo>
                  <a:pt x="487" y="56"/>
                </a:moveTo>
                <a:lnTo>
                  <a:pt x="487" y="191"/>
                </a:lnTo>
                <a:lnTo>
                  <a:pt x="0" y="191"/>
                </a:lnTo>
                <a:lnTo>
                  <a:pt x="0" y="56"/>
                </a:lnTo>
                <a:lnTo>
                  <a:pt x="0" y="56"/>
                </a:lnTo>
                <a:lnTo>
                  <a:pt x="32" y="42"/>
                </a:lnTo>
                <a:lnTo>
                  <a:pt x="69" y="28"/>
                </a:lnTo>
                <a:lnTo>
                  <a:pt x="139" y="14"/>
                </a:lnTo>
                <a:lnTo>
                  <a:pt x="204" y="5"/>
                </a:lnTo>
                <a:lnTo>
                  <a:pt x="250" y="0"/>
                </a:lnTo>
                <a:lnTo>
                  <a:pt x="250" y="0"/>
                </a:lnTo>
                <a:lnTo>
                  <a:pt x="292" y="5"/>
                </a:lnTo>
                <a:lnTo>
                  <a:pt x="352" y="10"/>
                </a:lnTo>
                <a:lnTo>
                  <a:pt x="422" y="28"/>
                </a:lnTo>
                <a:lnTo>
                  <a:pt x="455" y="42"/>
                </a:lnTo>
                <a:lnTo>
                  <a:pt x="487" y="56"/>
                </a:lnTo>
                <a:lnTo>
                  <a:pt x="487" y="56"/>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8615" name="Freeform 7"/>
          <p:cNvSpPr>
            <a:spLocks/>
          </p:cNvSpPr>
          <p:nvPr/>
        </p:nvSpPr>
        <p:spPr bwMode="auto">
          <a:xfrm>
            <a:off x="2063750" y="1752600"/>
            <a:ext cx="3133725" cy="3213100"/>
          </a:xfrm>
          <a:custGeom>
            <a:avLst/>
            <a:gdLst>
              <a:gd name="T0" fmla="*/ 1974 w 1974"/>
              <a:gd name="T1" fmla="*/ 0 h 2024"/>
              <a:gd name="T2" fmla="*/ 1974 w 1974"/>
              <a:gd name="T3" fmla="*/ 1778 h 2024"/>
              <a:gd name="T4" fmla="*/ 1974 w 1974"/>
              <a:gd name="T5" fmla="*/ 1778 h 2024"/>
              <a:gd name="T6" fmla="*/ 1969 w 1974"/>
              <a:gd name="T7" fmla="*/ 1824 h 2024"/>
              <a:gd name="T8" fmla="*/ 1955 w 1974"/>
              <a:gd name="T9" fmla="*/ 1871 h 2024"/>
              <a:gd name="T10" fmla="*/ 1932 w 1974"/>
              <a:gd name="T11" fmla="*/ 1913 h 2024"/>
              <a:gd name="T12" fmla="*/ 1900 w 1974"/>
              <a:gd name="T13" fmla="*/ 1950 h 2024"/>
              <a:gd name="T14" fmla="*/ 1867 w 1974"/>
              <a:gd name="T15" fmla="*/ 1982 h 2024"/>
              <a:gd name="T16" fmla="*/ 1825 w 1974"/>
              <a:gd name="T17" fmla="*/ 2005 h 2024"/>
              <a:gd name="T18" fmla="*/ 1779 w 1974"/>
              <a:gd name="T19" fmla="*/ 2019 h 2024"/>
              <a:gd name="T20" fmla="*/ 1728 w 1974"/>
              <a:gd name="T21" fmla="*/ 2024 h 2024"/>
              <a:gd name="T22" fmla="*/ 247 w 1974"/>
              <a:gd name="T23" fmla="*/ 2024 h 2024"/>
              <a:gd name="T24" fmla="*/ 247 w 1974"/>
              <a:gd name="T25" fmla="*/ 2024 h 2024"/>
              <a:gd name="T26" fmla="*/ 195 w 1974"/>
              <a:gd name="T27" fmla="*/ 2019 h 2024"/>
              <a:gd name="T28" fmla="*/ 149 w 1974"/>
              <a:gd name="T29" fmla="*/ 2005 h 2024"/>
              <a:gd name="T30" fmla="*/ 107 w 1974"/>
              <a:gd name="T31" fmla="*/ 1982 h 2024"/>
              <a:gd name="T32" fmla="*/ 75 w 1974"/>
              <a:gd name="T33" fmla="*/ 1950 h 2024"/>
              <a:gd name="T34" fmla="*/ 42 w 1974"/>
              <a:gd name="T35" fmla="*/ 1913 h 2024"/>
              <a:gd name="T36" fmla="*/ 19 w 1974"/>
              <a:gd name="T37" fmla="*/ 1871 h 2024"/>
              <a:gd name="T38" fmla="*/ 5 w 1974"/>
              <a:gd name="T39" fmla="*/ 1824 h 2024"/>
              <a:gd name="T40" fmla="*/ 0 w 1974"/>
              <a:gd name="T41" fmla="*/ 1778 h 2024"/>
              <a:gd name="T42" fmla="*/ 0 w 1974"/>
              <a:gd name="T43" fmla="*/ 0 h 20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74" h="2024">
                <a:moveTo>
                  <a:pt x="1974" y="0"/>
                </a:moveTo>
                <a:lnTo>
                  <a:pt x="1974" y="1778"/>
                </a:lnTo>
                <a:lnTo>
                  <a:pt x="1974" y="1778"/>
                </a:lnTo>
                <a:lnTo>
                  <a:pt x="1969" y="1824"/>
                </a:lnTo>
                <a:lnTo>
                  <a:pt x="1955" y="1871"/>
                </a:lnTo>
                <a:lnTo>
                  <a:pt x="1932" y="1913"/>
                </a:lnTo>
                <a:lnTo>
                  <a:pt x="1900" y="1950"/>
                </a:lnTo>
                <a:lnTo>
                  <a:pt x="1867" y="1982"/>
                </a:lnTo>
                <a:lnTo>
                  <a:pt x="1825" y="2005"/>
                </a:lnTo>
                <a:lnTo>
                  <a:pt x="1779" y="2019"/>
                </a:lnTo>
                <a:lnTo>
                  <a:pt x="1728" y="2024"/>
                </a:lnTo>
                <a:lnTo>
                  <a:pt x="247" y="2024"/>
                </a:lnTo>
                <a:lnTo>
                  <a:pt x="247" y="2024"/>
                </a:lnTo>
                <a:lnTo>
                  <a:pt x="195" y="2019"/>
                </a:lnTo>
                <a:lnTo>
                  <a:pt x="149" y="2005"/>
                </a:lnTo>
                <a:lnTo>
                  <a:pt x="107" y="1982"/>
                </a:lnTo>
                <a:lnTo>
                  <a:pt x="75" y="1950"/>
                </a:lnTo>
                <a:lnTo>
                  <a:pt x="42" y="1913"/>
                </a:lnTo>
                <a:lnTo>
                  <a:pt x="19" y="1871"/>
                </a:lnTo>
                <a:lnTo>
                  <a:pt x="5" y="1824"/>
                </a:lnTo>
                <a:lnTo>
                  <a:pt x="0" y="1778"/>
                </a:lnTo>
                <a:lnTo>
                  <a:pt x="0" y="0"/>
                </a:lnTo>
              </a:path>
            </a:pathLst>
          </a:custGeom>
          <a:noFill/>
          <a:ln w="142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616" name="Freeform 8"/>
          <p:cNvSpPr>
            <a:spLocks/>
          </p:cNvSpPr>
          <p:nvPr/>
        </p:nvSpPr>
        <p:spPr bwMode="auto">
          <a:xfrm>
            <a:off x="3906838" y="1443038"/>
            <a:ext cx="590550" cy="2365375"/>
          </a:xfrm>
          <a:custGeom>
            <a:avLst/>
            <a:gdLst>
              <a:gd name="T0" fmla="*/ 0 w 372"/>
              <a:gd name="T1" fmla="*/ 1314 h 1490"/>
              <a:gd name="T2" fmla="*/ 0 w 372"/>
              <a:gd name="T3" fmla="*/ 1314 h 1490"/>
              <a:gd name="T4" fmla="*/ 5 w 372"/>
              <a:gd name="T5" fmla="*/ 1351 h 1490"/>
              <a:gd name="T6" fmla="*/ 19 w 372"/>
              <a:gd name="T7" fmla="*/ 1383 h 1490"/>
              <a:gd name="T8" fmla="*/ 38 w 372"/>
              <a:gd name="T9" fmla="*/ 1411 h 1490"/>
              <a:gd name="T10" fmla="*/ 61 w 372"/>
              <a:gd name="T11" fmla="*/ 1439 h 1490"/>
              <a:gd name="T12" fmla="*/ 84 w 372"/>
              <a:gd name="T13" fmla="*/ 1462 h 1490"/>
              <a:gd name="T14" fmla="*/ 116 w 372"/>
              <a:gd name="T15" fmla="*/ 1476 h 1490"/>
              <a:gd name="T16" fmla="*/ 149 w 372"/>
              <a:gd name="T17" fmla="*/ 1485 h 1490"/>
              <a:gd name="T18" fmla="*/ 186 w 372"/>
              <a:gd name="T19" fmla="*/ 1490 h 1490"/>
              <a:gd name="T20" fmla="*/ 186 w 372"/>
              <a:gd name="T21" fmla="*/ 1490 h 1490"/>
              <a:gd name="T22" fmla="*/ 223 w 372"/>
              <a:gd name="T23" fmla="*/ 1485 h 1490"/>
              <a:gd name="T24" fmla="*/ 260 w 372"/>
              <a:gd name="T25" fmla="*/ 1476 h 1490"/>
              <a:gd name="T26" fmla="*/ 293 w 372"/>
              <a:gd name="T27" fmla="*/ 1458 h 1490"/>
              <a:gd name="T28" fmla="*/ 321 w 372"/>
              <a:gd name="T29" fmla="*/ 1434 h 1490"/>
              <a:gd name="T30" fmla="*/ 339 w 372"/>
              <a:gd name="T31" fmla="*/ 1406 h 1490"/>
              <a:gd name="T32" fmla="*/ 358 w 372"/>
              <a:gd name="T33" fmla="*/ 1374 h 1490"/>
              <a:gd name="T34" fmla="*/ 367 w 372"/>
              <a:gd name="T35" fmla="*/ 1341 h 1490"/>
              <a:gd name="T36" fmla="*/ 372 w 372"/>
              <a:gd name="T37" fmla="*/ 1304 h 1490"/>
              <a:gd name="T38" fmla="*/ 372 w 372"/>
              <a:gd name="T39" fmla="*/ 0 h 1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72" h="1490">
                <a:moveTo>
                  <a:pt x="0" y="1314"/>
                </a:moveTo>
                <a:lnTo>
                  <a:pt x="0" y="1314"/>
                </a:lnTo>
                <a:lnTo>
                  <a:pt x="5" y="1351"/>
                </a:lnTo>
                <a:lnTo>
                  <a:pt x="19" y="1383"/>
                </a:lnTo>
                <a:lnTo>
                  <a:pt x="38" y="1411"/>
                </a:lnTo>
                <a:lnTo>
                  <a:pt x="61" y="1439"/>
                </a:lnTo>
                <a:lnTo>
                  <a:pt x="84" y="1462"/>
                </a:lnTo>
                <a:lnTo>
                  <a:pt x="116" y="1476"/>
                </a:lnTo>
                <a:lnTo>
                  <a:pt x="149" y="1485"/>
                </a:lnTo>
                <a:lnTo>
                  <a:pt x="186" y="1490"/>
                </a:lnTo>
                <a:lnTo>
                  <a:pt x="186" y="1490"/>
                </a:lnTo>
                <a:lnTo>
                  <a:pt x="223" y="1485"/>
                </a:lnTo>
                <a:lnTo>
                  <a:pt x="260" y="1476"/>
                </a:lnTo>
                <a:lnTo>
                  <a:pt x="293" y="1458"/>
                </a:lnTo>
                <a:lnTo>
                  <a:pt x="321" y="1434"/>
                </a:lnTo>
                <a:lnTo>
                  <a:pt x="339" y="1406"/>
                </a:lnTo>
                <a:lnTo>
                  <a:pt x="358" y="1374"/>
                </a:lnTo>
                <a:lnTo>
                  <a:pt x="367" y="1341"/>
                </a:lnTo>
                <a:lnTo>
                  <a:pt x="372" y="1304"/>
                </a:lnTo>
                <a:lnTo>
                  <a:pt x="372" y="0"/>
                </a:lnTo>
              </a:path>
            </a:pathLst>
          </a:custGeom>
          <a:noFill/>
          <a:ln w="365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617" name="Freeform 9"/>
          <p:cNvSpPr>
            <a:spLocks/>
          </p:cNvSpPr>
          <p:nvPr/>
        </p:nvSpPr>
        <p:spPr bwMode="auto">
          <a:xfrm>
            <a:off x="3744913" y="1443038"/>
            <a:ext cx="155575" cy="1879600"/>
          </a:xfrm>
          <a:custGeom>
            <a:avLst/>
            <a:gdLst>
              <a:gd name="T0" fmla="*/ 0 w 98"/>
              <a:gd name="T1" fmla="*/ 0 h 1184"/>
              <a:gd name="T2" fmla="*/ 0 w 98"/>
              <a:gd name="T3" fmla="*/ 993 h 1184"/>
              <a:gd name="T4" fmla="*/ 0 w 98"/>
              <a:gd name="T5" fmla="*/ 993 h 1184"/>
              <a:gd name="T6" fmla="*/ 5 w 98"/>
              <a:gd name="T7" fmla="*/ 1012 h 1184"/>
              <a:gd name="T8" fmla="*/ 5 w 98"/>
              <a:gd name="T9" fmla="*/ 1030 h 1184"/>
              <a:gd name="T10" fmla="*/ 14 w 98"/>
              <a:gd name="T11" fmla="*/ 1049 h 1184"/>
              <a:gd name="T12" fmla="*/ 19 w 98"/>
              <a:gd name="T13" fmla="*/ 1063 h 1184"/>
              <a:gd name="T14" fmla="*/ 37 w 98"/>
              <a:gd name="T15" fmla="*/ 1081 h 1184"/>
              <a:gd name="T16" fmla="*/ 61 w 98"/>
              <a:gd name="T17" fmla="*/ 1100 h 1184"/>
              <a:gd name="T18" fmla="*/ 61 w 98"/>
              <a:gd name="T19" fmla="*/ 1100 h 1184"/>
              <a:gd name="T20" fmla="*/ 75 w 98"/>
              <a:gd name="T21" fmla="*/ 1114 h 1184"/>
              <a:gd name="T22" fmla="*/ 88 w 98"/>
              <a:gd name="T23" fmla="*/ 1137 h 1184"/>
              <a:gd name="T24" fmla="*/ 93 w 98"/>
              <a:gd name="T25" fmla="*/ 1156 h 1184"/>
              <a:gd name="T26" fmla="*/ 98 w 98"/>
              <a:gd name="T27" fmla="*/ 1184 h 1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8" h="1184">
                <a:moveTo>
                  <a:pt x="0" y="0"/>
                </a:moveTo>
                <a:lnTo>
                  <a:pt x="0" y="993"/>
                </a:lnTo>
                <a:lnTo>
                  <a:pt x="0" y="993"/>
                </a:lnTo>
                <a:lnTo>
                  <a:pt x="5" y="1012"/>
                </a:lnTo>
                <a:lnTo>
                  <a:pt x="5" y="1030"/>
                </a:lnTo>
                <a:lnTo>
                  <a:pt x="14" y="1049"/>
                </a:lnTo>
                <a:lnTo>
                  <a:pt x="19" y="1063"/>
                </a:lnTo>
                <a:lnTo>
                  <a:pt x="37" y="1081"/>
                </a:lnTo>
                <a:lnTo>
                  <a:pt x="61" y="1100"/>
                </a:lnTo>
                <a:lnTo>
                  <a:pt x="61" y="1100"/>
                </a:lnTo>
                <a:lnTo>
                  <a:pt x="75" y="1114"/>
                </a:lnTo>
                <a:lnTo>
                  <a:pt x="88" y="1137"/>
                </a:lnTo>
                <a:lnTo>
                  <a:pt x="93" y="1156"/>
                </a:lnTo>
                <a:lnTo>
                  <a:pt x="98" y="1184"/>
                </a:lnTo>
              </a:path>
            </a:pathLst>
          </a:custGeom>
          <a:noFill/>
          <a:ln w="365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618" name="Rectangle 10"/>
          <p:cNvSpPr>
            <a:spLocks noChangeArrowheads="1"/>
          </p:cNvSpPr>
          <p:nvPr/>
        </p:nvSpPr>
        <p:spPr bwMode="auto">
          <a:xfrm>
            <a:off x="2662238" y="3055938"/>
            <a:ext cx="412750" cy="412750"/>
          </a:xfrm>
          <a:prstGeom prst="rect">
            <a:avLst/>
          </a:prstGeom>
          <a:solidFill>
            <a:srgbClr val="D9D9D9"/>
          </a:solidFill>
          <a:ln w="14288">
            <a:solidFill>
              <a:srgbClr val="000000"/>
            </a:solidFill>
            <a:miter lim="800000"/>
            <a:headEnd/>
            <a:tailEnd/>
          </a:ln>
        </p:spPr>
        <p:txBody>
          <a:bodyPr/>
          <a:lstStyle/>
          <a:p>
            <a:endParaRPr lang="en-US"/>
          </a:p>
        </p:txBody>
      </p:sp>
      <p:sp>
        <p:nvSpPr>
          <p:cNvPr id="68619" name="Rectangle 11"/>
          <p:cNvSpPr>
            <a:spLocks noChangeArrowheads="1"/>
          </p:cNvSpPr>
          <p:nvPr/>
        </p:nvSpPr>
        <p:spPr bwMode="auto">
          <a:xfrm>
            <a:off x="3833813" y="2171700"/>
            <a:ext cx="412750" cy="412750"/>
          </a:xfrm>
          <a:prstGeom prst="rect">
            <a:avLst/>
          </a:prstGeom>
          <a:solidFill>
            <a:srgbClr val="D9D9D9"/>
          </a:solidFill>
          <a:ln w="14288">
            <a:solidFill>
              <a:srgbClr val="000000"/>
            </a:solidFill>
            <a:miter lim="800000"/>
            <a:headEnd/>
            <a:tailEnd/>
          </a:ln>
        </p:spPr>
        <p:txBody>
          <a:bodyPr/>
          <a:lstStyle/>
          <a:p>
            <a:endParaRPr lang="en-US"/>
          </a:p>
        </p:txBody>
      </p:sp>
      <p:sp>
        <p:nvSpPr>
          <p:cNvPr id="68620" name="Freeform 12"/>
          <p:cNvSpPr>
            <a:spLocks/>
          </p:cNvSpPr>
          <p:nvPr/>
        </p:nvSpPr>
        <p:spPr bwMode="auto">
          <a:xfrm>
            <a:off x="6613525" y="1404938"/>
            <a:ext cx="1893888" cy="1895475"/>
          </a:xfrm>
          <a:custGeom>
            <a:avLst/>
            <a:gdLst>
              <a:gd name="T0" fmla="*/ 599 w 1193"/>
              <a:gd name="T1" fmla="*/ 1194 h 1194"/>
              <a:gd name="T2" fmla="*/ 719 w 1193"/>
              <a:gd name="T3" fmla="*/ 1180 h 1194"/>
              <a:gd name="T4" fmla="*/ 831 w 1193"/>
              <a:gd name="T5" fmla="*/ 1147 h 1194"/>
              <a:gd name="T6" fmla="*/ 928 w 1193"/>
              <a:gd name="T7" fmla="*/ 1092 h 1194"/>
              <a:gd name="T8" fmla="*/ 1017 w 1193"/>
              <a:gd name="T9" fmla="*/ 1017 h 1194"/>
              <a:gd name="T10" fmla="*/ 1091 w 1193"/>
              <a:gd name="T11" fmla="*/ 929 h 1194"/>
              <a:gd name="T12" fmla="*/ 1147 w 1193"/>
              <a:gd name="T13" fmla="*/ 832 h 1194"/>
              <a:gd name="T14" fmla="*/ 1179 w 1193"/>
              <a:gd name="T15" fmla="*/ 720 h 1194"/>
              <a:gd name="T16" fmla="*/ 1193 w 1193"/>
              <a:gd name="T17" fmla="*/ 599 h 1194"/>
              <a:gd name="T18" fmla="*/ 1188 w 1193"/>
              <a:gd name="T19" fmla="*/ 539 h 1194"/>
              <a:gd name="T20" fmla="*/ 1165 w 1193"/>
              <a:gd name="T21" fmla="*/ 423 h 1194"/>
              <a:gd name="T22" fmla="*/ 1119 w 1193"/>
              <a:gd name="T23" fmla="*/ 316 h 1194"/>
              <a:gd name="T24" fmla="*/ 1058 w 1193"/>
              <a:gd name="T25" fmla="*/ 219 h 1194"/>
              <a:gd name="T26" fmla="*/ 975 w 1193"/>
              <a:gd name="T27" fmla="*/ 140 h 1194"/>
              <a:gd name="T28" fmla="*/ 882 w 1193"/>
              <a:gd name="T29" fmla="*/ 75 h 1194"/>
              <a:gd name="T30" fmla="*/ 775 w 1193"/>
              <a:gd name="T31" fmla="*/ 28 h 1194"/>
              <a:gd name="T32" fmla="*/ 659 w 1193"/>
              <a:gd name="T33" fmla="*/ 5 h 1194"/>
              <a:gd name="T34" fmla="*/ 599 w 1193"/>
              <a:gd name="T35" fmla="*/ 0 h 1194"/>
              <a:gd name="T36" fmla="*/ 478 w 1193"/>
              <a:gd name="T37" fmla="*/ 14 h 1194"/>
              <a:gd name="T38" fmla="*/ 366 w 1193"/>
              <a:gd name="T39" fmla="*/ 51 h 1194"/>
              <a:gd name="T40" fmla="*/ 264 w 1193"/>
              <a:gd name="T41" fmla="*/ 103 h 1194"/>
              <a:gd name="T42" fmla="*/ 176 w 1193"/>
              <a:gd name="T43" fmla="*/ 177 h 1194"/>
              <a:gd name="T44" fmla="*/ 102 w 1193"/>
              <a:gd name="T45" fmla="*/ 265 h 1194"/>
              <a:gd name="T46" fmla="*/ 51 w 1193"/>
              <a:gd name="T47" fmla="*/ 367 h 1194"/>
              <a:gd name="T48" fmla="*/ 14 w 1193"/>
              <a:gd name="T49" fmla="*/ 479 h 1194"/>
              <a:gd name="T50" fmla="*/ 0 w 1193"/>
              <a:gd name="T51" fmla="*/ 599 h 1194"/>
              <a:gd name="T52" fmla="*/ 4 w 1193"/>
              <a:gd name="T53" fmla="*/ 660 h 1194"/>
              <a:gd name="T54" fmla="*/ 27 w 1193"/>
              <a:gd name="T55" fmla="*/ 776 h 1194"/>
              <a:gd name="T56" fmla="*/ 74 w 1193"/>
              <a:gd name="T57" fmla="*/ 883 h 1194"/>
              <a:gd name="T58" fmla="*/ 139 w 1193"/>
              <a:gd name="T59" fmla="*/ 975 h 1194"/>
              <a:gd name="T60" fmla="*/ 218 w 1193"/>
              <a:gd name="T61" fmla="*/ 1059 h 1194"/>
              <a:gd name="T62" fmla="*/ 315 w 1193"/>
              <a:gd name="T63" fmla="*/ 1119 h 1194"/>
              <a:gd name="T64" fmla="*/ 422 w 1193"/>
              <a:gd name="T65" fmla="*/ 1166 h 1194"/>
              <a:gd name="T66" fmla="*/ 538 w 1193"/>
              <a:gd name="T67" fmla="*/ 1189 h 1194"/>
              <a:gd name="T68" fmla="*/ 599 w 1193"/>
              <a:gd name="T69" fmla="*/ 1194 h 1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93" h="1194">
                <a:moveTo>
                  <a:pt x="599" y="1194"/>
                </a:moveTo>
                <a:lnTo>
                  <a:pt x="599" y="1194"/>
                </a:lnTo>
                <a:lnTo>
                  <a:pt x="659" y="1189"/>
                </a:lnTo>
                <a:lnTo>
                  <a:pt x="719" y="1180"/>
                </a:lnTo>
                <a:lnTo>
                  <a:pt x="775" y="1166"/>
                </a:lnTo>
                <a:lnTo>
                  <a:pt x="831" y="1147"/>
                </a:lnTo>
                <a:lnTo>
                  <a:pt x="882" y="1119"/>
                </a:lnTo>
                <a:lnTo>
                  <a:pt x="928" y="1092"/>
                </a:lnTo>
                <a:lnTo>
                  <a:pt x="975" y="1059"/>
                </a:lnTo>
                <a:lnTo>
                  <a:pt x="1017" y="1017"/>
                </a:lnTo>
                <a:lnTo>
                  <a:pt x="1058" y="975"/>
                </a:lnTo>
                <a:lnTo>
                  <a:pt x="1091" y="929"/>
                </a:lnTo>
                <a:lnTo>
                  <a:pt x="1119" y="883"/>
                </a:lnTo>
                <a:lnTo>
                  <a:pt x="1147" y="832"/>
                </a:lnTo>
                <a:lnTo>
                  <a:pt x="1165" y="776"/>
                </a:lnTo>
                <a:lnTo>
                  <a:pt x="1179" y="720"/>
                </a:lnTo>
                <a:lnTo>
                  <a:pt x="1188" y="660"/>
                </a:lnTo>
                <a:lnTo>
                  <a:pt x="1193" y="599"/>
                </a:lnTo>
                <a:lnTo>
                  <a:pt x="1193" y="599"/>
                </a:lnTo>
                <a:lnTo>
                  <a:pt x="1188" y="539"/>
                </a:lnTo>
                <a:lnTo>
                  <a:pt x="1179" y="479"/>
                </a:lnTo>
                <a:lnTo>
                  <a:pt x="1165" y="423"/>
                </a:lnTo>
                <a:lnTo>
                  <a:pt x="1147" y="367"/>
                </a:lnTo>
                <a:lnTo>
                  <a:pt x="1119" y="316"/>
                </a:lnTo>
                <a:lnTo>
                  <a:pt x="1091" y="265"/>
                </a:lnTo>
                <a:lnTo>
                  <a:pt x="1058" y="219"/>
                </a:lnTo>
                <a:lnTo>
                  <a:pt x="1017" y="177"/>
                </a:lnTo>
                <a:lnTo>
                  <a:pt x="975" y="140"/>
                </a:lnTo>
                <a:lnTo>
                  <a:pt x="928" y="103"/>
                </a:lnTo>
                <a:lnTo>
                  <a:pt x="882" y="75"/>
                </a:lnTo>
                <a:lnTo>
                  <a:pt x="831" y="51"/>
                </a:lnTo>
                <a:lnTo>
                  <a:pt x="775" y="28"/>
                </a:lnTo>
                <a:lnTo>
                  <a:pt x="719" y="14"/>
                </a:lnTo>
                <a:lnTo>
                  <a:pt x="659" y="5"/>
                </a:lnTo>
                <a:lnTo>
                  <a:pt x="599" y="0"/>
                </a:lnTo>
                <a:lnTo>
                  <a:pt x="599" y="0"/>
                </a:lnTo>
                <a:lnTo>
                  <a:pt x="538" y="5"/>
                </a:lnTo>
                <a:lnTo>
                  <a:pt x="478" y="14"/>
                </a:lnTo>
                <a:lnTo>
                  <a:pt x="422" y="28"/>
                </a:lnTo>
                <a:lnTo>
                  <a:pt x="366" y="51"/>
                </a:lnTo>
                <a:lnTo>
                  <a:pt x="315" y="75"/>
                </a:lnTo>
                <a:lnTo>
                  <a:pt x="264" y="103"/>
                </a:lnTo>
                <a:lnTo>
                  <a:pt x="218" y="140"/>
                </a:lnTo>
                <a:lnTo>
                  <a:pt x="176" y="177"/>
                </a:lnTo>
                <a:lnTo>
                  <a:pt x="139" y="219"/>
                </a:lnTo>
                <a:lnTo>
                  <a:pt x="102" y="265"/>
                </a:lnTo>
                <a:lnTo>
                  <a:pt x="74" y="316"/>
                </a:lnTo>
                <a:lnTo>
                  <a:pt x="51" y="367"/>
                </a:lnTo>
                <a:lnTo>
                  <a:pt x="27" y="423"/>
                </a:lnTo>
                <a:lnTo>
                  <a:pt x="14" y="479"/>
                </a:lnTo>
                <a:lnTo>
                  <a:pt x="4" y="539"/>
                </a:lnTo>
                <a:lnTo>
                  <a:pt x="0" y="599"/>
                </a:lnTo>
                <a:lnTo>
                  <a:pt x="0" y="599"/>
                </a:lnTo>
                <a:lnTo>
                  <a:pt x="4" y="660"/>
                </a:lnTo>
                <a:lnTo>
                  <a:pt x="14" y="720"/>
                </a:lnTo>
                <a:lnTo>
                  <a:pt x="27" y="776"/>
                </a:lnTo>
                <a:lnTo>
                  <a:pt x="51" y="832"/>
                </a:lnTo>
                <a:lnTo>
                  <a:pt x="74" y="883"/>
                </a:lnTo>
                <a:lnTo>
                  <a:pt x="102" y="929"/>
                </a:lnTo>
                <a:lnTo>
                  <a:pt x="139" y="975"/>
                </a:lnTo>
                <a:lnTo>
                  <a:pt x="176" y="1017"/>
                </a:lnTo>
                <a:lnTo>
                  <a:pt x="218" y="1059"/>
                </a:lnTo>
                <a:lnTo>
                  <a:pt x="264" y="1092"/>
                </a:lnTo>
                <a:lnTo>
                  <a:pt x="315" y="1119"/>
                </a:lnTo>
                <a:lnTo>
                  <a:pt x="366" y="1147"/>
                </a:lnTo>
                <a:lnTo>
                  <a:pt x="422" y="1166"/>
                </a:lnTo>
                <a:lnTo>
                  <a:pt x="478" y="1180"/>
                </a:lnTo>
                <a:lnTo>
                  <a:pt x="538" y="1189"/>
                </a:lnTo>
                <a:lnTo>
                  <a:pt x="599" y="1194"/>
                </a:lnTo>
                <a:lnTo>
                  <a:pt x="599" y="1194"/>
                </a:lnTo>
                <a:close/>
              </a:path>
            </a:pathLst>
          </a:custGeom>
          <a:noFill/>
          <a:ln w="222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621" name="Freeform 13"/>
          <p:cNvSpPr>
            <a:spLocks/>
          </p:cNvSpPr>
          <p:nvPr/>
        </p:nvSpPr>
        <p:spPr bwMode="auto">
          <a:xfrm>
            <a:off x="7202488" y="2157413"/>
            <a:ext cx="220662" cy="220662"/>
          </a:xfrm>
          <a:custGeom>
            <a:avLst/>
            <a:gdLst>
              <a:gd name="T0" fmla="*/ 70 w 139"/>
              <a:gd name="T1" fmla="*/ 139 h 139"/>
              <a:gd name="T2" fmla="*/ 70 w 139"/>
              <a:gd name="T3" fmla="*/ 139 h 139"/>
              <a:gd name="T4" fmla="*/ 84 w 139"/>
              <a:gd name="T5" fmla="*/ 135 h 139"/>
              <a:gd name="T6" fmla="*/ 98 w 139"/>
              <a:gd name="T7" fmla="*/ 135 h 139"/>
              <a:gd name="T8" fmla="*/ 121 w 139"/>
              <a:gd name="T9" fmla="*/ 116 h 139"/>
              <a:gd name="T10" fmla="*/ 135 w 139"/>
              <a:gd name="T11" fmla="*/ 98 h 139"/>
              <a:gd name="T12" fmla="*/ 139 w 139"/>
              <a:gd name="T13" fmla="*/ 84 h 139"/>
              <a:gd name="T14" fmla="*/ 139 w 139"/>
              <a:gd name="T15" fmla="*/ 70 h 139"/>
              <a:gd name="T16" fmla="*/ 139 w 139"/>
              <a:gd name="T17" fmla="*/ 70 h 139"/>
              <a:gd name="T18" fmla="*/ 139 w 139"/>
              <a:gd name="T19" fmla="*/ 56 h 139"/>
              <a:gd name="T20" fmla="*/ 135 w 139"/>
              <a:gd name="T21" fmla="*/ 42 h 139"/>
              <a:gd name="T22" fmla="*/ 121 w 139"/>
              <a:gd name="T23" fmla="*/ 19 h 139"/>
              <a:gd name="T24" fmla="*/ 98 w 139"/>
              <a:gd name="T25" fmla="*/ 5 h 139"/>
              <a:gd name="T26" fmla="*/ 84 w 139"/>
              <a:gd name="T27" fmla="*/ 0 h 139"/>
              <a:gd name="T28" fmla="*/ 70 w 139"/>
              <a:gd name="T29" fmla="*/ 0 h 139"/>
              <a:gd name="T30" fmla="*/ 70 w 139"/>
              <a:gd name="T31" fmla="*/ 0 h 139"/>
              <a:gd name="T32" fmla="*/ 56 w 139"/>
              <a:gd name="T33" fmla="*/ 0 h 139"/>
              <a:gd name="T34" fmla="*/ 42 w 139"/>
              <a:gd name="T35" fmla="*/ 5 h 139"/>
              <a:gd name="T36" fmla="*/ 19 w 139"/>
              <a:gd name="T37" fmla="*/ 19 h 139"/>
              <a:gd name="T38" fmla="*/ 5 w 139"/>
              <a:gd name="T39" fmla="*/ 42 h 139"/>
              <a:gd name="T40" fmla="*/ 0 w 139"/>
              <a:gd name="T41" fmla="*/ 56 h 139"/>
              <a:gd name="T42" fmla="*/ 0 w 139"/>
              <a:gd name="T43" fmla="*/ 70 h 139"/>
              <a:gd name="T44" fmla="*/ 0 w 139"/>
              <a:gd name="T45" fmla="*/ 70 h 139"/>
              <a:gd name="T46" fmla="*/ 0 w 139"/>
              <a:gd name="T47" fmla="*/ 84 h 139"/>
              <a:gd name="T48" fmla="*/ 5 w 139"/>
              <a:gd name="T49" fmla="*/ 98 h 139"/>
              <a:gd name="T50" fmla="*/ 19 w 139"/>
              <a:gd name="T51" fmla="*/ 116 h 139"/>
              <a:gd name="T52" fmla="*/ 42 w 139"/>
              <a:gd name="T53" fmla="*/ 135 h 139"/>
              <a:gd name="T54" fmla="*/ 56 w 139"/>
              <a:gd name="T55" fmla="*/ 135 h 139"/>
              <a:gd name="T56" fmla="*/ 70 w 139"/>
              <a:gd name="T57" fmla="*/ 139 h 139"/>
              <a:gd name="T58" fmla="*/ 70 w 139"/>
              <a:gd name="T59" fmla="*/ 139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9" h="139">
                <a:moveTo>
                  <a:pt x="70" y="139"/>
                </a:moveTo>
                <a:lnTo>
                  <a:pt x="70" y="139"/>
                </a:lnTo>
                <a:lnTo>
                  <a:pt x="84" y="135"/>
                </a:lnTo>
                <a:lnTo>
                  <a:pt x="98" y="135"/>
                </a:lnTo>
                <a:lnTo>
                  <a:pt x="121" y="116"/>
                </a:lnTo>
                <a:lnTo>
                  <a:pt x="135" y="98"/>
                </a:lnTo>
                <a:lnTo>
                  <a:pt x="139" y="84"/>
                </a:lnTo>
                <a:lnTo>
                  <a:pt x="139" y="70"/>
                </a:lnTo>
                <a:lnTo>
                  <a:pt x="139" y="70"/>
                </a:lnTo>
                <a:lnTo>
                  <a:pt x="139" y="56"/>
                </a:lnTo>
                <a:lnTo>
                  <a:pt x="135" y="42"/>
                </a:lnTo>
                <a:lnTo>
                  <a:pt x="121" y="19"/>
                </a:lnTo>
                <a:lnTo>
                  <a:pt x="98" y="5"/>
                </a:lnTo>
                <a:lnTo>
                  <a:pt x="84" y="0"/>
                </a:lnTo>
                <a:lnTo>
                  <a:pt x="70" y="0"/>
                </a:lnTo>
                <a:lnTo>
                  <a:pt x="70" y="0"/>
                </a:lnTo>
                <a:lnTo>
                  <a:pt x="56" y="0"/>
                </a:lnTo>
                <a:lnTo>
                  <a:pt x="42" y="5"/>
                </a:lnTo>
                <a:lnTo>
                  <a:pt x="19" y="19"/>
                </a:lnTo>
                <a:lnTo>
                  <a:pt x="5" y="42"/>
                </a:lnTo>
                <a:lnTo>
                  <a:pt x="0" y="56"/>
                </a:lnTo>
                <a:lnTo>
                  <a:pt x="0" y="70"/>
                </a:lnTo>
                <a:lnTo>
                  <a:pt x="0" y="70"/>
                </a:lnTo>
                <a:lnTo>
                  <a:pt x="0" y="84"/>
                </a:lnTo>
                <a:lnTo>
                  <a:pt x="5" y="98"/>
                </a:lnTo>
                <a:lnTo>
                  <a:pt x="19" y="116"/>
                </a:lnTo>
                <a:lnTo>
                  <a:pt x="42" y="135"/>
                </a:lnTo>
                <a:lnTo>
                  <a:pt x="56" y="135"/>
                </a:lnTo>
                <a:lnTo>
                  <a:pt x="70" y="139"/>
                </a:lnTo>
                <a:lnTo>
                  <a:pt x="70" y="139"/>
                </a:lnTo>
                <a:close/>
              </a:path>
            </a:pathLst>
          </a:custGeom>
          <a:solidFill>
            <a:srgbClr val="30303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8622" name="Line 14"/>
          <p:cNvSpPr>
            <a:spLocks noChangeShapeType="1"/>
          </p:cNvSpPr>
          <p:nvPr/>
        </p:nvSpPr>
        <p:spPr bwMode="auto">
          <a:xfrm>
            <a:off x="6767513" y="2260600"/>
            <a:ext cx="242887"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23" name="Line 15"/>
          <p:cNvSpPr>
            <a:spLocks noChangeShapeType="1"/>
          </p:cNvSpPr>
          <p:nvPr/>
        </p:nvSpPr>
        <p:spPr bwMode="auto">
          <a:xfrm>
            <a:off x="8013700" y="1708150"/>
            <a:ext cx="220663"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24" name="Line 16"/>
          <p:cNvSpPr>
            <a:spLocks noChangeShapeType="1"/>
          </p:cNvSpPr>
          <p:nvPr/>
        </p:nvSpPr>
        <p:spPr bwMode="auto">
          <a:xfrm>
            <a:off x="8013700" y="2776538"/>
            <a:ext cx="220663"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25" name="Line 17"/>
          <p:cNvSpPr>
            <a:spLocks noChangeShapeType="1"/>
          </p:cNvSpPr>
          <p:nvPr/>
        </p:nvSpPr>
        <p:spPr bwMode="auto">
          <a:xfrm flipV="1">
            <a:off x="7947025" y="2497138"/>
            <a:ext cx="1588" cy="220662"/>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26" name="Line 18"/>
          <p:cNvSpPr>
            <a:spLocks noChangeShapeType="1"/>
          </p:cNvSpPr>
          <p:nvPr/>
        </p:nvSpPr>
        <p:spPr bwMode="auto">
          <a:xfrm flipV="1">
            <a:off x="7173913" y="2497138"/>
            <a:ext cx="1587" cy="220662"/>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27" name="Line 19"/>
          <p:cNvSpPr>
            <a:spLocks noChangeShapeType="1"/>
          </p:cNvSpPr>
          <p:nvPr/>
        </p:nvSpPr>
        <p:spPr bwMode="auto">
          <a:xfrm>
            <a:off x="8124825" y="1817688"/>
            <a:ext cx="1588" cy="84137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28" name="Freeform 20"/>
          <p:cNvSpPr>
            <a:spLocks/>
          </p:cNvSpPr>
          <p:nvPr/>
        </p:nvSpPr>
        <p:spPr bwMode="auto">
          <a:xfrm>
            <a:off x="8086725" y="1708150"/>
            <a:ext cx="74613" cy="131763"/>
          </a:xfrm>
          <a:custGeom>
            <a:avLst/>
            <a:gdLst>
              <a:gd name="T0" fmla="*/ 24 w 47"/>
              <a:gd name="T1" fmla="*/ 74 h 83"/>
              <a:gd name="T2" fmla="*/ 24 w 47"/>
              <a:gd name="T3" fmla="*/ 74 h 83"/>
              <a:gd name="T4" fmla="*/ 10 w 47"/>
              <a:gd name="T5" fmla="*/ 79 h 83"/>
              <a:gd name="T6" fmla="*/ 0 w 47"/>
              <a:gd name="T7" fmla="*/ 83 h 83"/>
              <a:gd name="T8" fmla="*/ 0 w 47"/>
              <a:gd name="T9" fmla="*/ 83 h 83"/>
              <a:gd name="T10" fmla="*/ 14 w 47"/>
              <a:gd name="T11" fmla="*/ 42 h 83"/>
              <a:gd name="T12" fmla="*/ 24 w 47"/>
              <a:gd name="T13" fmla="*/ 0 h 83"/>
              <a:gd name="T14" fmla="*/ 24 w 47"/>
              <a:gd name="T15" fmla="*/ 0 h 83"/>
              <a:gd name="T16" fmla="*/ 33 w 47"/>
              <a:gd name="T17" fmla="*/ 42 h 83"/>
              <a:gd name="T18" fmla="*/ 47 w 47"/>
              <a:gd name="T19" fmla="*/ 83 h 83"/>
              <a:gd name="T20" fmla="*/ 47 w 47"/>
              <a:gd name="T21" fmla="*/ 83 h 83"/>
              <a:gd name="T22" fmla="*/ 33 w 47"/>
              <a:gd name="T23" fmla="*/ 74 h 83"/>
              <a:gd name="T24" fmla="*/ 24 w 47"/>
              <a:gd name="T25" fmla="*/ 74 h 83"/>
              <a:gd name="T26" fmla="*/ 24 w 47"/>
              <a:gd name="T27" fmla="*/ 74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7" h="83">
                <a:moveTo>
                  <a:pt x="24" y="74"/>
                </a:moveTo>
                <a:lnTo>
                  <a:pt x="24" y="74"/>
                </a:lnTo>
                <a:lnTo>
                  <a:pt x="10" y="79"/>
                </a:lnTo>
                <a:lnTo>
                  <a:pt x="0" y="83"/>
                </a:lnTo>
                <a:lnTo>
                  <a:pt x="0" y="83"/>
                </a:lnTo>
                <a:lnTo>
                  <a:pt x="14" y="42"/>
                </a:lnTo>
                <a:lnTo>
                  <a:pt x="24" y="0"/>
                </a:lnTo>
                <a:lnTo>
                  <a:pt x="24" y="0"/>
                </a:lnTo>
                <a:lnTo>
                  <a:pt x="33" y="42"/>
                </a:lnTo>
                <a:lnTo>
                  <a:pt x="47" y="83"/>
                </a:lnTo>
                <a:lnTo>
                  <a:pt x="47" y="83"/>
                </a:lnTo>
                <a:lnTo>
                  <a:pt x="33" y="74"/>
                </a:lnTo>
                <a:lnTo>
                  <a:pt x="24" y="74"/>
                </a:lnTo>
                <a:lnTo>
                  <a:pt x="24" y="74"/>
                </a:lnTo>
                <a:close/>
              </a:path>
            </a:pathLst>
          </a:custGeom>
          <a:solidFill>
            <a:srgbClr val="000000"/>
          </a:solidFill>
          <a:ln w="14288">
            <a:solidFill>
              <a:srgbClr val="000000"/>
            </a:solidFill>
            <a:prstDash val="solid"/>
            <a:round/>
            <a:headEnd/>
            <a:tailEnd/>
          </a:ln>
        </p:spPr>
        <p:txBody>
          <a:bodyPr/>
          <a:lstStyle/>
          <a:p>
            <a:endParaRPr lang="en-US"/>
          </a:p>
        </p:txBody>
      </p:sp>
      <p:sp>
        <p:nvSpPr>
          <p:cNvPr id="68629" name="Freeform 21"/>
          <p:cNvSpPr>
            <a:spLocks/>
          </p:cNvSpPr>
          <p:nvPr/>
        </p:nvSpPr>
        <p:spPr bwMode="auto">
          <a:xfrm>
            <a:off x="8086725" y="2643188"/>
            <a:ext cx="74613" cy="125412"/>
          </a:xfrm>
          <a:custGeom>
            <a:avLst/>
            <a:gdLst>
              <a:gd name="T0" fmla="*/ 24 w 47"/>
              <a:gd name="T1" fmla="*/ 5 h 79"/>
              <a:gd name="T2" fmla="*/ 24 w 47"/>
              <a:gd name="T3" fmla="*/ 5 h 79"/>
              <a:gd name="T4" fmla="*/ 10 w 47"/>
              <a:gd name="T5" fmla="*/ 5 h 79"/>
              <a:gd name="T6" fmla="*/ 0 w 47"/>
              <a:gd name="T7" fmla="*/ 0 h 79"/>
              <a:gd name="T8" fmla="*/ 0 w 47"/>
              <a:gd name="T9" fmla="*/ 0 h 79"/>
              <a:gd name="T10" fmla="*/ 14 w 47"/>
              <a:gd name="T11" fmla="*/ 38 h 79"/>
              <a:gd name="T12" fmla="*/ 24 w 47"/>
              <a:gd name="T13" fmla="*/ 79 h 79"/>
              <a:gd name="T14" fmla="*/ 24 w 47"/>
              <a:gd name="T15" fmla="*/ 79 h 79"/>
              <a:gd name="T16" fmla="*/ 33 w 47"/>
              <a:gd name="T17" fmla="*/ 38 h 79"/>
              <a:gd name="T18" fmla="*/ 47 w 47"/>
              <a:gd name="T19" fmla="*/ 0 h 79"/>
              <a:gd name="T20" fmla="*/ 47 w 47"/>
              <a:gd name="T21" fmla="*/ 0 h 79"/>
              <a:gd name="T22" fmla="*/ 33 w 47"/>
              <a:gd name="T23" fmla="*/ 5 h 79"/>
              <a:gd name="T24" fmla="*/ 24 w 47"/>
              <a:gd name="T25" fmla="*/ 5 h 79"/>
              <a:gd name="T26" fmla="*/ 24 w 47"/>
              <a:gd name="T27" fmla="*/ 5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7" h="79">
                <a:moveTo>
                  <a:pt x="24" y="5"/>
                </a:moveTo>
                <a:lnTo>
                  <a:pt x="24" y="5"/>
                </a:lnTo>
                <a:lnTo>
                  <a:pt x="10" y="5"/>
                </a:lnTo>
                <a:lnTo>
                  <a:pt x="0" y="0"/>
                </a:lnTo>
                <a:lnTo>
                  <a:pt x="0" y="0"/>
                </a:lnTo>
                <a:lnTo>
                  <a:pt x="14" y="38"/>
                </a:lnTo>
                <a:lnTo>
                  <a:pt x="24" y="79"/>
                </a:lnTo>
                <a:lnTo>
                  <a:pt x="24" y="79"/>
                </a:lnTo>
                <a:lnTo>
                  <a:pt x="33" y="38"/>
                </a:lnTo>
                <a:lnTo>
                  <a:pt x="47" y="0"/>
                </a:lnTo>
                <a:lnTo>
                  <a:pt x="47" y="0"/>
                </a:lnTo>
                <a:lnTo>
                  <a:pt x="33" y="5"/>
                </a:lnTo>
                <a:lnTo>
                  <a:pt x="24" y="5"/>
                </a:lnTo>
                <a:lnTo>
                  <a:pt x="24" y="5"/>
                </a:lnTo>
                <a:close/>
              </a:path>
            </a:pathLst>
          </a:custGeom>
          <a:solidFill>
            <a:srgbClr val="000000"/>
          </a:solidFill>
          <a:ln w="14288">
            <a:solidFill>
              <a:srgbClr val="000000"/>
            </a:solidFill>
            <a:prstDash val="solid"/>
            <a:round/>
            <a:headEnd/>
            <a:tailEnd/>
          </a:ln>
        </p:spPr>
        <p:txBody>
          <a:bodyPr/>
          <a:lstStyle/>
          <a:p>
            <a:endParaRPr lang="en-US"/>
          </a:p>
        </p:txBody>
      </p:sp>
      <p:sp>
        <p:nvSpPr>
          <p:cNvPr id="68630" name="Freeform 22"/>
          <p:cNvSpPr>
            <a:spLocks/>
          </p:cNvSpPr>
          <p:nvPr/>
        </p:nvSpPr>
        <p:spPr bwMode="auto">
          <a:xfrm>
            <a:off x="7815263" y="2570163"/>
            <a:ext cx="123825" cy="73025"/>
          </a:xfrm>
          <a:custGeom>
            <a:avLst/>
            <a:gdLst>
              <a:gd name="T0" fmla="*/ 4 w 78"/>
              <a:gd name="T1" fmla="*/ 23 h 46"/>
              <a:gd name="T2" fmla="*/ 4 w 78"/>
              <a:gd name="T3" fmla="*/ 23 h 46"/>
              <a:gd name="T4" fmla="*/ 4 w 78"/>
              <a:gd name="T5" fmla="*/ 37 h 46"/>
              <a:gd name="T6" fmla="*/ 0 w 78"/>
              <a:gd name="T7" fmla="*/ 46 h 46"/>
              <a:gd name="T8" fmla="*/ 0 w 78"/>
              <a:gd name="T9" fmla="*/ 46 h 46"/>
              <a:gd name="T10" fmla="*/ 37 w 78"/>
              <a:gd name="T11" fmla="*/ 33 h 46"/>
              <a:gd name="T12" fmla="*/ 78 w 78"/>
              <a:gd name="T13" fmla="*/ 23 h 46"/>
              <a:gd name="T14" fmla="*/ 78 w 78"/>
              <a:gd name="T15" fmla="*/ 23 h 46"/>
              <a:gd name="T16" fmla="*/ 37 w 78"/>
              <a:gd name="T17" fmla="*/ 14 h 46"/>
              <a:gd name="T18" fmla="*/ 0 w 78"/>
              <a:gd name="T19" fmla="*/ 0 h 46"/>
              <a:gd name="T20" fmla="*/ 0 w 78"/>
              <a:gd name="T21" fmla="*/ 0 h 46"/>
              <a:gd name="T22" fmla="*/ 4 w 78"/>
              <a:gd name="T23" fmla="*/ 14 h 46"/>
              <a:gd name="T24" fmla="*/ 4 w 78"/>
              <a:gd name="T25" fmla="*/ 23 h 46"/>
              <a:gd name="T26" fmla="*/ 4 w 78"/>
              <a:gd name="T27" fmla="*/ 23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8" h="46">
                <a:moveTo>
                  <a:pt x="4" y="23"/>
                </a:moveTo>
                <a:lnTo>
                  <a:pt x="4" y="23"/>
                </a:lnTo>
                <a:lnTo>
                  <a:pt x="4" y="37"/>
                </a:lnTo>
                <a:lnTo>
                  <a:pt x="0" y="46"/>
                </a:lnTo>
                <a:lnTo>
                  <a:pt x="0" y="46"/>
                </a:lnTo>
                <a:lnTo>
                  <a:pt x="37" y="33"/>
                </a:lnTo>
                <a:lnTo>
                  <a:pt x="78" y="23"/>
                </a:lnTo>
                <a:lnTo>
                  <a:pt x="78" y="23"/>
                </a:lnTo>
                <a:lnTo>
                  <a:pt x="37" y="14"/>
                </a:lnTo>
                <a:lnTo>
                  <a:pt x="0" y="0"/>
                </a:lnTo>
                <a:lnTo>
                  <a:pt x="0" y="0"/>
                </a:lnTo>
                <a:lnTo>
                  <a:pt x="4" y="14"/>
                </a:lnTo>
                <a:lnTo>
                  <a:pt x="4" y="23"/>
                </a:lnTo>
                <a:lnTo>
                  <a:pt x="4" y="23"/>
                </a:lnTo>
                <a:close/>
              </a:path>
            </a:pathLst>
          </a:custGeom>
          <a:solidFill>
            <a:srgbClr val="000000"/>
          </a:solidFill>
          <a:ln w="14288">
            <a:solidFill>
              <a:srgbClr val="000000"/>
            </a:solidFill>
            <a:prstDash val="solid"/>
            <a:round/>
            <a:headEnd/>
            <a:tailEnd/>
          </a:ln>
        </p:spPr>
        <p:txBody>
          <a:bodyPr/>
          <a:lstStyle/>
          <a:p>
            <a:endParaRPr lang="en-US"/>
          </a:p>
        </p:txBody>
      </p:sp>
      <p:sp>
        <p:nvSpPr>
          <p:cNvPr id="68631" name="Freeform 23"/>
          <p:cNvSpPr>
            <a:spLocks/>
          </p:cNvSpPr>
          <p:nvPr/>
        </p:nvSpPr>
        <p:spPr bwMode="auto">
          <a:xfrm>
            <a:off x="7180263" y="2570163"/>
            <a:ext cx="133350" cy="73025"/>
          </a:xfrm>
          <a:custGeom>
            <a:avLst/>
            <a:gdLst>
              <a:gd name="T0" fmla="*/ 74 w 84"/>
              <a:gd name="T1" fmla="*/ 23 h 46"/>
              <a:gd name="T2" fmla="*/ 74 w 84"/>
              <a:gd name="T3" fmla="*/ 23 h 46"/>
              <a:gd name="T4" fmla="*/ 79 w 84"/>
              <a:gd name="T5" fmla="*/ 37 h 46"/>
              <a:gd name="T6" fmla="*/ 84 w 84"/>
              <a:gd name="T7" fmla="*/ 46 h 46"/>
              <a:gd name="T8" fmla="*/ 84 w 84"/>
              <a:gd name="T9" fmla="*/ 46 h 46"/>
              <a:gd name="T10" fmla="*/ 42 w 84"/>
              <a:gd name="T11" fmla="*/ 33 h 46"/>
              <a:gd name="T12" fmla="*/ 0 w 84"/>
              <a:gd name="T13" fmla="*/ 23 h 46"/>
              <a:gd name="T14" fmla="*/ 0 w 84"/>
              <a:gd name="T15" fmla="*/ 23 h 46"/>
              <a:gd name="T16" fmla="*/ 42 w 84"/>
              <a:gd name="T17" fmla="*/ 14 h 46"/>
              <a:gd name="T18" fmla="*/ 84 w 84"/>
              <a:gd name="T19" fmla="*/ 0 h 46"/>
              <a:gd name="T20" fmla="*/ 84 w 84"/>
              <a:gd name="T21" fmla="*/ 0 h 46"/>
              <a:gd name="T22" fmla="*/ 74 w 84"/>
              <a:gd name="T23" fmla="*/ 14 h 46"/>
              <a:gd name="T24" fmla="*/ 74 w 84"/>
              <a:gd name="T25" fmla="*/ 23 h 46"/>
              <a:gd name="T26" fmla="*/ 74 w 84"/>
              <a:gd name="T27" fmla="*/ 23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46">
                <a:moveTo>
                  <a:pt x="74" y="23"/>
                </a:moveTo>
                <a:lnTo>
                  <a:pt x="74" y="23"/>
                </a:lnTo>
                <a:lnTo>
                  <a:pt x="79" y="37"/>
                </a:lnTo>
                <a:lnTo>
                  <a:pt x="84" y="46"/>
                </a:lnTo>
                <a:lnTo>
                  <a:pt x="84" y="46"/>
                </a:lnTo>
                <a:lnTo>
                  <a:pt x="42" y="33"/>
                </a:lnTo>
                <a:lnTo>
                  <a:pt x="0" y="23"/>
                </a:lnTo>
                <a:lnTo>
                  <a:pt x="0" y="23"/>
                </a:lnTo>
                <a:lnTo>
                  <a:pt x="42" y="14"/>
                </a:lnTo>
                <a:lnTo>
                  <a:pt x="84" y="0"/>
                </a:lnTo>
                <a:lnTo>
                  <a:pt x="84" y="0"/>
                </a:lnTo>
                <a:lnTo>
                  <a:pt x="74" y="14"/>
                </a:lnTo>
                <a:lnTo>
                  <a:pt x="74" y="23"/>
                </a:lnTo>
                <a:lnTo>
                  <a:pt x="74" y="23"/>
                </a:lnTo>
                <a:close/>
              </a:path>
            </a:pathLst>
          </a:custGeom>
          <a:solidFill>
            <a:srgbClr val="000000"/>
          </a:solidFill>
          <a:ln w="14288">
            <a:solidFill>
              <a:srgbClr val="000000"/>
            </a:solidFill>
            <a:prstDash val="solid"/>
            <a:round/>
            <a:headEnd/>
            <a:tailEnd/>
          </a:ln>
        </p:spPr>
        <p:txBody>
          <a:bodyPr/>
          <a:lstStyle/>
          <a:p>
            <a:endParaRPr lang="en-US"/>
          </a:p>
        </p:txBody>
      </p:sp>
      <p:sp>
        <p:nvSpPr>
          <p:cNvPr id="68632" name="Freeform 24"/>
          <p:cNvSpPr>
            <a:spLocks/>
          </p:cNvSpPr>
          <p:nvPr/>
        </p:nvSpPr>
        <p:spPr bwMode="auto">
          <a:xfrm>
            <a:off x="6988175" y="2224088"/>
            <a:ext cx="133350" cy="80962"/>
          </a:xfrm>
          <a:custGeom>
            <a:avLst/>
            <a:gdLst>
              <a:gd name="T0" fmla="*/ 10 w 84"/>
              <a:gd name="T1" fmla="*/ 23 h 51"/>
              <a:gd name="T2" fmla="*/ 10 w 84"/>
              <a:gd name="T3" fmla="*/ 23 h 51"/>
              <a:gd name="T4" fmla="*/ 5 w 84"/>
              <a:gd name="T5" fmla="*/ 14 h 51"/>
              <a:gd name="T6" fmla="*/ 0 w 84"/>
              <a:gd name="T7" fmla="*/ 0 h 51"/>
              <a:gd name="T8" fmla="*/ 0 w 84"/>
              <a:gd name="T9" fmla="*/ 0 h 51"/>
              <a:gd name="T10" fmla="*/ 42 w 84"/>
              <a:gd name="T11" fmla="*/ 14 h 51"/>
              <a:gd name="T12" fmla="*/ 84 w 84"/>
              <a:gd name="T13" fmla="*/ 23 h 51"/>
              <a:gd name="T14" fmla="*/ 84 w 84"/>
              <a:gd name="T15" fmla="*/ 23 h 51"/>
              <a:gd name="T16" fmla="*/ 42 w 84"/>
              <a:gd name="T17" fmla="*/ 37 h 51"/>
              <a:gd name="T18" fmla="*/ 0 w 84"/>
              <a:gd name="T19" fmla="*/ 51 h 51"/>
              <a:gd name="T20" fmla="*/ 0 w 84"/>
              <a:gd name="T21" fmla="*/ 51 h 51"/>
              <a:gd name="T22" fmla="*/ 10 w 84"/>
              <a:gd name="T23" fmla="*/ 32 h 51"/>
              <a:gd name="T24" fmla="*/ 10 w 84"/>
              <a:gd name="T25" fmla="*/ 23 h 51"/>
              <a:gd name="T26" fmla="*/ 10 w 84"/>
              <a:gd name="T27" fmla="*/ 23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1">
                <a:moveTo>
                  <a:pt x="10" y="23"/>
                </a:moveTo>
                <a:lnTo>
                  <a:pt x="10" y="23"/>
                </a:lnTo>
                <a:lnTo>
                  <a:pt x="5" y="14"/>
                </a:lnTo>
                <a:lnTo>
                  <a:pt x="0" y="0"/>
                </a:lnTo>
                <a:lnTo>
                  <a:pt x="0" y="0"/>
                </a:lnTo>
                <a:lnTo>
                  <a:pt x="42" y="14"/>
                </a:lnTo>
                <a:lnTo>
                  <a:pt x="84" y="23"/>
                </a:lnTo>
                <a:lnTo>
                  <a:pt x="84" y="23"/>
                </a:lnTo>
                <a:lnTo>
                  <a:pt x="42" y="37"/>
                </a:lnTo>
                <a:lnTo>
                  <a:pt x="0" y="51"/>
                </a:lnTo>
                <a:lnTo>
                  <a:pt x="0" y="51"/>
                </a:lnTo>
                <a:lnTo>
                  <a:pt x="10" y="32"/>
                </a:lnTo>
                <a:lnTo>
                  <a:pt x="10" y="23"/>
                </a:lnTo>
                <a:lnTo>
                  <a:pt x="10" y="23"/>
                </a:lnTo>
                <a:close/>
              </a:path>
            </a:pathLst>
          </a:custGeom>
          <a:solidFill>
            <a:srgbClr val="000000"/>
          </a:solidFill>
          <a:ln w="14288">
            <a:solidFill>
              <a:srgbClr val="000000"/>
            </a:solidFill>
            <a:prstDash val="solid"/>
            <a:round/>
            <a:headEnd/>
            <a:tailEnd/>
          </a:ln>
        </p:spPr>
        <p:txBody>
          <a:bodyPr/>
          <a:lstStyle/>
          <a:p>
            <a:endParaRPr lang="en-US"/>
          </a:p>
        </p:txBody>
      </p:sp>
      <p:sp>
        <p:nvSpPr>
          <p:cNvPr id="68633" name="Line 25"/>
          <p:cNvSpPr>
            <a:spLocks noChangeShapeType="1"/>
          </p:cNvSpPr>
          <p:nvPr/>
        </p:nvSpPr>
        <p:spPr bwMode="auto">
          <a:xfrm>
            <a:off x="7512050" y="2260600"/>
            <a:ext cx="242888"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34" name="Freeform 26"/>
          <p:cNvSpPr>
            <a:spLocks/>
          </p:cNvSpPr>
          <p:nvPr/>
        </p:nvSpPr>
        <p:spPr bwMode="auto">
          <a:xfrm>
            <a:off x="7732713" y="2224088"/>
            <a:ext cx="125412" cy="80962"/>
          </a:xfrm>
          <a:custGeom>
            <a:avLst/>
            <a:gdLst>
              <a:gd name="T0" fmla="*/ 5 w 79"/>
              <a:gd name="T1" fmla="*/ 23 h 51"/>
              <a:gd name="T2" fmla="*/ 5 w 79"/>
              <a:gd name="T3" fmla="*/ 23 h 51"/>
              <a:gd name="T4" fmla="*/ 5 w 79"/>
              <a:gd name="T5" fmla="*/ 14 h 51"/>
              <a:gd name="T6" fmla="*/ 0 w 79"/>
              <a:gd name="T7" fmla="*/ 0 h 51"/>
              <a:gd name="T8" fmla="*/ 0 w 79"/>
              <a:gd name="T9" fmla="*/ 0 h 51"/>
              <a:gd name="T10" fmla="*/ 38 w 79"/>
              <a:gd name="T11" fmla="*/ 14 h 51"/>
              <a:gd name="T12" fmla="*/ 79 w 79"/>
              <a:gd name="T13" fmla="*/ 23 h 51"/>
              <a:gd name="T14" fmla="*/ 79 w 79"/>
              <a:gd name="T15" fmla="*/ 23 h 51"/>
              <a:gd name="T16" fmla="*/ 38 w 79"/>
              <a:gd name="T17" fmla="*/ 37 h 51"/>
              <a:gd name="T18" fmla="*/ 0 w 79"/>
              <a:gd name="T19" fmla="*/ 51 h 51"/>
              <a:gd name="T20" fmla="*/ 0 w 79"/>
              <a:gd name="T21" fmla="*/ 51 h 51"/>
              <a:gd name="T22" fmla="*/ 5 w 79"/>
              <a:gd name="T23" fmla="*/ 32 h 51"/>
              <a:gd name="T24" fmla="*/ 5 w 79"/>
              <a:gd name="T25" fmla="*/ 23 h 51"/>
              <a:gd name="T26" fmla="*/ 5 w 79"/>
              <a:gd name="T27" fmla="*/ 23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9" h="51">
                <a:moveTo>
                  <a:pt x="5" y="23"/>
                </a:moveTo>
                <a:lnTo>
                  <a:pt x="5" y="23"/>
                </a:lnTo>
                <a:lnTo>
                  <a:pt x="5" y="14"/>
                </a:lnTo>
                <a:lnTo>
                  <a:pt x="0" y="0"/>
                </a:lnTo>
                <a:lnTo>
                  <a:pt x="0" y="0"/>
                </a:lnTo>
                <a:lnTo>
                  <a:pt x="38" y="14"/>
                </a:lnTo>
                <a:lnTo>
                  <a:pt x="79" y="23"/>
                </a:lnTo>
                <a:lnTo>
                  <a:pt x="79" y="23"/>
                </a:lnTo>
                <a:lnTo>
                  <a:pt x="38" y="37"/>
                </a:lnTo>
                <a:lnTo>
                  <a:pt x="0" y="51"/>
                </a:lnTo>
                <a:lnTo>
                  <a:pt x="0" y="51"/>
                </a:lnTo>
                <a:lnTo>
                  <a:pt x="5" y="32"/>
                </a:lnTo>
                <a:lnTo>
                  <a:pt x="5" y="23"/>
                </a:lnTo>
                <a:lnTo>
                  <a:pt x="5" y="23"/>
                </a:lnTo>
                <a:close/>
              </a:path>
            </a:pathLst>
          </a:custGeom>
          <a:solidFill>
            <a:srgbClr val="000000"/>
          </a:solidFill>
          <a:ln w="14288">
            <a:solidFill>
              <a:srgbClr val="000000"/>
            </a:solidFill>
            <a:prstDash val="solid"/>
            <a:round/>
            <a:headEnd/>
            <a:tailEnd/>
          </a:ln>
        </p:spPr>
        <p:txBody>
          <a:bodyPr/>
          <a:lstStyle/>
          <a:p>
            <a:endParaRPr lang="en-US"/>
          </a:p>
        </p:txBody>
      </p:sp>
      <p:sp>
        <p:nvSpPr>
          <p:cNvPr id="68635" name="Rectangle 27"/>
          <p:cNvSpPr>
            <a:spLocks noChangeArrowheads="1"/>
          </p:cNvSpPr>
          <p:nvPr/>
        </p:nvSpPr>
        <p:spPr bwMode="auto">
          <a:xfrm>
            <a:off x="5359400" y="1081088"/>
            <a:ext cx="736600"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eaLnBrk="1" hangingPunct="1"/>
            <a:r>
              <a:rPr lang="en-US" sz="1400">
                <a:solidFill>
                  <a:srgbClr val="000000"/>
                </a:solidFill>
              </a:rPr>
              <a:t>Internal</a:t>
            </a:r>
          </a:p>
          <a:p>
            <a:pPr eaLnBrk="1" hangingPunct="1"/>
            <a:r>
              <a:rPr lang="en-US" sz="1400">
                <a:solidFill>
                  <a:srgbClr val="000000"/>
                </a:solidFill>
              </a:rPr>
              <a:t>electrode</a:t>
            </a:r>
          </a:p>
        </p:txBody>
      </p:sp>
      <p:sp>
        <p:nvSpPr>
          <p:cNvPr id="68636" name="Rectangle 28"/>
          <p:cNvSpPr>
            <a:spLocks noChangeArrowheads="1"/>
          </p:cNvSpPr>
          <p:nvPr/>
        </p:nvSpPr>
        <p:spPr bwMode="auto">
          <a:xfrm>
            <a:off x="5640388" y="3217863"/>
            <a:ext cx="782637"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lnSpc>
                <a:spcPct val="85000"/>
              </a:lnSpc>
            </a:pPr>
            <a:r>
              <a:rPr lang="en-US" sz="1400">
                <a:solidFill>
                  <a:srgbClr val="000000"/>
                </a:solidFill>
              </a:rPr>
              <a:t>Blood</a:t>
            </a:r>
          </a:p>
          <a:p>
            <a:pPr eaLnBrk="1" hangingPunct="1">
              <a:lnSpc>
                <a:spcPct val="85000"/>
              </a:lnSpc>
            </a:pPr>
            <a:r>
              <a:rPr lang="en-US" sz="1400">
                <a:solidFill>
                  <a:srgbClr val="000000"/>
                </a:solidFill>
              </a:rPr>
              <a:t>cell</a:t>
            </a:r>
          </a:p>
          <a:p>
            <a:pPr eaLnBrk="1" hangingPunct="1">
              <a:lnSpc>
                <a:spcPct val="85000"/>
              </a:lnSpc>
            </a:pPr>
            <a:r>
              <a:rPr lang="en-US" sz="1400">
                <a:solidFill>
                  <a:srgbClr val="000000"/>
                </a:solidFill>
              </a:rPr>
              <a:t>suspension</a:t>
            </a:r>
            <a:endParaRPr lang="en-US" sz="1400"/>
          </a:p>
        </p:txBody>
      </p:sp>
      <p:sp>
        <p:nvSpPr>
          <p:cNvPr id="68637" name="Rectangle 29"/>
          <p:cNvSpPr>
            <a:spLocks noChangeArrowheads="1"/>
          </p:cNvSpPr>
          <p:nvPr/>
        </p:nvSpPr>
        <p:spPr bwMode="auto">
          <a:xfrm>
            <a:off x="4238625" y="5149850"/>
            <a:ext cx="982663"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400">
                <a:solidFill>
                  <a:srgbClr val="000000"/>
                </a:solidFill>
              </a:rPr>
              <a:t>Aperture tube</a:t>
            </a:r>
            <a:endParaRPr lang="en-US" sz="1400"/>
          </a:p>
        </p:txBody>
      </p:sp>
      <p:sp>
        <p:nvSpPr>
          <p:cNvPr id="68638" name="Rectangle 30"/>
          <p:cNvSpPr>
            <a:spLocks noChangeArrowheads="1"/>
          </p:cNvSpPr>
          <p:nvPr/>
        </p:nvSpPr>
        <p:spPr bwMode="auto">
          <a:xfrm>
            <a:off x="7239000" y="3351213"/>
            <a:ext cx="627063"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400">
                <a:solidFill>
                  <a:srgbClr val="000000"/>
                </a:solidFill>
              </a:rPr>
              <a:t>Detail of</a:t>
            </a:r>
          </a:p>
          <a:p>
            <a:pPr eaLnBrk="1" hangingPunct="1"/>
            <a:r>
              <a:rPr lang="en-US" sz="1400">
                <a:solidFill>
                  <a:srgbClr val="000000"/>
                </a:solidFill>
              </a:rPr>
              <a:t>aperture</a:t>
            </a:r>
          </a:p>
          <a:p>
            <a:pPr eaLnBrk="1" hangingPunct="1"/>
            <a:r>
              <a:rPr lang="en-US" sz="1400">
                <a:solidFill>
                  <a:srgbClr val="000000"/>
                </a:solidFill>
              </a:rPr>
              <a:t>(WBC)</a:t>
            </a:r>
            <a:endParaRPr lang="en-US" sz="1400"/>
          </a:p>
        </p:txBody>
      </p:sp>
      <p:sp>
        <p:nvSpPr>
          <p:cNvPr id="68639" name="Rectangle 31"/>
          <p:cNvSpPr>
            <a:spLocks noChangeArrowheads="1"/>
          </p:cNvSpPr>
          <p:nvPr/>
        </p:nvSpPr>
        <p:spPr bwMode="auto">
          <a:xfrm>
            <a:off x="2417763" y="5149850"/>
            <a:ext cx="631825"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400">
                <a:solidFill>
                  <a:srgbClr val="000000"/>
                </a:solidFill>
              </a:rPr>
              <a:t>Aperture</a:t>
            </a:r>
            <a:endParaRPr lang="en-US" sz="1400"/>
          </a:p>
        </p:txBody>
      </p:sp>
      <p:sp>
        <p:nvSpPr>
          <p:cNvPr id="68640" name="Rectangle 32"/>
          <p:cNvSpPr>
            <a:spLocks noChangeArrowheads="1"/>
          </p:cNvSpPr>
          <p:nvPr/>
        </p:nvSpPr>
        <p:spPr bwMode="auto">
          <a:xfrm>
            <a:off x="906463" y="3482975"/>
            <a:ext cx="533400"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400">
                <a:solidFill>
                  <a:srgbClr val="000000"/>
                </a:solidFill>
              </a:rPr>
              <a:t>Sample</a:t>
            </a:r>
          </a:p>
          <a:p>
            <a:pPr eaLnBrk="1" hangingPunct="1"/>
            <a:r>
              <a:rPr lang="en-US" sz="1400">
                <a:solidFill>
                  <a:srgbClr val="000000"/>
                </a:solidFill>
              </a:rPr>
              <a:t>beaker</a:t>
            </a:r>
          </a:p>
        </p:txBody>
      </p:sp>
      <p:sp>
        <p:nvSpPr>
          <p:cNvPr id="68641" name="Rectangle 33"/>
          <p:cNvSpPr>
            <a:spLocks noChangeArrowheads="1"/>
          </p:cNvSpPr>
          <p:nvPr/>
        </p:nvSpPr>
        <p:spPr bwMode="auto">
          <a:xfrm>
            <a:off x="1009650" y="2489200"/>
            <a:ext cx="652463"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400">
                <a:solidFill>
                  <a:srgbClr val="000000"/>
                </a:solidFill>
              </a:rPr>
              <a:t>External</a:t>
            </a:r>
          </a:p>
          <a:p>
            <a:pPr eaLnBrk="1" hangingPunct="1"/>
            <a:r>
              <a:rPr lang="en-US" sz="1400">
                <a:solidFill>
                  <a:srgbClr val="000000"/>
                </a:solidFill>
              </a:rPr>
              <a:t>electrode</a:t>
            </a:r>
          </a:p>
        </p:txBody>
      </p:sp>
      <p:sp>
        <p:nvSpPr>
          <p:cNvPr id="68642" name="Rectangle 34"/>
          <p:cNvSpPr>
            <a:spLocks noChangeArrowheads="1"/>
          </p:cNvSpPr>
          <p:nvPr/>
        </p:nvSpPr>
        <p:spPr bwMode="auto">
          <a:xfrm>
            <a:off x="3641725" y="336550"/>
            <a:ext cx="1144588"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400">
                <a:solidFill>
                  <a:srgbClr val="000000"/>
                </a:solidFill>
              </a:rPr>
              <a:t>Vacuum (6"Hg)</a:t>
            </a:r>
            <a:endParaRPr lang="en-US" sz="1400"/>
          </a:p>
        </p:txBody>
      </p:sp>
      <p:sp>
        <p:nvSpPr>
          <p:cNvPr id="68643" name="Rectangle 35"/>
          <p:cNvSpPr>
            <a:spLocks noChangeArrowheads="1"/>
          </p:cNvSpPr>
          <p:nvPr/>
        </p:nvSpPr>
        <p:spPr bwMode="auto">
          <a:xfrm>
            <a:off x="3973513" y="2244725"/>
            <a:ext cx="100012"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400">
                <a:solidFill>
                  <a:srgbClr val="000000"/>
                </a:solidFill>
              </a:rPr>
              <a:t>+</a:t>
            </a:r>
            <a:endParaRPr lang="en-US" sz="1400"/>
          </a:p>
        </p:txBody>
      </p:sp>
      <p:sp>
        <p:nvSpPr>
          <p:cNvPr id="68644" name="Rectangle 36"/>
          <p:cNvSpPr>
            <a:spLocks noChangeArrowheads="1"/>
          </p:cNvSpPr>
          <p:nvPr/>
        </p:nvSpPr>
        <p:spPr bwMode="auto">
          <a:xfrm>
            <a:off x="2808288" y="3122613"/>
            <a:ext cx="58737"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400">
                <a:solidFill>
                  <a:srgbClr val="000000"/>
                </a:solidFill>
              </a:rPr>
              <a:t>-</a:t>
            </a:r>
            <a:endParaRPr lang="en-US" sz="1400"/>
          </a:p>
        </p:txBody>
      </p:sp>
      <p:sp>
        <p:nvSpPr>
          <p:cNvPr id="68645" name="Rectangle 37"/>
          <p:cNvSpPr>
            <a:spLocks noChangeArrowheads="1"/>
          </p:cNvSpPr>
          <p:nvPr/>
        </p:nvSpPr>
        <p:spPr bwMode="auto">
          <a:xfrm>
            <a:off x="2085975" y="1006475"/>
            <a:ext cx="631825"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400">
                <a:solidFill>
                  <a:srgbClr val="000000"/>
                </a:solidFill>
              </a:rPr>
              <a:t>Aperture</a:t>
            </a:r>
          </a:p>
          <a:p>
            <a:pPr eaLnBrk="1" hangingPunct="1"/>
            <a:r>
              <a:rPr lang="en-US" sz="1400">
                <a:solidFill>
                  <a:srgbClr val="000000"/>
                </a:solidFill>
              </a:rPr>
              <a:t>current</a:t>
            </a:r>
          </a:p>
        </p:txBody>
      </p:sp>
      <p:sp>
        <p:nvSpPr>
          <p:cNvPr id="68646" name="Line 38"/>
          <p:cNvSpPr>
            <a:spLocks noChangeShapeType="1"/>
          </p:cNvSpPr>
          <p:nvPr/>
        </p:nvSpPr>
        <p:spPr bwMode="auto">
          <a:xfrm>
            <a:off x="3619500" y="3425825"/>
            <a:ext cx="317500" cy="158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47" name="Freeform 39"/>
          <p:cNvSpPr>
            <a:spLocks/>
          </p:cNvSpPr>
          <p:nvPr/>
        </p:nvSpPr>
        <p:spPr bwMode="auto">
          <a:xfrm>
            <a:off x="4048125" y="3425825"/>
            <a:ext cx="190500" cy="184150"/>
          </a:xfrm>
          <a:custGeom>
            <a:avLst/>
            <a:gdLst>
              <a:gd name="T0" fmla="*/ 120 w 120"/>
              <a:gd name="T1" fmla="*/ 111 h 116"/>
              <a:gd name="T2" fmla="*/ 120 w 120"/>
              <a:gd name="T3" fmla="*/ 111 h 116"/>
              <a:gd name="T4" fmla="*/ 97 w 120"/>
              <a:gd name="T5" fmla="*/ 116 h 116"/>
              <a:gd name="T6" fmla="*/ 97 w 120"/>
              <a:gd name="T7" fmla="*/ 116 h 116"/>
              <a:gd name="T8" fmla="*/ 79 w 120"/>
              <a:gd name="T9" fmla="*/ 116 h 116"/>
              <a:gd name="T10" fmla="*/ 60 w 120"/>
              <a:gd name="T11" fmla="*/ 106 h 116"/>
              <a:gd name="T12" fmla="*/ 41 w 120"/>
              <a:gd name="T13" fmla="*/ 97 h 116"/>
              <a:gd name="T14" fmla="*/ 27 w 120"/>
              <a:gd name="T15" fmla="*/ 88 h 116"/>
              <a:gd name="T16" fmla="*/ 14 w 120"/>
              <a:gd name="T17" fmla="*/ 74 h 116"/>
              <a:gd name="T18" fmla="*/ 4 w 120"/>
              <a:gd name="T19" fmla="*/ 55 h 116"/>
              <a:gd name="T20" fmla="*/ 0 w 120"/>
              <a:gd name="T21" fmla="*/ 37 h 116"/>
              <a:gd name="T22" fmla="*/ 0 w 120"/>
              <a:gd name="T23" fmla="*/ 18 h 116"/>
              <a:gd name="T24" fmla="*/ 0 w 120"/>
              <a:gd name="T25"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16">
                <a:moveTo>
                  <a:pt x="120" y="111"/>
                </a:moveTo>
                <a:lnTo>
                  <a:pt x="120" y="111"/>
                </a:lnTo>
                <a:lnTo>
                  <a:pt x="97" y="116"/>
                </a:lnTo>
                <a:lnTo>
                  <a:pt x="97" y="116"/>
                </a:lnTo>
                <a:lnTo>
                  <a:pt x="79" y="116"/>
                </a:lnTo>
                <a:lnTo>
                  <a:pt x="60" y="106"/>
                </a:lnTo>
                <a:lnTo>
                  <a:pt x="41" y="97"/>
                </a:lnTo>
                <a:lnTo>
                  <a:pt x="27" y="88"/>
                </a:lnTo>
                <a:lnTo>
                  <a:pt x="14" y="74"/>
                </a:lnTo>
                <a:lnTo>
                  <a:pt x="4" y="55"/>
                </a:lnTo>
                <a:lnTo>
                  <a:pt x="0" y="37"/>
                </a:lnTo>
                <a:lnTo>
                  <a:pt x="0" y="18"/>
                </a:lnTo>
                <a:lnTo>
                  <a:pt x="0" y="0"/>
                </a:lnTo>
              </a:path>
            </a:pathLst>
          </a:custGeom>
          <a:noFill/>
          <a:ln w="142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648" name="Line 40"/>
          <p:cNvSpPr>
            <a:spLocks noChangeShapeType="1"/>
          </p:cNvSpPr>
          <p:nvPr/>
        </p:nvSpPr>
        <p:spPr bwMode="auto">
          <a:xfrm flipV="1">
            <a:off x="4327525" y="698500"/>
            <a:ext cx="1588" cy="2836863"/>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49" name="Line 41"/>
          <p:cNvSpPr>
            <a:spLocks noChangeShapeType="1"/>
          </p:cNvSpPr>
          <p:nvPr/>
        </p:nvSpPr>
        <p:spPr bwMode="auto">
          <a:xfrm flipH="1">
            <a:off x="7283450" y="2606675"/>
            <a:ext cx="552450"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50" name="Line 42"/>
          <p:cNvSpPr>
            <a:spLocks noChangeShapeType="1"/>
          </p:cNvSpPr>
          <p:nvPr/>
        </p:nvSpPr>
        <p:spPr bwMode="auto">
          <a:xfrm flipH="1">
            <a:off x="4327525" y="1390650"/>
            <a:ext cx="942975" cy="75882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51" name="Freeform 43"/>
          <p:cNvSpPr>
            <a:spLocks/>
          </p:cNvSpPr>
          <p:nvPr/>
        </p:nvSpPr>
        <p:spPr bwMode="auto">
          <a:xfrm>
            <a:off x="4246563" y="2106613"/>
            <a:ext cx="125412" cy="109537"/>
          </a:xfrm>
          <a:custGeom>
            <a:avLst/>
            <a:gdLst>
              <a:gd name="T0" fmla="*/ 60 w 79"/>
              <a:gd name="T1" fmla="*/ 23 h 69"/>
              <a:gd name="T2" fmla="*/ 60 w 79"/>
              <a:gd name="T3" fmla="*/ 23 h 69"/>
              <a:gd name="T4" fmla="*/ 70 w 79"/>
              <a:gd name="T5" fmla="*/ 32 h 69"/>
              <a:gd name="T6" fmla="*/ 79 w 79"/>
              <a:gd name="T7" fmla="*/ 37 h 69"/>
              <a:gd name="T8" fmla="*/ 79 w 79"/>
              <a:gd name="T9" fmla="*/ 37 h 69"/>
              <a:gd name="T10" fmla="*/ 37 w 79"/>
              <a:gd name="T11" fmla="*/ 51 h 69"/>
              <a:gd name="T12" fmla="*/ 0 w 79"/>
              <a:gd name="T13" fmla="*/ 69 h 69"/>
              <a:gd name="T14" fmla="*/ 0 w 79"/>
              <a:gd name="T15" fmla="*/ 69 h 69"/>
              <a:gd name="T16" fmla="*/ 28 w 79"/>
              <a:gd name="T17" fmla="*/ 37 h 69"/>
              <a:gd name="T18" fmla="*/ 46 w 79"/>
              <a:gd name="T19" fmla="*/ 0 h 69"/>
              <a:gd name="T20" fmla="*/ 46 w 79"/>
              <a:gd name="T21" fmla="*/ 0 h 69"/>
              <a:gd name="T22" fmla="*/ 56 w 79"/>
              <a:gd name="T23" fmla="*/ 13 h 69"/>
              <a:gd name="T24" fmla="*/ 60 w 79"/>
              <a:gd name="T25" fmla="*/ 23 h 69"/>
              <a:gd name="T26" fmla="*/ 60 w 79"/>
              <a:gd name="T27" fmla="*/ 23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9" h="69">
                <a:moveTo>
                  <a:pt x="60" y="23"/>
                </a:moveTo>
                <a:lnTo>
                  <a:pt x="60" y="23"/>
                </a:lnTo>
                <a:lnTo>
                  <a:pt x="70" y="32"/>
                </a:lnTo>
                <a:lnTo>
                  <a:pt x="79" y="37"/>
                </a:lnTo>
                <a:lnTo>
                  <a:pt x="79" y="37"/>
                </a:lnTo>
                <a:lnTo>
                  <a:pt x="37" y="51"/>
                </a:lnTo>
                <a:lnTo>
                  <a:pt x="0" y="69"/>
                </a:lnTo>
                <a:lnTo>
                  <a:pt x="0" y="69"/>
                </a:lnTo>
                <a:lnTo>
                  <a:pt x="28" y="37"/>
                </a:lnTo>
                <a:lnTo>
                  <a:pt x="46" y="0"/>
                </a:lnTo>
                <a:lnTo>
                  <a:pt x="46" y="0"/>
                </a:lnTo>
                <a:lnTo>
                  <a:pt x="56" y="13"/>
                </a:lnTo>
                <a:lnTo>
                  <a:pt x="60" y="23"/>
                </a:lnTo>
                <a:lnTo>
                  <a:pt x="60" y="23"/>
                </a:lnTo>
                <a:close/>
              </a:path>
            </a:pathLst>
          </a:custGeom>
          <a:solidFill>
            <a:srgbClr val="000000"/>
          </a:solidFill>
          <a:ln w="14288">
            <a:solidFill>
              <a:srgbClr val="000000"/>
            </a:solidFill>
            <a:prstDash val="solid"/>
            <a:round/>
            <a:headEnd/>
            <a:tailEnd/>
          </a:ln>
        </p:spPr>
        <p:txBody>
          <a:bodyPr/>
          <a:lstStyle/>
          <a:p>
            <a:endParaRPr lang="en-US"/>
          </a:p>
        </p:txBody>
      </p:sp>
      <p:sp>
        <p:nvSpPr>
          <p:cNvPr id="68652" name="Freeform 44"/>
          <p:cNvSpPr>
            <a:spLocks/>
          </p:cNvSpPr>
          <p:nvPr/>
        </p:nvSpPr>
        <p:spPr bwMode="auto">
          <a:xfrm>
            <a:off x="4291013" y="587375"/>
            <a:ext cx="80962" cy="133350"/>
          </a:xfrm>
          <a:custGeom>
            <a:avLst/>
            <a:gdLst>
              <a:gd name="T0" fmla="*/ 23 w 51"/>
              <a:gd name="T1" fmla="*/ 79 h 84"/>
              <a:gd name="T2" fmla="*/ 23 w 51"/>
              <a:gd name="T3" fmla="*/ 79 h 84"/>
              <a:gd name="T4" fmla="*/ 14 w 51"/>
              <a:gd name="T5" fmla="*/ 79 h 84"/>
              <a:gd name="T6" fmla="*/ 0 w 51"/>
              <a:gd name="T7" fmla="*/ 84 h 84"/>
              <a:gd name="T8" fmla="*/ 0 w 51"/>
              <a:gd name="T9" fmla="*/ 84 h 84"/>
              <a:gd name="T10" fmla="*/ 14 w 51"/>
              <a:gd name="T11" fmla="*/ 42 h 84"/>
              <a:gd name="T12" fmla="*/ 23 w 51"/>
              <a:gd name="T13" fmla="*/ 0 h 84"/>
              <a:gd name="T14" fmla="*/ 23 w 51"/>
              <a:gd name="T15" fmla="*/ 0 h 84"/>
              <a:gd name="T16" fmla="*/ 37 w 51"/>
              <a:gd name="T17" fmla="*/ 42 h 84"/>
              <a:gd name="T18" fmla="*/ 51 w 51"/>
              <a:gd name="T19" fmla="*/ 84 h 84"/>
              <a:gd name="T20" fmla="*/ 51 w 51"/>
              <a:gd name="T21" fmla="*/ 84 h 84"/>
              <a:gd name="T22" fmla="*/ 32 w 51"/>
              <a:gd name="T23" fmla="*/ 79 h 84"/>
              <a:gd name="T24" fmla="*/ 23 w 51"/>
              <a:gd name="T25" fmla="*/ 79 h 84"/>
              <a:gd name="T26" fmla="*/ 23 w 51"/>
              <a:gd name="T2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1" h="84">
                <a:moveTo>
                  <a:pt x="23" y="79"/>
                </a:moveTo>
                <a:lnTo>
                  <a:pt x="23" y="79"/>
                </a:lnTo>
                <a:lnTo>
                  <a:pt x="14" y="79"/>
                </a:lnTo>
                <a:lnTo>
                  <a:pt x="0" y="84"/>
                </a:lnTo>
                <a:lnTo>
                  <a:pt x="0" y="84"/>
                </a:lnTo>
                <a:lnTo>
                  <a:pt x="14" y="42"/>
                </a:lnTo>
                <a:lnTo>
                  <a:pt x="23" y="0"/>
                </a:lnTo>
                <a:lnTo>
                  <a:pt x="23" y="0"/>
                </a:lnTo>
                <a:lnTo>
                  <a:pt x="37" y="42"/>
                </a:lnTo>
                <a:lnTo>
                  <a:pt x="51" y="84"/>
                </a:lnTo>
                <a:lnTo>
                  <a:pt x="51" y="84"/>
                </a:lnTo>
                <a:lnTo>
                  <a:pt x="32" y="79"/>
                </a:lnTo>
                <a:lnTo>
                  <a:pt x="23" y="79"/>
                </a:lnTo>
                <a:lnTo>
                  <a:pt x="23" y="79"/>
                </a:lnTo>
                <a:close/>
              </a:path>
            </a:pathLst>
          </a:custGeom>
          <a:solidFill>
            <a:srgbClr val="000000"/>
          </a:solidFill>
          <a:ln w="14288">
            <a:solidFill>
              <a:srgbClr val="000000"/>
            </a:solidFill>
            <a:prstDash val="solid"/>
            <a:round/>
            <a:headEnd/>
            <a:tailEnd/>
          </a:ln>
        </p:spPr>
        <p:txBody>
          <a:bodyPr/>
          <a:lstStyle/>
          <a:p>
            <a:endParaRPr lang="en-US"/>
          </a:p>
        </p:txBody>
      </p:sp>
      <p:sp>
        <p:nvSpPr>
          <p:cNvPr id="68653" name="Freeform 45"/>
          <p:cNvSpPr>
            <a:spLocks/>
          </p:cNvSpPr>
          <p:nvPr/>
        </p:nvSpPr>
        <p:spPr bwMode="auto">
          <a:xfrm>
            <a:off x="4291013" y="1627188"/>
            <a:ext cx="80962" cy="131762"/>
          </a:xfrm>
          <a:custGeom>
            <a:avLst/>
            <a:gdLst>
              <a:gd name="T0" fmla="*/ 23 w 51"/>
              <a:gd name="T1" fmla="*/ 79 h 83"/>
              <a:gd name="T2" fmla="*/ 23 w 51"/>
              <a:gd name="T3" fmla="*/ 79 h 83"/>
              <a:gd name="T4" fmla="*/ 14 w 51"/>
              <a:gd name="T5" fmla="*/ 79 h 83"/>
              <a:gd name="T6" fmla="*/ 0 w 51"/>
              <a:gd name="T7" fmla="*/ 83 h 83"/>
              <a:gd name="T8" fmla="*/ 0 w 51"/>
              <a:gd name="T9" fmla="*/ 83 h 83"/>
              <a:gd name="T10" fmla="*/ 14 w 51"/>
              <a:gd name="T11" fmla="*/ 41 h 83"/>
              <a:gd name="T12" fmla="*/ 23 w 51"/>
              <a:gd name="T13" fmla="*/ 0 h 83"/>
              <a:gd name="T14" fmla="*/ 23 w 51"/>
              <a:gd name="T15" fmla="*/ 0 h 83"/>
              <a:gd name="T16" fmla="*/ 37 w 51"/>
              <a:gd name="T17" fmla="*/ 41 h 83"/>
              <a:gd name="T18" fmla="*/ 51 w 51"/>
              <a:gd name="T19" fmla="*/ 83 h 83"/>
              <a:gd name="T20" fmla="*/ 51 w 51"/>
              <a:gd name="T21" fmla="*/ 83 h 83"/>
              <a:gd name="T22" fmla="*/ 32 w 51"/>
              <a:gd name="T23" fmla="*/ 79 h 83"/>
              <a:gd name="T24" fmla="*/ 23 w 51"/>
              <a:gd name="T25" fmla="*/ 79 h 83"/>
              <a:gd name="T26" fmla="*/ 23 w 51"/>
              <a:gd name="T27" fmla="*/ 79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1" h="83">
                <a:moveTo>
                  <a:pt x="23" y="79"/>
                </a:moveTo>
                <a:lnTo>
                  <a:pt x="23" y="79"/>
                </a:lnTo>
                <a:lnTo>
                  <a:pt x="14" y="79"/>
                </a:lnTo>
                <a:lnTo>
                  <a:pt x="0" y="83"/>
                </a:lnTo>
                <a:lnTo>
                  <a:pt x="0" y="83"/>
                </a:lnTo>
                <a:lnTo>
                  <a:pt x="14" y="41"/>
                </a:lnTo>
                <a:lnTo>
                  <a:pt x="23" y="0"/>
                </a:lnTo>
                <a:lnTo>
                  <a:pt x="23" y="0"/>
                </a:lnTo>
                <a:lnTo>
                  <a:pt x="37" y="41"/>
                </a:lnTo>
                <a:lnTo>
                  <a:pt x="51" y="83"/>
                </a:lnTo>
                <a:lnTo>
                  <a:pt x="51" y="83"/>
                </a:lnTo>
                <a:lnTo>
                  <a:pt x="32" y="79"/>
                </a:lnTo>
                <a:lnTo>
                  <a:pt x="23" y="79"/>
                </a:lnTo>
                <a:lnTo>
                  <a:pt x="23" y="79"/>
                </a:lnTo>
                <a:close/>
              </a:path>
            </a:pathLst>
          </a:custGeom>
          <a:solidFill>
            <a:srgbClr val="000000"/>
          </a:solidFill>
          <a:ln w="14288">
            <a:solidFill>
              <a:srgbClr val="000000"/>
            </a:solidFill>
            <a:prstDash val="solid"/>
            <a:round/>
            <a:headEnd/>
            <a:tailEnd/>
          </a:ln>
        </p:spPr>
        <p:txBody>
          <a:bodyPr/>
          <a:lstStyle/>
          <a:p>
            <a:endParaRPr lang="en-US"/>
          </a:p>
        </p:txBody>
      </p:sp>
      <p:sp>
        <p:nvSpPr>
          <p:cNvPr id="68654" name="Freeform 46"/>
          <p:cNvSpPr>
            <a:spLocks/>
          </p:cNvSpPr>
          <p:nvPr/>
        </p:nvSpPr>
        <p:spPr bwMode="auto">
          <a:xfrm>
            <a:off x="4291013" y="2725738"/>
            <a:ext cx="80962" cy="123825"/>
          </a:xfrm>
          <a:custGeom>
            <a:avLst/>
            <a:gdLst>
              <a:gd name="T0" fmla="*/ 23 w 51"/>
              <a:gd name="T1" fmla="*/ 74 h 78"/>
              <a:gd name="T2" fmla="*/ 23 w 51"/>
              <a:gd name="T3" fmla="*/ 74 h 78"/>
              <a:gd name="T4" fmla="*/ 14 w 51"/>
              <a:gd name="T5" fmla="*/ 74 h 78"/>
              <a:gd name="T6" fmla="*/ 0 w 51"/>
              <a:gd name="T7" fmla="*/ 78 h 78"/>
              <a:gd name="T8" fmla="*/ 0 w 51"/>
              <a:gd name="T9" fmla="*/ 78 h 78"/>
              <a:gd name="T10" fmla="*/ 14 w 51"/>
              <a:gd name="T11" fmla="*/ 41 h 78"/>
              <a:gd name="T12" fmla="*/ 23 w 51"/>
              <a:gd name="T13" fmla="*/ 0 h 78"/>
              <a:gd name="T14" fmla="*/ 23 w 51"/>
              <a:gd name="T15" fmla="*/ 0 h 78"/>
              <a:gd name="T16" fmla="*/ 37 w 51"/>
              <a:gd name="T17" fmla="*/ 41 h 78"/>
              <a:gd name="T18" fmla="*/ 51 w 51"/>
              <a:gd name="T19" fmla="*/ 78 h 78"/>
              <a:gd name="T20" fmla="*/ 51 w 51"/>
              <a:gd name="T21" fmla="*/ 78 h 78"/>
              <a:gd name="T22" fmla="*/ 32 w 51"/>
              <a:gd name="T23" fmla="*/ 74 h 78"/>
              <a:gd name="T24" fmla="*/ 23 w 51"/>
              <a:gd name="T25" fmla="*/ 74 h 78"/>
              <a:gd name="T26" fmla="*/ 23 w 51"/>
              <a:gd name="T27" fmla="*/ 74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1" h="78">
                <a:moveTo>
                  <a:pt x="23" y="74"/>
                </a:moveTo>
                <a:lnTo>
                  <a:pt x="23" y="74"/>
                </a:lnTo>
                <a:lnTo>
                  <a:pt x="14" y="74"/>
                </a:lnTo>
                <a:lnTo>
                  <a:pt x="0" y="78"/>
                </a:lnTo>
                <a:lnTo>
                  <a:pt x="0" y="78"/>
                </a:lnTo>
                <a:lnTo>
                  <a:pt x="14" y="41"/>
                </a:lnTo>
                <a:lnTo>
                  <a:pt x="23" y="0"/>
                </a:lnTo>
                <a:lnTo>
                  <a:pt x="23" y="0"/>
                </a:lnTo>
                <a:lnTo>
                  <a:pt x="37" y="41"/>
                </a:lnTo>
                <a:lnTo>
                  <a:pt x="51" y="78"/>
                </a:lnTo>
                <a:lnTo>
                  <a:pt x="51" y="78"/>
                </a:lnTo>
                <a:lnTo>
                  <a:pt x="32" y="74"/>
                </a:lnTo>
                <a:lnTo>
                  <a:pt x="23" y="74"/>
                </a:lnTo>
                <a:lnTo>
                  <a:pt x="23" y="74"/>
                </a:lnTo>
                <a:close/>
              </a:path>
            </a:pathLst>
          </a:custGeom>
          <a:solidFill>
            <a:srgbClr val="000000"/>
          </a:solidFill>
          <a:ln w="14288">
            <a:solidFill>
              <a:srgbClr val="000000"/>
            </a:solidFill>
            <a:prstDash val="solid"/>
            <a:round/>
            <a:headEnd/>
            <a:tailEnd/>
          </a:ln>
        </p:spPr>
        <p:txBody>
          <a:bodyPr/>
          <a:lstStyle/>
          <a:p>
            <a:endParaRPr lang="en-US"/>
          </a:p>
        </p:txBody>
      </p:sp>
      <p:sp>
        <p:nvSpPr>
          <p:cNvPr id="68655" name="Freeform 47"/>
          <p:cNvSpPr>
            <a:spLocks/>
          </p:cNvSpPr>
          <p:nvPr/>
        </p:nvSpPr>
        <p:spPr bwMode="auto">
          <a:xfrm>
            <a:off x="4202113" y="3535363"/>
            <a:ext cx="125412" cy="103187"/>
          </a:xfrm>
          <a:custGeom>
            <a:avLst/>
            <a:gdLst>
              <a:gd name="T0" fmla="*/ 19 w 79"/>
              <a:gd name="T1" fmla="*/ 42 h 65"/>
              <a:gd name="T2" fmla="*/ 19 w 79"/>
              <a:gd name="T3" fmla="*/ 42 h 65"/>
              <a:gd name="T4" fmla="*/ 9 w 79"/>
              <a:gd name="T5" fmla="*/ 33 h 65"/>
              <a:gd name="T6" fmla="*/ 0 w 79"/>
              <a:gd name="T7" fmla="*/ 28 h 65"/>
              <a:gd name="T8" fmla="*/ 0 w 79"/>
              <a:gd name="T9" fmla="*/ 28 h 65"/>
              <a:gd name="T10" fmla="*/ 42 w 79"/>
              <a:gd name="T11" fmla="*/ 19 h 65"/>
              <a:gd name="T12" fmla="*/ 79 w 79"/>
              <a:gd name="T13" fmla="*/ 0 h 65"/>
              <a:gd name="T14" fmla="*/ 79 w 79"/>
              <a:gd name="T15" fmla="*/ 0 h 65"/>
              <a:gd name="T16" fmla="*/ 51 w 79"/>
              <a:gd name="T17" fmla="*/ 33 h 65"/>
              <a:gd name="T18" fmla="*/ 28 w 79"/>
              <a:gd name="T19" fmla="*/ 65 h 65"/>
              <a:gd name="T20" fmla="*/ 28 w 79"/>
              <a:gd name="T21" fmla="*/ 65 h 65"/>
              <a:gd name="T22" fmla="*/ 23 w 79"/>
              <a:gd name="T23" fmla="*/ 51 h 65"/>
              <a:gd name="T24" fmla="*/ 19 w 79"/>
              <a:gd name="T25" fmla="*/ 42 h 65"/>
              <a:gd name="T26" fmla="*/ 19 w 79"/>
              <a:gd name="T27" fmla="*/ 42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9" h="65">
                <a:moveTo>
                  <a:pt x="19" y="42"/>
                </a:moveTo>
                <a:lnTo>
                  <a:pt x="19" y="42"/>
                </a:lnTo>
                <a:lnTo>
                  <a:pt x="9" y="33"/>
                </a:lnTo>
                <a:lnTo>
                  <a:pt x="0" y="28"/>
                </a:lnTo>
                <a:lnTo>
                  <a:pt x="0" y="28"/>
                </a:lnTo>
                <a:lnTo>
                  <a:pt x="42" y="19"/>
                </a:lnTo>
                <a:lnTo>
                  <a:pt x="79" y="0"/>
                </a:lnTo>
                <a:lnTo>
                  <a:pt x="79" y="0"/>
                </a:lnTo>
                <a:lnTo>
                  <a:pt x="51" y="33"/>
                </a:lnTo>
                <a:lnTo>
                  <a:pt x="28" y="65"/>
                </a:lnTo>
                <a:lnTo>
                  <a:pt x="28" y="65"/>
                </a:lnTo>
                <a:lnTo>
                  <a:pt x="23" y="51"/>
                </a:lnTo>
                <a:lnTo>
                  <a:pt x="19" y="42"/>
                </a:lnTo>
                <a:lnTo>
                  <a:pt x="19" y="42"/>
                </a:lnTo>
                <a:close/>
              </a:path>
            </a:pathLst>
          </a:custGeom>
          <a:solidFill>
            <a:srgbClr val="000000"/>
          </a:solidFill>
          <a:ln w="14288">
            <a:solidFill>
              <a:srgbClr val="000000"/>
            </a:solidFill>
            <a:prstDash val="solid"/>
            <a:round/>
            <a:headEnd/>
            <a:tailEnd/>
          </a:ln>
        </p:spPr>
        <p:txBody>
          <a:bodyPr/>
          <a:lstStyle/>
          <a:p>
            <a:endParaRPr lang="en-US"/>
          </a:p>
        </p:txBody>
      </p:sp>
      <p:sp>
        <p:nvSpPr>
          <p:cNvPr id="68656" name="Freeform 48"/>
          <p:cNvSpPr>
            <a:spLocks/>
          </p:cNvSpPr>
          <p:nvPr/>
        </p:nvSpPr>
        <p:spPr bwMode="auto">
          <a:xfrm>
            <a:off x="3914775" y="3381375"/>
            <a:ext cx="133350" cy="80963"/>
          </a:xfrm>
          <a:custGeom>
            <a:avLst/>
            <a:gdLst>
              <a:gd name="T0" fmla="*/ 9 w 84"/>
              <a:gd name="T1" fmla="*/ 28 h 51"/>
              <a:gd name="T2" fmla="*/ 9 w 84"/>
              <a:gd name="T3" fmla="*/ 28 h 51"/>
              <a:gd name="T4" fmla="*/ 5 w 84"/>
              <a:gd name="T5" fmla="*/ 14 h 51"/>
              <a:gd name="T6" fmla="*/ 0 w 84"/>
              <a:gd name="T7" fmla="*/ 0 h 51"/>
              <a:gd name="T8" fmla="*/ 0 w 84"/>
              <a:gd name="T9" fmla="*/ 0 h 51"/>
              <a:gd name="T10" fmla="*/ 42 w 84"/>
              <a:gd name="T11" fmla="*/ 18 h 51"/>
              <a:gd name="T12" fmla="*/ 84 w 84"/>
              <a:gd name="T13" fmla="*/ 28 h 51"/>
              <a:gd name="T14" fmla="*/ 84 w 84"/>
              <a:gd name="T15" fmla="*/ 28 h 51"/>
              <a:gd name="T16" fmla="*/ 42 w 84"/>
              <a:gd name="T17" fmla="*/ 37 h 51"/>
              <a:gd name="T18" fmla="*/ 0 w 84"/>
              <a:gd name="T19" fmla="*/ 51 h 51"/>
              <a:gd name="T20" fmla="*/ 0 w 84"/>
              <a:gd name="T21" fmla="*/ 51 h 51"/>
              <a:gd name="T22" fmla="*/ 9 w 84"/>
              <a:gd name="T23" fmla="*/ 37 h 51"/>
              <a:gd name="T24" fmla="*/ 9 w 84"/>
              <a:gd name="T25" fmla="*/ 28 h 51"/>
              <a:gd name="T26" fmla="*/ 9 w 84"/>
              <a:gd name="T27" fmla="*/ 2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1">
                <a:moveTo>
                  <a:pt x="9" y="28"/>
                </a:moveTo>
                <a:lnTo>
                  <a:pt x="9" y="28"/>
                </a:lnTo>
                <a:lnTo>
                  <a:pt x="5" y="14"/>
                </a:lnTo>
                <a:lnTo>
                  <a:pt x="0" y="0"/>
                </a:lnTo>
                <a:lnTo>
                  <a:pt x="0" y="0"/>
                </a:lnTo>
                <a:lnTo>
                  <a:pt x="42" y="18"/>
                </a:lnTo>
                <a:lnTo>
                  <a:pt x="84" y="28"/>
                </a:lnTo>
                <a:lnTo>
                  <a:pt x="84" y="28"/>
                </a:lnTo>
                <a:lnTo>
                  <a:pt x="42" y="37"/>
                </a:lnTo>
                <a:lnTo>
                  <a:pt x="0" y="51"/>
                </a:lnTo>
                <a:lnTo>
                  <a:pt x="0" y="51"/>
                </a:lnTo>
                <a:lnTo>
                  <a:pt x="9" y="37"/>
                </a:lnTo>
                <a:lnTo>
                  <a:pt x="9" y="28"/>
                </a:lnTo>
                <a:lnTo>
                  <a:pt x="9" y="28"/>
                </a:lnTo>
                <a:close/>
              </a:path>
            </a:pathLst>
          </a:custGeom>
          <a:solidFill>
            <a:srgbClr val="000000"/>
          </a:solidFill>
          <a:ln w="14288">
            <a:solidFill>
              <a:srgbClr val="000000"/>
            </a:solidFill>
            <a:prstDash val="solid"/>
            <a:round/>
            <a:headEnd/>
            <a:tailEnd/>
          </a:ln>
        </p:spPr>
        <p:txBody>
          <a:bodyPr/>
          <a:lstStyle/>
          <a:p>
            <a:endParaRPr lang="en-US"/>
          </a:p>
        </p:txBody>
      </p:sp>
      <p:sp>
        <p:nvSpPr>
          <p:cNvPr id="68657" name="Freeform 49"/>
          <p:cNvSpPr>
            <a:spLocks/>
          </p:cNvSpPr>
          <p:nvPr/>
        </p:nvSpPr>
        <p:spPr bwMode="auto">
          <a:xfrm>
            <a:off x="4165600" y="2952750"/>
            <a:ext cx="1371600" cy="930275"/>
          </a:xfrm>
          <a:custGeom>
            <a:avLst/>
            <a:gdLst>
              <a:gd name="T0" fmla="*/ 446 w 864"/>
              <a:gd name="T1" fmla="*/ 586 h 586"/>
              <a:gd name="T2" fmla="*/ 864 w 864"/>
              <a:gd name="T3" fmla="*/ 400 h 586"/>
              <a:gd name="T4" fmla="*/ 0 w 864"/>
              <a:gd name="T5" fmla="*/ 0 h 586"/>
            </a:gdLst>
            <a:ahLst/>
            <a:cxnLst>
              <a:cxn ang="0">
                <a:pos x="T0" y="T1"/>
              </a:cxn>
              <a:cxn ang="0">
                <a:pos x="T2" y="T3"/>
              </a:cxn>
              <a:cxn ang="0">
                <a:pos x="T4" y="T5"/>
              </a:cxn>
            </a:cxnLst>
            <a:rect l="0" t="0" r="r" b="b"/>
            <a:pathLst>
              <a:path w="864" h="586">
                <a:moveTo>
                  <a:pt x="446" y="586"/>
                </a:moveTo>
                <a:lnTo>
                  <a:pt x="864" y="400"/>
                </a:lnTo>
                <a:lnTo>
                  <a:pt x="0" y="0"/>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658" name="Line 50"/>
          <p:cNvSpPr>
            <a:spLocks noChangeShapeType="1"/>
          </p:cNvSpPr>
          <p:nvPr/>
        </p:nvSpPr>
        <p:spPr bwMode="auto">
          <a:xfrm flipH="1" flipV="1">
            <a:off x="4297363" y="3897313"/>
            <a:ext cx="531812" cy="126682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59" name="Line 51"/>
          <p:cNvSpPr>
            <a:spLocks noChangeShapeType="1"/>
          </p:cNvSpPr>
          <p:nvPr/>
        </p:nvSpPr>
        <p:spPr bwMode="auto">
          <a:xfrm flipV="1">
            <a:off x="2808288" y="3602038"/>
            <a:ext cx="973137" cy="1562100"/>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60" name="Line 52"/>
          <p:cNvSpPr>
            <a:spLocks noChangeShapeType="1"/>
          </p:cNvSpPr>
          <p:nvPr/>
        </p:nvSpPr>
        <p:spPr bwMode="auto">
          <a:xfrm>
            <a:off x="1865313" y="2762250"/>
            <a:ext cx="722312" cy="323850"/>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61" name="Line 53"/>
          <p:cNvSpPr>
            <a:spLocks noChangeShapeType="1"/>
          </p:cNvSpPr>
          <p:nvPr/>
        </p:nvSpPr>
        <p:spPr bwMode="auto">
          <a:xfrm>
            <a:off x="1614488" y="3749675"/>
            <a:ext cx="346075" cy="1539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62" name="Freeform 54"/>
          <p:cNvSpPr>
            <a:spLocks/>
          </p:cNvSpPr>
          <p:nvPr/>
        </p:nvSpPr>
        <p:spPr bwMode="auto">
          <a:xfrm>
            <a:off x="4070350" y="2909888"/>
            <a:ext cx="131763" cy="87312"/>
          </a:xfrm>
          <a:custGeom>
            <a:avLst/>
            <a:gdLst>
              <a:gd name="T0" fmla="*/ 65 w 83"/>
              <a:gd name="T1" fmla="*/ 32 h 55"/>
              <a:gd name="T2" fmla="*/ 65 w 83"/>
              <a:gd name="T3" fmla="*/ 32 h 55"/>
              <a:gd name="T4" fmla="*/ 65 w 83"/>
              <a:gd name="T5" fmla="*/ 41 h 55"/>
              <a:gd name="T6" fmla="*/ 65 w 83"/>
              <a:gd name="T7" fmla="*/ 55 h 55"/>
              <a:gd name="T8" fmla="*/ 65 w 83"/>
              <a:gd name="T9" fmla="*/ 55 h 55"/>
              <a:gd name="T10" fmla="*/ 32 w 83"/>
              <a:gd name="T11" fmla="*/ 27 h 55"/>
              <a:gd name="T12" fmla="*/ 0 w 83"/>
              <a:gd name="T13" fmla="*/ 0 h 55"/>
              <a:gd name="T14" fmla="*/ 0 w 83"/>
              <a:gd name="T15" fmla="*/ 0 h 55"/>
              <a:gd name="T16" fmla="*/ 41 w 83"/>
              <a:gd name="T17" fmla="*/ 9 h 55"/>
              <a:gd name="T18" fmla="*/ 83 w 83"/>
              <a:gd name="T19" fmla="*/ 9 h 55"/>
              <a:gd name="T20" fmla="*/ 83 w 83"/>
              <a:gd name="T21" fmla="*/ 9 h 55"/>
              <a:gd name="T22" fmla="*/ 69 w 83"/>
              <a:gd name="T23" fmla="*/ 23 h 55"/>
              <a:gd name="T24" fmla="*/ 65 w 83"/>
              <a:gd name="T25" fmla="*/ 32 h 55"/>
              <a:gd name="T26" fmla="*/ 65 w 83"/>
              <a:gd name="T27" fmla="*/ 3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3" h="55">
                <a:moveTo>
                  <a:pt x="65" y="32"/>
                </a:moveTo>
                <a:lnTo>
                  <a:pt x="65" y="32"/>
                </a:lnTo>
                <a:lnTo>
                  <a:pt x="65" y="41"/>
                </a:lnTo>
                <a:lnTo>
                  <a:pt x="65" y="55"/>
                </a:lnTo>
                <a:lnTo>
                  <a:pt x="65" y="55"/>
                </a:lnTo>
                <a:lnTo>
                  <a:pt x="32" y="27"/>
                </a:lnTo>
                <a:lnTo>
                  <a:pt x="0" y="0"/>
                </a:lnTo>
                <a:lnTo>
                  <a:pt x="0" y="0"/>
                </a:lnTo>
                <a:lnTo>
                  <a:pt x="41" y="9"/>
                </a:lnTo>
                <a:lnTo>
                  <a:pt x="83" y="9"/>
                </a:lnTo>
                <a:lnTo>
                  <a:pt x="83" y="9"/>
                </a:lnTo>
                <a:lnTo>
                  <a:pt x="69" y="23"/>
                </a:lnTo>
                <a:lnTo>
                  <a:pt x="65" y="32"/>
                </a:lnTo>
                <a:lnTo>
                  <a:pt x="65" y="32"/>
                </a:lnTo>
                <a:close/>
              </a:path>
            </a:pathLst>
          </a:custGeom>
          <a:solidFill>
            <a:srgbClr val="000000"/>
          </a:solidFill>
          <a:ln w="14288">
            <a:solidFill>
              <a:srgbClr val="000000"/>
            </a:solidFill>
            <a:prstDash val="solid"/>
            <a:round/>
            <a:headEnd/>
            <a:tailEnd/>
          </a:ln>
        </p:spPr>
        <p:txBody>
          <a:bodyPr/>
          <a:lstStyle/>
          <a:p>
            <a:endParaRPr lang="en-US"/>
          </a:p>
        </p:txBody>
      </p:sp>
      <p:sp>
        <p:nvSpPr>
          <p:cNvPr id="68663" name="Freeform 55"/>
          <p:cNvSpPr>
            <a:spLocks/>
          </p:cNvSpPr>
          <p:nvPr/>
        </p:nvSpPr>
        <p:spPr bwMode="auto">
          <a:xfrm>
            <a:off x="4776788" y="3838575"/>
            <a:ext cx="133350" cy="87313"/>
          </a:xfrm>
          <a:custGeom>
            <a:avLst/>
            <a:gdLst>
              <a:gd name="T0" fmla="*/ 70 w 84"/>
              <a:gd name="T1" fmla="*/ 23 h 55"/>
              <a:gd name="T2" fmla="*/ 70 w 84"/>
              <a:gd name="T3" fmla="*/ 23 h 55"/>
              <a:gd name="T4" fmla="*/ 75 w 84"/>
              <a:gd name="T5" fmla="*/ 37 h 55"/>
              <a:gd name="T6" fmla="*/ 84 w 84"/>
              <a:gd name="T7" fmla="*/ 46 h 55"/>
              <a:gd name="T8" fmla="*/ 84 w 84"/>
              <a:gd name="T9" fmla="*/ 46 h 55"/>
              <a:gd name="T10" fmla="*/ 42 w 84"/>
              <a:gd name="T11" fmla="*/ 46 h 55"/>
              <a:gd name="T12" fmla="*/ 0 w 84"/>
              <a:gd name="T13" fmla="*/ 55 h 55"/>
              <a:gd name="T14" fmla="*/ 0 w 84"/>
              <a:gd name="T15" fmla="*/ 55 h 55"/>
              <a:gd name="T16" fmla="*/ 37 w 84"/>
              <a:gd name="T17" fmla="*/ 28 h 55"/>
              <a:gd name="T18" fmla="*/ 65 w 84"/>
              <a:gd name="T19" fmla="*/ 0 h 55"/>
              <a:gd name="T20" fmla="*/ 65 w 84"/>
              <a:gd name="T21" fmla="*/ 0 h 55"/>
              <a:gd name="T22" fmla="*/ 65 w 84"/>
              <a:gd name="T23" fmla="*/ 18 h 55"/>
              <a:gd name="T24" fmla="*/ 70 w 84"/>
              <a:gd name="T25" fmla="*/ 23 h 55"/>
              <a:gd name="T26" fmla="*/ 70 w 84"/>
              <a:gd name="T27" fmla="*/ 2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5">
                <a:moveTo>
                  <a:pt x="70" y="23"/>
                </a:moveTo>
                <a:lnTo>
                  <a:pt x="70" y="23"/>
                </a:lnTo>
                <a:lnTo>
                  <a:pt x="75" y="37"/>
                </a:lnTo>
                <a:lnTo>
                  <a:pt x="84" y="46"/>
                </a:lnTo>
                <a:lnTo>
                  <a:pt x="84" y="46"/>
                </a:lnTo>
                <a:lnTo>
                  <a:pt x="42" y="46"/>
                </a:lnTo>
                <a:lnTo>
                  <a:pt x="0" y="55"/>
                </a:lnTo>
                <a:lnTo>
                  <a:pt x="0" y="55"/>
                </a:lnTo>
                <a:lnTo>
                  <a:pt x="37" y="28"/>
                </a:lnTo>
                <a:lnTo>
                  <a:pt x="65" y="0"/>
                </a:lnTo>
                <a:lnTo>
                  <a:pt x="65" y="0"/>
                </a:lnTo>
                <a:lnTo>
                  <a:pt x="65" y="18"/>
                </a:lnTo>
                <a:lnTo>
                  <a:pt x="70" y="23"/>
                </a:lnTo>
                <a:lnTo>
                  <a:pt x="70" y="23"/>
                </a:lnTo>
                <a:close/>
              </a:path>
            </a:pathLst>
          </a:custGeom>
          <a:solidFill>
            <a:srgbClr val="000000"/>
          </a:solidFill>
          <a:ln w="14288">
            <a:solidFill>
              <a:srgbClr val="000000"/>
            </a:solidFill>
            <a:prstDash val="solid"/>
            <a:round/>
            <a:headEnd/>
            <a:tailEnd/>
          </a:ln>
        </p:spPr>
        <p:txBody>
          <a:bodyPr/>
          <a:lstStyle/>
          <a:p>
            <a:endParaRPr lang="en-US"/>
          </a:p>
        </p:txBody>
      </p:sp>
      <p:sp>
        <p:nvSpPr>
          <p:cNvPr id="68664" name="Freeform 56"/>
          <p:cNvSpPr>
            <a:spLocks/>
          </p:cNvSpPr>
          <p:nvPr/>
        </p:nvSpPr>
        <p:spPr bwMode="auto">
          <a:xfrm>
            <a:off x="4260850" y="3808413"/>
            <a:ext cx="88900" cy="133350"/>
          </a:xfrm>
          <a:custGeom>
            <a:avLst/>
            <a:gdLst>
              <a:gd name="T0" fmla="*/ 28 w 56"/>
              <a:gd name="T1" fmla="*/ 70 h 84"/>
              <a:gd name="T2" fmla="*/ 28 w 56"/>
              <a:gd name="T3" fmla="*/ 70 h 84"/>
              <a:gd name="T4" fmla="*/ 19 w 56"/>
              <a:gd name="T5" fmla="*/ 74 h 84"/>
              <a:gd name="T6" fmla="*/ 10 w 56"/>
              <a:gd name="T7" fmla="*/ 84 h 84"/>
              <a:gd name="T8" fmla="*/ 10 w 56"/>
              <a:gd name="T9" fmla="*/ 84 h 84"/>
              <a:gd name="T10" fmla="*/ 5 w 56"/>
              <a:gd name="T11" fmla="*/ 42 h 84"/>
              <a:gd name="T12" fmla="*/ 0 w 56"/>
              <a:gd name="T13" fmla="*/ 0 h 84"/>
              <a:gd name="T14" fmla="*/ 0 w 56"/>
              <a:gd name="T15" fmla="*/ 0 h 84"/>
              <a:gd name="T16" fmla="*/ 23 w 56"/>
              <a:gd name="T17" fmla="*/ 33 h 84"/>
              <a:gd name="T18" fmla="*/ 56 w 56"/>
              <a:gd name="T19" fmla="*/ 65 h 84"/>
              <a:gd name="T20" fmla="*/ 56 w 56"/>
              <a:gd name="T21" fmla="*/ 65 h 84"/>
              <a:gd name="T22" fmla="*/ 37 w 56"/>
              <a:gd name="T23" fmla="*/ 65 h 84"/>
              <a:gd name="T24" fmla="*/ 28 w 56"/>
              <a:gd name="T25" fmla="*/ 70 h 84"/>
              <a:gd name="T26" fmla="*/ 28 w 56"/>
              <a:gd name="T27" fmla="*/ 7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6" h="84">
                <a:moveTo>
                  <a:pt x="28" y="70"/>
                </a:moveTo>
                <a:lnTo>
                  <a:pt x="28" y="70"/>
                </a:lnTo>
                <a:lnTo>
                  <a:pt x="19" y="74"/>
                </a:lnTo>
                <a:lnTo>
                  <a:pt x="10" y="84"/>
                </a:lnTo>
                <a:lnTo>
                  <a:pt x="10" y="84"/>
                </a:lnTo>
                <a:lnTo>
                  <a:pt x="5" y="42"/>
                </a:lnTo>
                <a:lnTo>
                  <a:pt x="0" y="0"/>
                </a:lnTo>
                <a:lnTo>
                  <a:pt x="0" y="0"/>
                </a:lnTo>
                <a:lnTo>
                  <a:pt x="23" y="33"/>
                </a:lnTo>
                <a:lnTo>
                  <a:pt x="56" y="65"/>
                </a:lnTo>
                <a:lnTo>
                  <a:pt x="56" y="65"/>
                </a:lnTo>
                <a:lnTo>
                  <a:pt x="37" y="65"/>
                </a:lnTo>
                <a:lnTo>
                  <a:pt x="28" y="70"/>
                </a:lnTo>
                <a:lnTo>
                  <a:pt x="28" y="70"/>
                </a:lnTo>
                <a:close/>
              </a:path>
            </a:pathLst>
          </a:custGeom>
          <a:solidFill>
            <a:srgbClr val="000000"/>
          </a:solidFill>
          <a:ln w="14288">
            <a:solidFill>
              <a:srgbClr val="000000"/>
            </a:solidFill>
            <a:prstDash val="solid"/>
            <a:round/>
            <a:headEnd/>
            <a:tailEnd/>
          </a:ln>
        </p:spPr>
        <p:txBody>
          <a:bodyPr/>
          <a:lstStyle/>
          <a:p>
            <a:endParaRPr lang="en-US"/>
          </a:p>
        </p:txBody>
      </p:sp>
      <p:sp>
        <p:nvSpPr>
          <p:cNvPr id="68665" name="Freeform 57"/>
          <p:cNvSpPr>
            <a:spLocks/>
          </p:cNvSpPr>
          <p:nvPr/>
        </p:nvSpPr>
        <p:spPr bwMode="auto">
          <a:xfrm>
            <a:off x="3744913" y="3506788"/>
            <a:ext cx="96837" cy="131762"/>
          </a:xfrm>
          <a:custGeom>
            <a:avLst/>
            <a:gdLst>
              <a:gd name="T0" fmla="*/ 23 w 61"/>
              <a:gd name="T1" fmla="*/ 65 h 83"/>
              <a:gd name="T2" fmla="*/ 23 w 61"/>
              <a:gd name="T3" fmla="*/ 65 h 83"/>
              <a:gd name="T4" fmla="*/ 9 w 61"/>
              <a:gd name="T5" fmla="*/ 60 h 83"/>
              <a:gd name="T6" fmla="*/ 0 w 61"/>
              <a:gd name="T7" fmla="*/ 55 h 83"/>
              <a:gd name="T8" fmla="*/ 0 w 61"/>
              <a:gd name="T9" fmla="*/ 55 h 83"/>
              <a:gd name="T10" fmla="*/ 33 w 61"/>
              <a:gd name="T11" fmla="*/ 32 h 83"/>
              <a:gd name="T12" fmla="*/ 61 w 61"/>
              <a:gd name="T13" fmla="*/ 0 h 83"/>
              <a:gd name="T14" fmla="*/ 61 w 61"/>
              <a:gd name="T15" fmla="*/ 0 h 83"/>
              <a:gd name="T16" fmla="*/ 51 w 61"/>
              <a:gd name="T17" fmla="*/ 41 h 83"/>
              <a:gd name="T18" fmla="*/ 42 w 61"/>
              <a:gd name="T19" fmla="*/ 83 h 83"/>
              <a:gd name="T20" fmla="*/ 42 w 61"/>
              <a:gd name="T21" fmla="*/ 83 h 83"/>
              <a:gd name="T22" fmla="*/ 28 w 61"/>
              <a:gd name="T23" fmla="*/ 69 h 83"/>
              <a:gd name="T24" fmla="*/ 23 w 61"/>
              <a:gd name="T25" fmla="*/ 65 h 83"/>
              <a:gd name="T26" fmla="*/ 23 w 61"/>
              <a:gd name="T27" fmla="*/ 65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1" h="83">
                <a:moveTo>
                  <a:pt x="23" y="65"/>
                </a:moveTo>
                <a:lnTo>
                  <a:pt x="23" y="65"/>
                </a:lnTo>
                <a:lnTo>
                  <a:pt x="9" y="60"/>
                </a:lnTo>
                <a:lnTo>
                  <a:pt x="0" y="55"/>
                </a:lnTo>
                <a:lnTo>
                  <a:pt x="0" y="55"/>
                </a:lnTo>
                <a:lnTo>
                  <a:pt x="33" y="32"/>
                </a:lnTo>
                <a:lnTo>
                  <a:pt x="61" y="0"/>
                </a:lnTo>
                <a:lnTo>
                  <a:pt x="61" y="0"/>
                </a:lnTo>
                <a:lnTo>
                  <a:pt x="51" y="41"/>
                </a:lnTo>
                <a:lnTo>
                  <a:pt x="42" y="83"/>
                </a:lnTo>
                <a:lnTo>
                  <a:pt x="42" y="83"/>
                </a:lnTo>
                <a:lnTo>
                  <a:pt x="28" y="69"/>
                </a:lnTo>
                <a:lnTo>
                  <a:pt x="23" y="65"/>
                </a:lnTo>
                <a:lnTo>
                  <a:pt x="23" y="65"/>
                </a:lnTo>
                <a:close/>
              </a:path>
            </a:pathLst>
          </a:custGeom>
          <a:solidFill>
            <a:srgbClr val="000000"/>
          </a:solidFill>
          <a:ln w="14288">
            <a:solidFill>
              <a:srgbClr val="000000"/>
            </a:solidFill>
            <a:prstDash val="solid"/>
            <a:round/>
            <a:headEnd/>
            <a:tailEnd/>
          </a:ln>
        </p:spPr>
        <p:txBody>
          <a:bodyPr/>
          <a:lstStyle/>
          <a:p>
            <a:endParaRPr lang="en-US"/>
          </a:p>
        </p:txBody>
      </p:sp>
      <p:sp>
        <p:nvSpPr>
          <p:cNvPr id="68666" name="Freeform 58"/>
          <p:cNvSpPr>
            <a:spLocks/>
          </p:cNvSpPr>
          <p:nvPr/>
        </p:nvSpPr>
        <p:spPr bwMode="auto">
          <a:xfrm>
            <a:off x="1924050" y="3860800"/>
            <a:ext cx="133350" cy="87313"/>
          </a:xfrm>
          <a:custGeom>
            <a:avLst/>
            <a:gdLst>
              <a:gd name="T0" fmla="*/ 19 w 84"/>
              <a:gd name="T1" fmla="*/ 23 h 55"/>
              <a:gd name="T2" fmla="*/ 19 w 84"/>
              <a:gd name="T3" fmla="*/ 23 h 55"/>
              <a:gd name="T4" fmla="*/ 23 w 84"/>
              <a:gd name="T5" fmla="*/ 9 h 55"/>
              <a:gd name="T6" fmla="*/ 23 w 84"/>
              <a:gd name="T7" fmla="*/ 0 h 55"/>
              <a:gd name="T8" fmla="*/ 23 w 84"/>
              <a:gd name="T9" fmla="*/ 0 h 55"/>
              <a:gd name="T10" fmla="*/ 51 w 84"/>
              <a:gd name="T11" fmla="*/ 27 h 55"/>
              <a:gd name="T12" fmla="*/ 84 w 84"/>
              <a:gd name="T13" fmla="*/ 55 h 55"/>
              <a:gd name="T14" fmla="*/ 84 w 84"/>
              <a:gd name="T15" fmla="*/ 55 h 55"/>
              <a:gd name="T16" fmla="*/ 42 w 84"/>
              <a:gd name="T17" fmla="*/ 46 h 55"/>
              <a:gd name="T18" fmla="*/ 0 w 84"/>
              <a:gd name="T19" fmla="*/ 41 h 55"/>
              <a:gd name="T20" fmla="*/ 0 w 84"/>
              <a:gd name="T21" fmla="*/ 41 h 55"/>
              <a:gd name="T22" fmla="*/ 14 w 84"/>
              <a:gd name="T23" fmla="*/ 32 h 55"/>
              <a:gd name="T24" fmla="*/ 19 w 84"/>
              <a:gd name="T25" fmla="*/ 23 h 55"/>
              <a:gd name="T26" fmla="*/ 19 w 84"/>
              <a:gd name="T27" fmla="*/ 2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5">
                <a:moveTo>
                  <a:pt x="19" y="23"/>
                </a:moveTo>
                <a:lnTo>
                  <a:pt x="19" y="23"/>
                </a:lnTo>
                <a:lnTo>
                  <a:pt x="23" y="9"/>
                </a:lnTo>
                <a:lnTo>
                  <a:pt x="23" y="0"/>
                </a:lnTo>
                <a:lnTo>
                  <a:pt x="23" y="0"/>
                </a:lnTo>
                <a:lnTo>
                  <a:pt x="51" y="27"/>
                </a:lnTo>
                <a:lnTo>
                  <a:pt x="84" y="55"/>
                </a:lnTo>
                <a:lnTo>
                  <a:pt x="84" y="55"/>
                </a:lnTo>
                <a:lnTo>
                  <a:pt x="42" y="46"/>
                </a:lnTo>
                <a:lnTo>
                  <a:pt x="0" y="41"/>
                </a:lnTo>
                <a:lnTo>
                  <a:pt x="0" y="41"/>
                </a:lnTo>
                <a:lnTo>
                  <a:pt x="14" y="32"/>
                </a:lnTo>
                <a:lnTo>
                  <a:pt x="19" y="23"/>
                </a:lnTo>
                <a:lnTo>
                  <a:pt x="19" y="23"/>
                </a:lnTo>
                <a:close/>
              </a:path>
            </a:pathLst>
          </a:custGeom>
          <a:solidFill>
            <a:srgbClr val="000000"/>
          </a:solidFill>
          <a:ln w="14288">
            <a:solidFill>
              <a:srgbClr val="000000"/>
            </a:solidFill>
            <a:prstDash val="solid"/>
            <a:round/>
            <a:headEnd/>
            <a:tailEnd/>
          </a:ln>
        </p:spPr>
        <p:txBody>
          <a:bodyPr/>
          <a:lstStyle/>
          <a:p>
            <a:endParaRPr lang="en-US"/>
          </a:p>
        </p:txBody>
      </p:sp>
      <p:sp>
        <p:nvSpPr>
          <p:cNvPr id="68667" name="Freeform 59"/>
          <p:cNvSpPr>
            <a:spLocks/>
          </p:cNvSpPr>
          <p:nvPr/>
        </p:nvSpPr>
        <p:spPr bwMode="auto">
          <a:xfrm>
            <a:off x="2520950" y="3027363"/>
            <a:ext cx="133350" cy="88900"/>
          </a:xfrm>
          <a:custGeom>
            <a:avLst/>
            <a:gdLst>
              <a:gd name="T0" fmla="*/ 14 w 84"/>
              <a:gd name="T1" fmla="*/ 23 h 56"/>
              <a:gd name="T2" fmla="*/ 14 w 84"/>
              <a:gd name="T3" fmla="*/ 23 h 56"/>
              <a:gd name="T4" fmla="*/ 19 w 84"/>
              <a:gd name="T5" fmla="*/ 14 h 56"/>
              <a:gd name="T6" fmla="*/ 19 w 84"/>
              <a:gd name="T7" fmla="*/ 0 h 56"/>
              <a:gd name="T8" fmla="*/ 19 w 84"/>
              <a:gd name="T9" fmla="*/ 0 h 56"/>
              <a:gd name="T10" fmla="*/ 51 w 84"/>
              <a:gd name="T11" fmla="*/ 28 h 56"/>
              <a:gd name="T12" fmla="*/ 84 w 84"/>
              <a:gd name="T13" fmla="*/ 56 h 56"/>
              <a:gd name="T14" fmla="*/ 84 w 84"/>
              <a:gd name="T15" fmla="*/ 56 h 56"/>
              <a:gd name="T16" fmla="*/ 42 w 84"/>
              <a:gd name="T17" fmla="*/ 46 h 56"/>
              <a:gd name="T18" fmla="*/ 0 w 84"/>
              <a:gd name="T19" fmla="*/ 46 h 56"/>
              <a:gd name="T20" fmla="*/ 0 w 84"/>
              <a:gd name="T21" fmla="*/ 46 h 56"/>
              <a:gd name="T22" fmla="*/ 10 w 84"/>
              <a:gd name="T23" fmla="*/ 32 h 56"/>
              <a:gd name="T24" fmla="*/ 14 w 84"/>
              <a:gd name="T25" fmla="*/ 23 h 56"/>
              <a:gd name="T26" fmla="*/ 14 w 84"/>
              <a:gd name="T27" fmla="*/ 2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6">
                <a:moveTo>
                  <a:pt x="14" y="23"/>
                </a:moveTo>
                <a:lnTo>
                  <a:pt x="14" y="23"/>
                </a:lnTo>
                <a:lnTo>
                  <a:pt x="19" y="14"/>
                </a:lnTo>
                <a:lnTo>
                  <a:pt x="19" y="0"/>
                </a:lnTo>
                <a:lnTo>
                  <a:pt x="19" y="0"/>
                </a:lnTo>
                <a:lnTo>
                  <a:pt x="51" y="28"/>
                </a:lnTo>
                <a:lnTo>
                  <a:pt x="84" y="56"/>
                </a:lnTo>
                <a:lnTo>
                  <a:pt x="84" y="56"/>
                </a:lnTo>
                <a:lnTo>
                  <a:pt x="42" y="46"/>
                </a:lnTo>
                <a:lnTo>
                  <a:pt x="0" y="46"/>
                </a:lnTo>
                <a:lnTo>
                  <a:pt x="0" y="46"/>
                </a:lnTo>
                <a:lnTo>
                  <a:pt x="10" y="32"/>
                </a:lnTo>
                <a:lnTo>
                  <a:pt x="14" y="23"/>
                </a:lnTo>
                <a:lnTo>
                  <a:pt x="14" y="23"/>
                </a:lnTo>
                <a:close/>
              </a:path>
            </a:pathLst>
          </a:custGeom>
          <a:solidFill>
            <a:srgbClr val="000000"/>
          </a:solidFill>
          <a:ln w="14288">
            <a:solidFill>
              <a:srgbClr val="000000"/>
            </a:solidFill>
            <a:prstDash val="solid"/>
            <a:round/>
            <a:headEnd/>
            <a:tailEnd/>
          </a:ln>
        </p:spPr>
        <p:txBody>
          <a:bodyPr/>
          <a:lstStyle/>
          <a:p>
            <a:endParaRPr lang="en-US"/>
          </a:p>
        </p:txBody>
      </p:sp>
      <p:sp>
        <p:nvSpPr>
          <p:cNvPr id="68668" name="Rectangle 60"/>
          <p:cNvSpPr>
            <a:spLocks noChangeArrowheads="1"/>
          </p:cNvSpPr>
          <p:nvPr/>
        </p:nvSpPr>
        <p:spPr bwMode="auto">
          <a:xfrm>
            <a:off x="8064500" y="1928813"/>
            <a:ext cx="119063" cy="21431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68669" name="Rectangle 61"/>
          <p:cNvSpPr>
            <a:spLocks noChangeArrowheads="1"/>
          </p:cNvSpPr>
          <p:nvPr/>
        </p:nvSpPr>
        <p:spPr bwMode="auto">
          <a:xfrm>
            <a:off x="7837488" y="1958975"/>
            <a:ext cx="55245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400">
                <a:solidFill>
                  <a:srgbClr val="000000"/>
                </a:solidFill>
              </a:rPr>
              <a:t>100 </a:t>
            </a:r>
            <a:r>
              <a:rPr lang="en-US" sz="1400">
                <a:solidFill>
                  <a:srgbClr val="000000"/>
                </a:solidFill>
                <a:latin typeface="Symbol" pitchFamily="18" charset="2"/>
              </a:rPr>
              <a:t>m</a:t>
            </a:r>
            <a:r>
              <a:rPr lang="en-US" sz="1400">
                <a:solidFill>
                  <a:srgbClr val="000000"/>
                </a:solidFill>
              </a:rPr>
              <a:t>m</a:t>
            </a:r>
            <a:endParaRPr lang="en-US" sz="1400"/>
          </a:p>
        </p:txBody>
      </p:sp>
      <p:sp>
        <p:nvSpPr>
          <p:cNvPr id="68670" name="Rectangle 62"/>
          <p:cNvSpPr>
            <a:spLocks noChangeArrowheads="1"/>
          </p:cNvSpPr>
          <p:nvPr/>
        </p:nvSpPr>
        <p:spPr bwMode="auto">
          <a:xfrm>
            <a:off x="7350125" y="2422525"/>
            <a:ext cx="46355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400">
                <a:solidFill>
                  <a:srgbClr val="000000"/>
                </a:solidFill>
              </a:rPr>
              <a:t>75 </a:t>
            </a:r>
            <a:r>
              <a:rPr lang="en-US" sz="1400">
                <a:solidFill>
                  <a:srgbClr val="000000"/>
                </a:solidFill>
                <a:latin typeface="Symbol" pitchFamily="18" charset="2"/>
              </a:rPr>
              <a:t>m</a:t>
            </a:r>
            <a:r>
              <a:rPr lang="en-US" sz="1400">
                <a:solidFill>
                  <a:srgbClr val="000000"/>
                </a:solidFill>
              </a:rPr>
              <a:t>m</a:t>
            </a:r>
            <a:endParaRPr lang="en-US" sz="1400"/>
          </a:p>
        </p:txBody>
      </p:sp>
      <p:sp>
        <p:nvSpPr>
          <p:cNvPr id="68671" name="Freeform 63"/>
          <p:cNvSpPr>
            <a:spLocks/>
          </p:cNvSpPr>
          <p:nvPr/>
        </p:nvSpPr>
        <p:spPr bwMode="auto">
          <a:xfrm>
            <a:off x="2063750" y="1884363"/>
            <a:ext cx="3133725" cy="117475"/>
          </a:xfrm>
          <a:custGeom>
            <a:avLst/>
            <a:gdLst>
              <a:gd name="T0" fmla="*/ 1960 w 1974"/>
              <a:gd name="T1" fmla="*/ 61 h 74"/>
              <a:gd name="T2" fmla="*/ 1904 w 1974"/>
              <a:gd name="T3" fmla="*/ 74 h 74"/>
              <a:gd name="T4" fmla="*/ 1863 w 1974"/>
              <a:gd name="T5" fmla="*/ 70 h 74"/>
              <a:gd name="T6" fmla="*/ 1816 w 1974"/>
              <a:gd name="T7" fmla="*/ 42 h 74"/>
              <a:gd name="T8" fmla="*/ 1802 w 1974"/>
              <a:gd name="T9" fmla="*/ 0 h 74"/>
              <a:gd name="T10" fmla="*/ 1793 w 1974"/>
              <a:gd name="T11" fmla="*/ 28 h 74"/>
              <a:gd name="T12" fmla="*/ 1756 w 1974"/>
              <a:gd name="T13" fmla="*/ 61 h 74"/>
              <a:gd name="T14" fmla="*/ 1700 w 1974"/>
              <a:gd name="T15" fmla="*/ 74 h 74"/>
              <a:gd name="T16" fmla="*/ 1658 w 1974"/>
              <a:gd name="T17" fmla="*/ 70 h 74"/>
              <a:gd name="T18" fmla="*/ 1612 w 1974"/>
              <a:gd name="T19" fmla="*/ 42 h 74"/>
              <a:gd name="T20" fmla="*/ 1598 w 1974"/>
              <a:gd name="T21" fmla="*/ 0 h 74"/>
              <a:gd name="T22" fmla="*/ 1593 w 1974"/>
              <a:gd name="T23" fmla="*/ 14 h 74"/>
              <a:gd name="T24" fmla="*/ 1565 w 1974"/>
              <a:gd name="T25" fmla="*/ 51 h 74"/>
              <a:gd name="T26" fmla="*/ 1514 w 1974"/>
              <a:gd name="T27" fmla="*/ 74 h 74"/>
              <a:gd name="T28" fmla="*/ 1472 w 1974"/>
              <a:gd name="T29" fmla="*/ 74 h 74"/>
              <a:gd name="T30" fmla="*/ 1421 w 1974"/>
              <a:gd name="T31" fmla="*/ 51 h 74"/>
              <a:gd name="T32" fmla="*/ 1394 w 1974"/>
              <a:gd name="T33" fmla="*/ 14 h 74"/>
              <a:gd name="T34" fmla="*/ 1389 w 1974"/>
              <a:gd name="T35" fmla="*/ 14 h 74"/>
              <a:gd name="T36" fmla="*/ 1366 w 1974"/>
              <a:gd name="T37" fmla="*/ 51 h 74"/>
              <a:gd name="T38" fmla="*/ 1310 w 1974"/>
              <a:gd name="T39" fmla="*/ 74 h 74"/>
              <a:gd name="T40" fmla="*/ 1273 w 1974"/>
              <a:gd name="T41" fmla="*/ 74 h 74"/>
              <a:gd name="T42" fmla="*/ 1222 w 1974"/>
              <a:gd name="T43" fmla="*/ 51 h 74"/>
              <a:gd name="T44" fmla="*/ 1194 w 1974"/>
              <a:gd name="T45" fmla="*/ 14 h 74"/>
              <a:gd name="T46" fmla="*/ 1189 w 1974"/>
              <a:gd name="T47" fmla="*/ 14 h 74"/>
              <a:gd name="T48" fmla="*/ 1161 w 1974"/>
              <a:gd name="T49" fmla="*/ 51 h 74"/>
              <a:gd name="T50" fmla="*/ 1110 w 1974"/>
              <a:gd name="T51" fmla="*/ 74 h 74"/>
              <a:gd name="T52" fmla="*/ 1068 w 1974"/>
              <a:gd name="T53" fmla="*/ 74 h 74"/>
              <a:gd name="T54" fmla="*/ 1017 w 1974"/>
              <a:gd name="T55" fmla="*/ 51 h 74"/>
              <a:gd name="T56" fmla="*/ 990 w 1974"/>
              <a:gd name="T57" fmla="*/ 14 h 74"/>
              <a:gd name="T58" fmla="*/ 985 w 1974"/>
              <a:gd name="T59" fmla="*/ 14 h 74"/>
              <a:gd name="T60" fmla="*/ 957 w 1974"/>
              <a:gd name="T61" fmla="*/ 51 h 74"/>
              <a:gd name="T62" fmla="*/ 906 w 1974"/>
              <a:gd name="T63" fmla="*/ 74 h 74"/>
              <a:gd name="T64" fmla="*/ 864 w 1974"/>
              <a:gd name="T65" fmla="*/ 74 h 74"/>
              <a:gd name="T66" fmla="*/ 813 w 1974"/>
              <a:gd name="T67" fmla="*/ 51 h 74"/>
              <a:gd name="T68" fmla="*/ 785 w 1974"/>
              <a:gd name="T69" fmla="*/ 14 h 74"/>
              <a:gd name="T70" fmla="*/ 785 w 1974"/>
              <a:gd name="T71" fmla="*/ 0 h 74"/>
              <a:gd name="T72" fmla="*/ 767 w 1974"/>
              <a:gd name="T73" fmla="*/ 42 h 74"/>
              <a:gd name="T74" fmla="*/ 720 w 1974"/>
              <a:gd name="T75" fmla="*/ 70 h 74"/>
              <a:gd name="T76" fmla="*/ 683 w 1974"/>
              <a:gd name="T77" fmla="*/ 74 h 74"/>
              <a:gd name="T78" fmla="*/ 623 w 1974"/>
              <a:gd name="T79" fmla="*/ 61 h 74"/>
              <a:gd name="T80" fmla="*/ 586 w 1974"/>
              <a:gd name="T81" fmla="*/ 28 h 74"/>
              <a:gd name="T82" fmla="*/ 581 w 1974"/>
              <a:gd name="T83" fmla="*/ 0 h 74"/>
              <a:gd name="T84" fmla="*/ 562 w 1974"/>
              <a:gd name="T85" fmla="*/ 42 h 74"/>
              <a:gd name="T86" fmla="*/ 516 w 1974"/>
              <a:gd name="T87" fmla="*/ 70 h 74"/>
              <a:gd name="T88" fmla="*/ 479 w 1974"/>
              <a:gd name="T89" fmla="*/ 74 h 74"/>
              <a:gd name="T90" fmla="*/ 418 w 1974"/>
              <a:gd name="T91" fmla="*/ 61 h 74"/>
              <a:gd name="T92" fmla="*/ 386 w 1974"/>
              <a:gd name="T93" fmla="*/ 28 h 74"/>
              <a:gd name="T94" fmla="*/ 377 w 1974"/>
              <a:gd name="T95" fmla="*/ 0 h 74"/>
              <a:gd name="T96" fmla="*/ 367 w 1974"/>
              <a:gd name="T97" fmla="*/ 28 h 74"/>
              <a:gd name="T98" fmla="*/ 335 w 1974"/>
              <a:gd name="T99" fmla="*/ 61 h 74"/>
              <a:gd name="T100" fmla="*/ 274 w 1974"/>
              <a:gd name="T101" fmla="*/ 74 h 74"/>
              <a:gd name="T102" fmla="*/ 237 w 1974"/>
              <a:gd name="T103" fmla="*/ 70 h 74"/>
              <a:gd name="T104" fmla="*/ 191 w 1974"/>
              <a:gd name="T105" fmla="*/ 42 h 74"/>
              <a:gd name="T106" fmla="*/ 172 w 1974"/>
              <a:gd name="T107" fmla="*/ 0 h 74"/>
              <a:gd name="T108" fmla="*/ 168 w 1974"/>
              <a:gd name="T109" fmla="*/ 28 h 74"/>
              <a:gd name="T110" fmla="*/ 130 w 1974"/>
              <a:gd name="T111" fmla="*/ 61 h 74"/>
              <a:gd name="T112" fmla="*/ 70 w 1974"/>
              <a:gd name="T113" fmla="*/ 74 h 74"/>
              <a:gd name="T114" fmla="*/ 33 w 1974"/>
              <a:gd name="T115" fmla="*/ 7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974" h="74">
                <a:moveTo>
                  <a:pt x="1974" y="51"/>
                </a:moveTo>
                <a:lnTo>
                  <a:pt x="1974" y="51"/>
                </a:lnTo>
                <a:lnTo>
                  <a:pt x="1960" y="61"/>
                </a:lnTo>
                <a:lnTo>
                  <a:pt x="1942" y="70"/>
                </a:lnTo>
                <a:lnTo>
                  <a:pt x="1923" y="74"/>
                </a:lnTo>
                <a:lnTo>
                  <a:pt x="1904" y="74"/>
                </a:lnTo>
                <a:lnTo>
                  <a:pt x="1904" y="74"/>
                </a:lnTo>
                <a:lnTo>
                  <a:pt x="1881" y="74"/>
                </a:lnTo>
                <a:lnTo>
                  <a:pt x="1863" y="70"/>
                </a:lnTo>
                <a:lnTo>
                  <a:pt x="1844" y="61"/>
                </a:lnTo>
                <a:lnTo>
                  <a:pt x="1830" y="51"/>
                </a:lnTo>
                <a:lnTo>
                  <a:pt x="1816" y="42"/>
                </a:lnTo>
                <a:lnTo>
                  <a:pt x="1807" y="28"/>
                </a:lnTo>
                <a:lnTo>
                  <a:pt x="1802" y="14"/>
                </a:lnTo>
                <a:lnTo>
                  <a:pt x="1802" y="0"/>
                </a:lnTo>
                <a:lnTo>
                  <a:pt x="1802" y="0"/>
                </a:lnTo>
                <a:lnTo>
                  <a:pt x="1798" y="14"/>
                </a:lnTo>
                <a:lnTo>
                  <a:pt x="1793" y="28"/>
                </a:lnTo>
                <a:lnTo>
                  <a:pt x="1784" y="42"/>
                </a:lnTo>
                <a:lnTo>
                  <a:pt x="1770" y="51"/>
                </a:lnTo>
                <a:lnTo>
                  <a:pt x="1756" y="61"/>
                </a:lnTo>
                <a:lnTo>
                  <a:pt x="1737" y="70"/>
                </a:lnTo>
                <a:lnTo>
                  <a:pt x="1719" y="74"/>
                </a:lnTo>
                <a:lnTo>
                  <a:pt x="1700" y="74"/>
                </a:lnTo>
                <a:lnTo>
                  <a:pt x="1700" y="74"/>
                </a:lnTo>
                <a:lnTo>
                  <a:pt x="1677" y="74"/>
                </a:lnTo>
                <a:lnTo>
                  <a:pt x="1658" y="70"/>
                </a:lnTo>
                <a:lnTo>
                  <a:pt x="1640" y="61"/>
                </a:lnTo>
                <a:lnTo>
                  <a:pt x="1626" y="51"/>
                </a:lnTo>
                <a:lnTo>
                  <a:pt x="1612" y="42"/>
                </a:lnTo>
                <a:lnTo>
                  <a:pt x="1603" y="28"/>
                </a:lnTo>
                <a:lnTo>
                  <a:pt x="1598" y="14"/>
                </a:lnTo>
                <a:lnTo>
                  <a:pt x="1598" y="0"/>
                </a:lnTo>
                <a:lnTo>
                  <a:pt x="1598" y="0"/>
                </a:lnTo>
                <a:lnTo>
                  <a:pt x="1598" y="0"/>
                </a:lnTo>
                <a:lnTo>
                  <a:pt x="1593" y="14"/>
                </a:lnTo>
                <a:lnTo>
                  <a:pt x="1589" y="28"/>
                </a:lnTo>
                <a:lnTo>
                  <a:pt x="1579" y="42"/>
                </a:lnTo>
                <a:lnTo>
                  <a:pt x="1565" y="51"/>
                </a:lnTo>
                <a:lnTo>
                  <a:pt x="1551" y="61"/>
                </a:lnTo>
                <a:lnTo>
                  <a:pt x="1533" y="70"/>
                </a:lnTo>
                <a:lnTo>
                  <a:pt x="1514" y="74"/>
                </a:lnTo>
                <a:lnTo>
                  <a:pt x="1496" y="74"/>
                </a:lnTo>
                <a:lnTo>
                  <a:pt x="1496" y="74"/>
                </a:lnTo>
                <a:lnTo>
                  <a:pt x="1472" y="74"/>
                </a:lnTo>
                <a:lnTo>
                  <a:pt x="1454" y="70"/>
                </a:lnTo>
                <a:lnTo>
                  <a:pt x="1440" y="61"/>
                </a:lnTo>
                <a:lnTo>
                  <a:pt x="1421" y="51"/>
                </a:lnTo>
                <a:lnTo>
                  <a:pt x="1412" y="42"/>
                </a:lnTo>
                <a:lnTo>
                  <a:pt x="1403" y="28"/>
                </a:lnTo>
                <a:lnTo>
                  <a:pt x="1394" y="14"/>
                </a:lnTo>
                <a:lnTo>
                  <a:pt x="1394" y="0"/>
                </a:lnTo>
                <a:lnTo>
                  <a:pt x="1394" y="0"/>
                </a:lnTo>
                <a:lnTo>
                  <a:pt x="1389" y="14"/>
                </a:lnTo>
                <a:lnTo>
                  <a:pt x="1384" y="28"/>
                </a:lnTo>
                <a:lnTo>
                  <a:pt x="1375" y="42"/>
                </a:lnTo>
                <a:lnTo>
                  <a:pt x="1366" y="51"/>
                </a:lnTo>
                <a:lnTo>
                  <a:pt x="1347" y="61"/>
                </a:lnTo>
                <a:lnTo>
                  <a:pt x="1333" y="70"/>
                </a:lnTo>
                <a:lnTo>
                  <a:pt x="1310" y="74"/>
                </a:lnTo>
                <a:lnTo>
                  <a:pt x="1291" y="74"/>
                </a:lnTo>
                <a:lnTo>
                  <a:pt x="1291" y="74"/>
                </a:lnTo>
                <a:lnTo>
                  <a:pt x="1273" y="74"/>
                </a:lnTo>
                <a:lnTo>
                  <a:pt x="1250" y="70"/>
                </a:lnTo>
                <a:lnTo>
                  <a:pt x="1236" y="61"/>
                </a:lnTo>
                <a:lnTo>
                  <a:pt x="1222" y="51"/>
                </a:lnTo>
                <a:lnTo>
                  <a:pt x="1208" y="42"/>
                </a:lnTo>
                <a:lnTo>
                  <a:pt x="1199" y="28"/>
                </a:lnTo>
                <a:lnTo>
                  <a:pt x="1194" y="14"/>
                </a:lnTo>
                <a:lnTo>
                  <a:pt x="1189" y="0"/>
                </a:lnTo>
                <a:lnTo>
                  <a:pt x="1189" y="0"/>
                </a:lnTo>
                <a:lnTo>
                  <a:pt x="1189" y="14"/>
                </a:lnTo>
                <a:lnTo>
                  <a:pt x="1180" y="28"/>
                </a:lnTo>
                <a:lnTo>
                  <a:pt x="1171" y="42"/>
                </a:lnTo>
                <a:lnTo>
                  <a:pt x="1161" y="51"/>
                </a:lnTo>
                <a:lnTo>
                  <a:pt x="1147" y="61"/>
                </a:lnTo>
                <a:lnTo>
                  <a:pt x="1129" y="70"/>
                </a:lnTo>
                <a:lnTo>
                  <a:pt x="1110" y="74"/>
                </a:lnTo>
                <a:lnTo>
                  <a:pt x="1087" y="74"/>
                </a:lnTo>
                <a:lnTo>
                  <a:pt x="1087" y="74"/>
                </a:lnTo>
                <a:lnTo>
                  <a:pt x="1068" y="74"/>
                </a:lnTo>
                <a:lnTo>
                  <a:pt x="1050" y="70"/>
                </a:lnTo>
                <a:lnTo>
                  <a:pt x="1031" y="61"/>
                </a:lnTo>
                <a:lnTo>
                  <a:pt x="1017" y="51"/>
                </a:lnTo>
                <a:lnTo>
                  <a:pt x="1003" y="42"/>
                </a:lnTo>
                <a:lnTo>
                  <a:pt x="994" y="28"/>
                </a:lnTo>
                <a:lnTo>
                  <a:pt x="990" y="14"/>
                </a:lnTo>
                <a:lnTo>
                  <a:pt x="985" y="0"/>
                </a:lnTo>
                <a:lnTo>
                  <a:pt x="985" y="0"/>
                </a:lnTo>
                <a:lnTo>
                  <a:pt x="985" y="14"/>
                </a:lnTo>
                <a:lnTo>
                  <a:pt x="980" y="28"/>
                </a:lnTo>
                <a:lnTo>
                  <a:pt x="971" y="42"/>
                </a:lnTo>
                <a:lnTo>
                  <a:pt x="957" y="51"/>
                </a:lnTo>
                <a:lnTo>
                  <a:pt x="943" y="61"/>
                </a:lnTo>
                <a:lnTo>
                  <a:pt x="925" y="70"/>
                </a:lnTo>
                <a:lnTo>
                  <a:pt x="906" y="74"/>
                </a:lnTo>
                <a:lnTo>
                  <a:pt x="883" y="74"/>
                </a:lnTo>
                <a:lnTo>
                  <a:pt x="883" y="74"/>
                </a:lnTo>
                <a:lnTo>
                  <a:pt x="864" y="74"/>
                </a:lnTo>
                <a:lnTo>
                  <a:pt x="846" y="70"/>
                </a:lnTo>
                <a:lnTo>
                  <a:pt x="827" y="61"/>
                </a:lnTo>
                <a:lnTo>
                  <a:pt x="813" y="51"/>
                </a:lnTo>
                <a:lnTo>
                  <a:pt x="799" y="42"/>
                </a:lnTo>
                <a:lnTo>
                  <a:pt x="790" y="28"/>
                </a:lnTo>
                <a:lnTo>
                  <a:pt x="785" y="14"/>
                </a:lnTo>
                <a:lnTo>
                  <a:pt x="781" y="0"/>
                </a:lnTo>
                <a:lnTo>
                  <a:pt x="785" y="0"/>
                </a:lnTo>
                <a:lnTo>
                  <a:pt x="785" y="0"/>
                </a:lnTo>
                <a:lnTo>
                  <a:pt x="781" y="14"/>
                </a:lnTo>
                <a:lnTo>
                  <a:pt x="776" y="28"/>
                </a:lnTo>
                <a:lnTo>
                  <a:pt x="767" y="42"/>
                </a:lnTo>
                <a:lnTo>
                  <a:pt x="753" y="51"/>
                </a:lnTo>
                <a:lnTo>
                  <a:pt x="739" y="61"/>
                </a:lnTo>
                <a:lnTo>
                  <a:pt x="720" y="70"/>
                </a:lnTo>
                <a:lnTo>
                  <a:pt x="702" y="74"/>
                </a:lnTo>
                <a:lnTo>
                  <a:pt x="683" y="74"/>
                </a:lnTo>
                <a:lnTo>
                  <a:pt x="683" y="74"/>
                </a:lnTo>
                <a:lnTo>
                  <a:pt x="660" y="74"/>
                </a:lnTo>
                <a:lnTo>
                  <a:pt x="641" y="70"/>
                </a:lnTo>
                <a:lnTo>
                  <a:pt x="623" y="61"/>
                </a:lnTo>
                <a:lnTo>
                  <a:pt x="609" y="51"/>
                </a:lnTo>
                <a:lnTo>
                  <a:pt x="595" y="42"/>
                </a:lnTo>
                <a:lnTo>
                  <a:pt x="586" y="28"/>
                </a:lnTo>
                <a:lnTo>
                  <a:pt x="581" y="14"/>
                </a:lnTo>
                <a:lnTo>
                  <a:pt x="581" y="0"/>
                </a:lnTo>
                <a:lnTo>
                  <a:pt x="581" y="0"/>
                </a:lnTo>
                <a:lnTo>
                  <a:pt x="576" y="14"/>
                </a:lnTo>
                <a:lnTo>
                  <a:pt x="572" y="28"/>
                </a:lnTo>
                <a:lnTo>
                  <a:pt x="562" y="42"/>
                </a:lnTo>
                <a:lnTo>
                  <a:pt x="548" y="51"/>
                </a:lnTo>
                <a:lnTo>
                  <a:pt x="534" y="61"/>
                </a:lnTo>
                <a:lnTo>
                  <a:pt x="516" y="70"/>
                </a:lnTo>
                <a:lnTo>
                  <a:pt x="497" y="74"/>
                </a:lnTo>
                <a:lnTo>
                  <a:pt x="479" y="74"/>
                </a:lnTo>
                <a:lnTo>
                  <a:pt x="479" y="74"/>
                </a:lnTo>
                <a:lnTo>
                  <a:pt x="456" y="74"/>
                </a:lnTo>
                <a:lnTo>
                  <a:pt x="437" y="70"/>
                </a:lnTo>
                <a:lnTo>
                  <a:pt x="418" y="61"/>
                </a:lnTo>
                <a:lnTo>
                  <a:pt x="404" y="51"/>
                </a:lnTo>
                <a:lnTo>
                  <a:pt x="395" y="42"/>
                </a:lnTo>
                <a:lnTo>
                  <a:pt x="386" y="28"/>
                </a:lnTo>
                <a:lnTo>
                  <a:pt x="377" y="14"/>
                </a:lnTo>
                <a:lnTo>
                  <a:pt x="377" y="0"/>
                </a:lnTo>
                <a:lnTo>
                  <a:pt x="377" y="0"/>
                </a:lnTo>
                <a:lnTo>
                  <a:pt x="377" y="0"/>
                </a:lnTo>
                <a:lnTo>
                  <a:pt x="377" y="14"/>
                </a:lnTo>
                <a:lnTo>
                  <a:pt x="367" y="28"/>
                </a:lnTo>
                <a:lnTo>
                  <a:pt x="358" y="42"/>
                </a:lnTo>
                <a:lnTo>
                  <a:pt x="349" y="51"/>
                </a:lnTo>
                <a:lnTo>
                  <a:pt x="335" y="61"/>
                </a:lnTo>
                <a:lnTo>
                  <a:pt x="316" y="70"/>
                </a:lnTo>
                <a:lnTo>
                  <a:pt x="298" y="74"/>
                </a:lnTo>
                <a:lnTo>
                  <a:pt x="274" y="74"/>
                </a:lnTo>
                <a:lnTo>
                  <a:pt x="274" y="74"/>
                </a:lnTo>
                <a:lnTo>
                  <a:pt x="256" y="74"/>
                </a:lnTo>
                <a:lnTo>
                  <a:pt x="237" y="70"/>
                </a:lnTo>
                <a:lnTo>
                  <a:pt x="219" y="61"/>
                </a:lnTo>
                <a:lnTo>
                  <a:pt x="205" y="51"/>
                </a:lnTo>
                <a:lnTo>
                  <a:pt x="191" y="42"/>
                </a:lnTo>
                <a:lnTo>
                  <a:pt x="182" y="28"/>
                </a:lnTo>
                <a:lnTo>
                  <a:pt x="177" y="14"/>
                </a:lnTo>
                <a:lnTo>
                  <a:pt x="172" y="0"/>
                </a:lnTo>
                <a:lnTo>
                  <a:pt x="172" y="0"/>
                </a:lnTo>
                <a:lnTo>
                  <a:pt x="172" y="14"/>
                </a:lnTo>
                <a:lnTo>
                  <a:pt x="168" y="28"/>
                </a:lnTo>
                <a:lnTo>
                  <a:pt x="158" y="42"/>
                </a:lnTo>
                <a:lnTo>
                  <a:pt x="144" y="51"/>
                </a:lnTo>
                <a:lnTo>
                  <a:pt x="130" y="61"/>
                </a:lnTo>
                <a:lnTo>
                  <a:pt x="112" y="70"/>
                </a:lnTo>
                <a:lnTo>
                  <a:pt x="93" y="74"/>
                </a:lnTo>
                <a:lnTo>
                  <a:pt x="70" y="74"/>
                </a:lnTo>
                <a:lnTo>
                  <a:pt x="70" y="74"/>
                </a:lnTo>
                <a:lnTo>
                  <a:pt x="52" y="74"/>
                </a:lnTo>
                <a:lnTo>
                  <a:pt x="33" y="70"/>
                </a:lnTo>
                <a:lnTo>
                  <a:pt x="14" y="61"/>
                </a:lnTo>
                <a:lnTo>
                  <a:pt x="0" y="51"/>
                </a:lnTo>
              </a:path>
            </a:pathLst>
          </a:custGeom>
          <a:noFill/>
          <a:ln w="142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684213" y="549275"/>
            <a:ext cx="7772400" cy="381000"/>
          </a:xfrm>
        </p:spPr>
        <p:txBody>
          <a:bodyPr/>
          <a:lstStyle/>
          <a:p>
            <a:r>
              <a:rPr lang="en-US" sz="4000" b="1">
                <a:ea typeface="MS Mincho" pitchFamily="49" charset="-128"/>
              </a:rPr>
              <a:t>Two-dimensional scatterplot</a:t>
            </a:r>
          </a:p>
        </p:txBody>
      </p:sp>
      <p:sp>
        <p:nvSpPr>
          <p:cNvPr id="69635" name="Rectangle 3"/>
          <p:cNvSpPr>
            <a:spLocks noChangeArrowheads="1"/>
          </p:cNvSpPr>
          <p:nvPr/>
        </p:nvSpPr>
        <p:spPr bwMode="auto">
          <a:xfrm>
            <a:off x="2627313" y="1557338"/>
            <a:ext cx="4765675" cy="4640262"/>
          </a:xfrm>
          <a:prstGeom prst="rect">
            <a:avLst/>
          </a:prstGeom>
          <a:noFill/>
          <a:ln w="222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9636" name="Line 4"/>
          <p:cNvSpPr>
            <a:spLocks noChangeShapeType="1"/>
          </p:cNvSpPr>
          <p:nvPr/>
        </p:nvSpPr>
        <p:spPr bwMode="auto">
          <a:xfrm>
            <a:off x="2627313" y="5378450"/>
            <a:ext cx="4765675" cy="1588"/>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9637" name="Line 5"/>
          <p:cNvSpPr>
            <a:spLocks noChangeShapeType="1"/>
          </p:cNvSpPr>
          <p:nvPr/>
        </p:nvSpPr>
        <p:spPr bwMode="auto">
          <a:xfrm>
            <a:off x="4803775" y="4848225"/>
            <a:ext cx="2589213" cy="1588"/>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9638" name="Line 6"/>
          <p:cNvSpPr>
            <a:spLocks noChangeShapeType="1"/>
          </p:cNvSpPr>
          <p:nvPr/>
        </p:nvSpPr>
        <p:spPr bwMode="auto">
          <a:xfrm>
            <a:off x="2627313" y="4102100"/>
            <a:ext cx="2176462" cy="1588"/>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9639" name="Line 7"/>
          <p:cNvSpPr>
            <a:spLocks noChangeShapeType="1"/>
          </p:cNvSpPr>
          <p:nvPr/>
        </p:nvSpPr>
        <p:spPr bwMode="auto">
          <a:xfrm>
            <a:off x="4803775" y="1557338"/>
            <a:ext cx="1588" cy="3821112"/>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9640" name="Line 8"/>
          <p:cNvSpPr>
            <a:spLocks noChangeShapeType="1"/>
          </p:cNvSpPr>
          <p:nvPr/>
        </p:nvSpPr>
        <p:spPr bwMode="auto">
          <a:xfrm>
            <a:off x="6080125" y="1557338"/>
            <a:ext cx="1588" cy="3290887"/>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69641"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5500" y="4257675"/>
            <a:ext cx="1327150" cy="95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42"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5700" y="3217863"/>
            <a:ext cx="908050" cy="110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43"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54488" y="3098800"/>
            <a:ext cx="641350"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44" name="Rectangle 12"/>
          <p:cNvSpPr>
            <a:spLocks noChangeArrowheads="1"/>
          </p:cNvSpPr>
          <p:nvPr/>
        </p:nvSpPr>
        <p:spPr bwMode="auto">
          <a:xfrm>
            <a:off x="3232150" y="2803525"/>
            <a:ext cx="1016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800">
                <a:solidFill>
                  <a:srgbClr val="000000"/>
                </a:solidFill>
              </a:rPr>
              <a:t>Monocytes</a:t>
            </a:r>
            <a:endParaRPr lang="en-US" sz="1800"/>
          </a:p>
        </p:txBody>
      </p:sp>
      <p:sp>
        <p:nvSpPr>
          <p:cNvPr id="69645" name="Rectangle 13"/>
          <p:cNvSpPr>
            <a:spLocks noChangeArrowheads="1"/>
          </p:cNvSpPr>
          <p:nvPr/>
        </p:nvSpPr>
        <p:spPr bwMode="auto">
          <a:xfrm>
            <a:off x="2730500" y="4191000"/>
            <a:ext cx="12446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800">
                <a:solidFill>
                  <a:srgbClr val="000000"/>
                </a:solidFill>
              </a:rPr>
              <a:t>Lymphocytes</a:t>
            </a:r>
            <a:endParaRPr lang="en-US" sz="1800"/>
          </a:p>
        </p:txBody>
      </p:sp>
      <p:sp>
        <p:nvSpPr>
          <p:cNvPr id="69646" name="Rectangle 14"/>
          <p:cNvSpPr>
            <a:spLocks noChangeArrowheads="1"/>
          </p:cNvSpPr>
          <p:nvPr/>
        </p:nvSpPr>
        <p:spPr bwMode="auto">
          <a:xfrm>
            <a:off x="4921250" y="2582863"/>
            <a:ext cx="1079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800">
                <a:solidFill>
                  <a:srgbClr val="000000"/>
                </a:solidFill>
              </a:rPr>
              <a:t>Neutrophils</a:t>
            </a:r>
            <a:endParaRPr lang="en-US" sz="1800"/>
          </a:p>
        </p:txBody>
      </p:sp>
      <p:sp>
        <p:nvSpPr>
          <p:cNvPr id="69647" name="Rectangle 15"/>
          <p:cNvSpPr>
            <a:spLocks noChangeArrowheads="1"/>
          </p:cNvSpPr>
          <p:nvPr/>
        </p:nvSpPr>
        <p:spPr bwMode="auto">
          <a:xfrm>
            <a:off x="4457700" y="6323013"/>
            <a:ext cx="11493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800">
                <a:solidFill>
                  <a:srgbClr val="000000"/>
                </a:solidFill>
              </a:rPr>
              <a:t>Light scatter</a:t>
            </a:r>
            <a:endParaRPr lang="en-US" sz="1800"/>
          </a:p>
        </p:txBody>
      </p:sp>
      <p:sp>
        <p:nvSpPr>
          <p:cNvPr id="69648" name="Rectangle 16"/>
          <p:cNvSpPr>
            <a:spLocks noChangeArrowheads="1"/>
          </p:cNvSpPr>
          <p:nvPr/>
        </p:nvSpPr>
        <p:spPr bwMode="auto">
          <a:xfrm>
            <a:off x="6219825" y="2582863"/>
            <a:ext cx="1079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800">
                <a:solidFill>
                  <a:srgbClr val="000000"/>
                </a:solidFill>
              </a:rPr>
              <a:t>Eosinophils</a:t>
            </a:r>
            <a:endParaRPr lang="en-US" sz="1800"/>
          </a:p>
        </p:txBody>
      </p:sp>
      <p:pic>
        <p:nvPicPr>
          <p:cNvPr id="69649" name="Picture 1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40313" y="1652588"/>
            <a:ext cx="862012" cy="53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50" name="Picture 1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49963" y="2847975"/>
            <a:ext cx="1173162" cy="126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51" name="Picture 1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56363" y="1601788"/>
            <a:ext cx="708025" cy="37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52" name="Picture 2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708275" y="5260975"/>
            <a:ext cx="1239838"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53" name="Picture 2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56138" y="5372100"/>
            <a:ext cx="1881187"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54" name="Rectangle 22"/>
          <p:cNvSpPr>
            <a:spLocks noChangeArrowheads="1"/>
          </p:cNvSpPr>
          <p:nvPr/>
        </p:nvSpPr>
        <p:spPr bwMode="auto">
          <a:xfrm rot="-5400000">
            <a:off x="1612107" y="3934619"/>
            <a:ext cx="12636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800">
                <a:solidFill>
                  <a:srgbClr val="000000"/>
                </a:solidFill>
              </a:rPr>
              <a:t>WBC volume</a:t>
            </a:r>
            <a:endParaRPr lang="en-US" sz="1800"/>
          </a:p>
        </p:txBody>
      </p:sp>
      <p:sp>
        <p:nvSpPr>
          <p:cNvPr id="23" name="Rectangle 4"/>
          <p:cNvSpPr>
            <a:spLocks noChangeArrowheads="1"/>
          </p:cNvSpPr>
          <p:nvPr/>
        </p:nvSpPr>
        <p:spPr bwMode="auto">
          <a:xfrm>
            <a:off x="460685" y="1196752"/>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457200" y="5029200"/>
            <a:ext cx="4419600" cy="990600"/>
          </a:xfrm>
        </p:spPr>
        <p:txBody>
          <a:bodyPr/>
          <a:lstStyle/>
          <a:p>
            <a:r>
              <a:rPr lang="en-US" sz="4000" b="1">
                <a:ea typeface="MS Mincho" pitchFamily="49" charset="-128"/>
              </a:rPr>
              <a:t>Block diagram of HEMATRAK</a:t>
            </a:r>
          </a:p>
        </p:txBody>
      </p:sp>
      <p:grpSp>
        <p:nvGrpSpPr>
          <p:cNvPr id="70659" name="Group 3"/>
          <p:cNvGrpSpPr>
            <a:grpSpLocks/>
          </p:cNvGrpSpPr>
          <p:nvPr/>
        </p:nvGrpSpPr>
        <p:grpSpPr bwMode="auto">
          <a:xfrm>
            <a:off x="3790950" y="390525"/>
            <a:ext cx="4657725" cy="5556250"/>
            <a:chOff x="2388" y="246"/>
            <a:chExt cx="2934" cy="3500"/>
          </a:xfrm>
        </p:grpSpPr>
        <p:sp>
          <p:nvSpPr>
            <p:cNvPr id="70660" name="Freeform 4"/>
            <p:cNvSpPr>
              <a:spLocks/>
            </p:cNvSpPr>
            <p:nvPr/>
          </p:nvSpPr>
          <p:spPr bwMode="auto">
            <a:xfrm>
              <a:off x="4620" y="2840"/>
              <a:ext cx="391" cy="761"/>
            </a:xfrm>
            <a:custGeom>
              <a:avLst/>
              <a:gdLst>
                <a:gd name="T0" fmla="*/ 391 w 391"/>
                <a:gd name="T1" fmla="*/ 0 h 761"/>
                <a:gd name="T2" fmla="*/ 391 w 391"/>
                <a:gd name="T3" fmla="*/ 761 h 761"/>
                <a:gd name="T4" fmla="*/ 0 w 391"/>
                <a:gd name="T5" fmla="*/ 761 h 761"/>
              </a:gdLst>
              <a:ahLst/>
              <a:cxnLst>
                <a:cxn ang="0">
                  <a:pos x="T0" y="T1"/>
                </a:cxn>
                <a:cxn ang="0">
                  <a:pos x="T2" y="T3"/>
                </a:cxn>
                <a:cxn ang="0">
                  <a:pos x="T4" y="T5"/>
                </a:cxn>
              </a:cxnLst>
              <a:rect l="0" t="0" r="r" b="b"/>
              <a:pathLst>
                <a:path w="391" h="761">
                  <a:moveTo>
                    <a:pt x="391" y="0"/>
                  </a:moveTo>
                  <a:lnTo>
                    <a:pt x="391" y="761"/>
                  </a:lnTo>
                  <a:lnTo>
                    <a:pt x="0" y="761"/>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0661" name="Line 5"/>
            <p:cNvSpPr>
              <a:spLocks noChangeShapeType="1"/>
            </p:cNvSpPr>
            <p:nvPr/>
          </p:nvSpPr>
          <p:spPr bwMode="auto">
            <a:xfrm>
              <a:off x="4623" y="3092"/>
              <a:ext cx="388"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0662" name="Freeform 6"/>
            <p:cNvSpPr>
              <a:spLocks/>
            </p:cNvSpPr>
            <p:nvPr/>
          </p:nvSpPr>
          <p:spPr bwMode="auto">
            <a:xfrm>
              <a:off x="3987" y="2896"/>
              <a:ext cx="592" cy="391"/>
            </a:xfrm>
            <a:custGeom>
              <a:avLst/>
              <a:gdLst>
                <a:gd name="T0" fmla="*/ 562 w 592"/>
                <a:gd name="T1" fmla="*/ 299 h 391"/>
                <a:gd name="T2" fmla="*/ 562 w 592"/>
                <a:gd name="T3" fmla="*/ 299 h 391"/>
                <a:gd name="T4" fmla="*/ 542 w 592"/>
                <a:gd name="T5" fmla="*/ 320 h 391"/>
                <a:gd name="T6" fmla="*/ 515 w 592"/>
                <a:gd name="T7" fmla="*/ 338 h 391"/>
                <a:gd name="T8" fmla="*/ 485 w 592"/>
                <a:gd name="T9" fmla="*/ 355 h 391"/>
                <a:gd name="T10" fmla="*/ 453 w 592"/>
                <a:gd name="T11" fmla="*/ 367 h 391"/>
                <a:gd name="T12" fmla="*/ 417 w 592"/>
                <a:gd name="T13" fmla="*/ 376 h 391"/>
                <a:gd name="T14" fmla="*/ 379 w 592"/>
                <a:gd name="T15" fmla="*/ 385 h 391"/>
                <a:gd name="T16" fmla="*/ 340 w 592"/>
                <a:gd name="T17" fmla="*/ 388 h 391"/>
                <a:gd name="T18" fmla="*/ 299 w 592"/>
                <a:gd name="T19" fmla="*/ 391 h 391"/>
                <a:gd name="T20" fmla="*/ 260 w 592"/>
                <a:gd name="T21" fmla="*/ 388 h 391"/>
                <a:gd name="T22" fmla="*/ 222 w 592"/>
                <a:gd name="T23" fmla="*/ 385 h 391"/>
                <a:gd name="T24" fmla="*/ 183 w 592"/>
                <a:gd name="T25" fmla="*/ 376 h 391"/>
                <a:gd name="T26" fmla="*/ 145 w 592"/>
                <a:gd name="T27" fmla="*/ 367 h 391"/>
                <a:gd name="T28" fmla="*/ 112 w 592"/>
                <a:gd name="T29" fmla="*/ 355 h 391"/>
                <a:gd name="T30" fmla="*/ 80 w 592"/>
                <a:gd name="T31" fmla="*/ 338 h 391"/>
                <a:gd name="T32" fmla="*/ 50 w 592"/>
                <a:gd name="T33" fmla="*/ 320 h 391"/>
                <a:gd name="T34" fmla="*/ 27 w 592"/>
                <a:gd name="T35" fmla="*/ 299 h 391"/>
                <a:gd name="T36" fmla="*/ 27 w 592"/>
                <a:gd name="T37" fmla="*/ 299 h 391"/>
                <a:gd name="T38" fmla="*/ 15 w 592"/>
                <a:gd name="T39" fmla="*/ 278 h 391"/>
                <a:gd name="T40" fmla="*/ 6 w 592"/>
                <a:gd name="T41" fmla="*/ 255 h 391"/>
                <a:gd name="T42" fmla="*/ 0 w 592"/>
                <a:gd name="T43" fmla="*/ 225 h 391"/>
                <a:gd name="T44" fmla="*/ 0 w 592"/>
                <a:gd name="T45" fmla="*/ 193 h 391"/>
                <a:gd name="T46" fmla="*/ 0 w 592"/>
                <a:gd name="T47" fmla="*/ 163 h 391"/>
                <a:gd name="T48" fmla="*/ 6 w 592"/>
                <a:gd name="T49" fmla="*/ 133 h 391"/>
                <a:gd name="T50" fmla="*/ 15 w 592"/>
                <a:gd name="T51" fmla="*/ 110 h 391"/>
                <a:gd name="T52" fmla="*/ 27 w 592"/>
                <a:gd name="T53" fmla="*/ 92 h 391"/>
                <a:gd name="T54" fmla="*/ 27 w 592"/>
                <a:gd name="T55" fmla="*/ 92 h 391"/>
                <a:gd name="T56" fmla="*/ 50 w 592"/>
                <a:gd name="T57" fmla="*/ 71 h 391"/>
                <a:gd name="T58" fmla="*/ 80 w 592"/>
                <a:gd name="T59" fmla="*/ 53 h 391"/>
                <a:gd name="T60" fmla="*/ 112 w 592"/>
                <a:gd name="T61" fmla="*/ 36 h 391"/>
                <a:gd name="T62" fmla="*/ 145 w 592"/>
                <a:gd name="T63" fmla="*/ 24 h 391"/>
                <a:gd name="T64" fmla="*/ 183 w 592"/>
                <a:gd name="T65" fmla="*/ 15 h 391"/>
                <a:gd name="T66" fmla="*/ 222 w 592"/>
                <a:gd name="T67" fmla="*/ 6 h 391"/>
                <a:gd name="T68" fmla="*/ 260 w 592"/>
                <a:gd name="T69" fmla="*/ 3 h 391"/>
                <a:gd name="T70" fmla="*/ 299 w 592"/>
                <a:gd name="T71" fmla="*/ 0 h 391"/>
                <a:gd name="T72" fmla="*/ 340 w 592"/>
                <a:gd name="T73" fmla="*/ 3 h 391"/>
                <a:gd name="T74" fmla="*/ 379 w 592"/>
                <a:gd name="T75" fmla="*/ 6 h 391"/>
                <a:gd name="T76" fmla="*/ 417 w 592"/>
                <a:gd name="T77" fmla="*/ 12 h 391"/>
                <a:gd name="T78" fmla="*/ 453 w 592"/>
                <a:gd name="T79" fmla="*/ 24 h 391"/>
                <a:gd name="T80" fmla="*/ 485 w 592"/>
                <a:gd name="T81" fmla="*/ 36 h 391"/>
                <a:gd name="T82" fmla="*/ 515 w 592"/>
                <a:gd name="T83" fmla="*/ 50 h 391"/>
                <a:gd name="T84" fmla="*/ 542 w 592"/>
                <a:gd name="T85" fmla="*/ 71 h 391"/>
                <a:gd name="T86" fmla="*/ 562 w 592"/>
                <a:gd name="T87" fmla="*/ 92 h 391"/>
                <a:gd name="T88" fmla="*/ 562 w 592"/>
                <a:gd name="T89" fmla="*/ 92 h 391"/>
                <a:gd name="T90" fmla="*/ 574 w 592"/>
                <a:gd name="T91" fmla="*/ 110 h 391"/>
                <a:gd name="T92" fmla="*/ 583 w 592"/>
                <a:gd name="T93" fmla="*/ 136 h 391"/>
                <a:gd name="T94" fmla="*/ 589 w 592"/>
                <a:gd name="T95" fmla="*/ 163 h 391"/>
                <a:gd name="T96" fmla="*/ 592 w 592"/>
                <a:gd name="T97" fmla="*/ 196 h 391"/>
                <a:gd name="T98" fmla="*/ 589 w 592"/>
                <a:gd name="T99" fmla="*/ 225 h 391"/>
                <a:gd name="T100" fmla="*/ 583 w 592"/>
                <a:gd name="T101" fmla="*/ 255 h 391"/>
                <a:gd name="T102" fmla="*/ 574 w 592"/>
                <a:gd name="T103" fmla="*/ 278 h 391"/>
                <a:gd name="T104" fmla="*/ 562 w 592"/>
                <a:gd name="T105" fmla="*/ 299 h 391"/>
                <a:gd name="T106" fmla="*/ 562 w 592"/>
                <a:gd name="T107" fmla="*/ 299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2" h="391">
                  <a:moveTo>
                    <a:pt x="562" y="299"/>
                  </a:moveTo>
                  <a:lnTo>
                    <a:pt x="562" y="299"/>
                  </a:lnTo>
                  <a:lnTo>
                    <a:pt x="542" y="320"/>
                  </a:lnTo>
                  <a:lnTo>
                    <a:pt x="515" y="338"/>
                  </a:lnTo>
                  <a:lnTo>
                    <a:pt x="485" y="355"/>
                  </a:lnTo>
                  <a:lnTo>
                    <a:pt x="453" y="367"/>
                  </a:lnTo>
                  <a:lnTo>
                    <a:pt x="417" y="376"/>
                  </a:lnTo>
                  <a:lnTo>
                    <a:pt x="379" y="385"/>
                  </a:lnTo>
                  <a:lnTo>
                    <a:pt x="340" y="388"/>
                  </a:lnTo>
                  <a:lnTo>
                    <a:pt x="299" y="391"/>
                  </a:lnTo>
                  <a:lnTo>
                    <a:pt x="260" y="388"/>
                  </a:lnTo>
                  <a:lnTo>
                    <a:pt x="222" y="385"/>
                  </a:lnTo>
                  <a:lnTo>
                    <a:pt x="183" y="376"/>
                  </a:lnTo>
                  <a:lnTo>
                    <a:pt x="145" y="367"/>
                  </a:lnTo>
                  <a:lnTo>
                    <a:pt x="112" y="355"/>
                  </a:lnTo>
                  <a:lnTo>
                    <a:pt x="80" y="338"/>
                  </a:lnTo>
                  <a:lnTo>
                    <a:pt x="50" y="320"/>
                  </a:lnTo>
                  <a:lnTo>
                    <a:pt x="27" y="299"/>
                  </a:lnTo>
                  <a:lnTo>
                    <a:pt x="27" y="299"/>
                  </a:lnTo>
                  <a:lnTo>
                    <a:pt x="15" y="278"/>
                  </a:lnTo>
                  <a:lnTo>
                    <a:pt x="6" y="255"/>
                  </a:lnTo>
                  <a:lnTo>
                    <a:pt x="0" y="225"/>
                  </a:lnTo>
                  <a:lnTo>
                    <a:pt x="0" y="193"/>
                  </a:lnTo>
                  <a:lnTo>
                    <a:pt x="0" y="163"/>
                  </a:lnTo>
                  <a:lnTo>
                    <a:pt x="6" y="133"/>
                  </a:lnTo>
                  <a:lnTo>
                    <a:pt x="15" y="110"/>
                  </a:lnTo>
                  <a:lnTo>
                    <a:pt x="27" y="92"/>
                  </a:lnTo>
                  <a:lnTo>
                    <a:pt x="27" y="92"/>
                  </a:lnTo>
                  <a:lnTo>
                    <a:pt x="50" y="71"/>
                  </a:lnTo>
                  <a:lnTo>
                    <a:pt x="80" y="53"/>
                  </a:lnTo>
                  <a:lnTo>
                    <a:pt x="112" y="36"/>
                  </a:lnTo>
                  <a:lnTo>
                    <a:pt x="145" y="24"/>
                  </a:lnTo>
                  <a:lnTo>
                    <a:pt x="183" y="15"/>
                  </a:lnTo>
                  <a:lnTo>
                    <a:pt x="222" y="6"/>
                  </a:lnTo>
                  <a:lnTo>
                    <a:pt x="260" y="3"/>
                  </a:lnTo>
                  <a:lnTo>
                    <a:pt x="299" y="0"/>
                  </a:lnTo>
                  <a:lnTo>
                    <a:pt x="340" y="3"/>
                  </a:lnTo>
                  <a:lnTo>
                    <a:pt x="379" y="6"/>
                  </a:lnTo>
                  <a:lnTo>
                    <a:pt x="417" y="12"/>
                  </a:lnTo>
                  <a:lnTo>
                    <a:pt x="453" y="24"/>
                  </a:lnTo>
                  <a:lnTo>
                    <a:pt x="485" y="36"/>
                  </a:lnTo>
                  <a:lnTo>
                    <a:pt x="515" y="50"/>
                  </a:lnTo>
                  <a:lnTo>
                    <a:pt x="542" y="71"/>
                  </a:lnTo>
                  <a:lnTo>
                    <a:pt x="562" y="92"/>
                  </a:lnTo>
                  <a:lnTo>
                    <a:pt x="562" y="92"/>
                  </a:lnTo>
                  <a:lnTo>
                    <a:pt x="574" y="110"/>
                  </a:lnTo>
                  <a:lnTo>
                    <a:pt x="583" y="136"/>
                  </a:lnTo>
                  <a:lnTo>
                    <a:pt x="589" y="163"/>
                  </a:lnTo>
                  <a:lnTo>
                    <a:pt x="592" y="196"/>
                  </a:lnTo>
                  <a:lnTo>
                    <a:pt x="589" y="225"/>
                  </a:lnTo>
                  <a:lnTo>
                    <a:pt x="583" y="255"/>
                  </a:lnTo>
                  <a:lnTo>
                    <a:pt x="574" y="278"/>
                  </a:lnTo>
                  <a:lnTo>
                    <a:pt x="562" y="299"/>
                  </a:lnTo>
                  <a:lnTo>
                    <a:pt x="562" y="299"/>
                  </a:lnTo>
                  <a:close/>
                </a:path>
              </a:pathLst>
            </a:cu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663" name="Freeform 7"/>
            <p:cNvSpPr>
              <a:spLocks/>
            </p:cNvSpPr>
            <p:nvPr/>
          </p:nvSpPr>
          <p:spPr bwMode="auto">
            <a:xfrm>
              <a:off x="3987" y="3459"/>
              <a:ext cx="592" cy="287"/>
            </a:xfrm>
            <a:custGeom>
              <a:avLst/>
              <a:gdLst>
                <a:gd name="T0" fmla="*/ 243 w 592"/>
                <a:gd name="T1" fmla="*/ 287 h 287"/>
                <a:gd name="T2" fmla="*/ 243 w 592"/>
                <a:gd name="T3" fmla="*/ 287 h 287"/>
                <a:gd name="T4" fmla="*/ 175 w 592"/>
                <a:gd name="T5" fmla="*/ 281 h 287"/>
                <a:gd name="T6" fmla="*/ 112 w 592"/>
                <a:gd name="T7" fmla="*/ 269 h 287"/>
                <a:gd name="T8" fmla="*/ 86 w 592"/>
                <a:gd name="T9" fmla="*/ 263 h 287"/>
                <a:gd name="T10" fmla="*/ 62 w 592"/>
                <a:gd name="T11" fmla="*/ 254 h 287"/>
                <a:gd name="T12" fmla="*/ 41 w 592"/>
                <a:gd name="T13" fmla="*/ 245 h 287"/>
                <a:gd name="T14" fmla="*/ 27 w 592"/>
                <a:gd name="T15" fmla="*/ 234 h 287"/>
                <a:gd name="T16" fmla="*/ 27 w 592"/>
                <a:gd name="T17" fmla="*/ 234 h 287"/>
                <a:gd name="T18" fmla="*/ 15 w 592"/>
                <a:gd name="T19" fmla="*/ 213 h 287"/>
                <a:gd name="T20" fmla="*/ 6 w 592"/>
                <a:gd name="T21" fmla="*/ 189 h 287"/>
                <a:gd name="T22" fmla="*/ 0 w 592"/>
                <a:gd name="T23" fmla="*/ 160 h 287"/>
                <a:gd name="T24" fmla="*/ 0 w 592"/>
                <a:gd name="T25" fmla="*/ 127 h 287"/>
                <a:gd name="T26" fmla="*/ 0 w 592"/>
                <a:gd name="T27" fmla="*/ 97 h 287"/>
                <a:gd name="T28" fmla="*/ 6 w 592"/>
                <a:gd name="T29" fmla="*/ 68 h 287"/>
                <a:gd name="T30" fmla="*/ 15 w 592"/>
                <a:gd name="T31" fmla="*/ 44 h 287"/>
                <a:gd name="T32" fmla="*/ 27 w 592"/>
                <a:gd name="T33" fmla="*/ 26 h 287"/>
                <a:gd name="T34" fmla="*/ 27 w 592"/>
                <a:gd name="T35" fmla="*/ 26 h 287"/>
                <a:gd name="T36" fmla="*/ 41 w 592"/>
                <a:gd name="T37" fmla="*/ 20 h 287"/>
                <a:gd name="T38" fmla="*/ 62 w 592"/>
                <a:gd name="T39" fmla="*/ 14 h 287"/>
                <a:gd name="T40" fmla="*/ 92 w 592"/>
                <a:gd name="T41" fmla="*/ 9 h 287"/>
                <a:gd name="T42" fmla="*/ 127 w 592"/>
                <a:gd name="T43" fmla="*/ 6 h 287"/>
                <a:gd name="T44" fmla="*/ 210 w 592"/>
                <a:gd name="T45" fmla="*/ 0 h 287"/>
                <a:gd name="T46" fmla="*/ 302 w 592"/>
                <a:gd name="T47" fmla="*/ 0 h 287"/>
                <a:gd name="T48" fmla="*/ 391 w 592"/>
                <a:gd name="T49" fmla="*/ 0 h 287"/>
                <a:gd name="T50" fmla="*/ 474 w 592"/>
                <a:gd name="T51" fmla="*/ 6 h 287"/>
                <a:gd name="T52" fmla="*/ 533 w 592"/>
                <a:gd name="T53" fmla="*/ 14 h 287"/>
                <a:gd name="T54" fmla="*/ 554 w 592"/>
                <a:gd name="T55" fmla="*/ 20 h 287"/>
                <a:gd name="T56" fmla="*/ 562 w 592"/>
                <a:gd name="T57" fmla="*/ 26 h 287"/>
                <a:gd name="T58" fmla="*/ 562 w 592"/>
                <a:gd name="T59" fmla="*/ 26 h 287"/>
                <a:gd name="T60" fmla="*/ 574 w 592"/>
                <a:gd name="T61" fmla="*/ 44 h 287"/>
                <a:gd name="T62" fmla="*/ 583 w 592"/>
                <a:gd name="T63" fmla="*/ 71 h 287"/>
                <a:gd name="T64" fmla="*/ 589 w 592"/>
                <a:gd name="T65" fmla="*/ 97 h 287"/>
                <a:gd name="T66" fmla="*/ 592 w 592"/>
                <a:gd name="T67" fmla="*/ 130 h 287"/>
                <a:gd name="T68" fmla="*/ 589 w 592"/>
                <a:gd name="T69" fmla="*/ 160 h 287"/>
                <a:gd name="T70" fmla="*/ 583 w 592"/>
                <a:gd name="T71" fmla="*/ 189 h 287"/>
                <a:gd name="T72" fmla="*/ 574 w 592"/>
                <a:gd name="T73" fmla="*/ 213 h 287"/>
                <a:gd name="T74" fmla="*/ 562 w 592"/>
                <a:gd name="T75" fmla="*/ 234 h 287"/>
                <a:gd name="T76" fmla="*/ 562 w 592"/>
                <a:gd name="T77" fmla="*/ 234 h 287"/>
                <a:gd name="T78" fmla="*/ 554 w 592"/>
                <a:gd name="T79" fmla="*/ 242 h 287"/>
                <a:gd name="T80" fmla="*/ 542 w 592"/>
                <a:gd name="T81" fmla="*/ 251 h 287"/>
                <a:gd name="T82" fmla="*/ 515 w 592"/>
                <a:gd name="T83" fmla="*/ 263 h 287"/>
                <a:gd name="T84" fmla="*/ 485 w 592"/>
                <a:gd name="T85" fmla="*/ 272 h 287"/>
                <a:gd name="T86" fmla="*/ 450 w 592"/>
                <a:gd name="T87" fmla="*/ 281 h 287"/>
                <a:gd name="T88" fmla="*/ 243 w 592"/>
                <a:gd name="T89" fmla="*/ 287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92" h="287">
                  <a:moveTo>
                    <a:pt x="243" y="287"/>
                  </a:moveTo>
                  <a:lnTo>
                    <a:pt x="243" y="287"/>
                  </a:lnTo>
                  <a:lnTo>
                    <a:pt x="175" y="281"/>
                  </a:lnTo>
                  <a:lnTo>
                    <a:pt x="112" y="269"/>
                  </a:lnTo>
                  <a:lnTo>
                    <a:pt x="86" y="263"/>
                  </a:lnTo>
                  <a:lnTo>
                    <a:pt x="62" y="254"/>
                  </a:lnTo>
                  <a:lnTo>
                    <a:pt x="41" y="245"/>
                  </a:lnTo>
                  <a:lnTo>
                    <a:pt x="27" y="234"/>
                  </a:lnTo>
                  <a:lnTo>
                    <a:pt x="27" y="234"/>
                  </a:lnTo>
                  <a:lnTo>
                    <a:pt x="15" y="213"/>
                  </a:lnTo>
                  <a:lnTo>
                    <a:pt x="6" y="189"/>
                  </a:lnTo>
                  <a:lnTo>
                    <a:pt x="0" y="160"/>
                  </a:lnTo>
                  <a:lnTo>
                    <a:pt x="0" y="127"/>
                  </a:lnTo>
                  <a:lnTo>
                    <a:pt x="0" y="97"/>
                  </a:lnTo>
                  <a:lnTo>
                    <a:pt x="6" y="68"/>
                  </a:lnTo>
                  <a:lnTo>
                    <a:pt x="15" y="44"/>
                  </a:lnTo>
                  <a:lnTo>
                    <a:pt x="27" y="26"/>
                  </a:lnTo>
                  <a:lnTo>
                    <a:pt x="27" y="26"/>
                  </a:lnTo>
                  <a:lnTo>
                    <a:pt x="41" y="20"/>
                  </a:lnTo>
                  <a:lnTo>
                    <a:pt x="62" y="14"/>
                  </a:lnTo>
                  <a:lnTo>
                    <a:pt x="92" y="9"/>
                  </a:lnTo>
                  <a:lnTo>
                    <a:pt x="127" y="6"/>
                  </a:lnTo>
                  <a:lnTo>
                    <a:pt x="210" y="0"/>
                  </a:lnTo>
                  <a:lnTo>
                    <a:pt x="302" y="0"/>
                  </a:lnTo>
                  <a:lnTo>
                    <a:pt x="391" y="0"/>
                  </a:lnTo>
                  <a:lnTo>
                    <a:pt x="474" y="6"/>
                  </a:lnTo>
                  <a:lnTo>
                    <a:pt x="533" y="14"/>
                  </a:lnTo>
                  <a:lnTo>
                    <a:pt x="554" y="20"/>
                  </a:lnTo>
                  <a:lnTo>
                    <a:pt x="562" y="26"/>
                  </a:lnTo>
                  <a:lnTo>
                    <a:pt x="562" y="26"/>
                  </a:lnTo>
                  <a:lnTo>
                    <a:pt x="574" y="44"/>
                  </a:lnTo>
                  <a:lnTo>
                    <a:pt x="583" y="71"/>
                  </a:lnTo>
                  <a:lnTo>
                    <a:pt x="589" y="97"/>
                  </a:lnTo>
                  <a:lnTo>
                    <a:pt x="592" y="130"/>
                  </a:lnTo>
                  <a:lnTo>
                    <a:pt x="589" y="160"/>
                  </a:lnTo>
                  <a:lnTo>
                    <a:pt x="583" y="189"/>
                  </a:lnTo>
                  <a:lnTo>
                    <a:pt x="574" y="213"/>
                  </a:lnTo>
                  <a:lnTo>
                    <a:pt x="562" y="234"/>
                  </a:lnTo>
                  <a:lnTo>
                    <a:pt x="562" y="234"/>
                  </a:lnTo>
                  <a:lnTo>
                    <a:pt x="554" y="242"/>
                  </a:lnTo>
                  <a:lnTo>
                    <a:pt x="542" y="251"/>
                  </a:lnTo>
                  <a:lnTo>
                    <a:pt x="515" y="263"/>
                  </a:lnTo>
                  <a:lnTo>
                    <a:pt x="485" y="272"/>
                  </a:lnTo>
                  <a:lnTo>
                    <a:pt x="450" y="281"/>
                  </a:lnTo>
                  <a:lnTo>
                    <a:pt x="243" y="287"/>
                  </a:lnTo>
                  <a:close/>
                </a:path>
              </a:pathLst>
            </a:cu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664" name="Freeform 8"/>
            <p:cNvSpPr>
              <a:spLocks/>
            </p:cNvSpPr>
            <p:nvPr/>
          </p:nvSpPr>
          <p:spPr bwMode="auto">
            <a:xfrm>
              <a:off x="3987" y="3459"/>
              <a:ext cx="592" cy="287"/>
            </a:xfrm>
            <a:custGeom>
              <a:avLst/>
              <a:gdLst>
                <a:gd name="T0" fmla="*/ 243 w 592"/>
                <a:gd name="T1" fmla="*/ 287 h 287"/>
                <a:gd name="T2" fmla="*/ 243 w 592"/>
                <a:gd name="T3" fmla="*/ 287 h 287"/>
                <a:gd name="T4" fmla="*/ 175 w 592"/>
                <a:gd name="T5" fmla="*/ 281 h 287"/>
                <a:gd name="T6" fmla="*/ 112 w 592"/>
                <a:gd name="T7" fmla="*/ 269 h 287"/>
                <a:gd name="T8" fmla="*/ 86 w 592"/>
                <a:gd name="T9" fmla="*/ 263 h 287"/>
                <a:gd name="T10" fmla="*/ 62 w 592"/>
                <a:gd name="T11" fmla="*/ 254 h 287"/>
                <a:gd name="T12" fmla="*/ 41 w 592"/>
                <a:gd name="T13" fmla="*/ 245 h 287"/>
                <a:gd name="T14" fmla="*/ 27 w 592"/>
                <a:gd name="T15" fmla="*/ 234 h 287"/>
                <a:gd name="T16" fmla="*/ 27 w 592"/>
                <a:gd name="T17" fmla="*/ 234 h 287"/>
                <a:gd name="T18" fmla="*/ 15 w 592"/>
                <a:gd name="T19" fmla="*/ 213 h 287"/>
                <a:gd name="T20" fmla="*/ 6 w 592"/>
                <a:gd name="T21" fmla="*/ 189 h 287"/>
                <a:gd name="T22" fmla="*/ 0 w 592"/>
                <a:gd name="T23" fmla="*/ 160 h 287"/>
                <a:gd name="T24" fmla="*/ 0 w 592"/>
                <a:gd name="T25" fmla="*/ 127 h 287"/>
                <a:gd name="T26" fmla="*/ 0 w 592"/>
                <a:gd name="T27" fmla="*/ 97 h 287"/>
                <a:gd name="T28" fmla="*/ 6 w 592"/>
                <a:gd name="T29" fmla="*/ 68 h 287"/>
                <a:gd name="T30" fmla="*/ 15 w 592"/>
                <a:gd name="T31" fmla="*/ 44 h 287"/>
                <a:gd name="T32" fmla="*/ 27 w 592"/>
                <a:gd name="T33" fmla="*/ 26 h 287"/>
                <a:gd name="T34" fmla="*/ 27 w 592"/>
                <a:gd name="T35" fmla="*/ 26 h 287"/>
                <a:gd name="T36" fmla="*/ 41 w 592"/>
                <a:gd name="T37" fmla="*/ 20 h 287"/>
                <a:gd name="T38" fmla="*/ 62 w 592"/>
                <a:gd name="T39" fmla="*/ 14 h 287"/>
                <a:gd name="T40" fmla="*/ 92 w 592"/>
                <a:gd name="T41" fmla="*/ 9 h 287"/>
                <a:gd name="T42" fmla="*/ 127 w 592"/>
                <a:gd name="T43" fmla="*/ 6 h 287"/>
                <a:gd name="T44" fmla="*/ 210 w 592"/>
                <a:gd name="T45" fmla="*/ 0 h 287"/>
                <a:gd name="T46" fmla="*/ 302 w 592"/>
                <a:gd name="T47" fmla="*/ 0 h 287"/>
                <a:gd name="T48" fmla="*/ 391 w 592"/>
                <a:gd name="T49" fmla="*/ 0 h 287"/>
                <a:gd name="T50" fmla="*/ 474 w 592"/>
                <a:gd name="T51" fmla="*/ 6 h 287"/>
                <a:gd name="T52" fmla="*/ 533 w 592"/>
                <a:gd name="T53" fmla="*/ 14 h 287"/>
                <a:gd name="T54" fmla="*/ 554 w 592"/>
                <a:gd name="T55" fmla="*/ 20 h 287"/>
                <a:gd name="T56" fmla="*/ 562 w 592"/>
                <a:gd name="T57" fmla="*/ 26 h 287"/>
                <a:gd name="T58" fmla="*/ 562 w 592"/>
                <a:gd name="T59" fmla="*/ 26 h 287"/>
                <a:gd name="T60" fmla="*/ 574 w 592"/>
                <a:gd name="T61" fmla="*/ 44 h 287"/>
                <a:gd name="T62" fmla="*/ 583 w 592"/>
                <a:gd name="T63" fmla="*/ 71 h 287"/>
                <a:gd name="T64" fmla="*/ 589 w 592"/>
                <a:gd name="T65" fmla="*/ 97 h 287"/>
                <a:gd name="T66" fmla="*/ 592 w 592"/>
                <a:gd name="T67" fmla="*/ 130 h 287"/>
                <a:gd name="T68" fmla="*/ 589 w 592"/>
                <a:gd name="T69" fmla="*/ 160 h 287"/>
                <a:gd name="T70" fmla="*/ 583 w 592"/>
                <a:gd name="T71" fmla="*/ 189 h 287"/>
                <a:gd name="T72" fmla="*/ 574 w 592"/>
                <a:gd name="T73" fmla="*/ 213 h 287"/>
                <a:gd name="T74" fmla="*/ 562 w 592"/>
                <a:gd name="T75" fmla="*/ 234 h 287"/>
                <a:gd name="T76" fmla="*/ 562 w 592"/>
                <a:gd name="T77" fmla="*/ 234 h 287"/>
                <a:gd name="T78" fmla="*/ 554 w 592"/>
                <a:gd name="T79" fmla="*/ 242 h 287"/>
                <a:gd name="T80" fmla="*/ 542 w 592"/>
                <a:gd name="T81" fmla="*/ 251 h 287"/>
                <a:gd name="T82" fmla="*/ 515 w 592"/>
                <a:gd name="T83" fmla="*/ 263 h 287"/>
                <a:gd name="T84" fmla="*/ 485 w 592"/>
                <a:gd name="T85" fmla="*/ 272 h 287"/>
                <a:gd name="T86" fmla="*/ 450 w 592"/>
                <a:gd name="T87" fmla="*/ 281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92" h="287">
                  <a:moveTo>
                    <a:pt x="243" y="287"/>
                  </a:moveTo>
                  <a:lnTo>
                    <a:pt x="243" y="287"/>
                  </a:lnTo>
                  <a:lnTo>
                    <a:pt x="175" y="281"/>
                  </a:lnTo>
                  <a:lnTo>
                    <a:pt x="112" y="269"/>
                  </a:lnTo>
                  <a:lnTo>
                    <a:pt x="86" y="263"/>
                  </a:lnTo>
                  <a:lnTo>
                    <a:pt x="62" y="254"/>
                  </a:lnTo>
                  <a:lnTo>
                    <a:pt x="41" y="245"/>
                  </a:lnTo>
                  <a:lnTo>
                    <a:pt x="27" y="234"/>
                  </a:lnTo>
                  <a:lnTo>
                    <a:pt x="27" y="234"/>
                  </a:lnTo>
                  <a:lnTo>
                    <a:pt x="15" y="213"/>
                  </a:lnTo>
                  <a:lnTo>
                    <a:pt x="6" y="189"/>
                  </a:lnTo>
                  <a:lnTo>
                    <a:pt x="0" y="160"/>
                  </a:lnTo>
                  <a:lnTo>
                    <a:pt x="0" y="127"/>
                  </a:lnTo>
                  <a:lnTo>
                    <a:pt x="0" y="97"/>
                  </a:lnTo>
                  <a:lnTo>
                    <a:pt x="6" y="68"/>
                  </a:lnTo>
                  <a:lnTo>
                    <a:pt x="15" y="44"/>
                  </a:lnTo>
                  <a:lnTo>
                    <a:pt x="27" y="26"/>
                  </a:lnTo>
                  <a:lnTo>
                    <a:pt x="27" y="26"/>
                  </a:lnTo>
                  <a:lnTo>
                    <a:pt x="41" y="20"/>
                  </a:lnTo>
                  <a:lnTo>
                    <a:pt x="62" y="14"/>
                  </a:lnTo>
                  <a:lnTo>
                    <a:pt x="92" y="9"/>
                  </a:lnTo>
                  <a:lnTo>
                    <a:pt x="127" y="6"/>
                  </a:lnTo>
                  <a:lnTo>
                    <a:pt x="210" y="0"/>
                  </a:lnTo>
                  <a:lnTo>
                    <a:pt x="302" y="0"/>
                  </a:lnTo>
                  <a:lnTo>
                    <a:pt x="391" y="0"/>
                  </a:lnTo>
                  <a:lnTo>
                    <a:pt x="474" y="6"/>
                  </a:lnTo>
                  <a:lnTo>
                    <a:pt x="533" y="14"/>
                  </a:lnTo>
                  <a:lnTo>
                    <a:pt x="554" y="20"/>
                  </a:lnTo>
                  <a:lnTo>
                    <a:pt x="562" y="26"/>
                  </a:lnTo>
                  <a:lnTo>
                    <a:pt x="562" y="26"/>
                  </a:lnTo>
                  <a:lnTo>
                    <a:pt x="574" y="44"/>
                  </a:lnTo>
                  <a:lnTo>
                    <a:pt x="583" y="71"/>
                  </a:lnTo>
                  <a:lnTo>
                    <a:pt x="589" y="97"/>
                  </a:lnTo>
                  <a:lnTo>
                    <a:pt x="592" y="130"/>
                  </a:lnTo>
                  <a:lnTo>
                    <a:pt x="589" y="160"/>
                  </a:lnTo>
                  <a:lnTo>
                    <a:pt x="583" y="189"/>
                  </a:lnTo>
                  <a:lnTo>
                    <a:pt x="574" y="213"/>
                  </a:lnTo>
                  <a:lnTo>
                    <a:pt x="562" y="234"/>
                  </a:lnTo>
                  <a:lnTo>
                    <a:pt x="562" y="234"/>
                  </a:lnTo>
                  <a:lnTo>
                    <a:pt x="554" y="242"/>
                  </a:lnTo>
                  <a:lnTo>
                    <a:pt x="542" y="251"/>
                  </a:lnTo>
                  <a:lnTo>
                    <a:pt x="515" y="263"/>
                  </a:lnTo>
                  <a:lnTo>
                    <a:pt x="485" y="272"/>
                  </a:lnTo>
                  <a:lnTo>
                    <a:pt x="450" y="28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665" name="Line 9"/>
            <p:cNvSpPr>
              <a:spLocks noChangeShapeType="1"/>
            </p:cNvSpPr>
            <p:nvPr/>
          </p:nvSpPr>
          <p:spPr bwMode="auto">
            <a:xfrm>
              <a:off x="5011" y="1525"/>
              <a:ext cx="1" cy="13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0666" name="Freeform 10"/>
            <p:cNvSpPr>
              <a:spLocks/>
            </p:cNvSpPr>
            <p:nvPr/>
          </p:nvSpPr>
          <p:spPr bwMode="auto">
            <a:xfrm>
              <a:off x="4703" y="1217"/>
              <a:ext cx="619" cy="308"/>
            </a:xfrm>
            <a:custGeom>
              <a:avLst/>
              <a:gdLst>
                <a:gd name="T0" fmla="*/ 560 w 619"/>
                <a:gd name="T1" fmla="*/ 308 h 308"/>
                <a:gd name="T2" fmla="*/ 560 w 619"/>
                <a:gd name="T3" fmla="*/ 308 h 308"/>
                <a:gd name="T4" fmla="*/ 572 w 619"/>
                <a:gd name="T5" fmla="*/ 308 h 308"/>
                <a:gd name="T6" fmla="*/ 581 w 619"/>
                <a:gd name="T7" fmla="*/ 302 h 308"/>
                <a:gd name="T8" fmla="*/ 593 w 619"/>
                <a:gd name="T9" fmla="*/ 299 h 308"/>
                <a:gd name="T10" fmla="*/ 601 w 619"/>
                <a:gd name="T11" fmla="*/ 290 h 308"/>
                <a:gd name="T12" fmla="*/ 607 w 619"/>
                <a:gd name="T13" fmla="*/ 281 h 308"/>
                <a:gd name="T14" fmla="*/ 613 w 619"/>
                <a:gd name="T15" fmla="*/ 273 h 308"/>
                <a:gd name="T16" fmla="*/ 616 w 619"/>
                <a:gd name="T17" fmla="*/ 261 h 308"/>
                <a:gd name="T18" fmla="*/ 619 w 619"/>
                <a:gd name="T19" fmla="*/ 249 h 308"/>
                <a:gd name="T20" fmla="*/ 619 w 619"/>
                <a:gd name="T21" fmla="*/ 59 h 308"/>
                <a:gd name="T22" fmla="*/ 619 w 619"/>
                <a:gd name="T23" fmla="*/ 59 h 308"/>
                <a:gd name="T24" fmla="*/ 616 w 619"/>
                <a:gd name="T25" fmla="*/ 48 h 308"/>
                <a:gd name="T26" fmla="*/ 613 w 619"/>
                <a:gd name="T27" fmla="*/ 36 h 308"/>
                <a:gd name="T28" fmla="*/ 607 w 619"/>
                <a:gd name="T29" fmla="*/ 27 h 308"/>
                <a:gd name="T30" fmla="*/ 601 w 619"/>
                <a:gd name="T31" fmla="*/ 18 h 308"/>
                <a:gd name="T32" fmla="*/ 593 w 619"/>
                <a:gd name="T33" fmla="*/ 9 h 308"/>
                <a:gd name="T34" fmla="*/ 581 w 619"/>
                <a:gd name="T35" fmla="*/ 6 h 308"/>
                <a:gd name="T36" fmla="*/ 572 w 619"/>
                <a:gd name="T37" fmla="*/ 0 h 308"/>
                <a:gd name="T38" fmla="*/ 560 w 619"/>
                <a:gd name="T39" fmla="*/ 0 h 308"/>
                <a:gd name="T40" fmla="*/ 60 w 619"/>
                <a:gd name="T41" fmla="*/ 0 h 308"/>
                <a:gd name="T42" fmla="*/ 60 w 619"/>
                <a:gd name="T43" fmla="*/ 0 h 308"/>
                <a:gd name="T44" fmla="*/ 45 w 619"/>
                <a:gd name="T45" fmla="*/ 0 h 308"/>
                <a:gd name="T46" fmla="*/ 36 w 619"/>
                <a:gd name="T47" fmla="*/ 6 h 308"/>
                <a:gd name="T48" fmla="*/ 24 w 619"/>
                <a:gd name="T49" fmla="*/ 9 h 308"/>
                <a:gd name="T50" fmla="*/ 15 w 619"/>
                <a:gd name="T51" fmla="*/ 18 h 308"/>
                <a:gd name="T52" fmla="*/ 9 w 619"/>
                <a:gd name="T53" fmla="*/ 27 h 308"/>
                <a:gd name="T54" fmla="*/ 3 w 619"/>
                <a:gd name="T55" fmla="*/ 36 h 308"/>
                <a:gd name="T56" fmla="*/ 0 w 619"/>
                <a:gd name="T57" fmla="*/ 48 h 308"/>
                <a:gd name="T58" fmla="*/ 0 w 619"/>
                <a:gd name="T59" fmla="*/ 59 h 308"/>
                <a:gd name="T60" fmla="*/ 0 w 619"/>
                <a:gd name="T61" fmla="*/ 249 h 308"/>
                <a:gd name="T62" fmla="*/ 0 w 619"/>
                <a:gd name="T63" fmla="*/ 249 h 308"/>
                <a:gd name="T64" fmla="*/ 0 w 619"/>
                <a:gd name="T65" fmla="*/ 261 h 308"/>
                <a:gd name="T66" fmla="*/ 3 w 619"/>
                <a:gd name="T67" fmla="*/ 273 h 308"/>
                <a:gd name="T68" fmla="*/ 9 w 619"/>
                <a:gd name="T69" fmla="*/ 281 h 308"/>
                <a:gd name="T70" fmla="*/ 15 w 619"/>
                <a:gd name="T71" fmla="*/ 290 h 308"/>
                <a:gd name="T72" fmla="*/ 24 w 619"/>
                <a:gd name="T73" fmla="*/ 299 h 308"/>
                <a:gd name="T74" fmla="*/ 36 w 619"/>
                <a:gd name="T75" fmla="*/ 302 h 308"/>
                <a:gd name="T76" fmla="*/ 45 w 619"/>
                <a:gd name="T77" fmla="*/ 308 h 308"/>
                <a:gd name="T78" fmla="*/ 60 w 619"/>
                <a:gd name="T79" fmla="*/ 308 h 308"/>
                <a:gd name="T80" fmla="*/ 560 w 619"/>
                <a:gd name="T81" fmla="*/ 308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19" h="308">
                  <a:moveTo>
                    <a:pt x="560" y="308"/>
                  </a:moveTo>
                  <a:lnTo>
                    <a:pt x="560" y="308"/>
                  </a:lnTo>
                  <a:lnTo>
                    <a:pt x="572" y="308"/>
                  </a:lnTo>
                  <a:lnTo>
                    <a:pt x="581" y="302"/>
                  </a:lnTo>
                  <a:lnTo>
                    <a:pt x="593" y="299"/>
                  </a:lnTo>
                  <a:lnTo>
                    <a:pt x="601" y="290"/>
                  </a:lnTo>
                  <a:lnTo>
                    <a:pt x="607" y="281"/>
                  </a:lnTo>
                  <a:lnTo>
                    <a:pt x="613" y="273"/>
                  </a:lnTo>
                  <a:lnTo>
                    <a:pt x="616" y="261"/>
                  </a:lnTo>
                  <a:lnTo>
                    <a:pt x="619" y="249"/>
                  </a:lnTo>
                  <a:lnTo>
                    <a:pt x="619" y="59"/>
                  </a:lnTo>
                  <a:lnTo>
                    <a:pt x="619" y="59"/>
                  </a:lnTo>
                  <a:lnTo>
                    <a:pt x="616" y="48"/>
                  </a:lnTo>
                  <a:lnTo>
                    <a:pt x="613" y="36"/>
                  </a:lnTo>
                  <a:lnTo>
                    <a:pt x="607" y="27"/>
                  </a:lnTo>
                  <a:lnTo>
                    <a:pt x="601" y="18"/>
                  </a:lnTo>
                  <a:lnTo>
                    <a:pt x="593" y="9"/>
                  </a:lnTo>
                  <a:lnTo>
                    <a:pt x="581" y="6"/>
                  </a:lnTo>
                  <a:lnTo>
                    <a:pt x="572" y="0"/>
                  </a:lnTo>
                  <a:lnTo>
                    <a:pt x="560" y="0"/>
                  </a:lnTo>
                  <a:lnTo>
                    <a:pt x="60" y="0"/>
                  </a:lnTo>
                  <a:lnTo>
                    <a:pt x="60" y="0"/>
                  </a:lnTo>
                  <a:lnTo>
                    <a:pt x="45" y="0"/>
                  </a:lnTo>
                  <a:lnTo>
                    <a:pt x="36" y="6"/>
                  </a:lnTo>
                  <a:lnTo>
                    <a:pt x="24" y="9"/>
                  </a:lnTo>
                  <a:lnTo>
                    <a:pt x="15" y="18"/>
                  </a:lnTo>
                  <a:lnTo>
                    <a:pt x="9" y="27"/>
                  </a:lnTo>
                  <a:lnTo>
                    <a:pt x="3" y="36"/>
                  </a:lnTo>
                  <a:lnTo>
                    <a:pt x="0" y="48"/>
                  </a:lnTo>
                  <a:lnTo>
                    <a:pt x="0" y="59"/>
                  </a:lnTo>
                  <a:lnTo>
                    <a:pt x="0" y="249"/>
                  </a:lnTo>
                  <a:lnTo>
                    <a:pt x="0" y="249"/>
                  </a:lnTo>
                  <a:lnTo>
                    <a:pt x="0" y="261"/>
                  </a:lnTo>
                  <a:lnTo>
                    <a:pt x="3" y="273"/>
                  </a:lnTo>
                  <a:lnTo>
                    <a:pt x="9" y="281"/>
                  </a:lnTo>
                  <a:lnTo>
                    <a:pt x="15" y="290"/>
                  </a:lnTo>
                  <a:lnTo>
                    <a:pt x="24" y="299"/>
                  </a:lnTo>
                  <a:lnTo>
                    <a:pt x="36" y="302"/>
                  </a:lnTo>
                  <a:lnTo>
                    <a:pt x="45" y="308"/>
                  </a:lnTo>
                  <a:lnTo>
                    <a:pt x="60" y="308"/>
                  </a:lnTo>
                  <a:lnTo>
                    <a:pt x="560" y="308"/>
                  </a:lnTo>
                  <a:close/>
                </a:path>
              </a:pathLst>
            </a:cu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667" name="Rectangle 11"/>
            <p:cNvSpPr>
              <a:spLocks noChangeArrowheads="1"/>
            </p:cNvSpPr>
            <p:nvPr/>
          </p:nvSpPr>
          <p:spPr bwMode="auto">
            <a:xfrm>
              <a:off x="3999" y="246"/>
              <a:ext cx="841" cy="805"/>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70668" name="Rectangle 12"/>
            <p:cNvSpPr>
              <a:spLocks noChangeArrowheads="1"/>
            </p:cNvSpPr>
            <p:nvPr/>
          </p:nvSpPr>
          <p:spPr bwMode="auto">
            <a:xfrm>
              <a:off x="2388" y="246"/>
              <a:ext cx="699" cy="805"/>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70669" name="Rectangle 13"/>
            <p:cNvSpPr>
              <a:spLocks noChangeArrowheads="1"/>
            </p:cNvSpPr>
            <p:nvPr/>
          </p:nvSpPr>
          <p:spPr bwMode="auto">
            <a:xfrm>
              <a:off x="3306" y="246"/>
              <a:ext cx="477" cy="805"/>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70670"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08" y="281"/>
              <a:ext cx="666" cy="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71" name="Freeform 15"/>
            <p:cNvSpPr>
              <a:spLocks/>
            </p:cNvSpPr>
            <p:nvPr/>
          </p:nvSpPr>
          <p:spPr bwMode="auto">
            <a:xfrm>
              <a:off x="4185" y="314"/>
              <a:ext cx="530" cy="684"/>
            </a:xfrm>
            <a:custGeom>
              <a:avLst/>
              <a:gdLst>
                <a:gd name="T0" fmla="*/ 317 w 530"/>
                <a:gd name="T1" fmla="*/ 684 h 684"/>
                <a:gd name="T2" fmla="*/ 326 w 530"/>
                <a:gd name="T3" fmla="*/ 666 h 684"/>
                <a:gd name="T4" fmla="*/ 326 w 530"/>
                <a:gd name="T5" fmla="*/ 651 h 684"/>
                <a:gd name="T6" fmla="*/ 358 w 530"/>
                <a:gd name="T7" fmla="*/ 646 h 684"/>
                <a:gd name="T8" fmla="*/ 376 w 530"/>
                <a:gd name="T9" fmla="*/ 625 h 684"/>
                <a:gd name="T10" fmla="*/ 391 w 530"/>
                <a:gd name="T11" fmla="*/ 616 h 684"/>
                <a:gd name="T12" fmla="*/ 406 w 530"/>
                <a:gd name="T13" fmla="*/ 598 h 684"/>
                <a:gd name="T14" fmla="*/ 412 w 530"/>
                <a:gd name="T15" fmla="*/ 583 h 684"/>
                <a:gd name="T16" fmla="*/ 459 w 530"/>
                <a:gd name="T17" fmla="*/ 560 h 684"/>
                <a:gd name="T18" fmla="*/ 450 w 530"/>
                <a:gd name="T19" fmla="*/ 545 h 684"/>
                <a:gd name="T20" fmla="*/ 477 w 530"/>
                <a:gd name="T21" fmla="*/ 530 h 684"/>
                <a:gd name="T22" fmla="*/ 483 w 530"/>
                <a:gd name="T23" fmla="*/ 509 h 684"/>
                <a:gd name="T24" fmla="*/ 489 w 530"/>
                <a:gd name="T25" fmla="*/ 500 h 684"/>
                <a:gd name="T26" fmla="*/ 492 w 530"/>
                <a:gd name="T27" fmla="*/ 468 h 684"/>
                <a:gd name="T28" fmla="*/ 504 w 530"/>
                <a:gd name="T29" fmla="*/ 459 h 684"/>
                <a:gd name="T30" fmla="*/ 512 w 530"/>
                <a:gd name="T31" fmla="*/ 426 h 684"/>
                <a:gd name="T32" fmla="*/ 512 w 530"/>
                <a:gd name="T33" fmla="*/ 403 h 684"/>
                <a:gd name="T34" fmla="*/ 530 w 530"/>
                <a:gd name="T35" fmla="*/ 391 h 684"/>
                <a:gd name="T36" fmla="*/ 518 w 530"/>
                <a:gd name="T37" fmla="*/ 355 h 684"/>
                <a:gd name="T38" fmla="*/ 527 w 530"/>
                <a:gd name="T39" fmla="*/ 341 h 684"/>
                <a:gd name="T40" fmla="*/ 524 w 530"/>
                <a:gd name="T41" fmla="*/ 267 h 684"/>
                <a:gd name="T42" fmla="*/ 521 w 530"/>
                <a:gd name="T43" fmla="*/ 207 h 684"/>
                <a:gd name="T44" fmla="*/ 498 w 530"/>
                <a:gd name="T45" fmla="*/ 178 h 684"/>
                <a:gd name="T46" fmla="*/ 486 w 530"/>
                <a:gd name="T47" fmla="*/ 172 h 684"/>
                <a:gd name="T48" fmla="*/ 468 w 530"/>
                <a:gd name="T49" fmla="*/ 113 h 684"/>
                <a:gd name="T50" fmla="*/ 456 w 530"/>
                <a:gd name="T51" fmla="*/ 121 h 684"/>
                <a:gd name="T52" fmla="*/ 438 w 530"/>
                <a:gd name="T53" fmla="*/ 74 h 684"/>
                <a:gd name="T54" fmla="*/ 424 w 530"/>
                <a:gd name="T55" fmla="*/ 80 h 684"/>
                <a:gd name="T56" fmla="*/ 403 w 530"/>
                <a:gd name="T57" fmla="*/ 56 h 684"/>
                <a:gd name="T58" fmla="*/ 370 w 530"/>
                <a:gd name="T59" fmla="*/ 39 h 684"/>
                <a:gd name="T60" fmla="*/ 353 w 530"/>
                <a:gd name="T61" fmla="*/ 27 h 684"/>
                <a:gd name="T62" fmla="*/ 320 w 530"/>
                <a:gd name="T63" fmla="*/ 0 h 684"/>
                <a:gd name="T64" fmla="*/ 302 w 530"/>
                <a:gd name="T65" fmla="*/ 15 h 684"/>
                <a:gd name="T66" fmla="*/ 264 w 530"/>
                <a:gd name="T67" fmla="*/ 3 h 684"/>
                <a:gd name="T68" fmla="*/ 249 w 530"/>
                <a:gd name="T69" fmla="*/ 21 h 684"/>
                <a:gd name="T70" fmla="*/ 225 w 530"/>
                <a:gd name="T71" fmla="*/ 12 h 684"/>
                <a:gd name="T72" fmla="*/ 202 w 530"/>
                <a:gd name="T73" fmla="*/ 36 h 684"/>
                <a:gd name="T74" fmla="*/ 166 w 530"/>
                <a:gd name="T75" fmla="*/ 39 h 684"/>
                <a:gd name="T76" fmla="*/ 157 w 530"/>
                <a:gd name="T77" fmla="*/ 53 h 684"/>
                <a:gd name="T78" fmla="*/ 133 w 530"/>
                <a:gd name="T79" fmla="*/ 74 h 684"/>
                <a:gd name="T80" fmla="*/ 122 w 530"/>
                <a:gd name="T81" fmla="*/ 86 h 684"/>
                <a:gd name="T82" fmla="*/ 101 w 530"/>
                <a:gd name="T83" fmla="*/ 107 h 684"/>
                <a:gd name="T84" fmla="*/ 95 w 530"/>
                <a:gd name="T85" fmla="*/ 124 h 684"/>
                <a:gd name="T86" fmla="*/ 74 w 530"/>
                <a:gd name="T87" fmla="*/ 148 h 684"/>
                <a:gd name="T88" fmla="*/ 65 w 530"/>
                <a:gd name="T89" fmla="*/ 160 h 684"/>
                <a:gd name="T90" fmla="*/ 51 w 530"/>
                <a:gd name="T91" fmla="*/ 192 h 684"/>
                <a:gd name="T92" fmla="*/ 36 w 530"/>
                <a:gd name="T93" fmla="*/ 190 h 684"/>
                <a:gd name="T94" fmla="*/ 30 w 530"/>
                <a:gd name="T95" fmla="*/ 258 h 684"/>
                <a:gd name="T96" fmla="*/ 27 w 530"/>
                <a:gd name="T97" fmla="*/ 293 h 684"/>
                <a:gd name="T98" fmla="*/ 3 w 530"/>
                <a:gd name="T99" fmla="*/ 323 h 684"/>
                <a:gd name="T100" fmla="*/ 15 w 530"/>
                <a:gd name="T101" fmla="*/ 361 h 684"/>
                <a:gd name="T102" fmla="*/ 30 w 530"/>
                <a:gd name="T103" fmla="*/ 403 h 684"/>
                <a:gd name="T104" fmla="*/ 36 w 530"/>
                <a:gd name="T105" fmla="*/ 456 h 684"/>
                <a:gd name="T106" fmla="*/ 48 w 530"/>
                <a:gd name="T107" fmla="*/ 527 h 684"/>
                <a:gd name="T108" fmla="*/ 62 w 530"/>
                <a:gd name="T109" fmla="*/ 539 h 684"/>
                <a:gd name="T110" fmla="*/ 71 w 530"/>
                <a:gd name="T111" fmla="*/ 589 h 684"/>
                <a:gd name="T112" fmla="*/ 86 w 530"/>
                <a:gd name="T113" fmla="*/ 595 h 684"/>
                <a:gd name="T114" fmla="*/ 101 w 530"/>
                <a:gd name="T115" fmla="*/ 616 h 684"/>
                <a:gd name="T116" fmla="*/ 110 w 530"/>
                <a:gd name="T117" fmla="*/ 622 h 684"/>
                <a:gd name="T118" fmla="*/ 125 w 530"/>
                <a:gd name="T119" fmla="*/ 646 h 684"/>
                <a:gd name="T120" fmla="*/ 136 w 530"/>
                <a:gd name="T121" fmla="*/ 657 h 684"/>
                <a:gd name="T122" fmla="*/ 160 w 530"/>
                <a:gd name="T123" fmla="*/ 654 h 684"/>
                <a:gd name="T124" fmla="*/ 166 w 530"/>
                <a:gd name="T125" fmla="*/ 678 h 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30" h="684">
                  <a:moveTo>
                    <a:pt x="196" y="684"/>
                  </a:moveTo>
                  <a:lnTo>
                    <a:pt x="196" y="684"/>
                  </a:lnTo>
                  <a:lnTo>
                    <a:pt x="276" y="684"/>
                  </a:lnTo>
                  <a:lnTo>
                    <a:pt x="317" y="684"/>
                  </a:lnTo>
                  <a:lnTo>
                    <a:pt x="326" y="681"/>
                  </a:lnTo>
                  <a:lnTo>
                    <a:pt x="332" y="678"/>
                  </a:lnTo>
                  <a:lnTo>
                    <a:pt x="329" y="675"/>
                  </a:lnTo>
                  <a:lnTo>
                    <a:pt x="326" y="666"/>
                  </a:lnTo>
                  <a:lnTo>
                    <a:pt x="326" y="666"/>
                  </a:lnTo>
                  <a:lnTo>
                    <a:pt x="323" y="657"/>
                  </a:lnTo>
                  <a:lnTo>
                    <a:pt x="323" y="654"/>
                  </a:lnTo>
                  <a:lnTo>
                    <a:pt x="326" y="651"/>
                  </a:lnTo>
                  <a:lnTo>
                    <a:pt x="329" y="648"/>
                  </a:lnTo>
                  <a:lnTo>
                    <a:pt x="364" y="651"/>
                  </a:lnTo>
                  <a:lnTo>
                    <a:pt x="364" y="651"/>
                  </a:lnTo>
                  <a:lnTo>
                    <a:pt x="358" y="646"/>
                  </a:lnTo>
                  <a:lnTo>
                    <a:pt x="358" y="643"/>
                  </a:lnTo>
                  <a:lnTo>
                    <a:pt x="358" y="637"/>
                  </a:lnTo>
                  <a:lnTo>
                    <a:pt x="361" y="631"/>
                  </a:lnTo>
                  <a:lnTo>
                    <a:pt x="376" y="625"/>
                  </a:lnTo>
                  <a:lnTo>
                    <a:pt x="385" y="622"/>
                  </a:lnTo>
                  <a:lnTo>
                    <a:pt x="394" y="622"/>
                  </a:lnTo>
                  <a:lnTo>
                    <a:pt x="394" y="622"/>
                  </a:lnTo>
                  <a:lnTo>
                    <a:pt x="391" y="616"/>
                  </a:lnTo>
                  <a:lnTo>
                    <a:pt x="388" y="610"/>
                  </a:lnTo>
                  <a:lnTo>
                    <a:pt x="391" y="607"/>
                  </a:lnTo>
                  <a:lnTo>
                    <a:pt x="394" y="604"/>
                  </a:lnTo>
                  <a:lnTo>
                    <a:pt x="406" y="598"/>
                  </a:lnTo>
                  <a:lnTo>
                    <a:pt x="424" y="595"/>
                  </a:lnTo>
                  <a:lnTo>
                    <a:pt x="424" y="595"/>
                  </a:lnTo>
                  <a:lnTo>
                    <a:pt x="415" y="589"/>
                  </a:lnTo>
                  <a:lnTo>
                    <a:pt x="412" y="583"/>
                  </a:lnTo>
                  <a:lnTo>
                    <a:pt x="412" y="577"/>
                  </a:lnTo>
                  <a:lnTo>
                    <a:pt x="418" y="572"/>
                  </a:lnTo>
                  <a:lnTo>
                    <a:pt x="435" y="566"/>
                  </a:lnTo>
                  <a:lnTo>
                    <a:pt x="459" y="560"/>
                  </a:lnTo>
                  <a:lnTo>
                    <a:pt x="459" y="560"/>
                  </a:lnTo>
                  <a:lnTo>
                    <a:pt x="450" y="551"/>
                  </a:lnTo>
                  <a:lnTo>
                    <a:pt x="447" y="548"/>
                  </a:lnTo>
                  <a:lnTo>
                    <a:pt x="450" y="545"/>
                  </a:lnTo>
                  <a:lnTo>
                    <a:pt x="462" y="539"/>
                  </a:lnTo>
                  <a:lnTo>
                    <a:pt x="483" y="533"/>
                  </a:lnTo>
                  <a:lnTo>
                    <a:pt x="483" y="533"/>
                  </a:lnTo>
                  <a:lnTo>
                    <a:pt x="477" y="530"/>
                  </a:lnTo>
                  <a:lnTo>
                    <a:pt x="477" y="524"/>
                  </a:lnTo>
                  <a:lnTo>
                    <a:pt x="477" y="521"/>
                  </a:lnTo>
                  <a:lnTo>
                    <a:pt x="477" y="515"/>
                  </a:lnTo>
                  <a:lnTo>
                    <a:pt x="483" y="509"/>
                  </a:lnTo>
                  <a:lnTo>
                    <a:pt x="489" y="506"/>
                  </a:lnTo>
                  <a:lnTo>
                    <a:pt x="495" y="506"/>
                  </a:lnTo>
                  <a:lnTo>
                    <a:pt x="495" y="506"/>
                  </a:lnTo>
                  <a:lnTo>
                    <a:pt x="489" y="500"/>
                  </a:lnTo>
                  <a:lnTo>
                    <a:pt x="486" y="495"/>
                  </a:lnTo>
                  <a:lnTo>
                    <a:pt x="486" y="480"/>
                  </a:lnTo>
                  <a:lnTo>
                    <a:pt x="489" y="474"/>
                  </a:lnTo>
                  <a:lnTo>
                    <a:pt x="492" y="468"/>
                  </a:lnTo>
                  <a:lnTo>
                    <a:pt x="498" y="465"/>
                  </a:lnTo>
                  <a:lnTo>
                    <a:pt x="504" y="462"/>
                  </a:lnTo>
                  <a:lnTo>
                    <a:pt x="504" y="462"/>
                  </a:lnTo>
                  <a:lnTo>
                    <a:pt x="504" y="459"/>
                  </a:lnTo>
                  <a:lnTo>
                    <a:pt x="501" y="453"/>
                  </a:lnTo>
                  <a:lnTo>
                    <a:pt x="501" y="441"/>
                  </a:lnTo>
                  <a:lnTo>
                    <a:pt x="507" y="429"/>
                  </a:lnTo>
                  <a:lnTo>
                    <a:pt x="512" y="426"/>
                  </a:lnTo>
                  <a:lnTo>
                    <a:pt x="518" y="426"/>
                  </a:lnTo>
                  <a:lnTo>
                    <a:pt x="518" y="426"/>
                  </a:lnTo>
                  <a:lnTo>
                    <a:pt x="512" y="415"/>
                  </a:lnTo>
                  <a:lnTo>
                    <a:pt x="512" y="403"/>
                  </a:lnTo>
                  <a:lnTo>
                    <a:pt x="515" y="397"/>
                  </a:lnTo>
                  <a:lnTo>
                    <a:pt x="518" y="394"/>
                  </a:lnTo>
                  <a:lnTo>
                    <a:pt x="524" y="391"/>
                  </a:lnTo>
                  <a:lnTo>
                    <a:pt x="530" y="391"/>
                  </a:lnTo>
                  <a:lnTo>
                    <a:pt x="530" y="391"/>
                  </a:lnTo>
                  <a:lnTo>
                    <a:pt x="521" y="379"/>
                  </a:lnTo>
                  <a:lnTo>
                    <a:pt x="518" y="364"/>
                  </a:lnTo>
                  <a:lnTo>
                    <a:pt x="518" y="355"/>
                  </a:lnTo>
                  <a:lnTo>
                    <a:pt x="518" y="349"/>
                  </a:lnTo>
                  <a:lnTo>
                    <a:pt x="521" y="344"/>
                  </a:lnTo>
                  <a:lnTo>
                    <a:pt x="527" y="341"/>
                  </a:lnTo>
                  <a:lnTo>
                    <a:pt x="527" y="341"/>
                  </a:lnTo>
                  <a:lnTo>
                    <a:pt x="524" y="335"/>
                  </a:lnTo>
                  <a:lnTo>
                    <a:pt x="521" y="326"/>
                  </a:lnTo>
                  <a:lnTo>
                    <a:pt x="521" y="299"/>
                  </a:lnTo>
                  <a:lnTo>
                    <a:pt x="524" y="267"/>
                  </a:lnTo>
                  <a:lnTo>
                    <a:pt x="527" y="231"/>
                  </a:lnTo>
                  <a:lnTo>
                    <a:pt x="527" y="231"/>
                  </a:lnTo>
                  <a:lnTo>
                    <a:pt x="524" y="216"/>
                  </a:lnTo>
                  <a:lnTo>
                    <a:pt x="521" y="207"/>
                  </a:lnTo>
                  <a:lnTo>
                    <a:pt x="515" y="198"/>
                  </a:lnTo>
                  <a:lnTo>
                    <a:pt x="509" y="192"/>
                  </a:lnTo>
                  <a:lnTo>
                    <a:pt x="501" y="184"/>
                  </a:lnTo>
                  <a:lnTo>
                    <a:pt x="498" y="178"/>
                  </a:lnTo>
                  <a:lnTo>
                    <a:pt x="498" y="166"/>
                  </a:lnTo>
                  <a:lnTo>
                    <a:pt x="498" y="166"/>
                  </a:lnTo>
                  <a:lnTo>
                    <a:pt x="492" y="172"/>
                  </a:lnTo>
                  <a:lnTo>
                    <a:pt x="486" y="172"/>
                  </a:lnTo>
                  <a:lnTo>
                    <a:pt x="483" y="169"/>
                  </a:lnTo>
                  <a:lnTo>
                    <a:pt x="480" y="163"/>
                  </a:lnTo>
                  <a:lnTo>
                    <a:pt x="471" y="142"/>
                  </a:lnTo>
                  <a:lnTo>
                    <a:pt x="468" y="113"/>
                  </a:lnTo>
                  <a:lnTo>
                    <a:pt x="468" y="113"/>
                  </a:lnTo>
                  <a:lnTo>
                    <a:pt x="465" y="121"/>
                  </a:lnTo>
                  <a:lnTo>
                    <a:pt x="462" y="124"/>
                  </a:lnTo>
                  <a:lnTo>
                    <a:pt x="456" y="121"/>
                  </a:lnTo>
                  <a:lnTo>
                    <a:pt x="453" y="116"/>
                  </a:lnTo>
                  <a:lnTo>
                    <a:pt x="444" y="98"/>
                  </a:lnTo>
                  <a:lnTo>
                    <a:pt x="438" y="74"/>
                  </a:lnTo>
                  <a:lnTo>
                    <a:pt x="438" y="74"/>
                  </a:lnTo>
                  <a:lnTo>
                    <a:pt x="435" y="80"/>
                  </a:lnTo>
                  <a:lnTo>
                    <a:pt x="433" y="83"/>
                  </a:lnTo>
                  <a:lnTo>
                    <a:pt x="430" y="83"/>
                  </a:lnTo>
                  <a:lnTo>
                    <a:pt x="424" y="80"/>
                  </a:lnTo>
                  <a:lnTo>
                    <a:pt x="412" y="65"/>
                  </a:lnTo>
                  <a:lnTo>
                    <a:pt x="406" y="47"/>
                  </a:lnTo>
                  <a:lnTo>
                    <a:pt x="406" y="47"/>
                  </a:lnTo>
                  <a:lnTo>
                    <a:pt x="403" y="56"/>
                  </a:lnTo>
                  <a:lnTo>
                    <a:pt x="400" y="59"/>
                  </a:lnTo>
                  <a:lnTo>
                    <a:pt x="394" y="59"/>
                  </a:lnTo>
                  <a:lnTo>
                    <a:pt x="385" y="56"/>
                  </a:lnTo>
                  <a:lnTo>
                    <a:pt x="370" y="39"/>
                  </a:lnTo>
                  <a:lnTo>
                    <a:pt x="358" y="18"/>
                  </a:lnTo>
                  <a:lnTo>
                    <a:pt x="358" y="18"/>
                  </a:lnTo>
                  <a:lnTo>
                    <a:pt x="358" y="24"/>
                  </a:lnTo>
                  <a:lnTo>
                    <a:pt x="353" y="27"/>
                  </a:lnTo>
                  <a:lnTo>
                    <a:pt x="350" y="27"/>
                  </a:lnTo>
                  <a:lnTo>
                    <a:pt x="344" y="24"/>
                  </a:lnTo>
                  <a:lnTo>
                    <a:pt x="329" y="15"/>
                  </a:lnTo>
                  <a:lnTo>
                    <a:pt x="320" y="0"/>
                  </a:lnTo>
                  <a:lnTo>
                    <a:pt x="320" y="0"/>
                  </a:lnTo>
                  <a:lnTo>
                    <a:pt x="317" y="6"/>
                  </a:lnTo>
                  <a:lnTo>
                    <a:pt x="311" y="12"/>
                  </a:lnTo>
                  <a:lnTo>
                    <a:pt x="302" y="15"/>
                  </a:lnTo>
                  <a:lnTo>
                    <a:pt x="296" y="15"/>
                  </a:lnTo>
                  <a:lnTo>
                    <a:pt x="279" y="12"/>
                  </a:lnTo>
                  <a:lnTo>
                    <a:pt x="264" y="3"/>
                  </a:lnTo>
                  <a:lnTo>
                    <a:pt x="264" y="3"/>
                  </a:lnTo>
                  <a:lnTo>
                    <a:pt x="264" y="9"/>
                  </a:lnTo>
                  <a:lnTo>
                    <a:pt x="261" y="15"/>
                  </a:lnTo>
                  <a:lnTo>
                    <a:pt x="255" y="18"/>
                  </a:lnTo>
                  <a:lnTo>
                    <a:pt x="249" y="21"/>
                  </a:lnTo>
                  <a:lnTo>
                    <a:pt x="243" y="21"/>
                  </a:lnTo>
                  <a:lnTo>
                    <a:pt x="237" y="21"/>
                  </a:lnTo>
                  <a:lnTo>
                    <a:pt x="231" y="18"/>
                  </a:lnTo>
                  <a:lnTo>
                    <a:pt x="225" y="12"/>
                  </a:lnTo>
                  <a:lnTo>
                    <a:pt x="225" y="12"/>
                  </a:lnTo>
                  <a:lnTo>
                    <a:pt x="219" y="24"/>
                  </a:lnTo>
                  <a:lnTo>
                    <a:pt x="213" y="30"/>
                  </a:lnTo>
                  <a:lnTo>
                    <a:pt x="202" y="36"/>
                  </a:lnTo>
                  <a:lnTo>
                    <a:pt x="193" y="41"/>
                  </a:lnTo>
                  <a:lnTo>
                    <a:pt x="184" y="41"/>
                  </a:lnTo>
                  <a:lnTo>
                    <a:pt x="172" y="41"/>
                  </a:lnTo>
                  <a:lnTo>
                    <a:pt x="166" y="39"/>
                  </a:lnTo>
                  <a:lnTo>
                    <a:pt x="160" y="30"/>
                  </a:lnTo>
                  <a:lnTo>
                    <a:pt x="160" y="30"/>
                  </a:lnTo>
                  <a:lnTo>
                    <a:pt x="160" y="41"/>
                  </a:lnTo>
                  <a:lnTo>
                    <a:pt x="157" y="53"/>
                  </a:lnTo>
                  <a:lnTo>
                    <a:pt x="151" y="59"/>
                  </a:lnTo>
                  <a:lnTo>
                    <a:pt x="148" y="68"/>
                  </a:lnTo>
                  <a:lnTo>
                    <a:pt x="139" y="71"/>
                  </a:lnTo>
                  <a:lnTo>
                    <a:pt x="133" y="74"/>
                  </a:lnTo>
                  <a:lnTo>
                    <a:pt x="128" y="71"/>
                  </a:lnTo>
                  <a:lnTo>
                    <a:pt x="125" y="68"/>
                  </a:lnTo>
                  <a:lnTo>
                    <a:pt x="125" y="68"/>
                  </a:lnTo>
                  <a:lnTo>
                    <a:pt x="122" y="86"/>
                  </a:lnTo>
                  <a:lnTo>
                    <a:pt x="116" y="98"/>
                  </a:lnTo>
                  <a:lnTo>
                    <a:pt x="110" y="104"/>
                  </a:lnTo>
                  <a:lnTo>
                    <a:pt x="104" y="107"/>
                  </a:lnTo>
                  <a:lnTo>
                    <a:pt x="101" y="107"/>
                  </a:lnTo>
                  <a:lnTo>
                    <a:pt x="95" y="101"/>
                  </a:lnTo>
                  <a:lnTo>
                    <a:pt x="95" y="101"/>
                  </a:lnTo>
                  <a:lnTo>
                    <a:pt x="95" y="113"/>
                  </a:lnTo>
                  <a:lnTo>
                    <a:pt x="95" y="124"/>
                  </a:lnTo>
                  <a:lnTo>
                    <a:pt x="89" y="133"/>
                  </a:lnTo>
                  <a:lnTo>
                    <a:pt x="86" y="139"/>
                  </a:lnTo>
                  <a:lnTo>
                    <a:pt x="80" y="145"/>
                  </a:lnTo>
                  <a:lnTo>
                    <a:pt x="74" y="148"/>
                  </a:lnTo>
                  <a:lnTo>
                    <a:pt x="68" y="148"/>
                  </a:lnTo>
                  <a:lnTo>
                    <a:pt x="65" y="148"/>
                  </a:lnTo>
                  <a:lnTo>
                    <a:pt x="65" y="148"/>
                  </a:lnTo>
                  <a:lnTo>
                    <a:pt x="65" y="160"/>
                  </a:lnTo>
                  <a:lnTo>
                    <a:pt x="62" y="169"/>
                  </a:lnTo>
                  <a:lnTo>
                    <a:pt x="59" y="178"/>
                  </a:lnTo>
                  <a:lnTo>
                    <a:pt x="56" y="187"/>
                  </a:lnTo>
                  <a:lnTo>
                    <a:pt x="51" y="192"/>
                  </a:lnTo>
                  <a:lnTo>
                    <a:pt x="45" y="192"/>
                  </a:lnTo>
                  <a:lnTo>
                    <a:pt x="42" y="192"/>
                  </a:lnTo>
                  <a:lnTo>
                    <a:pt x="36" y="190"/>
                  </a:lnTo>
                  <a:lnTo>
                    <a:pt x="36" y="190"/>
                  </a:lnTo>
                  <a:lnTo>
                    <a:pt x="30" y="204"/>
                  </a:lnTo>
                  <a:lnTo>
                    <a:pt x="27" y="219"/>
                  </a:lnTo>
                  <a:lnTo>
                    <a:pt x="27" y="237"/>
                  </a:lnTo>
                  <a:lnTo>
                    <a:pt x="30" y="258"/>
                  </a:lnTo>
                  <a:lnTo>
                    <a:pt x="30" y="258"/>
                  </a:lnTo>
                  <a:lnTo>
                    <a:pt x="33" y="278"/>
                  </a:lnTo>
                  <a:lnTo>
                    <a:pt x="30" y="290"/>
                  </a:lnTo>
                  <a:lnTo>
                    <a:pt x="27" y="293"/>
                  </a:lnTo>
                  <a:lnTo>
                    <a:pt x="24" y="290"/>
                  </a:lnTo>
                  <a:lnTo>
                    <a:pt x="9" y="284"/>
                  </a:lnTo>
                  <a:lnTo>
                    <a:pt x="9" y="284"/>
                  </a:lnTo>
                  <a:lnTo>
                    <a:pt x="3" y="323"/>
                  </a:lnTo>
                  <a:lnTo>
                    <a:pt x="0" y="361"/>
                  </a:lnTo>
                  <a:lnTo>
                    <a:pt x="0" y="361"/>
                  </a:lnTo>
                  <a:lnTo>
                    <a:pt x="6" y="361"/>
                  </a:lnTo>
                  <a:lnTo>
                    <a:pt x="15" y="361"/>
                  </a:lnTo>
                  <a:lnTo>
                    <a:pt x="21" y="367"/>
                  </a:lnTo>
                  <a:lnTo>
                    <a:pt x="24" y="373"/>
                  </a:lnTo>
                  <a:lnTo>
                    <a:pt x="30" y="385"/>
                  </a:lnTo>
                  <a:lnTo>
                    <a:pt x="30" y="403"/>
                  </a:lnTo>
                  <a:lnTo>
                    <a:pt x="27" y="426"/>
                  </a:lnTo>
                  <a:lnTo>
                    <a:pt x="24" y="453"/>
                  </a:lnTo>
                  <a:lnTo>
                    <a:pt x="24" y="453"/>
                  </a:lnTo>
                  <a:lnTo>
                    <a:pt x="36" y="456"/>
                  </a:lnTo>
                  <a:lnTo>
                    <a:pt x="42" y="459"/>
                  </a:lnTo>
                  <a:lnTo>
                    <a:pt x="45" y="465"/>
                  </a:lnTo>
                  <a:lnTo>
                    <a:pt x="48" y="486"/>
                  </a:lnTo>
                  <a:lnTo>
                    <a:pt x="48" y="527"/>
                  </a:lnTo>
                  <a:lnTo>
                    <a:pt x="48" y="527"/>
                  </a:lnTo>
                  <a:lnTo>
                    <a:pt x="48" y="533"/>
                  </a:lnTo>
                  <a:lnTo>
                    <a:pt x="51" y="536"/>
                  </a:lnTo>
                  <a:lnTo>
                    <a:pt x="62" y="539"/>
                  </a:lnTo>
                  <a:lnTo>
                    <a:pt x="68" y="545"/>
                  </a:lnTo>
                  <a:lnTo>
                    <a:pt x="71" y="551"/>
                  </a:lnTo>
                  <a:lnTo>
                    <a:pt x="74" y="566"/>
                  </a:lnTo>
                  <a:lnTo>
                    <a:pt x="71" y="589"/>
                  </a:lnTo>
                  <a:lnTo>
                    <a:pt x="71" y="589"/>
                  </a:lnTo>
                  <a:lnTo>
                    <a:pt x="71" y="595"/>
                  </a:lnTo>
                  <a:lnTo>
                    <a:pt x="74" y="595"/>
                  </a:lnTo>
                  <a:lnTo>
                    <a:pt x="86" y="595"/>
                  </a:lnTo>
                  <a:lnTo>
                    <a:pt x="92" y="595"/>
                  </a:lnTo>
                  <a:lnTo>
                    <a:pt x="98" y="598"/>
                  </a:lnTo>
                  <a:lnTo>
                    <a:pt x="101" y="604"/>
                  </a:lnTo>
                  <a:lnTo>
                    <a:pt x="101" y="616"/>
                  </a:lnTo>
                  <a:lnTo>
                    <a:pt x="101" y="616"/>
                  </a:lnTo>
                  <a:lnTo>
                    <a:pt x="101" y="622"/>
                  </a:lnTo>
                  <a:lnTo>
                    <a:pt x="104" y="625"/>
                  </a:lnTo>
                  <a:lnTo>
                    <a:pt x="110" y="622"/>
                  </a:lnTo>
                  <a:lnTo>
                    <a:pt x="116" y="622"/>
                  </a:lnTo>
                  <a:lnTo>
                    <a:pt x="119" y="628"/>
                  </a:lnTo>
                  <a:lnTo>
                    <a:pt x="122" y="634"/>
                  </a:lnTo>
                  <a:lnTo>
                    <a:pt x="125" y="646"/>
                  </a:lnTo>
                  <a:lnTo>
                    <a:pt x="125" y="646"/>
                  </a:lnTo>
                  <a:lnTo>
                    <a:pt x="128" y="654"/>
                  </a:lnTo>
                  <a:lnTo>
                    <a:pt x="133" y="657"/>
                  </a:lnTo>
                  <a:lnTo>
                    <a:pt x="136" y="657"/>
                  </a:lnTo>
                  <a:lnTo>
                    <a:pt x="145" y="654"/>
                  </a:lnTo>
                  <a:lnTo>
                    <a:pt x="151" y="654"/>
                  </a:lnTo>
                  <a:lnTo>
                    <a:pt x="157" y="651"/>
                  </a:lnTo>
                  <a:lnTo>
                    <a:pt x="160" y="654"/>
                  </a:lnTo>
                  <a:lnTo>
                    <a:pt x="163" y="663"/>
                  </a:lnTo>
                  <a:lnTo>
                    <a:pt x="163" y="663"/>
                  </a:lnTo>
                  <a:lnTo>
                    <a:pt x="163" y="672"/>
                  </a:lnTo>
                  <a:lnTo>
                    <a:pt x="166" y="678"/>
                  </a:lnTo>
                  <a:lnTo>
                    <a:pt x="178" y="681"/>
                  </a:lnTo>
                  <a:lnTo>
                    <a:pt x="196" y="684"/>
                  </a:lnTo>
                  <a:lnTo>
                    <a:pt x="196" y="68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672" name="Freeform 16"/>
            <p:cNvSpPr>
              <a:spLocks/>
            </p:cNvSpPr>
            <p:nvPr/>
          </p:nvSpPr>
          <p:spPr bwMode="auto">
            <a:xfrm>
              <a:off x="4398" y="486"/>
              <a:ext cx="196" cy="323"/>
            </a:xfrm>
            <a:custGeom>
              <a:avLst/>
              <a:gdLst>
                <a:gd name="T0" fmla="*/ 48 w 196"/>
                <a:gd name="T1" fmla="*/ 20 h 323"/>
                <a:gd name="T2" fmla="*/ 45 w 196"/>
                <a:gd name="T3" fmla="*/ 47 h 323"/>
                <a:gd name="T4" fmla="*/ 48 w 196"/>
                <a:gd name="T5" fmla="*/ 68 h 323"/>
                <a:gd name="T6" fmla="*/ 45 w 196"/>
                <a:gd name="T7" fmla="*/ 80 h 323"/>
                <a:gd name="T8" fmla="*/ 21 w 196"/>
                <a:gd name="T9" fmla="*/ 92 h 323"/>
                <a:gd name="T10" fmla="*/ 18 w 196"/>
                <a:gd name="T11" fmla="*/ 106 h 323"/>
                <a:gd name="T12" fmla="*/ 21 w 196"/>
                <a:gd name="T13" fmla="*/ 115 h 323"/>
                <a:gd name="T14" fmla="*/ 45 w 196"/>
                <a:gd name="T15" fmla="*/ 127 h 323"/>
                <a:gd name="T16" fmla="*/ 66 w 196"/>
                <a:gd name="T17" fmla="*/ 142 h 323"/>
                <a:gd name="T18" fmla="*/ 66 w 196"/>
                <a:gd name="T19" fmla="*/ 148 h 323"/>
                <a:gd name="T20" fmla="*/ 63 w 196"/>
                <a:gd name="T21" fmla="*/ 157 h 323"/>
                <a:gd name="T22" fmla="*/ 45 w 196"/>
                <a:gd name="T23" fmla="*/ 160 h 323"/>
                <a:gd name="T24" fmla="*/ 18 w 196"/>
                <a:gd name="T25" fmla="*/ 160 h 323"/>
                <a:gd name="T26" fmla="*/ 3 w 196"/>
                <a:gd name="T27" fmla="*/ 166 h 323"/>
                <a:gd name="T28" fmla="*/ 0 w 196"/>
                <a:gd name="T29" fmla="*/ 177 h 323"/>
                <a:gd name="T30" fmla="*/ 0 w 196"/>
                <a:gd name="T31" fmla="*/ 183 h 323"/>
                <a:gd name="T32" fmla="*/ 0 w 196"/>
                <a:gd name="T33" fmla="*/ 225 h 323"/>
                <a:gd name="T34" fmla="*/ 9 w 196"/>
                <a:gd name="T35" fmla="*/ 246 h 323"/>
                <a:gd name="T36" fmla="*/ 27 w 196"/>
                <a:gd name="T37" fmla="*/ 254 h 323"/>
                <a:gd name="T38" fmla="*/ 42 w 196"/>
                <a:gd name="T39" fmla="*/ 254 h 323"/>
                <a:gd name="T40" fmla="*/ 45 w 196"/>
                <a:gd name="T41" fmla="*/ 266 h 323"/>
                <a:gd name="T42" fmla="*/ 36 w 196"/>
                <a:gd name="T43" fmla="*/ 299 h 323"/>
                <a:gd name="T44" fmla="*/ 36 w 196"/>
                <a:gd name="T45" fmla="*/ 317 h 323"/>
                <a:gd name="T46" fmla="*/ 45 w 196"/>
                <a:gd name="T47" fmla="*/ 323 h 323"/>
                <a:gd name="T48" fmla="*/ 63 w 196"/>
                <a:gd name="T49" fmla="*/ 320 h 323"/>
                <a:gd name="T50" fmla="*/ 74 w 196"/>
                <a:gd name="T51" fmla="*/ 305 h 323"/>
                <a:gd name="T52" fmla="*/ 89 w 196"/>
                <a:gd name="T53" fmla="*/ 284 h 323"/>
                <a:gd name="T54" fmla="*/ 95 w 196"/>
                <a:gd name="T55" fmla="*/ 278 h 323"/>
                <a:gd name="T56" fmla="*/ 119 w 196"/>
                <a:gd name="T57" fmla="*/ 266 h 323"/>
                <a:gd name="T58" fmla="*/ 128 w 196"/>
                <a:gd name="T59" fmla="*/ 248 h 323"/>
                <a:gd name="T60" fmla="*/ 131 w 196"/>
                <a:gd name="T61" fmla="*/ 228 h 323"/>
                <a:gd name="T62" fmla="*/ 131 w 196"/>
                <a:gd name="T63" fmla="*/ 201 h 323"/>
                <a:gd name="T64" fmla="*/ 134 w 196"/>
                <a:gd name="T65" fmla="*/ 192 h 323"/>
                <a:gd name="T66" fmla="*/ 160 w 196"/>
                <a:gd name="T67" fmla="*/ 180 h 323"/>
                <a:gd name="T68" fmla="*/ 172 w 196"/>
                <a:gd name="T69" fmla="*/ 183 h 323"/>
                <a:gd name="T70" fmla="*/ 190 w 196"/>
                <a:gd name="T71" fmla="*/ 180 h 323"/>
                <a:gd name="T72" fmla="*/ 196 w 196"/>
                <a:gd name="T73" fmla="*/ 169 h 323"/>
                <a:gd name="T74" fmla="*/ 184 w 196"/>
                <a:gd name="T75" fmla="*/ 157 h 323"/>
                <a:gd name="T76" fmla="*/ 148 w 196"/>
                <a:gd name="T77" fmla="*/ 148 h 323"/>
                <a:gd name="T78" fmla="*/ 143 w 196"/>
                <a:gd name="T79" fmla="*/ 145 h 323"/>
                <a:gd name="T80" fmla="*/ 143 w 196"/>
                <a:gd name="T81" fmla="*/ 136 h 323"/>
                <a:gd name="T82" fmla="*/ 151 w 196"/>
                <a:gd name="T83" fmla="*/ 112 h 323"/>
                <a:gd name="T84" fmla="*/ 160 w 196"/>
                <a:gd name="T85" fmla="*/ 95 h 323"/>
                <a:gd name="T86" fmla="*/ 160 w 196"/>
                <a:gd name="T87" fmla="*/ 74 h 323"/>
                <a:gd name="T88" fmla="*/ 145 w 196"/>
                <a:gd name="T89" fmla="*/ 68 h 323"/>
                <a:gd name="T90" fmla="*/ 119 w 196"/>
                <a:gd name="T91" fmla="*/ 62 h 323"/>
                <a:gd name="T92" fmla="*/ 116 w 196"/>
                <a:gd name="T93" fmla="*/ 53 h 323"/>
                <a:gd name="T94" fmla="*/ 116 w 196"/>
                <a:gd name="T95" fmla="*/ 38 h 323"/>
                <a:gd name="T96" fmla="*/ 110 w 196"/>
                <a:gd name="T97" fmla="*/ 38 h 323"/>
                <a:gd name="T98" fmla="*/ 98 w 196"/>
                <a:gd name="T99" fmla="*/ 38 h 323"/>
                <a:gd name="T100" fmla="*/ 98 w 196"/>
                <a:gd name="T101" fmla="*/ 32 h 323"/>
                <a:gd name="T102" fmla="*/ 89 w 196"/>
                <a:gd name="T103" fmla="*/ 9 h 323"/>
                <a:gd name="T104" fmla="*/ 74 w 196"/>
                <a:gd name="T105" fmla="*/ 0 h 323"/>
                <a:gd name="T106" fmla="*/ 57 w 196"/>
                <a:gd name="T107" fmla="*/ 6 h 323"/>
                <a:gd name="T108" fmla="*/ 48 w 196"/>
                <a:gd name="T109" fmla="*/ 20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6" h="323">
                  <a:moveTo>
                    <a:pt x="48" y="20"/>
                  </a:moveTo>
                  <a:lnTo>
                    <a:pt x="48" y="20"/>
                  </a:lnTo>
                  <a:lnTo>
                    <a:pt x="45" y="32"/>
                  </a:lnTo>
                  <a:lnTo>
                    <a:pt x="45" y="47"/>
                  </a:lnTo>
                  <a:lnTo>
                    <a:pt x="48" y="68"/>
                  </a:lnTo>
                  <a:lnTo>
                    <a:pt x="48" y="68"/>
                  </a:lnTo>
                  <a:lnTo>
                    <a:pt x="48" y="74"/>
                  </a:lnTo>
                  <a:lnTo>
                    <a:pt x="45" y="80"/>
                  </a:lnTo>
                  <a:lnTo>
                    <a:pt x="33" y="86"/>
                  </a:lnTo>
                  <a:lnTo>
                    <a:pt x="21" y="92"/>
                  </a:lnTo>
                  <a:lnTo>
                    <a:pt x="18" y="97"/>
                  </a:lnTo>
                  <a:lnTo>
                    <a:pt x="18" y="106"/>
                  </a:lnTo>
                  <a:lnTo>
                    <a:pt x="18" y="106"/>
                  </a:lnTo>
                  <a:lnTo>
                    <a:pt x="21" y="115"/>
                  </a:lnTo>
                  <a:lnTo>
                    <a:pt x="27" y="121"/>
                  </a:lnTo>
                  <a:lnTo>
                    <a:pt x="45" y="127"/>
                  </a:lnTo>
                  <a:lnTo>
                    <a:pt x="60" y="136"/>
                  </a:lnTo>
                  <a:lnTo>
                    <a:pt x="66" y="142"/>
                  </a:lnTo>
                  <a:lnTo>
                    <a:pt x="66" y="148"/>
                  </a:lnTo>
                  <a:lnTo>
                    <a:pt x="66" y="148"/>
                  </a:lnTo>
                  <a:lnTo>
                    <a:pt x="66" y="154"/>
                  </a:lnTo>
                  <a:lnTo>
                    <a:pt x="63" y="157"/>
                  </a:lnTo>
                  <a:lnTo>
                    <a:pt x="54" y="160"/>
                  </a:lnTo>
                  <a:lnTo>
                    <a:pt x="45" y="160"/>
                  </a:lnTo>
                  <a:lnTo>
                    <a:pt x="30" y="160"/>
                  </a:lnTo>
                  <a:lnTo>
                    <a:pt x="18" y="160"/>
                  </a:lnTo>
                  <a:lnTo>
                    <a:pt x="9" y="163"/>
                  </a:lnTo>
                  <a:lnTo>
                    <a:pt x="3" y="166"/>
                  </a:lnTo>
                  <a:lnTo>
                    <a:pt x="0" y="169"/>
                  </a:lnTo>
                  <a:lnTo>
                    <a:pt x="0" y="177"/>
                  </a:lnTo>
                  <a:lnTo>
                    <a:pt x="0" y="183"/>
                  </a:lnTo>
                  <a:lnTo>
                    <a:pt x="0" y="183"/>
                  </a:lnTo>
                  <a:lnTo>
                    <a:pt x="0" y="213"/>
                  </a:lnTo>
                  <a:lnTo>
                    <a:pt x="0" y="225"/>
                  </a:lnTo>
                  <a:lnTo>
                    <a:pt x="3" y="237"/>
                  </a:lnTo>
                  <a:lnTo>
                    <a:pt x="9" y="246"/>
                  </a:lnTo>
                  <a:lnTo>
                    <a:pt x="18" y="251"/>
                  </a:lnTo>
                  <a:lnTo>
                    <a:pt x="27" y="254"/>
                  </a:lnTo>
                  <a:lnTo>
                    <a:pt x="42" y="254"/>
                  </a:lnTo>
                  <a:lnTo>
                    <a:pt x="42" y="254"/>
                  </a:lnTo>
                  <a:lnTo>
                    <a:pt x="45" y="257"/>
                  </a:lnTo>
                  <a:lnTo>
                    <a:pt x="45" y="266"/>
                  </a:lnTo>
                  <a:lnTo>
                    <a:pt x="39" y="287"/>
                  </a:lnTo>
                  <a:lnTo>
                    <a:pt x="36" y="299"/>
                  </a:lnTo>
                  <a:lnTo>
                    <a:pt x="36" y="311"/>
                  </a:lnTo>
                  <a:lnTo>
                    <a:pt x="36" y="317"/>
                  </a:lnTo>
                  <a:lnTo>
                    <a:pt x="45" y="323"/>
                  </a:lnTo>
                  <a:lnTo>
                    <a:pt x="45" y="323"/>
                  </a:lnTo>
                  <a:lnTo>
                    <a:pt x="54" y="323"/>
                  </a:lnTo>
                  <a:lnTo>
                    <a:pt x="63" y="320"/>
                  </a:lnTo>
                  <a:lnTo>
                    <a:pt x="69" y="314"/>
                  </a:lnTo>
                  <a:lnTo>
                    <a:pt x="74" y="305"/>
                  </a:lnTo>
                  <a:lnTo>
                    <a:pt x="83" y="290"/>
                  </a:lnTo>
                  <a:lnTo>
                    <a:pt x="89" y="284"/>
                  </a:lnTo>
                  <a:lnTo>
                    <a:pt x="95" y="278"/>
                  </a:lnTo>
                  <a:lnTo>
                    <a:pt x="95" y="278"/>
                  </a:lnTo>
                  <a:lnTo>
                    <a:pt x="110" y="275"/>
                  </a:lnTo>
                  <a:lnTo>
                    <a:pt x="119" y="266"/>
                  </a:lnTo>
                  <a:lnTo>
                    <a:pt x="125" y="260"/>
                  </a:lnTo>
                  <a:lnTo>
                    <a:pt x="128" y="248"/>
                  </a:lnTo>
                  <a:lnTo>
                    <a:pt x="131" y="240"/>
                  </a:lnTo>
                  <a:lnTo>
                    <a:pt x="131" y="228"/>
                  </a:lnTo>
                  <a:lnTo>
                    <a:pt x="131" y="201"/>
                  </a:lnTo>
                  <a:lnTo>
                    <a:pt x="131" y="201"/>
                  </a:lnTo>
                  <a:lnTo>
                    <a:pt x="131" y="195"/>
                  </a:lnTo>
                  <a:lnTo>
                    <a:pt x="134" y="192"/>
                  </a:lnTo>
                  <a:lnTo>
                    <a:pt x="145" y="183"/>
                  </a:lnTo>
                  <a:lnTo>
                    <a:pt x="160" y="180"/>
                  </a:lnTo>
                  <a:lnTo>
                    <a:pt x="172" y="183"/>
                  </a:lnTo>
                  <a:lnTo>
                    <a:pt x="172" y="183"/>
                  </a:lnTo>
                  <a:lnTo>
                    <a:pt x="184" y="183"/>
                  </a:lnTo>
                  <a:lnTo>
                    <a:pt x="190" y="180"/>
                  </a:lnTo>
                  <a:lnTo>
                    <a:pt x="193" y="174"/>
                  </a:lnTo>
                  <a:lnTo>
                    <a:pt x="196" y="169"/>
                  </a:lnTo>
                  <a:lnTo>
                    <a:pt x="190" y="163"/>
                  </a:lnTo>
                  <a:lnTo>
                    <a:pt x="184" y="157"/>
                  </a:lnTo>
                  <a:lnTo>
                    <a:pt x="169" y="151"/>
                  </a:lnTo>
                  <a:lnTo>
                    <a:pt x="148" y="148"/>
                  </a:lnTo>
                  <a:lnTo>
                    <a:pt x="148" y="148"/>
                  </a:lnTo>
                  <a:lnTo>
                    <a:pt x="143" y="145"/>
                  </a:lnTo>
                  <a:lnTo>
                    <a:pt x="143" y="142"/>
                  </a:lnTo>
                  <a:lnTo>
                    <a:pt x="143" y="136"/>
                  </a:lnTo>
                  <a:lnTo>
                    <a:pt x="143" y="130"/>
                  </a:lnTo>
                  <a:lnTo>
                    <a:pt x="151" y="112"/>
                  </a:lnTo>
                  <a:lnTo>
                    <a:pt x="160" y="95"/>
                  </a:lnTo>
                  <a:lnTo>
                    <a:pt x="160" y="95"/>
                  </a:lnTo>
                  <a:lnTo>
                    <a:pt x="163" y="83"/>
                  </a:lnTo>
                  <a:lnTo>
                    <a:pt x="160" y="74"/>
                  </a:lnTo>
                  <a:lnTo>
                    <a:pt x="154" y="71"/>
                  </a:lnTo>
                  <a:lnTo>
                    <a:pt x="145" y="68"/>
                  </a:lnTo>
                  <a:lnTo>
                    <a:pt x="125" y="65"/>
                  </a:lnTo>
                  <a:lnTo>
                    <a:pt x="119" y="62"/>
                  </a:lnTo>
                  <a:lnTo>
                    <a:pt x="116" y="53"/>
                  </a:lnTo>
                  <a:lnTo>
                    <a:pt x="116" y="53"/>
                  </a:lnTo>
                  <a:lnTo>
                    <a:pt x="116" y="41"/>
                  </a:lnTo>
                  <a:lnTo>
                    <a:pt x="116" y="38"/>
                  </a:lnTo>
                  <a:lnTo>
                    <a:pt x="113" y="35"/>
                  </a:lnTo>
                  <a:lnTo>
                    <a:pt x="110" y="38"/>
                  </a:lnTo>
                  <a:lnTo>
                    <a:pt x="101" y="41"/>
                  </a:lnTo>
                  <a:lnTo>
                    <a:pt x="98" y="38"/>
                  </a:lnTo>
                  <a:lnTo>
                    <a:pt x="98" y="32"/>
                  </a:lnTo>
                  <a:lnTo>
                    <a:pt x="98" y="32"/>
                  </a:lnTo>
                  <a:lnTo>
                    <a:pt x="95" y="18"/>
                  </a:lnTo>
                  <a:lnTo>
                    <a:pt x="89" y="9"/>
                  </a:lnTo>
                  <a:lnTo>
                    <a:pt x="83" y="3"/>
                  </a:lnTo>
                  <a:lnTo>
                    <a:pt x="74" y="0"/>
                  </a:lnTo>
                  <a:lnTo>
                    <a:pt x="66" y="0"/>
                  </a:lnTo>
                  <a:lnTo>
                    <a:pt x="57" y="6"/>
                  </a:lnTo>
                  <a:lnTo>
                    <a:pt x="51" y="12"/>
                  </a:lnTo>
                  <a:lnTo>
                    <a:pt x="48" y="20"/>
                  </a:lnTo>
                  <a:lnTo>
                    <a:pt x="48" y="20"/>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673" name="Freeform 17"/>
            <p:cNvSpPr>
              <a:spLocks/>
            </p:cNvSpPr>
            <p:nvPr/>
          </p:nvSpPr>
          <p:spPr bwMode="auto">
            <a:xfrm>
              <a:off x="4188" y="643"/>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674" name="Freeform 18"/>
            <p:cNvSpPr>
              <a:spLocks/>
            </p:cNvSpPr>
            <p:nvPr/>
          </p:nvSpPr>
          <p:spPr bwMode="auto">
            <a:xfrm>
              <a:off x="4206" y="628"/>
              <a:ext cx="9" cy="9"/>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675" name="Freeform 19"/>
            <p:cNvSpPr>
              <a:spLocks/>
            </p:cNvSpPr>
            <p:nvPr/>
          </p:nvSpPr>
          <p:spPr bwMode="auto">
            <a:xfrm>
              <a:off x="4206" y="660"/>
              <a:ext cx="9" cy="9"/>
            </a:xfrm>
            <a:custGeom>
              <a:avLst/>
              <a:gdLst>
                <a:gd name="T0" fmla="*/ 3 w 9"/>
                <a:gd name="T1" fmla="*/ 9 h 9"/>
                <a:gd name="T2" fmla="*/ 3 w 9"/>
                <a:gd name="T3" fmla="*/ 9 h 9"/>
                <a:gd name="T4" fmla="*/ 6 w 9"/>
                <a:gd name="T5" fmla="*/ 9 h 9"/>
                <a:gd name="T6" fmla="*/ 9 w 9"/>
                <a:gd name="T7" fmla="*/ 6 h 9"/>
                <a:gd name="T8" fmla="*/ 9 w 9"/>
                <a:gd name="T9" fmla="*/ 6 h 9"/>
                <a:gd name="T10" fmla="*/ 6 w 9"/>
                <a:gd name="T11" fmla="*/ 3 h 9"/>
                <a:gd name="T12" fmla="*/ 3 w 9"/>
                <a:gd name="T13" fmla="*/ 0 h 9"/>
                <a:gd name="T14" fmla="*/ 3 w 9"/>
                <a:gd name="T15" fmla="*/ 0 h 9"/>
                <a:gd name="T16" fmla="*/ 0 w 9"/>
                <a:gd name="T17" fmla="*/ 3 h 9"/>
                <a:gd name="T18" fmla="*/ 0 w 9"/>
                <a:gd name="T19" fmla="*/ 6 h 9"/>
                <a:gd name="T20" fmla="*/ 0 w 9"/>
                <a:gd name="T21" fmla="*/ 6 h 9"/>
                <a:gd name="T22" fmla="*/ 0 w 9"/>
                <a:gd name="T23" fmla="*/ 9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9"/>
                  </a:lnTo>
                  <a:lnTo>
                    <a:pt x="9" y="6"/>
                  </a:lnTo>
                  <a:lnTo>
                    <a:pt x="9" y="6"/>
                  </a:lnTo>
                  <a:lnTo>
                    <a:pt x="6" y="3"/>
                  </a:lnTo>
                  <a:lnTo>
                    <a:pt x="3" y="0"/>
                  </a:lnTo>
                  <a:lnTo>
                    <a:pt x="3" y="0"/>
                  </a:lnTo>
                  <a:lnTo>
                    <a:pt x="0" y="3"/>
                  </a:lnTo>
                  <a:lnTo>
                    <a:pt x="0" y="6"/>
                  </a:lnTo>
                  <a:lnTo>
                    <a:pt x="0" y="6"/>
                  </a:lnTo>
                  <a:lnTo>
                    <a:pt x="0" y="9"/>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676" name="Freeform 20"/>
            <p:cNvSpPr>
              <a:spLocks/>
            </p:cNvSpPr>
            <p:nvPr/>
          </p:nvSpPr>
          <p:spPr bwMode="auto">
            <a:xfrm>
              <a:off x="4224" y="539"/>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677" name="Freeform 21"/>
            <p:cNvSpPr>
              <a:spLocks/>
            </p:cNvSpPr>
            <p:nvPr/>
          </p:nvSpPr>
          <p:spPr bwMode="auto">
            <a:xfrm>
              <a:off x="4224" y="572"/>
              <a:ext cx="9" cy="9"/>
            </a:xfrm>
            <a:custGeom>
              <a:avLst/>
              <a:gdLst>
                <a:gd name="T0" fmla="*/ 6 w 9"/>
                <a:gd name="T1" fmla="*/ 9 h 9"/>
                <a:gd name="T2" fmla="*/ 6 w 9"/>
                <a:gd name="T3" fmla="*/ 9 h 9"/>
                <a:gd name="T4" fmla="*/ 9 w 9"/>
                <a:gd name="T5" fmla="*/ 9 h 9"/>
                <a:gd name="T6" fmla="*/ 9 w 9"/>
                <a:gd name="T7" fmla="*/ 6 h 9"/>
                <a:gd name="T8" fmla="*/ 9 w 9"/>
                <a:gd name="T9" fmla="*/ 6 h 9"/>
                <a:gd name="T10" fmla="*/ 9 w 9"/>
                <a:gd name="T11" fmla="*/ 3 h 9"/>
                <a:gd name="T12" fmla="*/ 6 w 9"/>
                <a:gd name="T13" fmla="*/ 0 h 9"/>
                <a:gd name="T14" fmla="*/ 6 w 9"/>
                <a:gd name="T15" fmla="*/ 0 h 9"/>
                <a:gd name="T16" fmla="*/ 3 w 9"/>
                <a:gd name="T17" fmla="*/ 3 h 9"/>
                <a:gd name="T18" fmla="*/ 0 w 9"/>
                <a:gd name="T19" fmla="*/ 6 h 9"/>
                <a:gd name="T20" fmla="*/ 0 w 9"/>
                <a:gd name="T21" fmla="*/ 6 h 9"/>
                <a:gd name="T22" fmla="*/ 3 w 9"/>
                <a:gd name="T23" fmla="*/ 9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9"/>
                  </a:lnTo>
                  <a:lnTo>
                    <a:pt x="9" y="6"/>
                  </a:lnTo>
                  <a:lnTo>
                    <a:pt x="9" y="6"/>
                  </a:lnTo>
                  <a:lnTo>
                    <a:pt x="9" y="3"/>
                  </a:lnTo>
                  <a:lnTo>
                    <a:pt x="6" y="0"/>
                  </a:lnTo>
                  <a:lnTo>
                    <a:pt x="6" y="0"/>
                  </a:lnTo>
                  <a:lnTo>
                    <a:pt x="3" y="3"/>
                  </a:lnTo>
                  <a:lnTo>
                    <a:pt x="0" y="6"/>
                  </a:lnTo>
                  <a:lnTo>
                    <a:pt x="0" y="6"/>
                  </a:lnTo>
                  <a:lnTo>
                    <a:pt x="3" y="9"/>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678" name="Freeform 22"/>
            <p:cNvSpPr>
              <a:spLocks/>
            </p:cNvSpPr>
            <p:nvPr/>
          </p:nvSpPr>
          <p:spPr bwMode="auto">
            <a:xfrm>
              <a:off x="4224" y="610"/>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679" name="Freeform 23"/>
            <p:cNvSpPr>
              <a:spLocks/>
            </p:cNvSpPr>
            <p:nvPr/>
          </p:nvSpPr>
          <p:spPr bwMode="auto">
            <a:xfrm>
              <a:off x="4224" y="643"/>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680" name="Freeform 24"/>
            <p:cNvSpPr>
              <a:spLocks/>
            </p:cNvSpPr>
            <p:nvPr/>
          </p:nvSpPr>
          <p:spPr bwMode="auto">
            <a:xfrm>
              <a:off x="4224" y="681"/>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681" name="Freeform 25"/>
            <p:cNvSpPr>
              <a:spLocks/>
            </p:cNvSpPr>
            <p:nvPr/>
          </p:nvSpPr>
          <p:spPr bwMode="auto">
            <a:xfrm>
              <a:off x="4224" y="714"/>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682" name="Freeform 26"/>
            <p:cNvSpPr>
              <a:spLocks/>
            </p:cNvSpPr>
            <p:nvPr/>
          </p:nvSpPr>
          <p:spPr bwMode="auto">
            <a:xfrm>
              <a:off x="4224" y="752"/>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683" name="Freeform 27"/>
            <p:cNvSpPr>
              <a:spLocks/>
            </p:cNvSpPr>
            <p:nvPr/>
          </p:nvSpPr>
          <p:spPr bwMode="auto">
            <a:xfrm>
              <a:off x="4241" y="521"/>
              <a:ext cx="6" cy="6"/>
            </a:xfrm>
            <a:custGeom>
              <a:avLst/>
              <a:gdLst>
                <a:gd name="T0" fmla="*/ 3 w 6"/>
                <a:gd name="T1" fmla="*/ 6 h 6"/>
                <a:gd name="T2" fmla="*/ 3 w 6"/>
                <a:gd name="T3" fmla="*/ 6 h 6"/>
                <a:gd name="T4" fmla="*/ 6 w 6"/>
                <a:gd name="T5" fmla="*/ 6 h 6"/>
                <a:gd name="T6" fmla="*/ 6 w 6"/>
                <a:gd name="T7" fmla="*/ 3 h 6"/>
                <a:gd name="T8" fmla="*/ 6 w 6"/>
                <a:gd name="T9" fmla="*/ 3 h 6"/>
                <a:gd name="T10" fmla="*/ 6 w 6"/>
                <a:gd name="T11" fmla="*/ 0 h 6"/>
                <a:gd name="T12" fmla="*/ 3 w 6"/>
                <a:gd name="T13" fmla="*/ 0 h 6"/>
                <a:gd name="T14" fmla="*/ 3 w 6"/>
                <a:gd name="T15" fmla="*/ 0 h 6"/>
                <a:gd name="T16" fmla="*/ 0 w 6"/>
                <a:gd name="T17" fmla="*/ 0 h 6"/>
                <a:gd name="T18" fmla="*/ 0 w 6"/>
                <a:gd name="T19" fmla="*/ 3 h 6"/>
                <a:gd name="T20" fmla="*/ 0 w 6"/>
                <a:gd name="T21" fmla="*/ 3 h 6"/>
                <a:gd name="T22" fmla="*/ 0 w 6"/>
                <a:gd name="T23" fmla="*/ 6 h 6"/>
                <a:gd name="T24" fmla="*/ 3 w 6"/>
                <a:gd name="T25" fmla="*/ 6 h 6"/>
                <a:gd name="T26" fmla="*/ 3 w 6"/>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6">
                  <a:moveTo>
                    <a:pt x="3" y="6"/>
                  </a:moveTo>
                  <a:lnTo>
                    <a:pt x="3" y="6"/>
                  </a:lnTo>
                  <a:lnTo>
                    <a:pt x="6" y="6"/>
                  </a:lnTo>
                  <a:lnTo>
                    <a:pt x="6" y="3"/>
                  </a:lnTo>
                  <a:lnTo>
                    <a:pt x="6" y="3"/>
                  </a:lnTo>
                  <a:lnTo>
                    <a:pt x="6" y="0"/>
                  </a:lnTo>
                  <a:lnTo>
                    <a:pt x="3" y="0"/>
                  </a:lnTo>
                  <a:lnTo>
                    <a:pt x="3" y="0"/>
                  </a:lnTo>
                  <a:lnTo>
                    <a:pt x="0" y="0"/>
                  </a:lnTo>
                  <a:lnTo>
                    <a:pt x="0" y="3"/>
                  </a:lnTo>
                  <a:lnTo>
                    <a:pt x="0" y="3"/>
                  </a:lnTo>
                  <a:lnTo>
                    <a:pt x="0" y="6"/>
                  </a:lnTo>
                  <a:lnTo>
                    <a:pt x="3" y="6"/>
                  </a:lnTo>
                  <a:lnTo>
                    <a:pt x="3"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684" name="Freeform 28"/>
            <p:cNvSpPr>
              <a:spLocks/>
            </p:cNvSpPr>
            <p:nvPr/>
          </p:nvSpPr>
          <p:spPr bwMode="auto">
            <a:xfrm>
              <a:off x="4241" y="557"/>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685" name="Freeform 29"/>
            <p:cNvSpPr>
              <a:spLocks/>
            </p:cNvSpPr>
            <p:nvPr/>
          </p:nvSpPr>
          <p:spPr bwMode="auto">
            <a:xfrm>
              <a:off x="4241" y="592"/>
              <a:ext cx="6" cy="6"/>
            </a:xfrm>
            <a:custGeom>
              <a:avLst/>
              <a:gdLst>
                <a:gd name="T0" fmla="*/ 3 w 6"/>
                <a:gd name="T1" fmla="*/ 6 h 6"/>
                <a:gd name="T2" fmla="*/ 3 w 6"/>
                <a:gd name="T3" fmla="*/ 6 h 6"/>
                <a:gd name="T4" fmla="*/ 6 w 6"/>
                <a:gd name="T5" fmla="*/ 6 h 6"/>
                <a:gd name="T6" fmla="*/ 6 w 6"/>
                <a:gd name="T7" fmla="*/ 3 h 6"/>
                <a:gd name="T8" fmla="*/ 6 w 6"/>
                <a:gd name="T9" fmla="*/ 3 h 6"/>
                <a:gd name="T10" fmla="*/ 6 w 6"/>
                <a:gd name="T11" fmla="*/ 0 h 6"/>
                <a:gd name="T12" fmla="*/ 3 w 6"/>
                <a:gd name="T13" fmla="*/ 0 h 6"/>
                <a:gd name="T14" fmla="*/ 3 w 6"/>
                <a:gd name="T15" fmla="*/ 0 h 6"/>
                <a:gd name="T16" fmla="*/ 0 w 6"/>
                <a:gd name="T17" fmla="*/ 0 h 6"/>
                <a:gd name="T18" fmla="*/ 0 w 6"/>
                <a:gd name="T19" fmla="*/ 3 h 6"/>
                <a:gd name="T20" fmla="*/ 0 w 6"/>
                <a:gd name="T21" fmla="*/ 3 h 6"/>
                <a:gd name="T22" fmla="*/ 0 w 6"/>
                <a:gd name="T23" fmla="*/ 6 h 6"/>
                <a:gd name="T24" fmla="*/ 3 w 6"/>
                <a:gd name="T25" fmla="*/ 6 h 6"/>
                <a:gd name="T26" fmla="*/ 3 w 6"/>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6">
                  <a:moveTo>
                    <a:pt x="3" y="6"/>
                  </a:moveTo>
                  <a:lnTo>
                    <a:pt x="3" y="6"/>
                  </a:lnTo>
                  <a:lnTo>
                    <a:pt x="6" y="6"/>
                  </a:lnTo>
                  <a:lnTo>
                    <a:pt x="6" y="3"/>
                  </a:lnTo>
                  <a:lnTo>
                    <a:pt x="6" y="3"/>
                  </a:lnTo>
                  <a:lnTo>
                    <a:pt x="6" y="0"/>
                  </a:lnTo>
                  <a:lnTo>
                    <a:pt x="3" y="0"/>
                  </a:lnTo>
                  <a:lnTo>
                    <a:pt x="3" y="0"/>
                  </a:lnTo>
                  <a:lnTo>
                    <a:pt x="0" y="0"/>
                  </a:lnTo>
                  <a:lnTo>
                    <a:pt x="0" y="3"/>
                  </a:lnTo>
                  <a:lnTo>
                    <a:pt x="0" y="3"/>
                  </a:lnTo>
                  <a:lnTo>
                    <a:pt x="0" y="6"/>
                  </a:lnTo>
                  <a:lnTo>
                    <a:pt x="3" y="6"/>
                  </a:lnTo>
                  <a:lnTo>
                    <a:pt x="3"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686" name="Freeform 30"/>
            <p:cNvSpPr>
              <a:spLocks/>
            </p:cNvSpPr>
            <p:nvPr/>
          </p:nvSpPr>
          <p:spPr bwMode="auto">
            <a:xfrm>
              <a:off x="4241" y="628"/>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687" name="Freeform 31"/>
            <p:cNvSpPr>
              <a:spLocks/>
            </p:cNvSpPr>
            <p:nvPr/>
          </p:nvSpPr>
          <p:spPr bwMode="auto">
            <a:xfrm>
              <a:off x="4241" y="660"/>
              <a:ext cx="6" cy="9"/>
            </a:xfrm>
            <a:custGeom>
              <a:avLst/>
              <a:gdLst>
                <a:gd name="T0" fmla="*/ 3 w 6"/>
                <a:gd name="T1" fmla="*/ 9 h 9"/>
                <a:gd name="T2" fmla="*/ 3 w 6"/>
                <a:gd name="T3" fmla="*/ 9 h 9"/>
                <a:gd name="T4" fmla="*/ 6 w 6"/>
                <a:gd name="T5" fmla="*/ 9 h 9"/>
                <a:gd name="T6" fmla="*/ 6 w 6"/>
                <a:gd name="T7" fmla="*/ 6 h 9"/>
                <a:gd name="T8" fmla="*/ 6 w 6"/>
                <a:gd name="T9" fmla="*/ 6 h 9"/>
                <a:gd name="T10" fmla="*/ 6 w 6"/>
                <a:gd name="T11" fmla="*/ 3 h 9"/>
                <a:gd name="T12" fmla="*/ 3 w 6"/>
                <a:gd name="T13" fmla="*/ 0 h 9"/>
                <a:gd name="T14" fmla="*/ 3 w 6"/>
                <a:gd name="T15" fmla="*/ 0 h 9"/>
                <a:gd name="T16" fmla="*/ 0 w 6"/>
                <a:gd name="T17" fmla="*/ 3 h 9"/>
                <a:gd name="T18" fmla="*/ 0 w 6"/>
                <a:gd name="T19" fmla="*/ 6 h 9"/>
                <a:gd name="T20" fmla="*/ 0 w 6"/>
                <a:gd name="T21" fmla="*/ 6 h 9"/>
                <a:gd name="T22" fmla="*/ 0 w 6"/>
                <a:gd name="T23" fmla="*/ 9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9"/>
                  </a:lnTo>
                  <a:lnTo>
                    <a:pt x="6" y="6"/>
                  </a:lnTo>
                  <a:lnTo>
                    <a:pt x="6" y="6"/>
                  </a:lnTo>
                  <a:lnTo>
                    <a:pt x="6" y="3"/>
                  </a:lnTo>
                  <a:lnTo>
                    <a:pt x="3" y="0"/>
                  </a:lnTo>
                  <a:lnTo>
                    <a:pt x="3" y="0"/>
                  </a:lnTo>
                  <a:lnTo>
                    <a:pt x="0" y="3"/>
                  </a:lnTo>
                  <a:lnTo>
                    <a:pt x="0" y="6"/>
                  </a:lnTo>
                  <a:lnTo>
                    <a:pt x="0" y="6"/>
                  </a:lnTo>
                  <a:lnTo>
                    <a:pt x="0" y="9"/>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688" name="Freeform 32"/>
            <p:cNvSpPr>
              <a:spLocks/>
            </p:cNvSpPr>
            <p:nvPr/>
          </p:nvSpPr>
          <p:spPr bwMode="auto">
            <a:xfrm>
              <a:off x="4241" y="699"/>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689" name="Freeform 33"/>
            <p:cNvSpPr>
              <a:spLocks/>
            </p:cNvSpPr>
            <p:nvPr/>
          </p:nvSpPr>
          <p:spPr bwMode="auto">
            <a:xfrm>
              <a:off x="4241" y="732"/>
              <a:ext cx="6" cy="8"/>
            </a:xfrm>
            <a:custGeom>
              <a:avLst/>
              <a:gdLst>
                <a:gd name="T0" fmla="*/ 3 w 6"/>
                <a:gd name="T1" fmla="*/ 8 h 8"/>
                <a:gd name="T2" fmla="*/ 3 w 6"/>
                <a:gd name="T3" fmla="*/ 8 h 8"/>
                <a:gd name="T4" fmla="*/ 6 w 6"/>
                <a:gd name="T5" fmla="*/ 8 h 8"/>
                <a:gd name="T6" fmla="*/ 6 w 6"/>
                <a:gd name="T7" fmla="*/ 5 h 8"/>
                <a:gd name="T8" fmla="*/ 6 w 6"/>
                <a:gd name="T9" fmla="*/ 5 h 8"/>
                <a:gd name="T10" fmla="*/ 6 w 6"/>
                <a:gd name="T11" fmla="*/ 2 h 8"/>
                <a:gd name="T12" fmla="*/ 3 w 6"/>
                <a:gd name="T13" fmla="*/ 0 h 8"/>
                <a:gd name="T14" fmla="*/ 3 w 6"/>
                <a:gd name="T15" fmla="*/ 0 h 8"/>
                <a:gd name="T16" fmla="*/ 0 w 6"/>
                <a:gd name="T17" fmla="*/ 2 h 8"/>
                <a:gd name="T18" fmla="*/ 0 w 6"/>
                <a:gd name="T19" fmla="*/ 5 h 8"/>
                <a:gd name="T20" fmla="*/ 0 w 6"/>
                <a:gd name="T21" fmla="*/ 5 h 8"/>
                <a:gd name="T22" fmla="*/ 0 w 6"/>
                <a:gd name="T23" fmla="*/ 8 h 8"/>
                <a:gd name="T24" fmla="*/ 3 w 6"/>
                <a:gd name="T25" fmla="*/ 8 h 8"/>
                <a:gd name="T26" fmla="*/ 3 w 6"/>
                <a:gd name="T2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8">
                  <a:moveTo>
                    <a:pt x="3" y="8"/>
                  </a:moveTo>
                  <a:lnTo>
                    <a:pt x="3" y="8"/>
                  </a:lnTo>
                  <a:lnTo>
                    <a:pt x="6" y="8"/>
                  </a:lnTo>
                  <a:lnTo>
                    <a:pt x="6" y="5"/>
                  </a:lnTo>
                  <a:lnTo>
                    <a:pt x="6" y="5"/>
                  </a:lnTo>
                  <a:lnTo>
                    <a:pt x="6" y="2"/>
                  </a:lnTo>
                  <a:lnTo>
                    <a:pt x="3" y="0"/>
                  </a:lnTo>
                  <a:lnTo>
                    <a:pt x="3" y="0"/>
                  </a:lnTo>
                  <a:lnTo>
                    <a:pt x="0" y="2"/>
                  </a:lnTo>
                  <a:lnTo>
                    <a:pt x="0" y="5"/>
                  </a:lnTo>
                  <a:lnTo>
                    <a:pt x="0" y="5"/>
                  </a:lnTo>
                  <a:lnTo>
                    <a:pt x="0" y="8"/>
                  </a:lnTo>
                  <a:lnTo>
                    <a:pt x="3" y="8"/>
                  </a:lnTo>
                  <a:lnTo>
                    <a:pt x="3"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690" name="Freeform 34"/>
            <p:cNvSpPr>
              <a:spLocks/>
            </p:cNvSpPr>
            <p:nvPr/>
          </p:nvSpPr>
          <p:spPr bwMode="auto">
            <a:xfrm>
              <a:off x="4241" y="770"/>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691" name="Freeform 35"/>
            <p:cNvSpPr>
              <a:spLocks/>
            </p:cNvSpPr>
            <p:nvPr/>
          </p:nvSpPr>
          <p:spPr bwMode="auto">
            <a:xfrm>
              <a:off x="4241" y="806"/>
              <a:ext cx="6" cy="5"/>
            </a:xfrm>
            <a:custGeom>
              <a:avLst/>
              <a:gdLst>
                <a:gd name="T0" fmla="*/ 3 w 6"/>
                <a:gd name="T1" fmla="*/ 5 h 5"/>
                <a:gd name="T2" fmla="*/ 3 w 6"/>
                <a:gd name="T3" fmla="*/ 5 h 5"/>
                <a:gd name="T4" fmla="*/ 6 w 6"/>
                <a:gd name="T5" fmla="*/ 5 h 5"/>
                <a:gd name="T6" fmla="*/ 6 w 6"/>
                <a:gd name="T7" fmla="*/ 3 h 5"/>
                <a:gd name="T8" fmla="*/ 6 w 6"/>
                <a:gd name="T9" fmla="*/ 3 h 5"/>
                <a:gd name="T10" fmla="*/ 6 w 6"/>
                <a:gd name="T11" fmla="*/ 0 h 5"/>
                <a:gd name="T12" fmla="*/ 3 w 6"/>
                <a:gd name="T13" fmla="*/ 0 h 5"/>
                <a:gd name="T14" fmla="*/ 3 w 6"/>
                <a:gd name="T15" fmla="*/ 0 h 5"/>
                <a:gd name="T16" fmla="*/ 0 w 6"/>
                <a:gd name="T17" fmla="*/ 0 h 5"/>
                <a:gd name="T18" fmla="*/ 0 w 6"/>
                <a:gd name="T19" fmla="*/ 3 h 5"/>
                <a:gd name="T20" fmla="*/ 0 w 6"/>
                <a:gd name="T21" fmla="*/ 3 h 5"/>
                <a:gd name="T22" fmla="*/ 0 w 6"/>
                <a:gd name="T23" fmla="*/ 5 h 5"/>
                <a:gd name="T24" fmla="*/ 3 w 6"/>
                <a:gd name="T25" fmla="*/ 5 h 5"/>
                <a:gd name="T26" fmla="*/ 3 w 6"/>
                <a:gd name="T2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5">
                  <a:moveTo>
                    <a:pt x="3" y="5"/>
                  </a:moveTo>
                  <a:lnTo>
                    <a:pt x="3" y="5"/>
                  </a:lnTo>
                  <a:lnTo>
                    <a:pt x="6" y="5"/>
                  </a:lnTo>
                  <a:lnTo>
                    <a:pt x="6" y="3"/>
                  </a:lnTo>
                  <a:lnTo>
                    <a:pt x="6" y="3"/>
                  </a:lnTo>
                  <a:lnTo>
                    <a:pt x="6" y="0"/>
                  </a:lnTo>
                  <a:lnTo>
                    <a:pt x="3" y="0"/>
                  </a:lnTo>
                  <a:lnTo>
                    <a:pt x="3" y="0"/>
                  </a:lnTo>
                  <a:lnTo>
                    <a:pt x="0" y="0"/>
                  </a:lnTo>
                  <a:lnTo>
                    <a:pt x="0" y="3"/>
                  </a:lnTo>
                  <a:lnTo>
                    <a:pt x="0" y="3"/>
                  </a:lnTo>
                  <a:lnTo>
                    <a:pt x="0" y="5"/>
                  </a:lnTo>
                  <a:lnTo>
                    <a:pt x="3" y="5"/>
                  </a:lnTo>
                  <a:lnTo>
                    <a:pt x="3"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692" name="Freeform 36"/>
            <p:cNvSpPr>
              <a:spLocks/>
            </p:cNvSpPr>
            <p:nvPr/>
          </p:nvSpPr>
          <p:spPr bwMode="auto">
            <a:xfrm>
              <a:off x="4259" y="468"/>
              <a:ext cx="9" cy="9"/>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693" name="Freeform 37"/>
            <p:cNvSpPr>
              <a:spLocks/>
            </p:cNvSpPr>
            <p:nvPr/>
          </p:nvSpPr>
          <p:spPr bwMode="auto">
            <a:xfrm>
              <a:off x="4259" y="501"/>
              <a:ext cx="9" cy="8"/>
            </a:xfrm>
            <a:custGeom>
              <a:avLst/>
              <a:gdLst>
                <a:gd name="T0" fmla="*/ 3 w 9"/>
                <a:gd name="T1" fmla="*/ 8 h 8"/>
                <a:gd name="T2" fmla="*/ 3 w 9"/>
                <a:gd name="T3" fmla="*/ 8 h 8"/>
                <a:gd name="T4" fmla="*/ 6 w 9"/>
                <a:gd name="T5" fmla="*/ 8 h 8"/>
                <a:gd name="T6" fmla="*/ 9 w 9"/>
                <a:gd name="T7" fmla="*/ 5 h 8"/>
                <a:gd name="T8" fmla="*/ 9 w 9"/>
                <a:gd name="T9" fmla="*/ 5 h 8"/>
                <a:gd name="T10" fmla="*/ 6 w 9"/>
                <a:gd name="T11" fmla="*/ 3 h 8"/>
                <a:gd name="T12" fmla="*/ 3 w 9"/>
                <a:gd name="T13" fmla="*/ 0 h 8"/>
                <a:gd name="T14" fmla="*/ 3 w 9"/>
                <a:gd name="T15" fmla="*/ 0 h 8"/>
                <a:gd name="T16" fmla="*/ 0 w 9"/>
                <a:gd name="T17" fmla="*/ 3 h 8"/>
                <a:gd name="T18" fmla="*/ 0 w 9"/>
                <a:gd name="T19" fmla="*/ 5 h 8"/>
                <a:gd name="T20" fmla="*/ 0 w 9"/>
                <a:gd name="T21" fmla="*/ 5 h 8"/>
                <a:gd name="T22" fmla="*/ 0 w 9"/>
                <a:gd name="T23" fmla="*/ 8 h 8"/>
                <a:gd name="T24" fmla="*/ 3 w 9"/>
                <a:gd name="T25" fmla="*/ 8 h 8"/>
                <a:gd name="T26" fmla="*/ 3 w 9"/>
                <a:gd name="T2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8">
                  <a:moveTo>
                    <a:pt x="3" y="8"/>
                  </a:moveTo>
                  <a:lnTo>
                    <a:pt x="3" y="8"/>
                  </a:lnTo>
                  <a:lnTo>
                    <a:pt x="6" y="8"/>
                  </a:lnTo>
                  <a:lnTo>
                    <a:pt x="9" y="5"/>
                  </a:lnTo>
                  <a:lnTo>
                    <a:pt x="9" y="5"/>
                  </a:lnTo>
                  <a:lnTo>
                    <a:pt x="6" y="3"/>
                  </a:lnTo>
                  <a:lnTo>
                    <a:pt x="3" y="0"/>
                  </a:lnTo>
                  <a:lnTo>
                    <a:pt x="3" y="0"/>
                  </a:lnTo>
                  <a:lnTo>
                    <a:pt x="0" y="3"/>
                  </a:lnTo>
                  <a:lnTo>
                    <a:pt x="0" y="5"/>
                  </a:lnTo>
                  <a:lnTo>
                    <a:pt x="0" y="5"/>
                  </a:lnTo>
                  <a:lnTo>
                    <a:pt x="0" y="8"/>
                  </a:lnTo>
                  <a:lnTo>
                    <a:pt x="3" y="8"/>
                  </a:lnTo>
                  <a:lnTo>
                    <a:pt x="3"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694" name="Freeform 38"/>
            <p:cNvSpPr>
              <a:spLocks/>
            </p:cNvSpPr>
            <p:nvPr/>
          </p:nvSpPr>
          <p:spPr bwMode="auto">
            <a:xfrm>
              <a:off x="4259" y="539"/>
              <a:ext cx="9" cy="9"/>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695" name="Freeform 39"/>
            <p:cNvSpPr>
              <a:spLocks/>
            </p:cNvSpPr>
            <p:nvPr/>
          </p:nvSpPr>
          <p:spPr bwMode="auto">
            <a:xfrm>
              <a:off x="4259" y="572"/>
              <a:ext cx="9" cy="9"/>
            </a:xfrm>
            <a:custGeom>
              <a:avLst/>
              <a:gdLst>
                <a:gd name="T0" fmla="*/ 3 w 9"/>
                <a:gd name="T1" fmla="*/ 9 h 9"/>
                <a:gd name="T2" fmla="*/ 3 w 9"/>
                <a:gd name="T3" fmla="*/ 9 h 9"/>
                <a:gd name="T4" fmla="*/ 6 w 9"/>
                <a:gd name="T5" fmla="*/ 9 h 9"/>
                <a:gd name="T6" fmla="*/ 9 w 9"/>
                <a:gd name="T7" fmla="*/ 6 h 9"/>
                <a:gd name="T8" fmla="*/ 9 w 9"/>
                <a:gd name="T9" fmla="*/ 6 h 9"/>
                <a:gd name="T10" fmla="*/ 6 w 9"/>
                <a:gd name="T11" fmla="*/ 3 h 9"/>
                <a:gd name="T12" fmla="*/ 3 w 9"/>
                <a:gd name="T13" fmla="*/ 0 h 9"/>
                <a:gd name="T14" fmla="*/ 3 w 9"/>
                <a:gd name="T15" fmla="*/ 0 h 9"/>
                <a:gd name="T16" fmla="*/ 0 w 9"/>
                <a:gd name="T17" fmla="*/ 3 h 9"/>
                <a:gd name="T18" fmla="*/ 0 w 9"/>
                <a:gd name="T19" fmla="*/ 6 h 9"/>
                <a:gd name="T20" fmla="*/ 0 w 9"/>
                <a:gd name="T21" fmla="*/ 6 h 9"/>
                <a:gd name="T22" fmla="*/ 0 w 9"/>
                <a:gd name="T23" fmla="*/ 9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9"/>
                  </a:lnTo>
                  <a:lnTo>
                    <a:pt x="9" y="6"/>
                  </a:lnTo>
                  <a:lnTo>
                    <a:pt x="9" y="6"/>
                  </a:lnTo>
                  <a:lnTo>
                    <a:pt x="6" y="3"/>
                  </a:lnTo>
                  <a:lnTo>
                    <a:pt x="3" y="0"/>
                  </a:lnTo>
                  <a:lnTo>
                    <a:pt x="3" y="0"/>
                  </a:lnTo>
                  <a:lnTo>
                    <a:pt x="0" y="3"/>
                  </a:lnTo>
                  <a:lnTo>
                    <a:pt x="0" y="6"/>
                  </a:lnTo>
                  <a:lnTo>
                    <a:pt x="0" y="6"/>
                  </a:lnTo>
                  <a:lnTo>
                    <a:pt x="0" y="9"/>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696" name="Freeform 40"/>
            <p:cNvSpPr>
              <a:spLocks/>
            </p:cNvSpPr>
            <p:nvPr/>
          </p:nvSpPr>
          <p:spPr bwMode="auto">
            <a:xfrm>
              <a:off x="4259" y="610"/>
              <a:ext cx="9" cy="9"/>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697" name="Freeform 41"/>
            <p:cNvSpPr>
              <a:spLocks/>
            </p:cNvSpPr>
            <p:nvPr/>
          </p:nvSpPr>
          <p:spPr bwMode="auto">
            <a:xfrm>
              <a:off x="4259" y="643"/>
              <a:ext cx="9" cy="9"/>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698" name="Freeform 42"/>
            <p:cNvSpPr>
              <a:spLocks/>
            </p:cNvSpPr>
            <p:nvPr/>
          </p:nvSpPr>
          <p:spPr bwMode="auto">
            <a:xfrm>
              <a:off x="4259" y="681"/>
              <a:ext cx="9" cy="9"/>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699" name="Freeform 43"/>
            <p:cNvSpPr>
              <a:spLocks/>
            </p:cNvSpPr>
            <p:nvPr/>
          </p:nvSpPr>
          <p:spPr bwMode="auto">
            <a:xfrm>
              <a:off x="4259" y="714"/>
              <a:ext cx="9" cy="9"/>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00" name="Freeform 44"/>
            <p:cNvSpPr>
              <a:spLocks/>
            </p:cNvSpPr>
            <p:nvPr/>
          </p:nvSpPr>
          <p:spPr bwMode="auto">
            <a:xfrm>
              <a:off x="4259" y="752"/>
              <a:ext cx="9" cy="9"/>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01" name="Freeform 45"/>
            <p:cNvSpPr>
              <a:spLocks/>
            </p:cNvSpPr>
            <p:nvPr/>
          </p:nvSpPr>
          <p:spPr bwMode="auto">
            <a:xfrm>
              <a:off x="4259" y="785"/>
              <a:ext cx="9" cy="9"/>
            </a:xfrm>
            <a:custGeom>
              <a:avLst/>
              <a:gdLst>
                <a:gd name="T0" fmla="*/ 3 w 9"/>
                <a:gd name="T1" fmla="*/ 9 h 9"/>
                <a:gd name="T2" fmla="*/ 3 w 9"/>
                <a:gd name="T3" fmla="*/ 9 h 9"/>
                <a:gd name="T4" fmla="*/ 6 w 9"/>
                <a:gd name="T5" fmla="*/ 9 h 9"/>
                <a:gd name="T6" fmla="*/ 9 w 9"/>
                <a:gd name="T7" fmla="*/ 6 h 9"/>
                <a:gd name="T8" fmla="*/ 9 w 9"/>
                <a:gd name="T9" fmla="*/ 6 h 9"/>
                <a:gd name="T10" fmla="*/ 6 w 9"/>
                <a:gd name="T11" fmla="*/ 3 h 9"/>
                <a:gd name="T12" fmla="*/ 3 w 9"/>
                <a:gd name="T13" fmla="*/ 0 h 9"/>
                <a:gd name="T14" fmla="*/ 3 w 9"/>
                <a:gd name="T15" fmla="*/ 0 h 9"/>
                <a:gd name="T16" fmla="*/ 0 w 9"/>
                <a:gd name="T17" fmla="*/ 3 h 9"/>
                <a:gd name="T18" fmla="*/ 0 w 9"/>
                <a:gd name="T19" fmla="*/ 6 h 9"/>
                <a:gd name="T20" fmla="*/ 0 w 9"/>
                <a:gd name="T21" fmla="*/ 6 h 9"/>
                <a:gd name="T22" fmla="*/ 0 w 9"/>
                <a:gd name="T23" fmla="*/ 9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9"/>
                  </a:lnTo>
                  <a:lnTo>
                    <a:pt x="9" y="6"/>
                  </a:lnTo>
                  <a:lnTo>
                    <a:pt x="9" y="6"/>
                  </a:lnTo>
                  <a:lnTo>
                    <a:pt x="6" y="3"/>
                  </a:lnTo>
                  <a:lnTo>
                    <a:pt x="3" y="0"/>
                  </a:lnTo>
                  <a:lnTo>
                    <a:pt x="3" y="0"/>
                  </a:lnTo>
                  <a:lnTo>
                    <a:pt x="0" y="3"/>
                  </a:lnTo>
                  <a:lnTo>
                    <a:pt x="0" y="6"/>
                  </a:lnTo>
                  <a:lnTo>
                    <a:pt x="0" y="6"/>
                  </a:lnTo>
                  <a:lnTo>
                    <a:pt x="0" y="9"/>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02" name="Freeform 46"/>
            <p:cNvSpPr>
              <a:spLocks/>
            </p:cNvSpPr>
            <p:nvPr/>
          </p:nvSpPr>
          <p:spPr bwMode="auto">
            <a:xfrm>
              <a:off x="4259" y="823"/>
              <a:ext cx="9" cy="9"/>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03" name="Freeform 47"/>
            <p:cNvSpPr>
              <a:spLocks/>
            </p:cNvSpPr>
            <p:nvPr/>
          </p:nvSpPr>
          <p:spPr bwMode="auto">
            <a:xfrm>
              <a:off x="4259" y="856"/>
              <a:ext cx="9" cy="9"/>
            </a:xfrm>
            <a:custGeom>
              <a:avLst/>
              <a:gdLst>
                <a:gd name="T0" fmla="*/ 3 w 9"/>
                <a:gd name="T1" fmla="*/ 9 h 9"/>
                <a:gd name="T2" fmla="*/ 3 w 9"/>
                <a:gd name="T3" fmla="*/ 9 h 9"/>
                <a:gd name="T4" fmla="*/ 6 w 9"/>
                <a:gd name="T5" fmla="*/ 9 h 9"/>
                <a:gd name="T6" fmla="*/ 9 w 9"/>
                <a:gd name="T7" fmla="*/ 6 h 9"/>
                <a:gd name="T8" fmla="*/ 9 w 9"/>
                <a:gd name="T9" fmla="*/ 6 h 9"/>
                <a:gd name="T10" fmla="*/ 6 w 9"/>
                <a:gd name="T11" fmla="*/ 3 h 9"/>
                <a:gd name="T12" fmla="*/ 3 w 9"/>
                <a:gd name="T13" fmla="*/ 0 h 9"/>
                <a:gd name="T14" fmla="*/ 3 w 9"/>
                <a:gd name="T15" fmla="*/ 0 h 9"/>
                <a:gd name="T16" fmla="*/ 0 w 9"/>
                <a:gd name="T17" fmla="*/ 3 h 9"/>
                <a:gd name="T18" fmla="*/ 0 w 9"/>
                <a:gd name="T19" fmla="*/ 6 h 9"/>
                <a:gd name="T20" fmla="*/ 0 w 9"/>
                <a:gd name="T21" fmla="*/ 6 h 9"/>
                <a:gd name="T22" fmla="*/ 0 w 9"/>
                <a:gd name="T23" fmla="*/ 9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9"/>
                  </a:lnTo>
                  <a:lnTo>
                    <a:pt x="9" y="6"/>
                  </a:lnTo>
                  <a:lnTo>
                    <a:pt x="9" y="6"/>
                  </a:lnTo>
                  <a:lnTo>
                    <a:pt x="6" y="3"/>
                  </a:lnTo>
                  <a:lnTo>
                    <a:pt x="3" y="0"/>
                  </a:lnTo>
                  <a:lnTo>
                    <a:pt x="3" y="0"/>
                  </a:lnTo>
                  <a:lnTo>
                    <a:pt x="0" y="3"/>
                  </a:lnTo>
                  <a:lnTo>
                    <a:pt x="0" y="6"/>
                  </a:lnTo>
                  <a:lnTo>
                    <a:pt x="0" y="6"/>
                  </a:lnTo>
                  <a:lnTo>
                    <a:pt x="0" y="9"/>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04" name="Freeform 48"/>
            <p:cNvSpPr>
              <a:spLocks/>
            </p:cNvSpPr>
            <p:nvPr/>
          </p:nvSpPr>
          <p:spPr bwMode="auto">
            <a:xfrm>
              <a:off x="4259" y="894"/>
              <a:ext cx="9" cy="9"/>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05" name="Freeform 49"/>
            <p:cNvSpPr>
              <a:spLocks/>
            </p:cNvSpPr>
            <p:nvPr/>
          </p:nvSpPr>
          <p:spPr bwMode="auto">
            <a:xfrm>
              <a:off x="4274" y="450"/>
              <a:ext cx="9" cy="6"/>
            </a:xfrm>
            <a:custGeom>
              <a:avLst/>
              <a:gdLst>
                <a:gd name="T0" fmla="*/ 6 w 9"/>
                <a:gd name="T1" fmla="*/ 6 h 6"/>
                <a:gd name="T2" fmla="*/ 6 w 9"/>
                <a:gd name="T3" fmla="*/ 6 h 6"/>
                <a:gd name="T4" fmla="*/ 9 w 9"/>
                <a:gd name="T5" fmla="*/ 6 h 6"/>
                <a:gd name="T6" fmla="*/ 9 w 9"/>
                <a:gd name="T7" fmla="*/ 3 h 6"/>
                <a:gd name="T8" fmla="*/ 9 w 9"/>
                <a:gd name="T9" fmla="*/ 3 h 6"/>
                <a:gd name="T10" fmla="*/ 9 w 9"/>
                <a:gd name="T11" fmla="*/ 0 h 6"/>
                <a:gd name="T12" fmla="*/ 6 w 9"/>
                <a:gd name="T13" fmla="*/ 0 h 6"/>
                <a:gd name="T14" fmla="*/ 6 w 9"/>
                <a:gd name="T15" fmla="*/ 0 h 6"/>
                <a:gd name="T16" fmla="*/ 3 w 9"/>
                <a:gd name="T17" fmla="*/ 0 h 6"/>
                <a:gd name="T18" fmla="*/ 0 w 9"/>
                <a:gd name="T19" fmla="*/ 3 h 6"/>
                <a:gd name="T20" fmla="*/ 0 w 9"/>
                <a:gd name="T21" fmla="*/ 3 h 6"/>
                <a:gd name="T22" fmla="*/ 3 w 9"/>
                <a:gd name="T23" fmla="*/ 6 h 6"/>
                <a:gd name="T24" fmla="*/ 6 w 9"/>
                <a:gd name="T25" fmla="*/ 6 h 6"/>
                <a:gd name="T26" fmla="*/ 6 w 9"/>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6">
                  <a:moveTo>
                    <a:pt x="6" y="6"/>
                  </a:moveTo>
                  <a:lnTo>
                    <a:pt x="6" y="6"/>
                  </a:lnTo>
                  <a:lnTo>
                    <a:pt x="9" y="6"/>
                  </a:lnTo>
                  <a:lnTo>
                    <a:pt x="9" y="3"/>
                  </a:lnTo>
                  <a:lnTo>
                    <a:pt x="9" y="3"/>
                  </a:lnTo>
                  <a:lnTo>
                    <a:pt x="9" y="0"/>
                  </a:lnTo>
                  <a:lnTo>
                    <a:pt x="6" y="0"/>
                  </a:lnTo>
                  <a:lnTo>
                    <a:pt x="6" y="0"/>
                  </a:lnTo>
                  <a:lnTo>
                    <a:pt x="3" y="0"/>
                  </a:lnTo>
                  <a:lnTo>
                    <a:pt x="0" y="3"/>
                  </a:lnTo>
                  <a:lnTo>
                    <a:pt x="0" y="3"/>
                  </a:lnTo>
                  <a:lnTo>
                    <a:pt x="3" y="6"/>
                  </a:lnTo>
                  <a:lnTo>
                    <a:pt x="6" y="6"/>
                  </a:lnTo>
                  <a:lnTo>
                    <a:pt x="6"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06" name="Freeform 50"/>
            <p:cNvSpPr>
              <a:spLocks/>
            </p:cNvSpPr>
            <p:nvPr/>
          </p:nvSpPr>
          <p:spPr bwMode="auto">
            <a:xfrm>
              <a:off x="4274" y="486"/>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07" name="Freeform 51"/>
            <p:cNvSpPr>
              <a:spLocks/>
            </p:cNvSpPr>
            <p:nvPr/>
          </p:nvSpPr>
          <p:spPr bwMode="auto">
            <a:xfrm>
              <a:off x="4274" y="521"/>
              <a:ext cx="9" cy="6"/>
            </a:xfrm>
            <a:custGeom>
              <a:avLst/>
              <a:gdLst>
                <a:gd name="T0" fmla="*/ 6 w 9"/>
                <a:gd name="T1" fmla="*/ 6 h 6"/>
                <a:gd name="T2" fmla="*/ 6 w 9"/>
                <a:gd name="T3" fmla="*/ 6 h 6"/>
                <a:gd name="T4" fmla="*/ 9 w 9"/>
                <a:gd name="T5" fmla="*/ 6 h 6"/>
                <a:gd name="T6" fmla="*/ 9 w 9"/>
                <a:gd name="T7" fmla="*/ 3 h 6"/>
                <a:gd name="T8" fmla="*/ 9 w 9"/>
                <a:gd name="T9" fmla="*/ 3 h 6"/>
                <a:gd name="T10" fmla="*/ 9 w 9"/>
                <a:gd name="T11" fmla="*/ 0 h 6"/>
                <a:gd name="T12" fmla="*/ 6 w 9"/>
                <a:gd name="T13" fmla="*/ 0 h 6"/>
                <a:gd name="T14" fmla="*/ 6 w 9"/>
                <a:gd name="T15" fmla="*/ 0 h 6"/>
                <a:gd name="T16" fmla="*/ 3 w 9"/>
                <a:gd name="T17" fmla="*/ 0 h 6"/>
                <a:gd name="T18" fmla="*/ 0 w 9"/>
                <a:gd name="T19" fmla="*/ 3 h 6"/>
                <a:gd name="T20" fmla="*/ 0 w 9"/>
                <a:gd name="T21" fmla="*/ 3 h 6"/>
                <a:gd name="T22" fmla="*/ 3 w 9"/>
                <a:gd name="T23" fmla="*/ 6 h 6"/>
                <a:gd name="T24" fmla="*/ 6 w 9"/>
                <a:gd name="T25" fmla="*/ 6 h 6"/>
                <a:gd name="T26" fmla="*/ 6 w 9"/>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6">
                  <a:moveTo>
                    <a:pt x="6" y="6"/>
                  </a:moveTo>
                  <a:lnTo>
                    <a:pt x="6" y="6"/>
                  </a:lnTo>
                  <a:lnTo>
                    <a:pt x="9" y="6"/>
                  </a:lnTo>
                  <a:lnTo>
                    <a:pt x="9" y="3"/>
                  </a:lnTo>
                  <a:lnTo>
                    <a:pt x="9" y="3"/>
                  </a:lnTo>
                  <a:lnTo>
                    <a:pt x="9" y="0"/>
                  </a:lnTo>
                  <a:lnTo>
                    <a:pt x="6" y="0"/>
                  </a:lnTo>
                  <a:lnTo>
                    <a:pt x="6" y="0"/>
                  </a:lnTo>
                  <a:lnTo>
                    <a:pt x="3" y="0"/>
                  </a:lnTo>
                  <a:lnTo>
                    <a:pt x="0" y="3"/>
                  </a:lnTo>
                  <a:lnTo>
                    <a:pt x="0" y="3"/>
                  </a:lnTo>
                  <a:lnTo>
                    <a:pt x="3" y="6"/>
                  </a:lnTo>
                  <a:lnTo>
                    <a:pt x="6" y="6"/>
                  </a:lnTo>
                  <a:lnTo>
                    <a:pt x="6"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08" name="Freeform 52"/>
            <p:cNvSpPr>
              <a:spLocks/>
            </p:cNvSpPr>
            <p:nvPr/>
          </p:nvSpPr>
          <p:spPr bwMode="auto">
            <a:xfrm>
              <a:off x="4274" y="557"/>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09" name="Freeform 53"/>
            <p:cNvSpPr>
              <a:spLocks/>
            </p:cNvSpPr>
            <p:nvPr/>
          </p:nvSpPr>
          <p:spPr bwMode="auto">
            <a:xfrm>
              <a:off x="4274" y="592"/>
              <a:ext cx="9" cy="6"/>
            </a:xfrm>
            <a:custGeom>
              <a:avLst/>
              <a:gdLst>
                <a:gd name="T0" fmla="*/ 6 w 9"/>
                <a:gd name="T1" fmla="*/ 6 h 6"/>
                <a:gd name="T2" fmla="*/ 6 w 9"/>
                <a:gd name="T3" fmla="*/ 6 h 6"/>
                <a:gd name="T4" fmla="*/ 9 w 9"/>
                <a:gd name="T5" fmla="*/ 6 h 6"/>
                <a:gd name="T6" fmla="*/ 9 w 9"/>
                <a:gd name="T7" fmla="*/ 3 h 6"/>
                <a:gd name="T8" fmla="*/ 9 w 9"/>
                <a:gd name="T9" fmla="*/ 3 h 6"/>
                <a:gd name="T10" fmla="*/ 9 w 9"/>
                <a:gd name="T11" fmla="*/ 0 h 6"/>
                <a:gd name="T12" fmla="*/ 6 w 9"/>
                <a:gd name="T13" fmla="*/ 0 h 6"/>
                <a:gd name="T14" fmla="*/ 6 w 9"/>
                <a:gd name="T15" fmla="*/ 0 h 6"/>
                <a:gd name="T16" fmla="*/ 3 w 9"/>
                <a:gd name="T17" fmla="*/ 0 h 6"/>
                <a:gd name="T18" fmla="*/ 0 w 9"/>
                <a:gd name="T19" fmla="*/ 3 h 6"/>
                <a:gd name="T20" fmla="*/ 0 w 9"/>
                <a:gd name="T21" fmla="*/ 3 h 6"/>
                <a:gd name="T22" fmla="*/ 3 w 9"/>
                <a:gd name="T23" fmla="*/ 6 h 6"/>
                <a:gd name="T24" fmla="*/ 6 w 9"/>
                <a:gd name="T25" fmla="*/ 6 h 6"/>
                <a:gd name="T26" fmla="*/ 6 w 9"/>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6">
                  <a:moveTo>
                    <a:pt x="6" y="6"/>
                  </a:moveTo>
                  <a:lnTo>
                    <a:pt x="6" y="6"/>
                  </a:lnTo>
                  <a:lnTo>
                    <a:pt x="9" y="6"/>
                  </a:lnTo>
                  <a:lnTo>
                    <a:pt x="9" y="3"/>
                  </a:lnTo>
                  <a:lnTo>
                    <a:pt x="9" y="3"/>
                  </a:lnTo>
                  <a:lnTo>
                    <a:pt x="9" y="0"/>
                  </a:lnTo>
                  <a:lnTo>
                    <a:pt x="6" y="0"/>
                  </a:lnTo>
                  <a:lnTo>
                    <a:pt x="6" y="0"/>
                  </a:lnTo>
                  <a:lnTo>
                    <a:pt x="3" y="0"/>
                  </a:lnTo>
                  <a:lnTo>
                    <a:pt x="0" y="3"/>
                  </a:lnTo>
                  <a:lnTo>
                    <a:pt x="0" y="3"/>
                  </a:lnTo>
                  <a:lnTo>
                    <a:pt x="3" y="6"/>
                  </a:lnTo>
                  <a:lnTo>
                    <a:pt x="6" y="6"/>
                  </a:lnTo>
                  <a:lnTo>
                    <a:pt x="6"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10" name="Freeform 54"/>
            <p:cNvSpPr>
              <a:spLocks/>
            </p:cNvSpPr>
            <p:nvPr/>
          </p:nvSpPr>
          <p:spPr bwMode="auto">
            <a:xfrm>
              <a:off x="4274" y="628"/>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11" name="Freeform 55"/>
            <p:cNvSpPr>
              <a:spLocks/>
            </p:cNvSpPr>
            <p:nvPr/>
          </p:nvSpPr>
          <p:spPr bwMode="auto">
            <a:xfrm>
              <a:off x="4274" y="660"/>
              <a:ext cx="9" cy="9"/>
            </a:xfrm>
            <a:custGeom>
              <a:avLst/>
              <a:gdLst>
                <a:gd name="T0" fmla="*/ 6 w 9"/>
                <a:gd name="T1" fmla="*/ 9 h 9"/>
                <a:gd name="T2" fmla="*/ 6 w 9"/>
                <a:gd name="T3" fmla="*/ 9 h 9"/>
                <a:gd name="T4" fmla="*/ 9 w 9"/>
                <a:gd name="T5" fmla="*/ 9 h 9"/>
                <a:gd name="T6" fmla="*/ 9 w 9"/>
                <a:gd name="T7" fmla="*/ 6 h 9"/>
                <a:gd name="T8" fmla="*/ 9 w 9"/>
                <a:gd name="T9" fmla="*/ 6 h 9"/>
                <a:gd name="T10" fmla="*/ 9 w 9"/>
                <a:gd name="T11" fmla="*/ 3 h 9"/>
                <a:gd name="T12" fmla="*/ 6 w 9"/>
                <a:gd name="T13" fmla="*/ 0 h 9"/>
                <a:gd name="T14" fmla="*/ 6 w 9"/>
                <a:gd name="T15" fmla="*/ 0 h 9"/>
                <a:gd name="T16" fmla="*/ 3 w 9"/>
                <a:gd name="T17" fmla="*/ 3 h 9"/>
                <a:gd name="T18" fmla="*/ 0 w 9"/>
                <a:gd name="T19" fmla="*/ 6 h 9"/>
                <a:gd name="T20" fmla="*/ 0 w 9"/>
                <a:gd name="T21" fmla="*/ 6 h 9"/>
                <a:gd name="T22" fmla="*/ 3 w 9"/>
                <a:gd name="T23" fmla="*/ 9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9"/>
                  </a:lnTo>
                  <a:lnTo>
                    <a:pt x="9" y="6"/>
                  </a:lnTo>
                  <a:lnTo>
                    <a:pt x="9" y="6"/>
                  </a:lnTo>
                  <a:lnTo>
                    <a:pt x="9" y="3"/>
                  </a:lnTo>
                  <a:lnTo>
                    <a:pt x="6" y="0"/>
                  </a:lnTo>
                  <a:lnTo>
                    <a:pt x="6" y="0"/>
                  </a:lnTo>
                  <a:lnTo>
                    <a:pt x="3" y="3"/>
                  </a:lnTo>
                  <a:lnTo>
                    <a:pt x="0" y="6"/>
                  </a:lnTo>
                  <a:lnTo>
                    <a:pt x="0" y="6"/>
                  </a:lnTo>
                  <a:lnTo>
                    <a:pt x="3" y="9"/>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12" name="Freeform 56"/>
            <p:cNvSpPr>
              <a:spLocks/>
            </p:cNvSpPr>
            <p:nvPr/>
          </p:nvSpPr>
          <p:spPr bwMode="auto">
            <a:xfrm>
              <a:off x="4274" y="699"/>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13" name="Freeform 57"/>
            <p:cNvSpPr>
              <a:spLocks/>
            </p:cNvSpPr>
            <p:nvPr/>
          </p:nvSpPr>
          <p:spPr bwMode="auto">
            <a:xfrm>
              <a:off x="4274" y="732"/>
              <a:ext cx="9" cy="8"/>
            </a:xfrm>
            <a:custGeom>
              <a:avLst/>
              <a:gdLst>
                <a:gd name="T0" fmla="*/ 6 w 9"/>
                <a:gd name="T1" fmla="*/ 8 h 8"/>
                <a:gd name="T2" fmla="*/ 6 w 9"/>
                <a:gd name="T3" fmla="*/ 8 h 8"/>
                <a:gd name="T4" fmla="*/ 9 w 9"/>
                <a:gd name="T5" fmla="*/ 8 h 8"/>
                <a:gd name="T6" fmla="*/ 9 w 9"/>
                <a:gd name="T7" fmla="*/ 5 h 8"/>
                <a:gd name="T8" fmla="*/ 9 w 9"/>
                <a:gd name="T9" fmla="*/ 5 h 8"/>
                <a:gd name="T10" fmla="*/ 9 w 9"/>
                <a:gd name="T11" fmla="*/ 2 h 8"/>
                <a:gd name="T12" fmla="*/ 6 w 9"/>
                <a:gd name="T13" fmla="*/ 0 h 8"/>
                <a:gd name="T14" fmla="*/ 6 w 9"/>
                <a:gd name="T15" fmla="*/ 0 h 8"/>
                <a:gd name="T16" fmla="*/ 3 w 9"/>
                <a:gd name="T17" fmla="*/ 2 h 8"/>
                <a:gd name="T18" fmla="*/ 0 w 9"/>
                <a:gd name="T19" fmla="*/ 5 h 8"/>
                <a:gd name="T20" fmla="*/ 0 w 9"/>
                <a:gd name="T21" fmla="*/ 5 h 8"/>
                <a:gd name="T22" fmla="*/ 3 w 9"/>
                <a:gd name="T23" fmla="*/ 8 h 8"/>
                <a:gd name="T24" fmla="*/ 6 w 9"/>
                <a:gd name="T25" fmla="*/ 8 h 8"/>
                <a:gd name="T26" fmla="*/ 6 w 9"/>
                <a:gd name="T2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8">
                  <a:moveTo>
                    <a:pt x="6" y="8"/>
                  </a:moveTo>
                  <a:lnTo>
                    <a:pt x="6" y="8"/>
                  </a:lnTo>
                  <a:lnTo>
                    <a:pt x="9" y="8"/>
                  </a:lnTo>
                  <a:lnTo>
                    <a:pt x="9" y="5"/>
                  </a:lnTo>
                  <a:lnTo>
                    <a:pt x="9" y="5"/>
                  </a:lnTo>
                  <a:lnTo>
                    <a:pt x="9" y="2"/>
                  </a:lnTo>
                  <a:lnTo>
                    <a:pt x="6" y="0"/>
                  </a:lnTo>
                  <a:lnTo>
                    <a:pt x="6" y="0"/>
                  </a:lnTo>
                  <a:lnTo>
                    <a:pt x="3" y="2"/>
                  </a:lnTo>
                  <a:lnTo>
                    <a:pt x="0" y="5"/>
                  </a:lnTo>
                  <a:lnTo>
                    <a:pt x="0" y="5"/>
                  </a:lnTo>
                  <a:lnTo>
                    <a:pt x="3" y="8"/>
                  </a:lnTo>
                  <a:lnTo>
                    <a:pt x="6" y="8"/>
                  </a:lnTo>
                  <a:lnTo>
                    <a:pt x="6"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14" name="Freeform 58"/>
            <p:cNvSpPr>
              <a:spLocks/>
            </p:cNvSpPr>
            <p:nvPr/>
          </p:nvSpPr>
          <p:spPr bwMode="auto">
            <a:xfrm>
              <a:off x="4274" y="770"/>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15" name="Freeform 59"/>
            <p:cNvSpPr>
              <a:spLocks/>
            </p:cNvSpPr>
            <p:nvPr/>
          </p:nvSpPr>
          <p:spPr bwMode="auto">
            <a:xfrm>
              <a:off x="4274" y="806"/>
              <a:ext cx="9" cy="5"/>
            </a:xfrm>
            <a:custGeom>
              <a:avLst/>
              <a:gdLst>
                <a:gd name="T0" fmla="*/ 6 w 9"/>
                <a:gd name="T1" fmla="*/ 5 h 5"/>
                <a:gd name="T2" fmla="*/ 6 w 9"/>
                <a:gd name="T3" fmla="*/ 5 h 5"/>
                <a:gd name="T4" fmla="*/ 9 w 9"/>
                <a:gd name="T5" fmla="*/ 5 h 5"/>
                <a:gd name="T6" fmla="*/ 9 w 9"/>
                <a:gd name="T7" fmla="*/ 3 h 5"/>
                <a:gd name="T8" fmla="*/ 9 w 9"/>
                <a:gd name="T9" fmla="*/ 3 h 5"/>
                <a:gd name="T10" fmla="*/ 9 w 9"/>
                <a:gd name="T11" fmla="*/ 0 h 5"/>
                <a:gd name="T12" fmla="*/ 6 w 9"/>
                <a:gd name="T13" fmla="*/ 0 h 5"/>
                <a:gd name="T14" fmla="*/ 6 w 9"/>
                <a:gd name="T15" fmla="*/ 0 h 5"/>
                <a:gd name="T16" fmla="*/ 3 w 9"/>
                <a:gd name="T17" fmla="*/ 0 h 5"/>
                <a:gd name="T18" fmla="*/ 0 w 9"/>
                <a:gd name="T19" fmla="*/ 3 h 5"/>
                <a:gd name="T20" fmla="*/ 0 w 9"/>
                <a:gd name="T21" fmla="*/ 3 h 5"/>
                <a:gd name="T22" fmla="*/ 3 w 9"/>
                <a:gd name="T23" fmla="*/ 5 h 5"/>
                <a:gd name="T24" fmla="*/ 6 w 9"/>
                <a:gd name="T25" fmla="*/ 5 h 5"/>
                <a:gd name="T26" fmla="*/ 6 w 9"/>
                <a:gd name="T2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5">
                  <a:moveTo>
                    <a:pt x="6" y="5"/>
                  </a:moveTo>
                  <a:lnTo>
                    <a:pt x="6" y="5"/>
                  </a:lnTo>
                  <a:lnTo>
                    <a:pt x="9" y="5"/>
                  </a:lnTo>
                  <a:lnTo>
                    <a:pt x="9" y="3"/>
                  </a:lnTo>
                  <a:lnTo>
                    <a:pt x="9" y="3"/>
                  </a:lnTo>
                  <a:lnTo>
                    <a:pt x="9" y="0"/>
                  </a:lnTo>
                  <a:lnTo>
                    <a:pt x="6" y="0"/>
                  </a:lnTo>
                  <a:lnTo>
                    <a:pt x="6" y="0"/>
                  </a:lnTo>
                  <a:lnTo>
                    <a:pt x="3" y="0"/>
                  </a:lnTo>
                  <a:lnTo>
                    <a:pt x="0" y="3"/>
                  </a:lnTo>
                  <a:lnTo>
                    <a:pt x="0" y="3"/>
                  </a:lnTo>
                  <a:lnTo>
                    <a:pt x="3" y="5"/>
                  </a:lnTo>
                  <a:lnTo>
                    <a:pt x="6" y="5"/>
                  </a:lnTo>
                  <a:lnTo>
                    <a:pt x="6"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16" name="Freeform 60"/>
            <p:cNvSpPr>
              <a:spLocks/>
            </p:cNvSpPr>
            <p:nvPr/>
          </p:nvSpPr>
          <p:spPr bwMode="auto">
            <a:xfrm>
              <a:off x="4274" y="841"/>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17" name="Freeform 61"/>
            <p:cNvSpPr>
              <a:spLocks/>
            </p:cNvSpPr>
            <p:nvPr/>
          </p:nvSpPr>
          <p:spPr bwMode="auto">
            <a:xfrm>
              <a:off x="4274" y="877"/>
              <a:ext cx="9" cy="6"/>
            </a:xfrm>
            <a:custGeom>
              <a:avLst/>
              <a:gdLst>
                <a:gd name="T0" fmla="*/ 6 w 9"/>
                <a:gd name="T1" fmla="*/ 6 h 6"/>
                <a:gd name="T2" fmla="*/ 6 w 9"/>
                <a:gd name="T3" fmla="*/ 6 h 6"/>
                <a:gd name="T4" fmla="*/ 9 w 9"/>
                <a:gd name="T5" fmla="*/ 6 h 6"/>
                <a:gd name="T6" fmla="*/ 9 w 9"/>
                <a:gd name="T7" fmla="*/ 3 h 6"/>
                <a:gd name="T8" fmla="*/ 9 w 9"/>
                <a:gd name="T9" fmla="*/ 3 h 6"/>
                <a:gd name="T10" fmla="*/ 9 w 9"/>
                <a:gd name="T11" fmla="*/ 0 h 6"/>
                <a:gd name="T12" fmla="*/ 6 w 9"/>
                <a:gd name="T13" fmla="*/ 0 h 6"/>
                <a:gd name="T14" fmla="*/ 6 w 9"/>
                <a:gd name="T15" fmla="*/ 0 h 6"/>
                <a:gd name="T16" fmla="*/ 3 w 9"/>
                <a:gd name="T17" fmla="*/ 0 h 6"/>
                <a:gd name="T18" fmla="*/ 0 w 9"/>
                <a:gd name="T19" fmla="*/ 3 h 6"/>
                <a:gd name="T20" fmla="*/ 0 w 9"/>
                <a:gd name="T21" fmla="*/ 3 h 6"/>
                <a:gd name="T22" fmla="*/ 3 w 9"/>
                <a:gd name="T23" fmla="*/ 6 h 6"/>
                <a:gd name="T24" fmla="*/ 6 w 9"/>
                <a:gd name="T25" fmla="*/ 6 h 6"/>
                <a:gd name="T26" fmla="*/ 6 w 9"/>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6">
                  <a:moveTo>
                    <a:pt x="6" y="6"/>
                  </a:moveTo>
                  <a:lnTo>
                    <a:pt x="6" y="6"/>
                  </a:lnTo>
                  <a:lnTo>
                    <a:pt x="9" y="6"/>
                  </a:lnTo>
                  <a:lnTo>
                    <a:pt x="9" y="3"/>
                  </a:lnTo>
                  <a:lnTo>
                    <a:pt x="9" y="3"/>
                  </a:lnTo>
                  <a:lnTo>
                    <a:pt x="9" y="0"/>
                  </a:lnTo>
                  <a:lnTo>
                    <a:pt x="6" y="0"/>
                  </a:lnTo>
                  <a:lnTo>
                    <a:pt x="6" y="0"/>
                  </a:lnTo>
                  <a:lnTo>
                    <a:pt x="3" y="0"/>
                  </a:lnTo>
                  <a:lnTo>
                    <a:pt x="0" y="3"/>
                  </a:lnTo>
                  <a:lnTo>
                    <a:pt x="0" y="3"/>
                  </a:lnTo>
                  <a:lnTo>
                    <a:pt x="3" y="6"/>
                  </a:lnTo>
                  <a:lnTo>
                    <a:pt x="6" y="6"/>
                  </a:lnTo>
                  <a:lnTo>
                    <a:pt x="6"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18" name="Freeform 62"/>
            <p:cNvSpPr>
              <a:spLocks/>
            </p:cNvSpPr>
            <p:nvPr/>
          </p:nvSpPr>
          <p:spPr bwMode="auto">
            <a:xfrm>
              <a:off x="4295" y="430"/>
              <a:ext cx="6" cy="8"/>
            </a:xfrm>
            <a:custGeom>
              <a:avLst/>
              <a:gdLst>
                <a:gd name="T0" fmla="*/ 3 w 6"/>
                <a:gd name="T1" fmla="*/ 8 h 8"/>
                <a:gd name="T2" fmla="*/ 3 w 6"/>
                <a:gd name="T3" fmla="*/ 8 h 8"/>
                <a:gd name="T4" fmla="*/ 6 w 6"/>
                <a:gd name="T5" fmla="*/ 8 h 8"/>
                <a:gd name="T6" fmla="*/ 6 w 6"/>
                <a:gd name="T7" fmla="*/ 5 h 8"/>
                <a:gd name="T8" fmla="*/ 6 w 6"/>
                <a:gd name="T9" fmla="*/ 5 h 8"/>
                <a:gd name="T10" fmla="*/ 6 w 6"/>
                <a:gd name="T11" fmla="*/ 2 h 8"/>
                <a:gd name="T12" fmla="*/ 3 w 6"/>
                <a:gd name="T13" fmla="*/ 0 h 8"/>
                <a:gd name="T14" fmla="*/ 3 w 6"/>
                <a:gd name="T15" fmla="*/ 0 h 8"/>
                <a:gd name="T16" fmla="*/ 0 w 6"/>
                <a:gd name="T17" fmla="*/ 2 h 8"/>
                <a:gd name="T18" fmla="*/ 0 w 6"/>
                <a:gd name="T19" fmla="*/ 5 h 8"/>
                <a:gd name="T20" fmla="*/ 0 w 6"/>
                <a:gd name="T21" fmla="*/ 5 h 8"/>
                <a:gd name="T22" fmla="*/ 0 w 6"/>
                <a:gd name="T23" fmla="*/ 8 h 8"/>
                <a:gd name="T24" fmla="*/ 3 w 6"/>
                <a:gd name="T25" fmla="*/ 8 h 8"/>
                <a:gd name="T26" fmla="*/ 3 w 6"/>
                <a:gd name="T2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8">
                  <a:moveTo>
                    <a:pt x="3" y="8"/>
                  </a:moveTo>
                  <a:lnTo>
                    <a:pt x="3" y="8"/>
                  </a:lnTo>
                  <a:lnTo>
                    <a:pt x="6" y="8"/>
                  </a:lnTo>
                  <a:lnTo>
                    <a:pt x="6" y="5"/>
                  </a:lnTo>
                  <a:lnTo>
                    <a:pt x="6" y="5"/>
                  </a:lnTo>
                  <a:lnTo>
                    <a:pt x="6" y="2"/>
                  </a:lnTo>
                  <a:lnTo>
                    <a:pt x="3" y="0"/>
                  </a:lnTo>
                  <a:lnTo>
                    <a:pt x="3" y="0"/>
                  </a:lnTo>
                  <a:lnTo>
                    <a:pt x="0" y="2"/>
                  </a:lnTo>
                  <a:lnTo>
                    <a:pt x="0" y="5"/>
                  </a:lnTo>
                  <a:lnTo>
                    <a:pt x="0" y="5"/>
                  </a:lnTo>
                  <a:lnTo>
                    <a:pt x="0" y="8"/>
                  </a:lnTo>
                  <a:lnTo>
                    <a:pt x="3" y="8"/>
                  </a:lnTo>
                  <a:lnTo>
                    <a:pt x="3"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19" name="Freeform 63"/>
            <p:cNvSpPr>
              <a:spLocks/>
            </p:cNvSpPr>
            <p:nvPr/>
          </p:nvSpPr>
          <p:spPr bwMode="auto">
            <a:xfrm>
              <a:off x="4295" y="468"/>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20" name="Freeform 64"/>
            <p:cNvSpPr>
              <a:spLocks/>
            </p:cNvSpPr>
            <p:nvPr/>
          </p:nvSpPr>
          <p:spPr bwMode="auto">
            <a:xfrm>
              <a:off x="4295" y="501"/>
              <a:ext cx="6" cy="8"/>
            </a:xfrm>
            <a:custGeom>
              <a:avLst/>
              <a:gdLst>
                <a:gd name="T0" fmla="*/ 3 w 6"/>
                <a:gd name="T1" fmla="*/ 8 h 8"/>
                <a:gd name="T2" fmla="*/ 3 w 6"/>
                <a:gd name="T3" fmla="*/ 8 h 8"/>
                <a:gd name="T4" fmla="*/ 6 w 6"/>
                <a:gd name="T5" fmla="*/ 8 h 8"/>
                <a:gd name="T6" fmla="*/ 6 w 6"/>
                <a:gd name="T7" fmla="*/ 5 h 8"/>
                <a:gd name="T8" fmla="*/ 6 w 6"/>
                <a:gd name="T9" fmla="*/ 5 h 8"/>
                <a:gd name="T10" fmla="*/ 6 w 6"/>
                <a:gd name="T11" fmla="*/ 3 h 8"/>
                <a:gd name="T12" fmla="*/ 3 w 6"/>
                <a:gd name="T13" fmla="*/ 0 h 8"/>
                <a:gd name="T14" fmla="*/ 3 w 6"/>
                <a:gd name="T15" fmla="*/ 0 h 8"/>
                <a:gd name="T16" fmla="*/ 0 w 6"/>
                <a:gd name="T17" fmla="*/ 3 h 8"/>
                <a:gd name="T18" fmla="*/ 0 w 6"/>
                <a:gd name="T19" fmla="*/ 5 h 8"/>
                <a:gd name="T20" fmla="*/ 0 w 6"/>
                <a:gd name="T21" fmla="*/ 5 h 8"/>
                <a:gd name="T22" fmla="*/ 0 w 6"/>
                <a:gd name="T23" fmla="*/ 8 h 8"/>
                <a:gd name="T24" fmla="*/ 3 w 6"/>
                <a:gd name="T25" fmla="*/ 8 h 8"/>
                <a:gd name="T26" fmla="*/ 3 w 6"/>
                <a:gd name="T2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8">
                  <a:moveTo>
                    <a:pt x="3" y="8"/>
                  </a:moveTo>
                  <a:lnTo>
                    <a:pt x="3" y="8"/>
                  </a:lnTo>
                  <a:lnTo>
                    <a:pt x="6" y="8"/>
                  </a:lnTo>
                  <a:lnTo>
                    <a:pt x="6" y="5"/>
                  </a:lnTo>
                  <a:lnTo>
                    <a:pt x="6" y="5"/>
                  </a:lnTo>
                  <a:lnTo>
                    <a:pt x="6" y="3"/>
                  </a:lnTo>
                  <a:lnTo>
                    <a:pt x="3" y="0"/>
                  </a:lnTo>
                  <a:lnTo>
                    <a:pt x="3" y="0"/>
                  </a:lnTo>
                  <a:lnTo>
                    <a:pt x="0" y="3"/>
                  </a:lnTo>
                  <a:lnTo>
                    <a:pt x="0" y="5"/>
                  </a:lnTo>
                  <a:lnTo>
                    <a:pt x="0" y="5"/>
                  </a:lnTo>
                  <a:lnTo>
                    <a:pt x="0" y="8"/>
                  </a:lnTo>
                  <a:lnTo>
                    <a:pt x="3" y="8"/>
                  </a:lnTo>
                  <a:lnTo>
                    <a:pt x="3"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21" name="Freeform 65"/>
            <p:cNvSpPr>
              <a:spLocks/>
            </p:cNvSpPr>
            <p:nvPr/>
          </p:nvSpPr>
          <p:spPr bwMode="auto">
            <a:xfrm>
              <a:off x="4295" y="539"/>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22" name="Freeform 66"/>
            <p:cNvSpPr>
              <a:spLocks/>
            </p:cNvSpPr>
            <p:nvPr/>
          </p:nvSpPr>
          <p:spPr bwMode="auto">
            <a:xfrm>
              <a:off x="4295" y="572"/>
              <a:ext cx="6" cy="9"/>
            </a:xfrm>
            <a:custGeom>
              <a:avLst/>
              <a:gdLst>
                <a:gd name="T0" fmla="*/ 3 w 6"/>
                <a:gd name="T1" fmla="*/ 9 h 9"/>
                <a:gd name="T2" fmla="*/ 3 w 6"/>
                <a:gd name="T3" fmla="*/ 9 h 9"/>
                <a:gd name="T4" fmla="*/ 6 w 6"/>
                <a:gd name="T5" fmla="*/ 9 h 9"/>
                <a:gd name="T6" fmla="*/ 6 w 6"/>
                <a:gd name="T7" fmla="*/ 6 h 9"/>
                <a:gd name="T8" fmla="*/ 6 w 6"/>
                <a:gd name="T9" fmla="*/ 6 h 9"/>
                <a:gd name="T10" fmla="*/ 6 w 6"/>
                <a:gd name="T11" fmla="*/ 3 h 9"/>
                <a:gd name="T12" fmla="*/ 3 w 6"/>
                <a:gd name="T13" fmla="*/ 0 h 9"/>
                <a:gd name="T14" fmla="*/ 3 w 6"/>
                <a:gd name="T15" fmla="*/ 0 h 9"/>
                <a:gd name="T16" fmla="*/ 0 w 6"/>
                <a:gd name="T17" fmla="*/ 3 h 9"/>
                <a:gd name="T18" fmla="*/ 0 w 6"/>
                <a:gd name="T19" fmla="*/ 6 h 9"/>
                <a:gd name="T20" fmla="*/ 0 w 6"/>
                <a:gd name="T21" fmla="*/ 6 h 9"/>
                <a:gd name="T22" fmla="*/ 0 w 6"/>
                <a:gd name="T23" fmla="*/ 9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9"/>
                  </a:lnTo>
                  <a:lnTo>
                    <a:pt x="6" y="6"/>
                  </a:lnTo>
                  <a:lnTo>
                    <a:pt x="6" y="6"/>
                  </a:lnTo>
                  <a:lnTo>
                    <a:pt x="6" y="3"/>
                  </a:lnTo>
                  <a:lnTo>
                    <a:pt x="3" y="0"/>
                  </a:lnTo>
                  <a:lnTo>
                    <a:pt x="3" y="0"/>
                  </a:lnTo>
                  <a:lnTo>
                    <a:pt x="0" y="3"/>
                  </a:lnTo>
                  <a:lnTo>
                    <a:pt x="0" y="6"/>
                  </a:lnTo>
                  <a:lnTo>
                    <a:pt x="0" y="6"/>
                  </a:lnTo>
                  <a:lnTo>
                    <a:pt x="0" y="9"/>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23" name="Freeform 67"/>
            <p:cNvSpPr>
              <a:spLocks/>
            </p:cNvSpPr>
            <p:nvPr/>
          </p:nvSpPr>
          <p:spPr bwMode="auto">
            <a:xfrm>
              <a:off x="4295" y="610"/>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24" name="Freeform 68"/>
            <p:cNvSpPr>
              <a:spLocks/>
            </p:cNvSpPr>
            <p:nvPr/>
          </p:nvSpPr>
          <p:spPr bwMode="auto">
            <a:xfrm>
              <a:off x="4295" y="643"/>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25" name="Freeform 69"/>
            <p:cNvSpPr>
              <a:spLocks/>
            </p:cNvSpPr>
            <p:nvPr/>
          </p:nvSpPr>
          <p:spPr bwMode="auto">
            <a:xfrm>
              <a:off x="4295" y="681"/>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26" name="Freeform 70"/>
            <p:cNvSpPr>
              <a:spLocks/>
            </p:cNvSpPr>
            <p:nvPr/>
          </p:nvSpPr>
          <p:spPr bwMode="auto">
            <a:xfrm>
              <a:off x="4295" y="714"/>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27" name="Freeform 71"/>
            <p:cNvSpPr>
              <a:spLocks/>
            </p:cNvSpPr>
            <p:nvPr/>
          </p:nvSpPr>
          <p:spPr bwMode="auto">
            <a:xfrm>
              <a:off x="4295" y="752"/>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28" name="Freeform 72"/>
            <p:cNvSpPr>
              <a:spLocks/>
            </p:cNvSpPr>
            <p:nvPr/>
          </p:nvSpPr>
          <p:spPr bwMode="auto">
            <a:xfrm>
              <a:off x="4295" y="785"/>
              <a:ext cx="6" cy="9"/>
            </a:xfrm>
            <a:custGeom>
              <a:avLst/>
              <a:gdLst>
                <a:gd name="T0" fmla="*/ 3 w 6"/>
                <a:gd name="T1" fmla="*/ 9 h 9"/>
                <a:gd name="T2" fmla="*/ 3 w 6"/>
                <a:gd name="T3" fmla="*/ 9 h 9"/>
                <a:gd name="T4" fmla="*/ 6 w 6"/>
                <a:gd name="T5" fmla="*/ 9 h 9"/>
                <a:gd name="T6" fmla="*/ 6 w 6"/>
                <a:gd name="T7" fmla="*/ 6 h 9"/>
                <a:gd name="T8" fmla="*/ 6 w 6"/>
                <a:gd name="T9" fmla="*/ 6 h 9"/>
                <a:gd name="T10" fmla="*/ 6 w 6"/>
                <a:gd name="T11" fmla="*/ 3 h 9"/>
                <a:gd name="T12" fmla="*/ 3 w 6"/>
                <a:gd name="T13" fmla="*/ 0 h 9"/>
                <a:gd name="T14" fmla="*/ 3 w 6"/>
                <a:gd name="T15" fmla="*/ 0 h 9"/>
                <a:gd name="T16" fmla="*/ 0 w 6"/>
                <a:gd name="T17" fmla="*/ 3 h 9"/>
                <a:gd name="T18" fmla="*/ 0 w 6"/>
                <a:gd name="T19" fmla="*/ 6 h 9"/>
                <a:gd name="T20" fmla="*/ 0 w 6"/>
                <a:gd name="T21" fmla="*/ 6 h 9"/>
                <a:gd name="T22" fmla="*/ 0 w 6"/>
                <a:gd name="T23" fmla="*/ 9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9"/>
                  </a:lnTo>
                  <a:lnTo>
                    <a:pt x="6" y="6"/>
                  </a:lnTo>
                  <a:lnTo>
                    <a:pt x="6" y="6"/>
                  </a:lnTo>
                  <a:lnTo>
                    <a:pt x="6" y="3"/>
                  </a:lnTo>
                  <a:lnTo>
                    <a:pt x="3" y="0"/>
                  </a:lnTo>
                  <a:lnTo>
                    <a:pt x="3" y="0"/>
                  </a:lnTo>
                  <a:lnTo>
                    <a:pt x="0" y="3"/>
                  </a:lnTo>
                  <a:lnTo>
                    <a:pt x="0" y="6"/>
                  </a:lnTo>
                  <a:lnTo>
                    <a:pt x="0" y="6"/>
                  </a:lnTo>
                  <a:lnTo>
                    <a:pt x="0" y="9"/>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29" name="Freeform 73"/>
            <p:cNvSpPr>
              <a:spLocks/>
            </p:cNvSpPr>
            <p:nvPr/>
          </p:nvSpPr>
          <p:spPr bwMode="auto">
            <a:xfrm>
              <a:off x="4295" y="823"/>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30" name="Freeform 74"/>
            <p:cNvSpPr>
              <a:spLocks/>
            </p:cNvSpPr>
            <p:nvPr/>
          </p:nvSpPr>
          <p:spPr bwMode="auto">
            <a:xfrm>
              <a:off x="4295" y="856"/>
              <a:ext cx="6" cy="9"/>
            </a:xfrm>
            <a:custGeom>
              <a:avLst/>
              <a:gdLst>
                <a:gd name="T0" fmla="*/ 3 w 6"/>
                <a:gd name="T1" fmla="*/ 9 h 9"/>
                <a:gd name="T2" fmla="*/ 3 w 6"/>
                <a:gd name="T3" fmla="*/ 9 h 9"/>
                <a:gd name="T4" fmla="*/ 6 w 6"/>
                <a:gd name="T5" fmla="*/ 9 h 9"/>
                <a:gd name="T6" fmla="*/ 6 w 6"/>
                <a:gd name="T7" fmla="*/ 6 h 9"/>
                <a:gd name="T8" fmla="*/ 6 w 6"/>
                <a:gd name="T9" fmla="*/ 6 h 9"/>
                <a:gd name="T10" fmla="*/ 6 w 6"/>
                <a:gd name="T11" fmla="*/ 3 h 9"/>
                <a:gd name="T12" fmla="*/ 3 w 6"/>
                <a:gd name="T13" fmla="*/ 0 h 9"/>
                <a:gd name="T14" fmla="*/ 3 w 6"/>
                <a:gd name="T15" fmla="*/ 0 h 9"/>
                <a:gd name="T16" fmla="*/ 0 w 6"/>
                <a:gd name="T17" fmla="*/ 3 h 9"/>
                <a:gd name="T18" fmla="*/ 0 w 6"/>
                <a:gd name="T19" fmla="*/ 6 h 9"/>
                <a:gd name="T20" fmla="*/ 0 w 6"/>
                <a:gd name="T21" fmla="*/ 6 h 9"/>
                <a:gd name="T22" fmla="*/ 0 w 6"/>
                <a:gd name="T23" fmla="*/ 9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9"/>
                  </a:lnTo>
                  <a:lnTo>
                    <a:pt x="6" y="6"/>
                  </a:lnTo>
                  <a:lnTo>
                    <a:pt x="6" y="6"/>
                  </a:lnTo>
                  <a:lnTo>
                    <a:pt x="6" y="3"/>
                  </a:lnTo>
                  <a:lnTo>
                    <a:pt x="3" y="0"/>
                  </a:lnTo>
                  <a:lnTo>
                    <a:pt x="3" y="0"/>
                  </a:lnTo>
                  <a:lnTo>
                    <a:pt x="0" y="3"/>
                  </a:lnTo>
                  <a:lnTo>
                    <a:pt x="0" y="6"/>
                  </a:lnTo>
                  <a:lnTo>
                    <a:pt x="0" y="6"/>
                  </a:lnTo>
                  <a:lnTo>
                    <a:pt x="0" y="9"/>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31" name="Freeform 75"/>
            <p:cNvSpPr>
              <a:spLocks/>
            </p:cNvSpPr>
            <p:nvPr/>
          </p:nvSpPr>
          <p:spPr bwMode="auto">
            <a:xfrm>
              <a:off x="4295" y="894"/>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32" name="Freeform 76"/>
            <p:cNvSpPr>
              <a:spLocks/>
            </p:cNvSpPr>
            <p:nvPr/>
          </p:nvSpPr>
          <p:spPr bwMode="auto">
            <a:xfrm>
              <a:off x="4295" y="927"/>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33" name="Freeform 77"/>
            <p:cNvSpPr>
              <a:spLocks/>
            </p:cNvSpPr>
            <p:nvPr/>
          </p:nvSpPr>
          <p:spPr bwMode="auto">
            <a:xfrm>
              <a:off x="4310" y="415"/>
              <a:ext cx="8" cy="9"/>
            </a:xfrm>
            <a:custGeom>
              <a:avLst/>
              <a:gdLst>
                <a:gd name="T0" fmla="*/ 6 w 8"/>
                <a:gd name="T1" fmla="*/ 9 h 9"/>
                <a:gd name="T2" fmla="*/ 6 w 8"/>
                <a:gd name="T3" fmla="*/ 9 h 9"/>
                <a:gd name="T4" fmla="*/ 8 w 8"/>
                <a:gd name="T5" fmla="*/ 6 h 9"/>
                <a:gd name="T6" fmla="*/ 8 w 8"/>
                <a:gd name="T7" fmla="*/ 3 h 9"/>
                <a:gd name="T8" fmla="*/ 8 w 8"/>
                <a:gd name="T9" fmla="*/ 3 h 9"/>
                <a:gd name="T10" fmla="*/ 8 w 8"/>
                <a:gd name="T11" fmla="*/ 0 h 9"/>
                <a:gd name="T12" fmla="*/ 6 w 8"/>
                <a:gd name="T13" fmla="*/ 0 h 9"/>
                <a:gd name="T14" fmla="*/ 6 w 8"/>
                <a:gd name="T15" fmla="*/ 0 h 9"/>
                <a:gd name="T16" fmla="*/ 3 w 8"/>
                <a:gd name="T17" fmla="*/ 0 h 9"/>
                <a:gd name="T18" fmla="*/ 0 w 8"/>
                <a:gd name="T19" fmla="*/ 3 h 9"/>
                <a:gd name="T20" fmla="*/ 0 w 8"/>
                <a:gd name="T21" fmla="*/ 3 h 9"/>
                <a:gd name="T22" fmla="*/ 3 w 8"/>
                <a:gd name="T23" fmla="*/ 6 h 9"/>
                <a:gd name="T24" fmla="*/ 6 w 8"/>
                <a:gd name="T25" fmla="*/ 9 h 9"/>
                <a:gd name="T26" fmla="*/ 6 w 8"/>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9">
                  <a:moveTo>
                    <a:pt x="6" y="9"/>
                  </a:moveTo>
                  <a:lnTo>
                    <a:pt x="6" y="9"/>
                  </a:lnTo>
                  <a:lnTo>
                    <a:pt x="8" y="6"/>
                  </a:lnTo>
                  <a:lnTo>
                    <a:pt x="8" y="3"/>
                  </a:lnTo>
                  <a:lnTo>
                    <a:pt x="8" y="3"/>
                  </a:lnTo>
                  <a:lnTo>
                    <a:pt x="8"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34" name="Freeform 78"/>
            <p:cNvSpPr>
              <a:spLocks/>
            </p:cNvSpPr>
            <p:nvPr/>
          </p:nvSpPr>
          <p:spPr bwMode="auto">
            <a:xfrm>
              <a:off x="4310" y="450"/>
              <a:ext cx="8" cy="6"/>
            </a:xfrm>
            <a:custGeom>
              <a:avLst/>
              <a:gdLst>
                <a:gd name="T0" fmla="*/ 6 w 8"/>
                <a:gd name="T1" fmla="*/ 6 h 6"/>
                <a:gd name="T2" fmla="*/ 6 w 8"/>
                <a:gd name="T3" fmla="*/ 6 h 6"/>
                <a:gd name="T4" fmla="*/ 8 w 8"/>
                <a:gd name="T5" fmla="*/ 6 h 6"/>
                <a:gd name="T6" fmla="*/ 8 w 8"/>
                <a:gd name="T7" fmla="*/ 3 h 6"/>
                <a:gd name="T8" fmla="*/ 8 w 8"/>
                <a:gd name="T9" fmla="*/ 3 h 6"/>
                <a:gd name="T10" fmla="*/ 8 w 8"/>
                <a:gd name="T11" fmla="*/ 0 h 6"/>
                <a:gd name="T12" fmla="*/ 6 w 8"/>
                <a:gd name="T13" fmla="*/ 0 h 6"/>
                <a:gd name="T14" fmla="*/ 6 w 8"/>
                <a:gd name="T15" fmla="*/ 0 h 6"/>
                <a:gd name="T16" fmla="*/ 3 w 8"/>
                <a:gd name="T17" fmla="*/ 0 h 6"/>
                <a:gd name="T18" fmla="*/ 0 w 8"/>
                <a:gd name="T19" fmla="*/ 3 h 6"/>
                <a:gd name="T20" fmla="*/ 0 w 8"/>
                <a:gd name="T21" fmla="*/ 3 h 6"/>
                <a:gd name="T22" fmla="*/ 3 w 8"/>
                <a:gd name="T23" fmla="*/ 6 h 6"/>
                <a:gd name="T24" fmla="*/ 6 w 8"/>
                <a:gd name="T25" fmla="*/ 6 h 6"/>
                <a:gd name="T26" fmla="*/ 6 w 8"/>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6">
                  <a:moveTo>
                    <a:pt x="6" y="6"/>
                  </a:moveTo>
                  <a:lnTo>
                    <a:pt x="6" y="6"/>
                  </a:lnTo>
                  <a:lnTo>
                    <a:pt x="8" y="6"/>
                  </a:lnTo>
                  <a:lnTo>
                    <a:pt x="8" y="3"/>
                  </a:lnTo>
                  <a:lnTo>
                    <a:pt x="8" y="3"/>
                  </a:lnTo>
                  <a:lnTo>
                    <a:pt x="8" y="0"/>
                  </a:lnTo>
                  <a:lnTo>
                    <a:pt x="6" y="0"/>
                  </a:lnTo>
                  <a:lnTo>
                    <a:pt x="6" y="0"/>
                  </a:lnTo>
                  <a:lnTo>
                    <a:pt x="3" y="0"/>
                  </a:lnTo>
                  <a:lnTo>
                    <a:pt x="0" y="3"/>
                  </a:lnTo>
                  <a:lnTo>
                    <a:pt x="0" y="3"/>
                  </a:lnTo>
                  <a:lnTo>
                    <a:pt x="3" y="6"/>
                  </a:lnTo>
                  <a:lnTo>
                    <a:pt x="6" y="6"/>
                  </a:lnTo>
                  <a:lnTo>
                    <a:pt x="6"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35" name="Freeform 79"/>
            <p:cNvSpPr>
              <a:spLocks/>
            </p:cNvSpPr>
            <p:nvPr/>
          </p:nvSpPr>
          <p:spPr bwMode="auto">
            <a:xfrm>
              <a:off x="4310" y="486"/>
              <a:ext cx="8" cy="9"/>
            </a:xfrm>
            <a:custGeom>
              <a:avLst/>
              <a:gdLst>
                <a:gd name="T0" fmla="*/ 6 w 8"/>
                <a:gd name="T1" fmla="*/ 9 h 9"/>
                <a:gd name="T2" fmla="*/ 6 w 8"/>
                <a:gd name="T3" fmla="*/ 9 h 9"/>
                <a:gd name="T4" fmla="*/ 8 w 8"/>
                <a:gd name="T5" fmla="*/ 6 h 9"/>
                <a:gd name="T6" fmla="*/ 8 w 8"/>
                <a:gd name="T7" fmla="*/ 3 h 9"/>
                <a:gd name="T8" fmla="*/ 8 w 8"/>
                <a:gd name="T9" fmla="*/ 3 h 9"/>
                <a:gd name="T10" fmla="*/ 8 w 8"/>
                <a:gd name="T11" fmla="*/ 0 h 9"/>
                <a:gd name="T12" fmla="*/ 6 w 8"/>
                <a:gd name="T13" fmla="*/ 0 h 9"/>
                <a:gd name="T14" fmla="*/ 6 w 8"/>
                <a:gd name="T15" fmla="*/ 0 h 9"/>
                <a:gd name="T16" fmla="*/ 3 w 8"/>
                <a:gd name="T17" fmla="*/ 0 h 9"/>
                <a:gd name="T18" fmla="*/ 0 w 8"/>
                <a:gd name="T19" fmla="*/ 3 h 9"/>
                <a:gd name="T20" fmla="*/ 0 w 8"/>
                <a:gd name="T21" fmla="*/ 3 h 9"/>
                <a:gd name="T22" fmla="*/ 3 w 8"/>
                <a:gd name="T23" fmla="*/ 6 h 9"/>
                <a:gd name="T24" fmla="*/ 6 w 8"/>
                <a:gd name="T25" fmla="*/ 9 h 9"/>
                <a:gd name="T26" fmla="*/ 6 w 8"/>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9">
                  <a:moveTo>
                    <a:pt x="6" y="9"/>
                  </a:moveTo>
                  <a:lnTo>
                    <a:pt x="6" y="9"/>
                  </a:lnTo>
                  <a:lnTo>
                    <a:pt x="8" y="6"/>
                  </a:lnTo>
                  <a:lnTo>
                    <a:pt x="8" y="3"/>
                  </a:lnTo>
                  <a:lnTo>
                    <a:pt x="8" y="3"/>
                  </a:lnTo>
                  <a:lnTo>
                    <a:pt x="8"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36" name="Freeform 80"/>
            <p:cNvSpPr>
              <a:spLocks/>
            </p:cNvSpPr>
            <p:nvPr/>
          </p:nvSpPr>
          <p:spPr bwMode="auto">
            <a:xfrm>
              <a:off x="4310" y="521"/>
              <a:ext cx="8" cy="6"/>
            </a:xfrm>
            <a:custGeom>
              <a:avLst/>
              <a:gdLst>
                <a:gd name="T0" fmla="*/ 6 w 8"/>
                <a:gd name="T1" fmla="*/ 6 h 6"/>
                <a:gd name="T2" fmla="*/ 6 w 8"/>
                <a:gd name="T3" fmla="*/ 6 h 6"/>
                <a:gd name="T4" fmla="*/ 8 w 8"/>
                <a:gd name="T5" fmla="*/ 6 h 6"/>
                <a:gd name="T6" fmla="*/ 8 w 8"/>
                <a:gd name="T7" fmla="*/ 3 h 6"/>
                <a:gd name="T8" fmla="*/ 8 w 8"/>
                <a:gd name="T9" fmla="*/ 3 h 6"/>
                <a:gd name="T10" fmla="*/ 8 w 8"/>
                <a:gd name="T11" fmla="*/ 0 h 6"/>
                <a:gd name="T12" fmla="*/ 6 w 8"/>
                <a:gd name="T13" fmla="*/ 0 h 6"/>
                <a:gd name="T14" fmla="*/ 6 w 8"/>
                <a:gd name="T15" fmla="*/ 0 h 6"/>
                <a:gd name="T16" fmla="*/ 3 w 8"/>
                <a:gd name="T17" fmla="*/ 0 h 6"/>
                <a:gd name="T18" fmla="*/ 0 w 8"/>
                <a:gd name="T19" fmla="*/ 3 h 6"/>
                <a:gd name="T20" fmla="*/ 0 w 8"/>
                <a:gd name="T21" fmla="*/ 3 h 6"/>
                <a:gd name="T22" fmla="*/ 3 w 8"/>
                <a:gd name="T23" fmla="*/ 6 h 6"/>
                <a:gd name="T24" fmla="*/ 6 w 8"/>
                <a:gd name="T25" fmla="*/ 6 h 6"/>
                <a:gd name="T26" fmla="*/ 6 w 8"/>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6">
                  <a:moveTo>
                    <a:pt x="6" y="6"/>
                  </a:moveTo>
                  <a:lnTo>
                    <a:pt x="6" y="6"/>
                  </a:lnTo>
                  <a:lnTo>
                    <a:pt x="8" y="6"/>
                  </a:lnTo>
                  <a:lnTo>
                    <a:pt x="8" y="3"/>
                  </a:lnTo>
                  <a:lnTo>
                    <a:pt x="8" y="3"/>
                  </a:lnTo>
                  <a:lnTo>
                    <a:pt x="8" y="0"/>
                  </a:lnTo>
                  <a:lnTo>
                    <a:pt x="6" y="0"/>
                  </a:lnTo>
                  <a:lnTo>
                    <a:pt x="6" y="0"/>
                  </a:lnTo>
                  <a:lnTo>
                    <a:pt x="3" y="0"/>
                  </a:lnTo>
                  <a:lnTo>
                    <a:pt x="0" y="3"/>
                  </a:lnTo>
                  <a:lnTo>
                    <a:pt x="0" y="3"/>
                  </a:lnTo>
                  <a:lnTo>
                    <a:pt x="3" y="6"/>
                  </a:lnTo>
                  <a:lnTo>
                    <a:pt x="6" y="6"/>
                  </a:lnTo>
                  <a:lnTo>
                    <a:pt x="6"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37" name="Freeform 81"/>
            <p:cNvSpPr>
              <a:spLocks/>
            </p:cNvSpPr>
            <p:nvPr/>
          </p:nvSpPr>
          <p:spPr bwMode="auto">
            <a:xfrm>
              <a:off x="4310" y="557"/>
              <a:ext cx="8" cy="9"/>
            </a:xfrm>
            <a:custGeom>
              <a:avLst/>
              <a:gdLst>
                <a:gd name="T0" fmla="*/ 6 w 8"/>
                <a:gd name="T1" fmla="*/ 9 h 9"/>
                <a:gd name="T2" fmla="*/ 6 w 8"/>
                <a:gd name="T3" fmla="*/ 9 h 9"/>
                <a:gd name="T4" fmla="*/ 8 w 8"/>
                <a:gd name="T5" fmla="*/ 6 h 9"/>
                <a:gd name="T6" fmla="*/ 8 w 8"/>
                <a:gd name="T7" fmla="*/ 3 h 9"/>
                <a:gd name="T8" fmla="*/ 8 w 8"/>
                <a:gd name="T9" fmla="*/ 3 h 9"/>
                <a:gd name="T10" fmla="*/ 8 w 8"/>
                <a:gd name="T11" fmla="*/ 0 h 9"/>
                <a:gd name="T12" fmla="*/ 6 w 8"/>
                <a:gd name="T13" fmla="*/ 0 h 9"/>
                <a:gd name="T14" fmla="*/ 6 w 8"/>
                <a:gd name="T15" fmla="*/ 0 h 9"/>
                <a:gd name="T16" fmla="*/ 3 w 8"/>
                <a:gd name="T17" fmla="*/ 0 h 9"/>
                <a:gd name="T18" fmla="*/ 0 w 8"/>
                <a:gd name="T19" fmla="*/ 3 h 9"/>
                <a:gd name="T20" fmla="*/ 0 w 8"/>
                <a:gd name="T21" fmla="*/ 3 h 9"/>
                <a:gd name="T22" fmla="*/ 3 w 8"/>
                <a:gd name="T23" fmla="*/ 6 h 9"/>
                <a:gd name="T24" fmla="*/ 6 w 8"/>
                <a:gd name="T25" fmla="*/ 9 h 9"/>
                <a:gd name="T26" fmla="*/ 6 w 8"/>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9">
                  <a:moveTo>
                    <a:pt x="6" y="9"/>
                  </a:moveTo>
                  <a:lnTo>
                    <a:pt x="6" y="9"/>
                  </a:lnTo>
                  <a:lnTo>
                    <a:pt x="8" y="6"/>
                  </a:lnTo>
                  <a:lnTo>
                    <a:pt x="8" y="3"/>
                  </a:lnTo>
                  <a:lnTo>
                    <a:pt x="8" y="3"/>
                  </a:lnTo>
                  <a:lnTo>
                    <a:pt x="8"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38" name="Freeform 82"/>
            <p:cNvSpPr>
              <a:spLocks/>
            </p:cNvSpPr>
            <p:nvPr/>
          </p:nvSpPr>
          <p:spPr bwMode="auto">
            <a:xfrm>
              <a:off x="4310" y="592"/>
              <a:ext cx="8" cy="6"/>
            </a:xfrm>
            <a:custGeom>
              <a:avLst/>
              <a:gdLst>
                <a:gd name="T0" fmla="*/ 6 w 8"/>
                <a:gd name="T1" fmla="*/ 6 h 6"/>
                <a:gd name="T2" fmla="*/ 6 w 8"/>
                <a:gd name="T3" fmla="*/ 6 h 6"/>
                <a:gd name="T4" fmla="*/ 8 w 8"/>
                <a:gd name="T5" fmla="*/ 6 h 6"/>
                <a:gd name="T6" fmla="*/ 8 w 8"/>
                <a:gd name="T7" fmla="*/ 3 h 6"/>
                <a:gd name="T8" fmla="*/ 8 w 8"/>
                <a:gd name="T9" fmla="*/ 3 h 6"/>
                <a:gd name="T10" fmla="*/ 8 w 8"/>
                <a:gd name="T11" fmla="*/ 0 h 6"/>
                <a:gd name="T12" fmla="*/ 6 w 8"/>
                <a:gd name="T13" fmla="*/ 0 h 6"/>
                <a:gd name="T14" fmla="*/ 6 w 8"/>
                <a:gd name="T15" fmla="*/ 0 h 6"/>
                <a:gd name="T16" fmla="*/ 3 w 8"/>
                <a:gd name="T17" fmla="*/ 0 h 6"/>
                <a:gd name="T18" fmla="*/ 0 w 8"/>
                <a:gd name="T19" fmla="*/ 3 h 6"/>
                <a:gd name="T20" fmla="*/ 0 w 8"/>
                <a:gd name="T21" fmla="*/ 3 h 6"/>
                <a:gd name="T22" fmla="*/ 3 w 8"/>
                <a:gd name="T23" fmla="*/ 6 h 6"/>
                <a:gd name="T24" fmla="*/ 6 w 8"/>
                <a:gd name="T25" fmla="*/ 6 h 6"/>
                <a:gd name="T26" fmla="*/ 6 w 8"/>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6">
                  <a:moveTo>
                    <a:pt x="6" y="6"/>
                  </a:moveTo>
                  <a:lnTo>
                    <a:pt x="6" y="6"/>
                  </a:lnTo>
                  <a:lnTo>
                    <a:pt x="8" y="6"/>
                  </a:lnTo>
                  <a:lnTo>
                    <a:pt x="8" y="3"/>
                  </a:lnTo>
                  <a:lnTo>
                    <a:pt x="8" y="3"/>
                  </a:lnTo>
                  <a:lnTo>
                    <a:pt x="8" y="0"/>
                  </a:lnTo>
                  <a:lnTo>
                    <a:pt x="6" y="0"/>
                  </a:lnTo>
                  <a:lnTo>
                    <a:pt x="6" y="0"/>
                  </a:lnTo>
                  <a:lnTo>
                    <a:pt x="3" y="0"/>
                  </a:lnTo>
                  <a:lnTo>
                    <a:pt x="0" y="3"/>
                  </a:lnTo>
                  <a:lnTo>
                    <a:pt x="0" y="3"/>
                  </a:lnTo>
                  <a:lnTo>
                    <a:pt x="3" y="6"/>
                  </a:lnTo>
                  <a:lnTo>
                    <a:pt x="6" y="6"/>
                  </a:lnTo>
                  <a:lnTo>
                    <a:pt x="6"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39" name="Freeform 83"/>
            <p:cNvSpPr>
              <a:spLocks/>
            </p:cNvSpPr>
            <p:nvPr/>
          </p:nvSpPr>
          <p:spPr bwMode="auto">
            <a:xfrm>
              <a:off x="4310" y="628"/>
              <a:ext cx="8" cy="9"/>
            </a:xfrm>
            <a:custGeom>
              <a:avLst/>
              <a:gdLst>
                <a:gd name="T0" fmla="*/ 6 w 8"/>
                <a:gd name="T1" fmla="*/ 9 h 9"/>
                <a:gd name="T2" fmla="*/ 6 w 8"/>
                <a:gd name="T3" fmla="*/ 9 h 9"/>
                <a:gd name="T4" fmla="*/ 8 w 8"/>
                <a:gd name="T5" fmla="*/ 6 h 9"/>
                <a:gd name="T6" fmla="*/ 8 w 8"/>
                <a:gd name="T7" fmla="*/ 3 h 9"/>
                <a:gd name="T8" fmla="*/ 8 w 8"/>
                <a:gd name="T9" fmla="*/ 3 h 9"/>
                <a:gd name="T10" fmla="*/ 8 w 8"/>
                <a:gd name="T11" fmla="*/ 0 h 9"/>
                <a:gd name="T12" fmla="*/ 6 w 8"/>
                <a:gd name="T13" fmla="*/ 0 h 9"/>
                <a:gd name="T14" fmla="*/ 6 w 8"/>
                <a:gd name="T15" fmla="*/ 0 h 9"/>
                <a:gd name="T16" fmla="*/ 3 w 8"/>
                <a:gd name="T17" fmla="*/ 0 h 9"/>
                <a:gd name="T18" fmla="*/ 0 w 8"/>
                <a:gd name="T19" fmla="*/ 3 h 9"/>
                <a:gd name="T20" fmla="*/ 0 w 8"/>
                <a:gd name="T21" fmla="*/ 3 h 9"/>
                <a:gd name="T22" fmla="*/ 3 w 8"/>
                <a:gd name="T23" fmla="*/ 6 h 9"/>
                <a:gd name="T24" fmla="*/ 6 w 8"/>
                <a:gd name="T25" fmla="*/ 9 h 9"/>
                <a:gd name="T26" fmla="*/ 6 w 8"/>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9">
                  <a:moveTo>
                    <a:pt x="6" y="9"/>
                  </a:moveTo>
                  <a:lnTo>
                    <a:pt x="6" y="9"/>
                  </a:lnTo>
                  <a:lnTo>
                    <a:pt x="8" y="6"/>
                  </a:lnTo>
                  <a:lnTo>
                    <a:pt x="8" y="3"/>
                  </a:lnTo>
                  <a:lnTo>
                    <a:pt x="8" y="3"/>
                  </a:lnTo>
                  <a:lnTo>
                    <a:pt x="8"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40" name="Freeform 84"/>
            <p:cNvSpPr>
              <a:spLocks/>
            </p:cNvSpPr>
            <p:nvPr/>
          </p:nvSpPr>
          <p:spPr bwMode="auto">
            <a:xfrm>
              <a:off x="4310" y="660"/>
              <a:ext cx="8" cy="9"/>
            </a:xfrm>
            <a:custGeom>
              <a:avLst/>
              <a:gdLst>
                <a:gd name="T0" fmla="*/ 6 w 8"/>
                <a:gd name="T1" fmla="*/ 9 h 9"/>
                <a:gd name="T2" fmla="*/ 6 w 8"/>
                <a:gd name="T3" fmla="*/ 9 h 9"/>
                <a:gd name="T4" fmla="*/ 8 w 8"/>
                <a:gd name="T5" fmla="*/ 9 h 9"/>
                <a:gd name="T6" fmla="*/ 8 w 8"/>
                <a:gd name="T7" fmla="*/ 6 h 9"/>
                <a:gd name="T8" fmla="*/ 8 w 8"/>
                <a:gd name="T9" fmla="*/ 6 h 9"/>
                <a:gd name="T10" fmla="*/ 8 w 8"/>
                <a:gd name="T11" fmla="*/ 3 h 9"/>
                <a:gd name="T12" fmla="*/ 6 w 8"/>
                <a:gd name="T13" fmla="*/ 0 h 9"/>
                <a:gd name="T14" fmla="*/ 6 w 8"/>
                <a:gd name="T15" fmla="*/ 0 h 9"/>
                <a:gd name="T16" fmla="*/ 3 w 8"/>
                <a:gd name="T17" fmla="*/ 3 h 9"/>
                <a:gd name="T18" fmla="*/ 0 w 8"/>
                <a:gd name="T19" fmla="*/ 6 h 9"/>
                <a:gd name="T20" fmla="*/ 0 w 8"/>
                <a:gd name="T21" fmla="*/ 6 h 9"/>
                <a:gd name="T22" fmla="*/ 3 w 8"/>
                <a:gd name="T23" fmla="*/ 9 h 9"/>
                <a:gd name="T24" fmla="*/ 6 w 8"/>
                <a:gd name="T25" fmla="*/ 9 h 9"/>
                <a:gd name="T26" fmla="*/ 6 w 8"/>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9">
                  <a:moveTo>
                    <a:pt x="6" y="9"/>
                  </a:moveTo>
                  <a:lnTo>
                    <a:pt x="6" y="9"/>
                  </a:lnTo>
                  <a:lnTo>
                    <a:pt x="8" y="9"/>
                  </a:lnTo>
                  <a:lnTo>
                    <a:pt x="8" y="6"/>
                  </a:lnTo>
                  <a:lnTo>
                    <a:pt x="8" y="6"/>
                  </a:lnTo>
                  <a:lnTo>
                    <a:pt x="8" y="3"/>
                  </a:lnTo>
                  <a:lnTo>
                    <a:pt x="6" y="0"/>
                  </a:lnTo>
                  <a:lnTo>
                    <a:pt x="6" y="0"/>
                  </a:lnTo>
                  <a:lnTo>
                    <a:pt x="3" y="3"/>
                  </a:lnTo>
                  <a:lnTo>
                    <a:pt x="0" y="6"/>
                  </a:lnTo>
                  <a:lnTo>
                    <a:pt x="0" y="6"/>
                  </a:lnTo>
                  <a:lnTo>
                    <a:pt x="3" y="9"/>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41" name="Freeform 85"/>
            <p:cNvSpPr>
              <a:spLocks/>
            </p:cNvSpPr>
            <p:nvPr/>
          </p:nvSpPr>
          <p:spPr bwMode="auto">
            <a:xfrm>
              <a:off x="4310" y="699"/>
              <a:ext cx="8" cy="9"/>
            </a:xfrm>
            <a:custGeom>
              <a:avLst/>
              <a:gdLst>
                <a:gd name="T0" fmla="*/ 6 w 8"/>
                <a:gd name="T1" fmla="*/ 9 h 9"/>
                <a:gd name="T2" fmla="*/ 6 w 8"/>
                <a:gd name="T3" fmla="*/ 9 h 9"/>
                <a:gd name="T4" fmla="*/ 8 w 8"/>
                <a:gd name="T5" fmla="*/ 6 h 9"/>
                <a:gd name="T6" fmla="*/ 8 w 8"/>
                <a:gd name="T7" fmla="*/ 3 h 9"/>
                <a:gd name="T8" fmla="*/ 8 w 8"/>
                <a:gd name="T9" fmla="*/ 3 h 9"/>
                <a:gd name="T10" fmla="*/ 8 w 8"/>
                <a:gd name="T11" fmla="*/ 0 h 9"/>
                <a:gd name="T12" fmla="*/ 6 w 8"/>
                <a:gd name="T13" fmla="*/ 0 h 9"/>
                <a:gd name="T14" fmla="*/ 6 w 8"/>
                <a:gd name="T15" fmla="*/ 0 h 9"/>
                <a:gd name="T16" fmla="*/ 3 w 8"/>
                <a:gd name="T17" fmla="*/ 0 h 9"/>
                <a:gd name="T18" fmla="*/ 0 w 8"/>
                <a:gd name="T19" fmla="*/ 3 h 9"/>
                <a:gd name="T20" fmla="*/ 0 w 8"/>
                <a:gd name="T21" fmla="*/ 3 h 9"/>
                <a:gd name="T22" fmla="*/ 3 w 8"/>
                <a:gd name="T23" fmla="*/ 6 h 9"/>
                <a:gd name="T24" fmla="*/ 6 w 8"/>
                <a:gd name="T25" fmla="*/ 9 h 9"/>
                <a:gd name="T26" fmla="*/ 6 w 8"/>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9">
                  <a:moveTo>
                    <a:pt x="6" y="9"/>
                  </a:moveTo>
                  <a:lnTo>
                    <a:pt x="6" y="9"/>
                  </a:lnTo>
                  <a:lnTo>
                    <a:pt x="8" y="6"/>
                  </a:lnTo>
                  <a:lnTo>
                    <a:pt x="8" y="3"/>
                  </a:lnTo>
                  <a:lnTo>
                    <a:pt x="8" y="3"/>
                  </a:lnTo>
                  <a:lnTo>
                    <a:pt x="8"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42" name="Freeform 86"/>
            <p:cNvSpPr>
              <a:spLocks/>
            </p:cNvSpPr>
            <p:nvPr/>
          </p:nvSpPr>
          <p:spPr bwMode="auto">
            <a:xfrm>
              <a:off x="4310" y="732"/>
              <a:ext cx="8" cy="8"/>
            </a:xfrm>
            <a:custGeom>
              <a:avLst/>
              <a:gdLst>
                <a:gd name="T0" fmla="*/ 6 w 8"/>
                <a:gd name="T1" fmla="*/ 8 h 8"/>
                <a:gd name="T2" fmla="*/ 6 w 8"/>
                <a:gd name="T3" fmla="*/ 8 h 8"/>
                <a:gd name="T4" fmla="*/ 8 w 8"/>
                <a:gd name="T5" fmla="*/ 8 h 8"/>
                <a:gd name="T6" fmla="*/ 8 w 8"/>
                <a:gd name="T7" fmla="*/ 5 h 8"/>
                <a:gd name="T8" fmla="*/ 8 w 8"/>
                <a:gd name="T9" fmla="*/ 5 h 8"/>
                <a:gd name="T10" fmla="*/ 8 w 8"/>
                <a:gd name="T11" fmla="*/ 2 h 8"/>
                <a:gd name="T12" fmla="*/ 6 w 8"/>
                <a:gd name="T13" fmla="*/ 0 h 8"/>
                <a:gd name="T14" fmla="*/ 6 w 8"/>
                <a:gd name="T15" fmla="*/ 0 h 8"/>
                <a:gd name="T16" fmla="*/ 3 w 8"/>
                <a:gd name="T17" fmla="*/ 2 h 8"/>
                <a:gd name="T18" fmla="*/ 0 w 8"/>
                <a:gd name="T19" fmla="*/ 5 h 8"/>
                <a:gd name="T20" fmla="*/ 0 w 8"/>
                <a:gd name="T21" fmla="*/ 5 h 8"/>
                <a:gd name="T22" fmla="*/ 3 w 8"/>
                <a:gd name="T23" fmla="*/ 8 h 8"/>
                <a:gd name="T24" fmla="*/ 6 w 8"/>
                <a:gd name="T25" fmla="*/ 8 h 8"/>
                <a:gd name="T26" fmla="*/ 6 w 8"/>
                <a:gd name="T2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8">
                  <a:moveTo>
                    <a:pt x="6" y="8"/>
                  </a:moveTo>
                  <a:lnTo>
                    <a:pt x="6" y="8"/>
                  </a:lnTo>
                  <a:lnTo>
                    <a:pt x="8" y="8"/>
                  </a:lnTo>
                  <a:lnTo>
                    <a:pt x="8" y="5"/>
                  </a:lnTo>
                  <a:lnTo>
                    <a:pt x="8" y="5"/>
                  </a:lnTo>
                  <a:lnTo>
                    <a:pt x="8" y="2"/>
                  </a:lnTo>
                  <a:lnTo>
                    <a:pt x="6" y="0"/>
                  </a:lnTo>
                  <a:lnTo>
                    <a:pt x="6" y="0"/>
                  </a:lnTo>
                  <a:lnTo>
                    <a:pt x="3" y="2"/>
                  </a:lnTo>
                  <a:lnTo>
                    <a:pt x="0" y="5"/>
                  </a:lnTo>
                  <a:lnTo>
                    <a:pt x="0" y="5"/>
                  </a:lnTo>
                  <a:lnTo>
                    <a:pt x="3" y="8"/>
                  </a:lnTo>
                  <a:lnTo>
                    <a:pt x="6" y="8"/>
                  </a:lnTo>
                  <a:lnTo>
                    <a:pt x="6"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43" name="Freeform 87"/>
            <p:cNvSpPr>
              <a:spLocks/>
            </p:cNvSpPr>
            <p:nvPr/>
          </p:nvSpPr>
          <p:spPr bwMode="auto">
            <a:xfrm>
              <a:off x="4310" y="770"/>
              <a:ext cx="8" cy="9"/>
            </a:xfrm>
            <a:custGeom>
              <a:avLst/>
              <a:gdLst>
                <a:gd name="T0" fmla="*/ 6 w 8"/>
                <a:gd name="T1" fmla="*/ 9 h 9"/>
                <a:gd name="T2" fmla="*/ 6 w 8"/>
                <a:gd name="T3" fmla="*/ 9 h 9"/>
                <a:gd name="T4" fmla="*/ 8 w 8"/>
                <a:gd name="T5" fmla="*/ 6 h 9"/>
                <a:gd name="T6" fmla="*/ 8 w 8"/>
                <a:gd name="T7" fmla="*/ 3 h 9"/>
                <a:gd name="T8" fmla="*/ 8 w 8"/>
                <a:gd name="T9" fmla="*/ 3 h 9"/>
                <a:gd name="T10" fmla="*/ 8 w 8"/>
                <a:gd name="T11" fmla="*/ 0 h 9"/>
                <a:gd name="T12" fmla="*/ 6 w 8"/>
                <a:gd name="T13" fmla="*/ 0 h 9"/>
                <a:gd name="T14" fmla="*/ 6 w 8"/>
                <a:gd name="T15" fmla="*/ 0 h 9"/>
                <a:gd name="T16" fmla="*/ 3 w 8"/>
                <a:gd name="T17" fmla="*/ 0 h 9"/>
                <a:gd name="T18" fmla="*/ 0 w 8"/>
                <a:gd name="T19" fmla="*/ 3 h 9"/>
                <a:gd name="T20" fmla="*/ 0 w 8"/>
                <a:gd name="T21" fmla="*/ 3 h 9"/>
                <a:gd name="T22" fmla="*/ 3 w 8"/>
                <a:gd name="T23" fmla="*/ 6 h 9"/>
                <a:gd name="T24" fmla="*/ 6 w 8"/>
                <a:gd name="T25" fmla="*/ 9 h 9"/>
                <a:gd name="T26" fmla="*/ 6 w 8"/>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9">
                  <a:moveTo>
                    <a:pt x="6" y="9"/>
                  </a:moveTo>
                  <a:lnTo>
                    <a:pt x="6" y="9"/>
                  </a:lnTo>
                  <a:lnTo>
                    <a:pt x="8" y="6"/>
                  </a:lnTo>
                  <a:lnTo>
                    <a:pt x="8" y="3"/>
                  </a:lnTo>
                  <a:lnTo>
                    <a:pt x="8" y="3"/>
                  </a:lnTo>
                  <a:lnTo>
                    <a:pt x="8"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44" name="Freeform 88"/>
            <p:cNvSpPr>
              <a:spLocks/>
            </p:cNvSpPr>
            <p:nvPr/>
          </p:nvSpPr>
          <p:spPr bwMode="auto">
            <a:xfrm>
              <a:off x="4310" y="806"/>
              <a:ext cx="8" cy="5"/>
            </a:xfrm>
            <a:custGeom>
              <a:avLst/>
              <a:gdLst>
                <a:gd name="T0" fmla="*/ 6 w 8"/>
                <a:gd name="T1" fmla="*/ 5 h 5"/>
                <a:gd name="T2" fmla="*/ 6 w 8"/>
                <a:gd name="T3" fmla="*/ 5 h 5"/>
                <a:gd name="T4" fmla="*/ 8 w 8"/>
                <a:gd name="T5" fmla="*/ 5 h 5"/>
                <a:gd name="T6" fmla="*/ 8 w 8"/>
                <a:gd name="T7" fmla="*/ 3 h 5"/>
                <a:gd name="T8" fmla="*/ 8 w 8"/>
                <a:gd name="T9" fmla="*/ 3 h 5"/>
                <a:gd name="T10" fmla="*/ 8 w 8"/>
                <a:gd name="T11" fmla="*/ 0 h 5"/>
                <a:gd name="T12" fmla="*/ 6 w 8"/>
                <a:gd name="T13" fmla="*/ 0 h 5"/>
                <a:gd name="T14" fmla="*/ 6 w 8"/>
                <a:gd name="T15" fmla="*/ 0 h 5"/>
                <a:gd name="T16" fmla="*/ 3 w 8"/>
                <a:gd name="T17" fmla="*/ 0 h 5"/>
                <a:gd name="T18" fmla="*/ 0 w 8"/>
                <a:gd name="T19" fmla="*/ 3 h 5"/>
                <a:gd name="T20" fmla="*/ 0 w 8"/>
                <a:gd name="T21" fmla="*/ 3 h 5"/>
                <a:gd name="T22" fmla="*/ 3 w 8"/>
                <a:gd name="T23" fmla="*/ 5 h 5"/>
                <a:gd name="T24" fmla="*/ 6 w 8"/>
                <a:gd name="T25" fmla="*/ 5 h 5"/>
                <a:gd name="T26" fmla="*/ 6 w 8"/>
                <a:gd name="T2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5">
                  <a:moveTo>
                    <a:pt x="6" y="5"/>
                  </a:moveTo>
                  <a:lnTo>
                    <a:pt x="6" y="5"/>
                  </a:lnTo>
                  <a:lnTo>
                    <a:pt x="8" y="5"/>
                  </a:lnTo>
                  <a:lnTo>
                    <a:pt x="8" y="3"/>
                  </a:lnTo>
                  <a:lnTo>
                    <a:pt x="8" y="3"/>
                  </a:lnTo>
                  <a:lnTo>
                    <a:pt x="8" y="0"/>
                  </a:lnTo>
                  <a:lnTo>
                    <a:pt x="6" y="0"/>
                  </a:lnTo>
                  <a:lnTo>
                    <a:pt x="6" y="0"/>
                  </a:lnTo>
                  <a:lnTo>
                    <a:pt x="3" y="0"/>
                  </a:lnTo>
                  <a:lnTo>
                    <a:pt x="0" y="3"/>
                  </a:lnTo>
                  <a:lnTo>
                    <a:pt x="0" y="3"/>
                  </a:lnTo>
                  <a:lnTo>
                    <a:pt x="3" y="5"/>
                  </a:lnTo>
                  <a:lnTo>
                    <a:pt x="6" y="5"/>
                  </a:lnTo>
                  <a:lnTo>
                    <a:pt x="6"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45" name="Freeform 89"/>
            <p:cNvSpPr>
              <a:spLocks/>
            </p:cNvSpPr>
            <p:nvPr/>
          </p:nvSpPr>
          <p:spPr bwMode="auto">
            <a:xfrm>
              <a:off x="4310" y="841"/>
              <a:ext cx="8" cy="9"/>
            </a:xfrm>
            <a:custGeom>
              <a:avLst/>
              <a:gdLst>
                <a:gd name="T0" fmla="*/ 6 w 8"/>
                <a:gd name="T1" fmla="*/ 9 h 9"/>
                <a:gd name="T2" fmla="*/ 6 w 8"/>
                <a:gd name="T3" fmla="*/ 9 h 9"/>
                <a:gd name="T4" fmla="*/ 8 w 8"/>
                <a:gd name="T5" fmla="*/ 6 h 9"/>
                <a:gd name="T6" fmla="*/ 8 w 8"/>
                <a:gd name="T7" fmla="*/ 3 h 9"/>
                <a:gd name="T8" fmla="*/ 8 w 8"/>
                <a:gd name="T9" fmla="*/ 3 h 9"/>
                <a:gd name="T10" fmla="*/ 8 w 8"/>
                <a:gd name="T11" fmla="*/ 0 h 9"/>
                <a:gd name="T12" fmla="*/ 6 w 8"/>
                <a:gd name="T13" fmla="*/ 0 h 9"/>
                <a:gd name="T14" fmla="*/ 6 w 8"/>
                <a:gd name="T15" fmla="*/ 0 h 9"/>
                <a:gd name="T16" fmla="*/ 3 w 8"/>
                <a:gd name="T17" fmla="*/ 0 h 9"/>
                <a:gd name="T18" fmla="*/ 0 w 8"/>
                <a:gd name="T19" fmla="*/ 3 h 9"/>
                <a:gd name="T20" fmla="*/ 0 w 8"/>
                <a:gd name="T21" fmla="*/ 3 h 9"/>
                <a:gd name="T22" fmla="*/ 3 w 8"/>
                <a:gd name="T23" fmla="*/ 6 h 9"/>
                <a:gd name="T24" fmla="*/ 6 w 8"/>
                <a:gd name="T25" fmla="*/ 9 h 9"/>
                <a:gd name="T26" fmla="*/ 6 w 8"/>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9">
                  <a:moveTo>
                    <a:pt x="6" y="9"/>
                  </a:moveTo>
                  <a:lnTo>
                    <a:pt x="6" y="9"/>
                  </a:lnTo>
                  <a:lnTo>
                    <a:pt x="8" y="6"/>
                  </a:lnTo>
                  <a:lnTo>
                    <a:pt x="8" y="3"/>
                  </a:lnTo>
                  <a:lnTo>
                    <a:pt x="8" y="3"/>
                  </a:lnTo>
                  <a:lnTo>
                    <a:pt x="8"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46" name="Freeform 90"/>
            <p:cNvSpPr>
              <a:spLocks/>
            </p:cNvSpPr>
            <p:nvPr/>
          </p:nvSpPr>
          <p:spPr bwMode="auto">
            <a:xfrm>
              <a:off x="4310" y="877"/>
              <a:ext cx="8" cy="6"/>
            </a:xfrm>
            <a:custGeom>
              <a:avLst/>
              <a:gdLst>
                <a:gd name="T0" fmla="*/ 6 w 8"/>
                <a:gd name="T1" fmla="*/ 6 h 6"/>
                <a:gd name="T2" fmla="*/ 6 w 8"/>
                <a:gd name="T3" fmla="*/ 6 h 6"/>
                <a:gd name="T4" fmla="*/ 8 w 8"/>
                <a:gd name="T5" fmla="*/ 6 h 6"/>
                <a:gd name="T6" fmla="*/ 8 w 8"/>
                <a:gd name="T7" fmla="*/ 3 h 6"/>
                <a:gd name="T8" fmla="*/ 8 w 8"/>
                <a:gd name="T9" fmla="*/ 3 h 6"/>
                <a:gd name="T10" fmla="*/ 8 w 8"/>
                <a:gd name="T11" fmla="*/ 0 h 6"/>
                <a:gd name="T12" fmla="*/ 6 w 8"/>
                <a:gd name="T13" fmla="*/ 0 h 6"/>
                <a:gd name="T14" fmla="*/ 6 w 8"/>
                <a:gd name="T15" fmla="*/ 0 h 6"/>
                <a:gd name="T16" fmla="*/ 3 w 8"/>
                <a:gd name="T17" fmla="*/ 0 h 6"/>
                <a:gd name="T18" fmla="*/ 0 w 8"/>
                <a:gd name="T19" fmla="*/ 3 h 6"/>
                <a:gd name="T20" fmla="*/ 0 w 8"/>
                <a:gd name="T21" fmla="*/ 3 h 6"/>
                <a:gd name="T22" fmla="*/ 3 w 8"/>
                <a:gd name="T23" fmla="*/ 6 h 6"/>
                <a:gd name="T24" fmla="*/ 6 w 8"/>
                <a:gd name="T25" fmla="*/ 6 h 6"/>
                <a:gd name="T26" fmla="*/ 6 w 8"/>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6">
                  <a:moveTo>
                    <a:pt x="6" y="6"/>
                  </a:moveTo>
                  <a:lnTo>
                    <a:pt x="6" y="6"/>
                  </a:lnTo>
                  <a:lnTo>
                    <a:pt x="8" y="6"/>
                  </a:lnTo>
                  <a:lnTo>
                    <a:pt x="8" y="3"/>
                  </a:lnTo>
                  <a:lnTo>
                    <a:pt x="8" y="3"/>
                  </a:lnTo>
                  <a:lnTo>
                    <a:pt x="8" y="0"/>
                  </a:lnTo>
                  <a:lnTo>
                    <a:pt x="6" y="0"/>
                  </a:lnTo>
                  <a:lnTo>
                    <a:pt x="6" y="0"/>
                  </a:lnTo>
                  <a:lnTo>
                    <a:pt x="3" y="0"/>
                  </a:lnTo>
                  <a:lnTo>
                    <a:pt x="0" y="3"/>
                  </a:lnTo>
                  <a:lnTo>
                    <a:pt x="0" y="3"/>
                  </a:lnTo>
                  <a:lnTo>
                    <a:pt x="3" y="6"/>
                  </a:lnTo>
                  <a:lnTo>
                    <a:pt x="6" y="6"/>
                  </a:lnTo>
                  <a:lnTo>
                    <a:pt x="6"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47" name="Freeform 91"/>
            <p:cNvSpPr>
              <a:spLocks/>
            </p:cNvSpPr>
            <p:nvPr/>
          </p:nvSpPr>
          <p:spPr bwMode="auto">
            <a:xfrm>
              <a:off x="4310" y="912"/>
              <a:ext cx="8" cy="9"/>
            </a:xfrm>
            <a:custGeom>
              <a:avLst/>
              <a:gdLst>
                <a:gd name="T0" fmla="*/ 6 w 8"/>
                <a:gd name="T1" fmla="*/ 9 h 9"/>
                <a:gd name="T2" fmla="*/ 6 w 8"/>
                <a:gd name="T3" fmla="*/ 9 h 9"/>
                <a:gd name="T4" fmla="*/ 8 w 8"/>
                <a:gd name="T5" fmla="*/ 6 h 9"/>
                <a:gd name="T6" fmla="*/ 8 w 8"/>
                <a:gd name="T7" fmla="*/ 3 h 9"/>
                <a:gd name="T8" fmla="*/ 8 w 8"/>
                <a:gd name="T9" fmla="*/ 3 h 9"/>
                <a:gd name="T10" fmla="*/ 8 w 8"/>
                <a:gd name="T11" fmla="*/ 0 h 9"/>
                <a:gd name="T12" fmla="*/ 6 w 8"/>
                <a:gd name="T13" fmla="*/ 0 h 9"/>
                <a:gd name="T14" fmla="*/ 6 w 8"/>
                <a:gd name="T15" fmla="*/ 0 h 9"/>
                <a:gd name="T16" fmla="*/ 3 w 8"/>
                <a:gd name="T17" fmla="*/ 0 h 9"/>
                <a:gd name="T18" fmla="*/ 0 w 8"/>
                <a:gd name="T19" fmla="*/ 3 h 9"/>
                <a:gd name="T20" fmla="*/ 0 w 8"/>
                <a:gd name="T21" fmla="*/ 3 h 9"/>
                <a:gd name="T22" fmla="*/ 3 w 8"/>
                <a:gd name="T23" fmla="*/ 6 h 9"/>
                <a:gd name="T24" fmla="*/ 6 w 8"/>
                <a:gd name="T25" fmla="*/ 9 h 9"/>
                <a:gd name="T26" fmla="*/ 6 w 8"/>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9">
                  <a:moveTo>
                    <a:pt x="6" y="9"/>
                  </a:moveTo>
                  <a:lnTo>
                    <a:pt x="6" y="9"/>
                  </a:lnTo>
                  <a:lnTo>
                    <a:pt x="8" y="6"/>
                  </a:lnTo>
                  <a:lnTo>
                    <a:pt x="8" y="3"/>
                  </a:lnTo>
                  <a:lnTo>
                    <a:pt x="8" y="3"/>
                  </a:lnTo>
                  <a:lnTo>
                    <a:pt x="8"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48" name="Freeform 92"/>
            <p:cNvSpPr>
              <a:spLocks/>
            </p:cNvSpPr>
            <p:nvPr/>
          </p:nvSpPr>
          <p:spPr bwMode="auto">
            <a:xfrm>
              <a:off x="4310" y="945"/>
              <a:ext cx="8" cy="9"/>
            </a:xfrm>
            <a:custGeom>
              <a:avLst/>
              <a:gdLst>
                <a:gd name="T0" fmla="*/ 6 w 8"/>
                <a:gd name="T1" fmla="*/ 9 h 9"/>
                <a:gd name="T2" fmla="*/ 6 w 8"/>
                <a:gd name="T3" fmla="*/ 9 h 9"/>
                <a:gd name="T4" fmla="*/ 8 w 8"/>
                <a:gd name="T5" fmla="*/ 9 h 9"/>
                <a:gd name="T6" fmla="*/ 8 w 8"/>
                <a:gd name="T7" fmla="*/ 6 h 9"/>
                <a:gd name="T8" fmla="*/ 8 w 8"/>
                <a:gd name="T9" fmla="*/ 6 h 9"/>
                <a:gd name="T10" fmla="*/ 8 w 8"/>
                <a:gd name="T11" fmla="*/ 3 h 9"/>
                <a:gd name="T12" fmla="*/ 6 w 8"/>
                <a:gd name="T13" fmla="*/ 0 h 9"/>
                <a:gd name="T14" fmla="*/ 6 w 8"/>
                <a:gd name="T15" fmla="*/ 0 h 9"/>
                <a:gd name="T16" fmla="*/ 3 w 8"/>
                <a:gd name="T17" fmla="*/ 3 h 9"/>
                <a:gd name="T18" fmla="*/ 0 w 8"/>
                <a:gd name="T19" fmla="*/ 6 h 9"/>
                <a:gd name="T20" fmla="*/ 0 w 8"/>
                <a:gd name="T21" fmla="*/ 6 h 9"/>
                <a:gd name="T22" fmla="*/ 3 w 8"/>
                <a:gd name="T23" fmla="*/ 9 h 9"/>
                <a:gd name="T24" fmla="*/ 6 w 8"/>
                <a:gd name="T25" fmla="*/ 9 h 9"/>
                <a:gd name="T26" fmla="*/ 6 w 8"/>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9">
                  <a:moveTo>
                    <a:pt x="6" y="9"/>
                  </a:moveTo>
                  <a:lnTo>
                    <a:pt x="6" y="9"/>
                  </a:lnTo>
                  <a:lnTo>
                    <a:pt x="8" y="9"/>
                  </a:lnTo>
                  <a:lnTo>
                    <a:pt x="8" y="6"/>
                  </a:lnTo>
                  <a:lnTo>
                    <a:pt x="8" y="6"/>
                  </a:lnTo>
                  <a:lnTo>
                    <a:pt x="8" y="3"/>
                  </a:lnTo>
                  <a:lnTo>
                    <a:pt x="6" y="0"/>
                  </a:lnTo>
                  <a:lnTo>
                    <a:pt x="6" y="0"/>
                  </a:lnTo>
                  <a:lnTo>
                    <a:pt x="3" y="3"/>
                  </a:lnTo>
                  <a:lnTo>
                    <a:pt x="0" y="6"/>
                  </a:lnTo>
                  <a:lnTo>
                    <a:pt x="0" y="6"/>
                  </a:lnTo>
                  <a:lnTo>
                    <a:pt x="3" y="9"/>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49" name="Freeform 93"/>
            <p:cNvSpPr>
              <a:spLocks/>
            </p:cNvSpPr>
            <p:nvPr/>
          </p:nvSpPr>
          <p:spPr bwMode="auto">
            <a:xfrm>
              <a:off x="4327" y="397"/>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50" name="Freeform 94"/>
            <p:cNvSpPr>
              <a:spLocks/>
            </p:cNvSpPr>
            <p:nvPr/>
          </p:nvSpPr>
          <p:spPr bwMode="auto">
            <a:xfrm>
              <a:off x="4327" y="430"/>
              <a:ext cx="9" cy="8"/>
            </a:xfrm>
            <a:custGeom>
              <a:avLst/>
              <a:gdLst>
                <a:gd name="T0" fmla="*/ 6 w 9"/>
                <a:gd name="T1" fmla="*/ 8 h 8"/>
                <a:gd name="T2" fmla="*/ 6 w 9"/>
                <a:gd name="T3" fmla="*/ 8 h 8"/>
                <a:gd name="T4" fmla="*/ 9 w 9"/>
                <a:gd name="T5" fmla="*/ 8 h 8"/>
                <a:gd name="T6" fmla="*/ 9 w 9"/>
                <a:gd name="T7" fmla="*/ 5 h 8"/>
                <a:gd name="T8" fmla="*/ 9 w 9"/>
                <a:gd name="T9" fmla="*/ 5 h 8"/>
                <a:gd name="T10" fmla="*/ 9 w 9"/>
                <a:gd name="T11" fmla="*/ 2 h 8"/>
                <a:gd name="T12" fmla="*/ 6 w 9"/>
                <a:gd name="T13" fmla="*/ 0 h 8"/>
                <a:gd name="T14" fmla="*/ 6 w 9"/>
                <a:gd name="T15" fmla="*/ 0 h 8"/>
                <a:gd name="T16" fmla="*/ 3 w 9"/>
                <a:gd name="T17" fmla="*/ 2 h 8"/>
                <a:gd name="T18" fmla="*/ 0 w 9"/>
                <a:gd name="T19" fmla="*/ 5 h 8"/>
                <a:gd name="T20" fmla="*/ 0 w 9"/>
                <a:gd name="T21" fmla="*/ 5 h 8"/>
                <a:gd name="T22" fmla="*/ 3 w 9"/>
                <a:gd name="T23" fmla="*/ 8 h 8"/>
                <a:gd name="T24" fmla="*/ 6 w 9"/>
                <a:gd name="T25" fmla="*/ 8 h 8"/>
                <a:gd name="T26" fmla="*/ 6 w 9"/>
                <a:gd name="T2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8">
                  <a:moveTo>
                    <a:pt x="6" y="8"/>
                  </a:moveTo>
                  <a:lnTo>
                    <a:pt x="6" y="8"/>
                  </a:lnTo>
                  <a:lnTo>
                    <a:pt x="9" y="8"/>
                  </a:lnTo>
                  <a:lnTo>
                    <a:pt x="9" y="5"/>
                  </a:lnTo>
                  <a:lnTo>
                    <a:pt x="9" y="5"/>
                  </a:lnTo>
                  <a:lnTo>
                    <a:pt x="9" y="2"/>
                  </a:lnTo>
                  <a:lnTo>
                    <a:pt x="6" y="0"/>
                  </a:lnTo>
                  <a:lnTo>
                    <a:pt x="6" y="0"/>
                  </a:lnTo>
                  <a:lnTo>
                    <a:pt x="3" y="2"/>
                  </a:lnTo>
                  <a:lnTo>
                    <a:pt x="0" y="5"/>
                  </a:lnTo>
                  <a:lnTo>
                    <a:pt x="0" y="5"/>
                  </a:lnTo>
                  <a:lnTo>
                    <a:pt x="3" y="8"/>
                  </a:lnTo>
                  <a:lnTo>
                    <a:pt x="6" y="8"/>
                  </a:lnTo>
                  <a:lnTo>
                    <a:pt x="6"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51" name="Freeform 95"/>
            <p:cNvSpPr>
              <a:spLocks/>
            </p:cNvSpPr>
            <p:nvPr/>
          </p:nvSpPr>
          <p:spPr bwMode="auto">
            <a:xfrm>
              <a:off x="4327" y="468"/>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52" name="Freeform 96"/>
            <p:cNvSpPr>
              <a:spLocks/>
            </p:cNvSpPr>
            <p:nvPr/>
          </p:nvSpPr>
          <p:spPr bwMode="auto">
            <a:xfrm>
              <a:off x="4327" y="501"/>
              <a:ext cx="9" cy="8"/>
            </a:xfrm>
            <a:custGeom>
              <a:avLst/>
              <a:gdLst>
                <a:gd name="T0" fmla="*/ 6 w 9"/>
                <a:gd name="T1" fmla="*/ 8 h 8"/>
                <a:gd name="T2" fmla="*/ 6 w 9"/>
                <a:gd name="T3" fmla="*/ 8 h 8"/>
                <a:gd name="T4" fmla="*/ 9 w 9"/>
                <a:gd name="T5" fmla="*/ 8 h 8"/>
                <a:gd name="T6" fmla="*/ 9 w 9"/>
                <a:gd name="T7" fmla="*/ 5 h 8"/>
                <a:gd name="T8" fmla="*/ 9 w 9"/>
                <a:gd name="T9" fmla="*/ 5 h 8"/>
                <a:gd name="T10" fmla="*/ 9 w 9"/>
                <a:gd name="T11" fmla="*/ 3 h 8"/>
                <a:gd name="T12" fmla="*/ 6 w 9"/>
                <a:gd name="T13" fmla="*/ 0 h 8"/>
                <a:gd name="T14" fmla="*/ 6 w 9"/>
                <a:gd name="T15" fmla="*/ 0 h 8"/>
                <a:gd name="T16" fmla="*/ 3 w 9"/>
                <a:gd name="T17" fmla="*/ 3 h 8"/>
                <a:gd name="T18" fmla="*/ 0 w 9"/>
                <a:gd name="T19" fmla="*/ 5 h 8"/>
                <a:gd name="T20" fmla="*/ 0 w 9"/>
                <a:gd name="T21" fmla="*/ 5 h 8"/>
                <a:gd name="T22" fmla="*/ 3 w 9"/>
                <a:gd name="T23" fmla="*/ 8 h 8"/>
                <a:gd name="T24" fmla="*/ 6 w 9"/>
                <a:gd name="T25" fmla="*/ 8 h 8"/>
                <a:gd name="T26" fmla="*/ 6 w 9"/>
                <a:gd name="T2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8">
                  <a:moveTo>
                    <a:pt x="6" y="8"/>
                  </a:moveTo>
                  <a:lnTo>
                    <a:pt x="6" y="8"/>
                  </a:lnTo>
                  <a:lnTo>
                    <a:pt x="9" y="8"/>
                  </a:lnTo>
                  <a:lnTo>
                    <a:pt x="9" y="5"/>
                  </a:lnTo>
                  <a:lnTo>
                    <a:pt x="9" y="5"/>
                  </a:lnTo>
                  <a:lnTo>
                    <a:pt x="9" y="3"/>
                  </a:lnTo>
                  <a:lnTo>
                    <a:pt x="6" y="0"/>
                  </a:lnTo>
                  <a:lnTo>
                    <a:pt x="6" y="0"/>
                  </a:lnTo>
                  <a:lnTo>
                    <a:pt x="3" y="3"/>
                  </a:lnTo>
                  <a:lnTo>
                    <a:pt x="0" y="5"/>
                  </a:lnTo>
                  <a:lnTo>
                    <a:pt x="0" y="5"/>
                  </a:lnTo>
                  <a:lnTo>
                    <a:pt x="3" y="8"/>
                  </a:lnTo>
                  <a:lnTo>
                    <a:pt x="6" y="8"/>
                  </a:lnTo>
                  <a:lnTo>
                    <a:pt x="6"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53" name="Freeform 97"/>
            <p:cNvSpPr>
              <a:spLocks/>
            </p:cNvSpPr>
            <p:nvPr/>
          </p:nvSpPr>
          <p:spPr bwMode="auto">
            <a:xfrm>
              <a:off x="4327" y="539"/>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54" name="Freeform 98"/>
            <p:cNvSpPr>
              <a:spLocks/>
            </p:cNvSpPr>
            <p:nvPr/>
          </p:nvSpPr>
          <p:spPr bwMode="auto">
            <a:xfrm>
              <a:off x="4327" y="572"/>
              <a:ext cx="9" cy="9"/>
            </a:xfrm>
            <a:custGeom>
              <a:avLst/>
              <a:gdLst>
                <a:gd name="T0" fmla="*/ 6 w 9"/>
                <a:gd name="T1" fmla="*/ 9 h 9"/>
                <a:gd name="T2" fmla="*/ 6 w 9"/>
                <a:gd name="T3" fmla="*/ 9 h 9"/>
                <a:gd name="T4" fmla="*/ 9 w 9"/>
                <a:gd name="T5" fmla="*/ 9 h 9"/>
                <a:gd name="T6" fmla="*/ 9 w 9"/>
                <a:gd name="T7" fmla="*/ 6 h 9"/>
                <a:gd name="T8" fmla="*/ 9 w 9"/>
                <a:gd name="T9" fmla="*/ 6 h 9"/>
                <a:gd name="T10" fmla="*/ 9 w 9"/>
                <a:gd name="T11" fmla="*/ 3 h 9"/>
                <a:gd name="T12" fmla="*/ 6 w 9"/>
                <a:gd name="T13" fmla="*/ 0 h 9"/>
                <a:gd name="T14" fmla="*/ 6 w 9"/>
                <a:gd name="T15" fmla="*/ 0 h 9"/>
                <a:gd name="T16" fmla="*/ 3 w 9"/>
                <a:gd name="T17" fmla="*/ 3 h 9"/>
                <a:gd name="T18" fmla="*/ 0 w 9"/>
                <a:gd name="T19" fmla="*/ 6 h 9"/>
                <a:gd name="T20" fmla="*/ 0 w 9"/>
                <a:gd name="T21" fmla="*/ 6 h 9"/>
                <a:gd name="T22" fmla="*/ 3 w 9"/>
                <a:gd name="T23" fmla="*/ 9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9"/>
                  </a:lnTo>
                  <a:lnTo>
                    <a:pt x="9" y="6"/>
                  </a:lnTo>
                  <a:lnTo>
                    <a:pt x="9" y="6"/>
                  </a:lnTo>
                  <a:lnTo>
                    <a:pt x="9" y="3"/>
                  </a:lnTo>
                  <a:lnTo>
                    <a:pt x="6" y="0"/>
                  </a:lnTo>
                  <a:lnTo>
                    <a:pt x="6" y="0"/>
                  </a:lnTo>
                  <a:lnTo>
                    <a:pt x="3" y="3"/>
                  </a:lnTo>
                  <a:lnTo>
                    <a:pt x="0" y="6"/>
                  </a:lnTo>
                  <a:lnTo>
                    <a:pt x="0" y="6"/>
                  </a:lnTo>
                  <a:lnTo>
                    <a:pt x="3" y="9"/>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55" name="Freeform 99"/>
            <p:cNvSpPr>
              <a:spLocks/>
            </p:cNvSpPr>
            <p:nvPr/>
          </p:nvSpPr>
          <p:spPr bwMode="auto">
            <a:xfrm>
              <a:off x="4327" y="610"/>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56" name="Freeform 100"/>
            <p:cNvSpPr>
              <a:spLocks/>
            </p:cNvSpPr>
            <p:nvPr/>
          </p:nvSpPr>
          <p:spPr bwMode="auto">
            <a:xfrm>
              <a:off x="4327" y="643"/>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57" name="Freeform 101"/>
            <p:cNvSpPr>
              <a:spLocks/>
            </p:cNvSpPr>
            <p:nvPr/>
          </p:nvSpPr>
          <p:spPr bwMode="auto">
            <a:xfrm>
              <a:off x="4327" y="681"/>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58" name="Freeform 102"/>
            <p:cNvSpPr>
              <a:spLocks/>
            </p:cNvSpPr>
            <p:nvPr/>
          </p:nvSpPr>
          <p:spPr bwMode="auto">
            <a:xfrm>
              <a:off x="4327" y="714"/>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59" name="Freeform 103"/>
            <p:cNvSpPr>
              <a:spLocks/>
            </p:cNvSpPr>
            <p:nvPr/>
          </p:nvSpPr>
          <p:spPr bwMode="auto">
            <a:xfrm>
              <a:off x="4327" y="752"/>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60" name="Freeform 104"/>
            <p:cNvSpPr>
              <a:spLocks/>
            </p:cNvSpPr>
            <p:nvPr/>
          </p:nvSpPr>
          <p:spPr bwMode="auto">
            <a:xfrm>
              <a:off x="4327" y="785"/>
              <a:ext cx="9" cy="9"/>
            </a:xfrm>
            <a:custGeom>
              <a:avLst/>
              <a:gdLst>
                <a:gd name="T0" fmla="*/ 6 w 9"/>
                <a:gd name="T1" fmla="*/ 9 h 9"/>
                <a:gd name="T2" fmla="*/ 6 w 9"/>
                <a:gd name="T3" fmla="*/ 9 h 9"/>
                <a:gd name="T4" fmla="*/ 9 w 9"/>
                <a:gd name="T5" fmla="*/ 9 h 9"/>
                <a:gd name="T6" fmla="*/ 9 w 9"/>
                <a:gd name="T7" fmla="*/ 6 h 9"/>
                <a:gd name="T8" fmla="*/ 9 w 9"/>
                <a:gd name="T9" fmla="*/ 6 h 9"/>
                <a:gd name="T10" fmla="*/ 9 w 9"/>
                <a:gd name="T11" fmla="*/ 3 h 9"/>
                <a:gd name="T12" fmla="*/ 6 w 9"/>
                <a:gd name="T13" fmla="*/ 0 h 9"/>
                <a:gd name="T14" fmla="*/ 6 w 9"/>
                <a:gd name="T15" fmla="*/ 0 h 9"/>
                <a:gd name="T16" fmla="*/ 3 w 9"/>
                <a:gd name="T17" fmla="*/ 3 h 9"/>
                <a:gd name="T18" fmla="*/ 0 w 9"/>
                <a:gd name="T19" fmla="*/ 6 h 9"/>
                <a:gd name="T20" fmla="*/ 0 w 9"/>
                <a:gd name="T21" fmla="*/ 6 h 9"/>
                <a:gd name="T22" fmla="*/ 3 w 9"/>
                <a:gd name="T23" fmla="*/ 9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9"/>
                  </a:lnTo>
                  <a:lnTo>
                    <a:pt x="9" y="6"/>
                  </a:lnTo>
                  <a:lnTo>
                    <a:pt x="9" y="6"/>
                  </a:lnTo>
                  <a:lnTo>
                    <a:pt x="9" y="3"/>
                  </a:lnTo>
                  <a:lnTo>
                    <a:pt x="6" y="0"/>
                  </a:lnTo>
                  <a:lnTo>
                    <a:pt x="6" y="0"/>
                  </a:lnTo>
                  <a:lnTo>
                    <a:pt x="3" y="3"/>
                  </a:lnTo>
                  <a:lnTo>
                    <a:pt x="0" y="6"/>
                  </a:lnTo>
                  <a:lnTo>
                    <a:pt x="0" y="6"/>
                  </a:lnTo>
                  <a:lnTo>
                    <a:pt x="3" y="9"/>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61" name="Freeform 105"/>
            <p:cNvSpPr>
              <a:spLocks/>
            </p:cNvSpPr>
            <p:nvPr/>
          </p:nvSpPr>
          <p:spPr bwMode="auto">
            <a:xfrm>
              <a:off x="4327" y="823"/>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62" name="Freeform 106"/>
            <p:cNvSpPr>
              <a:spLocks/>
            </p:cNvSpPr>
            <p:nvPr/>
          </p:nvSpPr>
          <p:spPr bwMode="auto">
            <a:xfrm>
              <a:off x="4327" y="856"/>
              <a:ext cx="9" cy="9"/>
            </a:xfrm>
            <a:custGeom>
              <a:avLst/>
              <a:gdLst>
                <a:gd name="T0" fmla="*/ 6 w 9"/>
                <a:gd name="T1" fmla="*/ 9 h 9"/>
                <a:gd name="T2" fmla="*/ 6 w 9"/>
                <a:gd name="T3" fmla="*/ 9 h 9"/>
                <a:gd name="T4" fmla="*/ 9 w 9"/>
                <a:gd name="T5" fmla="*/ 9 h 9"/>
                <a:gd name="T6" fmla="*/ 9 w 9"/>
                <a:gd name="T7" fmla="*/ 6 h 9"/>
                <a:gd name="T8" fmla="*/ 9 w 9"/>
                <a:gd name="T9" fmla="*/ 6 h 9"/>
                <a:gd name="T10" fmla="*/ 9 w 9"/>
                <a:gd name="T11" fmla="*/ 3 h 9"/>
                <a:gd name="T12" fmla="*/ 6 w 9"/>
                <a:gd name="T13" fmla="*/ 0 h 9"/>
                <a:gd name="T14" fmla="*/ 6 w 9"/>
                <a:gd name="T15" fmla="*/ 0 h 9"/>
                <a:gd name="T16" fmla="*/ 3 w 9"/>
                <a:gd name="T17" fmla="*/ 3 h 9"/>
                <a:gd name="T18" fmla="*/ 0 w 9"/>
                <a:gd name="T19" fmla="*/ 6 h 9"/>
                <a:gd name="T20" fmla="*/ 0 w 9"/>
                <a:gd name="T21" fmla="*/ 6 h 9"/>
                <a:gd name="T22" fmla="*/ 3 w 9"/>
                <a:gd name="T23" fmla="*/ 9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9"/>
                  </a:lnTo>
                  <a:lnTo>
                    <a:pt x="9" y="6"/>
                  </a:lnTo>
                  <a:lnTo>
                    <a:pt x="9" y="6"/>
                  </a:lnTo>
                  <a:lnTo>
                    <a:pt x="9" y="3"/>
                  </a:lnTo>
                  <a:lnTo>
                    <a:pt x="6" y="0"/>
                  </a:lnTo>
                  <a:lnTo>
                    <a:pt x="6" y="0"/>
                  </a:lnTo>
                  <a:lnTo>
                    <a:pt x="3" y="3"/>
                  </a:lnTo>
                  <a:lnTo>
                    <a:pt x="0" y="6"/>
                  </a:lnTo>
                  <a:lnTo>
                    <a:pt x="0" y="6"/>
                  </a:lnTo>
                  <a:lnTo>
                    <a:pt x="3" y="9"/>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63" name="Freeform 107"/>
            <p:cNvSpPr>
              <a:spLocks/>
            </p:cNvSpPr>
            <p:nvPr/>
          </p:nvSpPr>
          <p:spPr bwMode="auto">
            <a:xfrm>
              <a:off x="4327" y="894"/>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64" name="Freeform 108"/>
            <p:cNvSpPr>
              <a:spLocks/>
            </p:cNvSpPr>
            <p:nvPr/>
          </p:nvSpPr>
          <p:spPr bwMode="auto">
            <a:xfrm>
              <a:off x="4327" y="927"/>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65" name="Freeform 109"/>
            <p:cNvSpPr>
              <a:spLocks/>
            </p:cNvSpPr>
            <p:nvPr/>
          </p:nvSpPr>
          <p:spPr bwMode="auto">
            <a:xfrm>
              <a:off x="4345" y="379"/>
              <a:ext cx="9" cy="6"/>
            </a:xfrm>
            <a:custGeom>
              <a:avLst/>
              <a:gdLst>
                <a:gd name="T0" fmla="*/ 3 w 9"/>
                <a:gd name="T1" fmla="*/ 6 h 6"/>
                <a:gd name="T2" fmla="*/ 3 w 9"/>
                <a:gd name="T3" fmla="*/ 6 h 6"/>
                <a:gd name="T4" fmla="*/ 6 w 9"/>
                <a:gd name="T5" fmla="*/ 6 h 6"/>
                <a:gd name="T6" fmla="*/ 9 w 9"/>
                <a:gd name="T7" fmla="*/ 3 h 6"/>
                <a:gd name="T8" fmla="*/ 9 w 9"/>
                <a:gd name="T9" fmla="*/ 3 h 6"/>
                <a:gd name="T10" fmla="*/ 6 w 9"/>
                <a:gd name="T11" fmla="*/ 0 h 6"/>
                <a:gd name="T12" fmla="*/ 3 w 9"/>
                <a:gd name="T13" fmla="*/ 0 h 6"/>
                <a:gd name="T14" fmla="*/ 3 w 9"/>
                <a:gd name="T15" fmla="*/ 0 h 6"/>
                <a:gd name="T16" fmla="*/ 0 w 9"/>
                <a:gd name="T17" fmla="*/ 0 h 6"/>
                <a:gd name="T18" fmla="*/ 0 w 9"/>
                <a:gd name="T19" fmla="*/ 3 h 6"/>
                <a:gd name="T20" fmla="*/ 0 w 9"/>
                <a:gd name="T21" fmla="*/ 3 h 6"/>
                <a:gd name="T22" fmla="*/ 0 w 9"/>
                <a:gd name="T23" fmla="*/ 6 h 6"/>
                <a:gd name="T24" fmla="*/ 3 w 9"/>
                <a:gd name="T25" fmla="*/ 6 h 6"/>
                <a:gd name="T26" fmla="*/ 3 w 9"/>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6">
                  <a:moveTo>
                    <a:pt x="3" y="6"/>
                  </a:moveTo>
                  <a:lnTo>
                    <a:pt x="3" y="6"/>
                  </a:lnTo>
                  <a:lnTo>
                    <a:pt x="6" y="6"/>
                  </a:lnTo>
                  <a:lnTo>
                    <a:pt x="9" y="3"/>
                  </a:lnTo>
                  <a:lnTo>
                    <a:pt x="9" y="3"/>
                  </a:lnTo>
                  <a:lnTo>
                    <a:pt x="6" y="0"/>
                  </a:lnTo>
                  <a:lnTo>
                    <a:pt x="3" y="0"/>
                  </a:lnTo>
                  <a:lnTo>
                    <a:pt x="3" y="0"/>
                  </a:lnTo>
                  <a:lnTo>
                    <a:pt x="0" y="0"/>
                  </a:lnTo>
                  <a:lnTo>
                    <a:pt x="0" y="3"/>
                  </a:lnTo>
                  <a:lnTo>
                    <a:pt x="0" y="3"/>
                  </a:lnTo>
                  <a:lnTo>
                    <a:pt x="0" y="6"/>
                  </a:lnTo>
                  <a:lnTo>
                    <a:pt x="3" y="6"/>
                  </a:lnTo>
                  <a:lnTo>
                    <a:pt x="3"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66" name="Freeform 110"/>
            <p:cNvSpPr>
              <a:spLocks/>
            </p:cNvSpPr>
            <p:nvPr/>
          </p:nvSpPr>
          <p:spPr bwMode="auto">
            <a:xfrm>
              <a:off x="4345" y="415"/>
              <a:ext cx="9" cy="9"/>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67" name="Freeform 111"/>
            <p:cNvSpPr>
              <a:spLocks/>
            </p:cNvSpPr>
            <p:nvPr/>
          </p:nvSpPr>
          <p:spPr bwMode="auto">
            <a:xfrm>
              <a:off x="4345" y="450"/>
              <a:ext cx="9" cy="6"/>
            </a:xfrm>
            <a:custGeom>
              <a:avLst/>
              <a:gdLst>
                <a:gd name="T0" fmla="*/ 3 w 9"/>
                <a:gd name="T1" fmla="*/ 6 h 6"/>
                <a:gd name="T2" fmla="*/ 3 w 9"/>
                <a:gd name="T3" fmla="*/ 6 h 6"/>
                <a:gd name="T4" fmla="*/ 6 w 9"/>
                <a:gd name="T5" fmla="*/ 6 h 6"/>
                <a:gd name="T6" fmla="*/ 9 w 9"/>
                <a:gd name="T7" fmla="*/ 3 h 6"/>
                <a:gd name="T8" fmla="*/ 9 w 9"/>
                <a:gd name="T9" fmla="*/ 3 h 6"/>
                <a:gd name="T10" fmla="*/ 6 w 9"/>
                <a:gd name="T11" fmla="*/ 0 h 6"/>
                <a:gd name="T12" fmla="*/ 3 w 9"/>
                <a:gd name="T13" fmla="*/ 0 h 6"/>
                <a:gd name="T14" fmla="*/ 3 w 9"/>
                <a:gd name="T15" fmla="*/ 0 h 6"/>
                <a:gd name="T16" fmla="*/ 0 w 9"/>
                <a:gd name="T17" fmla="*/ 0 h 6"/>
                <a:gd name="T18" fmla="*/ 0 w 9"/>
                <a:gd name="T19" fmla="*/ 3 h 6"/>
                <a:gd name="T20" fmla="*/ 0 w 9"/>
                <a:gd name="T21" fmla="*/ 3 h 6"/>
                <a:gd name="T22" fmla="*/ 0 w 9"/>
                <a:gd name="T23" fmla="*/ 6 h 6"/>
                <a:gd name="T24" fmla="*/ 3 w 9"/>
                <a:gd name="T25" fmla="*/ 6 h 6"/>
                <a:gd name="T26" fmla="*/ 3 w 9"/>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6">
                  <a:moveTo>
                    <a:pt x="3" y="6"/>
                  </a:moveTo>
                  <a:lnTo>
                    <a:pt x="3" y="6"/>
                  </a:lnTo>
                  <a:lnTo>
                    <a:pt x="6" y="6"/>
                  </a:lnTo>
                  <a:lnTo>
                    <a:pt x="9" y="3"/>
                  </a:lnTo>
                  <a:lnTo>
                    <a:pt x="9" y="3"/>
                  </a:lnTo>
                  <a:lnTo>
                    <a:pt x="6" y="0"/>
                  </a:lnTo>
                  <a:lnTo>
                    <a:pt x="3" y="0"/>
                  </a:lnTo>
                  <a:lnTo>
                    <a:pt x="3" y="0"/>
                  </a:lnTo>
                  <a:lnTo>
                    <a:pt x="0" y="0"/>
                  </a:lnTo>
                  <a:lnTo>
                    <a:pt x="0" y="3"/>
                  </a:lnTo>
                  <a:lnTo>
                    <a:pt x="0" y="3"/>
                  </a:lnTo>
                  <a:lnTo>
                    <a:pt x="0" y="6"/>
                  </a:lnTo>
                  <a:lnTo>
                    <a:pt x="3" y="6"/>
                  </a:lnTo>
                  <a:lnTo>
                    <a:pt x="3"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68" name="Freeform 112"/>
            <p:cNvSpPr>
              <a:spLocks/>
            </p:cNvSpPr>
            <p:nvPr/>
          </p:nvSpPr>
          <p:spPr bwMode="auto">
            <a:xfrm>
              <a:off x="4345" y="486"/>
              <a:ext cx="9" cy="9"/>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69" name="Freeform 113"/>
            <p:cNvSpPr>
              <a:spLocks/>
            </p:cNvSpPr>
            <p:nvPr/>
          </p:nvSpPr>
          <p:spPr bwMode="auto">
            <a:xfrm>
              <a:off x="4345" y="521"/>
              <a:ext cx="9" cy="6"/>
            </a:xfrm>
            <a:custGeom>
              <a:avLst/>
              <a:gdLst>
                <a:gd name="T0" fmla="*/ 3 w 9"/>
                <a:gd name="T1" fmla="*/ 6 h 6"/>
                <a:gd name="T2" fmla="*/ 3 w 9"/>
                <a:gd name="T3" fmla="*/ 6 h 6"/>
                <a:gd name="T4" fmla="*/ 6 w 9"/>
                <a:gd name="T5" fmla="*/ 6 h 6"/>
                <a:gd name="T6" fmla="*/ 9 w 9"/>
                <a:gd name="T7" fmla="*/ 3 h 6"/>
                <a:gd name="T8" fmla="*/ 9 w 9"/>
                <a:gd name="T9" fmla="*/ 3 h 6"/>
                <a:gd name="T10" fmla="*/ 6 w 9"/>
                <a:gd name="T11" fmla="*/ 0 h 6"/>
                <a:gd name="T12" fmla="*/ 3 w 9"/>
                <a:gd name="T13" fmla="*/ 0 h 6"/>
                <a:gd name="T14" fmla="*/ 3 w 9"/>
                <a:gd name="T15" fmla="*/ 0 h 6"/>
                <a:gd name="T16" fmla="*/ 0 w 9"/>
                <a:gd name="T17" fmla="*/ 0 h 6"/>
                <a:gd name="T18" fmla="*/ 0 w 9"/>
                <a:gd name="T19" fmla="*/ 3 h 6"/>
                <a:gd name="T20" fmla="*/ 0 w 9"/>
                <a:gd name="T21" fmla="*/ 3 h 6"/>
                <a:gd name="T22" fmla="*/ 0 w 9"/>
                <a:gd name="T23" fmla="*/ 6 h 6"/>
                <a:gd name="T24" fmla="*/ 3 w 9"/>
                <a:gd name="T25" fmla="*/ 6 h 6"/>
                <a:gd name="T26" fmla="*/ 3 w 9"/>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6">
                  <a:moveTo>
                    <a:pt x="3" y="6"/>
                  </a:moveTo>
                  <a:lnTo>
                    <a:pt x="3" y="6"/>
                  </a:lnTo>
                  <a:lnTo>
                    <a:pt x="6" y="6"/>
                  </a:lnTo>
                  <a:lnTo>
                    <a:pt x="9" y="3"/>
                  </a:lnTo>
                  <a:lnTo>
                    <a:pt x="9" y="3"/>
                  </a:lnTo>
                  <a:lnTo>
                    <a:pt x="6" y="0"/>
                  </a:lnTo>
                  <a:lnTo>
                    <a:pt x="3" y="0"/>
                  </a:lnTo>
                  <a:lnTo>
                    <a:pt x="3" y="0"/>
                  </a:lnTo>
                  <a:lnTo>
                    <a:pt x="0" y="0"/>
                  </a:lnTo>
                  <a:lnTo>
                    <a:pt x="0" y="3"/>
                  </a:lnTo>
                  <a:lnTo>
                    <a:pt x="0" y="3"/>
                  </a:lnTo>
                  <a:lnTo>
                    <a:pt x="0" y="6"/>
                  </a:lnTo>
                  <a:lnTo>
                    <a:pt x="3" y="6"/>
                  </a:lnTo>
                  <a:lnTo>
                    <a:pt x="3"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70" name="Freeform 114"/>
            <p:cNvSpPr>
              <a:spLocks/>
            </p:cNvSpPr>
            <p:nvPr/>
          </p:nvSpPr>
          <p:spPr bwMode="auto">
            <a:xfrm>
              <a:off x="4345" y="557"/>
              <a:ext cx="9" cy="9"/>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71" name="Freeform 115"/>
            <p:cNvSpPr>
              <a:spLocks/>
            </p:cNvSpPr>
            <p:nvPr/>
          </p:nvSpPr>
          <p:spPr bwMode="auto">
            <a:xfrm>
              <a:off x="4345" y="592"/>
              <a:ext cx="9" cy="6"/>
            </a:xfrm>
            <a:custGeom>
              <a:avLst/>
              <a:gdLst>
                <a:gd name="T0" fmla="*/ 3 w 9"/>
                <a:gd name="T1" fmla="*/ 6 h 6"/>
                <a:gd name="T2" fmla="*/ 3 w 9"/>
                <a:gd name="T3" fmla="*/ 6 h 6"/>
                <a:gd name="T4" fmla="*/ 6 w 9"/>
                <a:gd name="T5" fmla="*/ 6 h 6"/>
                <a:gd name="T6" fmla="*/ 9 w 9"/>
                <a:gd name="T7" fmla="*/ 3 h 6"/>
                <a:gd name="T8" fmla="*/ 9 w 9"/>
                <a:gd name="T9" fmla="*/ 3 h 6"/>
                <a:gd name="T10" fmla="*/ 6 w 9"/>
                <a:gd name="T11" fmla="*/ 0 h 6"/>
                <a:gd name="T12" fmla="*/ 3 w 9"/>
                <a:gd name="T13" fmla="*/ 0 h 6"/>
                <a:gd name="T14" fmla="*/ 3 w 9"/>
                <a:gd name="T15" fmla="*/ 0 h 6"/>
                <a:gd name="T16" fmla="*/ 0 w 9"/>
                <a:gd name="T17" fmla="*/ 0 h 6"/>
                <a:gd name="T18" fmla="*/ 0 w 9"/>
                <a:gd name="T19" fmla="*/ 3 h 6"/>
                <a:gd name="T20" fmla="*/ 0 w 9"/>
                <a:gd name="T21" fmla="*/ 3 h 6"/>
                <a:gd name="T22" fmla="*/ 0 w 9"/>
                <a:gd name="T23" fmla="*/ 6 h 6"/>
                <a:gd name="T24" fmla="*/ 3 w 9"/>
                <a:gd name="T25" fmla="*/ 6 h 6"/>
                <a:gd name="T26" fmla="*/ 3 w 9"/>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6">
                  <a:moveTo>
                    <a:pt x="3" y="6"/>
                  </a:moveTo>
                  <a:lnTo>
                    <a:pt x="3" y="6"/>
                  </a:lnTo>
                  <a:lnTo>
                    <a:pt x="6" y="6"/>
                  </a:lnTo>
                  <a:lnTo>
                    <a:pt x="9" y="3"/>
                  </a:lnTo>
                  <a:lnTo>
                    <a:pt x="9" y="3"/>
                  </a:lnTo>
                  <a:lnTo>
                    <a:pt x="6" y="0"/>
                  </a:lnTo>
                  <a:lnTo>
                    <a:pt x="3" y="0"/>
                  </a:lnTo>
                  <a:lnTo>
                    <a:pt x="3" y="0"/>
                  </a:lnTo>
                  <a:lnTo>
                    <a:pt x="0" y="0"/>
                  </a:lnTo>
                  <a:lnTo>
                    <a:pt x="0" y="3"/>
                  </a:lnTo>
                  <a:lnTo>
                    <a:pt x="0" y="3"/>
                  </a:lnTo>
                  <a:lnTo>
                    <a:pt x="0" y="6"/>
                  </a:lnTo>
                  <a:lnTo>
                    <a:pt x="3" y="6"/>
                  </a:lnTo>
                  <a:lnTo>
                    <a:pt x="3"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72" name="Freeform 116"/>
            <p:cNvSpPr>
              <a:spLocks/>
            </p:cNvSpPr>
            <p:nvPr/>
          </p:nvSpPr>
          <p:spPr bwMode="auto">
            <a:xfrm>
              <a:off x="4345" y="628"/>
              <a:ext cx="9" cy="9"/>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73" name="Freeform 117"/>
            <p:cNvSpPr>
              <a:spLocks/>
            </p:cNvSpPr>
            <p:nvPr/>
          </p:nvSpPr>
          <p:spPr bwMode="auto">
            <a:xfrm>
              <a:off x="4345" y="660"/>
              <a:ext cx="9" cy="9"/>
            </a:xfrm>
            <a:custGeom>
              <a:avLst/>
              <a:gdLst>
                <a:gd name="T0" fmla="*/ 3 w 9"/>
                <a:gd name="T1" fmla="*/ 9 h 9"/>
                <a:gd name="T2" fmla="*/ 3 w 9"/>
                <a:gd name="T3" fmla="*/ 9 h 9"/>
                <a:gd name="T4" fmla="*/ 6 w 9"/>
                <a:gd name="T5" fmla="*/ 9 h 9"/>
                <a:gd name="T6" fmla="*/ 9 w 9"/>
                <a:gd name="T7" fmla="*/ 6 h 9"/>
                <a:gd name="T8" fmla="*/ 9 w 9"/>
                <a:gd name="T9" fmla="*/ 6 h 9"/>
                <a:gd name="T10" fmla="*/ 6 w 9"/>
                <a:gd name="T11" fmla="*/ 3 h 9"/>
                <a:gd name="T12" fmla="*/ 3 w 9"/>
                <a:gd name="T13" fmla="*/ 0 h 9"/>
                <a:gd name="T14" fmla="*/ 3 w 9"/>
                <a:gd name="T15" fmla="*/ 0 h 9"/>
                <a:gd name="T16" fmla="*/ 0 w 9"/>
                <a:gd name="T17" fmla="*/ 3 h 9"/>
                <a:gd name="T18" fmla="*/ 0 w 9"/>
                <a:gd name="T19" fmla="*/ 6 h 9"/>
                <a:gd name="T20" fmla="*/ 0 w 9"/>
                <a:gd name="T21" fmla="*/ 6 h 9"/>
                <a:gd name="T22" fmla="*/ 0 w 9"/>
                <a:gd name="T23" fmla="*/ 9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9"/>
                  </a:lnTo>
                  <a:lnTo>
                    <a:pt x="9" y="6"/>
                  </a:lnTo>
                  <a:lnTo>
                    <a:pt x="9" y="6"/>
                  </a:lnTo>
                  <a:lnTo>
                    <a:pt x="6" y="3"/>
                  </a:lnTo>
                  <a:lnTo>
                    <a:pt x="3" y="0"/>
                  </a:lnTo>
                  <a:lnTo>
                    <a:pt x="3" y="0"/>
                  </a:lnTo>
                  <a:lnTo>
                    <a:pt x="0" y="3"/>
                  </a:lnTo>
                  <a:lnTo>
                    <a:pt x="0" y="6"/>
                  </a:lnTo>
                  <a:lnTo>
                    <a:pt x="0" y="6"/>
                  </a:lnTo>
                  <a:lnTo>
                    <a:pt x="0" y="9"/>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74" name="Freeform 118"/>
            <p:cNvSpPr>
              <a:spLocks/>
            </p:cNvSpPr>
            <p:nvPr/>
          </p:nvSpPr>
          <p:spPr bwMode="auto">
            <a:xfrm>
              <a:off x="4345" y="699"/>
              <a:ext cx="9" cy="9"/>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75" name="Freeform 119"/>
            <p:cNvSpPr>
              <a:spLocks/>
            </p:cNvSpPr>
            <p:nvPr/>
          </p:nvSpPr>
          <p:spPr bwMode="auto">
            <a:xfrm>
              <a:off x="4345" y="732"/>
              <a:ext cx="9" cy="8"/>
            </a:xfrm>
            <a:custGeom>
              <a:avLst/>
              <a:gdLst>
                <a:gd name="T0" fmla="*/ 3 w 9"/>
                <a:gd name="T1" fmla="*/ 8 h 8"/>
                <a:gd name="T2" fmla="*/ 3 w 9"/>
                <a:gd name="T3" fmla="*/ 8 h 8"/>
                <a:gd name="T4" fmla="*/ 6 w 9"/>
                <a:gd name="T5" fmla="*/ 8 h 8"/>
                <a:gd name="T6" fmla="*/ 9 w 9"/>
                <a:gd name="T7" fmla="*/ 5 h 8"/>
                <a:gd name="T8" fmla="*/ 9 w 9"/>
                <a:gd name="T9" fmla="*/ 5 h 8"/>
                <a:gd name="T10" fmla="*/ 6 w 9"/>
                <a:gd name="T11" fmla="*/ 2 h 8"/>
                <a:gd name="T12" fmla="*/ 3 w 9"/>
                <a:gd name="T13" fmla="*/ 0 h 8"/>
                <a:gd name="T14" fmla="*/ 3 w 9"/>
                <a:gd name="T15" fmla="*/ 0 h 8"/>
                <a:gd name="T16" fmla="*/ 0 w 9"/>
                <a:gd name="T17" fmla="*/ 2 h 8"/>
                <a:gd name="T18" fmla="*/ 0 w 9"/>
                <a:gd name="T19" fmla="*/ 5 h 8"/>
                <a:gd name="T20" fmla="*/ 0 w 9"/>
                <a:gd name="T21" fmla="*/ 5 h 8"/>
                <a:gd name="T22" fmla="*/ 0 w 9"/>
                <a:gd name="T23" fmla="*/ 8 h 8"/>
                <a:gd name="T24" fmla="*/ 3 w 9"/>
                <a:gd name="T25" fmla="*/ 8 h 8"/>
                <a:gd name="T26" fmla="*/ 3 w 9"/>
                <a:gd name="T2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8">
                  <a:moveTo>
                    <a:pt x="3" y="8"/>
                  </a:moveTo>
                  <a:lnTo>
                    <a:pt x="3" y="8"/>
                  </a:lnTo>
                  <a:lnTo>
                    <a:pt x="6" y="8"/>
                  </a:lnTo>
                  <a:lnTo>
                    <a:pt x="9" y="5"/>
                  </a:lnTo>
                  <a:lnTo>
                    <a:pt x="9" y="5"/>
                  </a:lnTo>
                  <a:lnTo>
                    <a:pt x="6" y="2"/>
                  </a:lnTo>
                  <a:lnTo>
                    <a:pt x="3" y="0"/>
                  </a:lnTo>
                  <a:lnTo>
                    <a:pt x="3" y="0"/>
                  </a:lnTo>
                  <a:lnTo>
                    <a:pt x="0" y="2"/>
                  </a:lnTo>
                  <a:lnTo>
                    <a:pt x="0" y="5"/>
                  </a:lnTo>
                  <a:lnTo>
                    <a:pt x="0" y="5"/>
                  </a:lnTo>
                  <a:lnTo>
                    <a:pt x="0" y="8"/>
                  </a:lnTo>
                  <a:lnTo>
                    <a:pt x="3" y="8"/>
                  </a:lnTo>
                  <a:lnTo>
                    <a:pt x="3"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76" name="Freeform 120"/>
            <p:cNvSpPr>
              <a:spLocks/>
            </p:cNvSpPr>
            <p:nvPr/>
          </p:nvSpPr>
          <p:spPr bwMode="auto">
            <a:xfrm>
              <a:off x="4345" y="770"/>
              <a:ext cx="9" cy="9"/>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77" name="Freeform 121"/>
            <p:cNvSpPr>
              <a:spLocks/>
            </p:cNvSpPr>
            <p:nvPr/>
          </p:nvSpPr>
          <p:spPr bwMode="auto">
            <a:xfrm>
              <a:off x="4345" y="806"/>
              <a:ext cx="9" cy="5"/>
            </a:xfrm>
            <a:custGeom>
              <a:avLst/>
              <a:gdLst>
                <a:gd name="T0" fmla="*/ 3 w 9"/>
                <a:gd name="T1" fmla="*/ 5 h 5"/>
                <a:gd name="T2" fmla="*/ 3 w 9"/>
                <a:gd name="T3" fmla="*/ 5 h 5"/>
                <a:gd name="T4" fmla="*/ 6 w 9"/>
                <a:gd name="T5" fmla="*/ 5 h 5"/>
                <a:gd name="T6" fmla="*/ 9 w 9"/>
                <a:gd name="T7" fmla="*/ 3 h 5"/>
                <a:gd name="T8" fmla="*/ 9 w 9"/>
                <a:gd name="T9" fmla="*/ 3 h 5"/>
                <a:gd name="T10" fmla="*/ 6 w 9"/>
                <a:gd name="T11" fmla="*/ 0 h 5"/>
                <a:gd name="T12" fmla="*/ 3 w 9"/>
                <a:gd name="T13" fmla="*/ 0 h 5"/>
                <a:gd name="T14" fmla="*/ 3 w 9"/>
                <a:gd name="T15" fmla="*/ 0 h 5"/>
                <a:gd name="T16" fmla="*/ 0 w 9"/>
                <a:gd name="T17" fmla="*/ 0 h 5"/>
                <a:gd name="T18" fmla="*/ 0 w 9"/>
                <a:gd name="T19" fmla="*/ 3 h 5"/>
                <a:gd name="T20" fmla="*/ 0 w 9"/>
                <a:gd name="T21" fmla="*/ 3 h 5"/>
                <a:gd name="T22" fmla="*/ 0 w 9"/>
                <a:gd name="T23" fmla="*/ 5 h 5"/>
                <a:gd name="T24" fmla="*/ 3 w 9"/>
                <a:gd name="T25" fmla="*/ 5 h 5"/>
                <a:gd name="T26" fmla="*/ 3 w 9"/>
                <a:gd name="T2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5">
                  <a:moveTo>
                    <a:pt x="3" y="5"/>
                  </a:moveTo>
                  <a:lnTo>
                    <a:pt x="3" y="5"/>
                  </a:lnTo>
                  <a:lnTo>
                    <a:pt x="6" y="5"/>
                  </a:lnTo>
                  <a:lnTo>
                    <a:pt x="9" y="3"/>
                  </a:lnTo>
                  <a:lnTo>
                    <a:pt x="9" y="3"/>
                  </a:lnTo>
                  <a:lnTo>
                    <a:pt x="6" y="0"/>
                  </a:lnTo>
                  <a:lnTo>
                    <a:pt x="3" y="0"/>
                  </a:lnTo>
                  <a:lnTo>
                    <a:pt x="3" y="0"/>
                  </a:lnTo>
                  <a:lnTo>
                    <a:pt x="0" y="0"/>
                  </a:lnTo>
                  <a:lnTo>
                    <a:pt x="0" y="3"/>
                  </a:lnTo>
                  <a:lnTo>
                    <a:pt x="0" y="3"/>
                  </a:lnTo>
                  <a:lnTo>
                    <a:pt x="0" y="5"/>
                  </a:lnTo>
                  <a:lnTo>
                    <a:pt x="3" y="5"/>
                  </a:lnTo>
                  <a:lnTo>
                    <a:pt x="3"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78" name="Freeform 122"/>
            <p:cNvSpPr>
              <a:spLocks/>
            </p:cNvSpPr>
            <p:nvPr/>
          </p:nvSpPr>
          <p:spPr bwMode="auto">
            <a:xfrm>
              <a:off x="4345" y="841"/>
              <a:ext cx="9" cy="9"/>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79" name="Freeform 123"/>
            <p:cNvSpPr>
              <a:spLocks/>
            </p:cNvSpPr>
            <p:nvPr/>
          </p:nvSpPr>
          <p:spPr bwMode="auto">
            <a:xfrm>
              <a:off x="4345" y="877"/>
              <a:ext cx="9" cy="6"/>
            </a:xfrm>
            <a:custGeom>
              <a:avLst/>
              <a:gdLst>
                <a:gd name="T0" fmla="*/ 3 w 9"/>
                <a:gd name="T1" fmla="*/ 6 h 6"/>
                <a:gd name="T2" fmla="*/ 3 w 9"/>
                <a:gd name="T3" fmla="*/ 6 h 6"/>
                <a:gd name="T4" fmla="*/ 6 w 9"/>
                <a:gd name="T5" fmla="*/ 6 h 6"/>
                <a:gd name="T6" fmla="*/ 9 w 9"/>
                <a:gd name="T7" fmla="*/ 3 h 6"/>
                <a:gd name="T8" fmla="*/ 9 w 9"/>
                <a:gd name="T9" fmla="*/ 3 h 6"/>
                <a:gd name="T10" fmla="*/ 6 w 9"/>
                <a:gd name="T11" fmla="*/ 0 h 6"/>
                <a:gd name="T12" fmla="*/ 3 w 9"/>
                <a:gd name="T13" fmla="*/ 0 h 6"/>
                <a:gd name="T14" fmla="*/ 3 w 9"/>
                <a:gd name="T15" fmla="*/ 0 h 6"/>
                <a:gd name="T16" fmla="*/ 0 w 9"/>
                <a:gd name="T17" fmla="*/ 0 h 6"/>
                <a:gd name="T18" fmla="*/ 0 w 9"/>
                <a:gd name="T19" fmla="*/ 3 h 6"/>
                <a:gd name="T20" fmla="*/ 0 w 9"/>
                <a:gd name="T21" fmla="*/ 3 h 6"/>
                <a:gd name="T22" fmla="*/ 0 w 9"/>
                <a:gd name="T23" fmla="*/ 6 h 6"/>
                <a:gd name="T24" fmla="*/ 3 w 9"/>
                <a:gd name="T25" fmla="*/ 6 h 6"/>
                <a:gd name="T26" fmla="*/ 3 w 9"/>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6">
                  <a:moveTo>
                    <a:pt x="3" y="6"/>
                  </a:moveTo>
                  <a:lnTo>
                    <a:pt x="3" y="6"/>
                  </a:lnTo>
                  <a:lnTo>
                    <a:pt x="6" y="6"/>
                  </a:lnTo>
                  <a:lnTo>
                    <a:pt x="9" y="3"/>
                  </a:lnTo>
                  <a:lnTo>
                    <a:pt x="9" y="3"/>
                  </a:lnTo>
                  <a:lnTo>
                    <a:pt x="6" y="0"/>
                  </a:lnTo>
                  <a:lnTo>
                    <a:pt x="3" y="0"/>
                  </a:lnTo>
                  <a:lnTo>
                    <a:pt x="3" y="0"/>
                  </a:lnTo>
                  <a:lnTo>
                    <a:pt x="0" y="0"/>
                  </a:lnTo>
                  <a:lnTo>
                    <a:pt x="0" y="3"/>
                  </a:lnTo>
                  <a:lnTo>
                    <a:pt x="0" y="3"/>
                  </a:lnTo>
                  <a:lnTo>
                    <a:pt x="0" y="6"/>
                  </a:lnTo>
                  <a:lnTo>
                    <a:pt x="3" y="6"/>
                  </a:lnTo>
                  <a:lnTo>
                    <a:pt x="3"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80" name="Freeform 124"/>
            <p:cNvSpPr>
              <a:spLocks/>
            </p:cNvSpPr>
            <p:nvPr/>
          </p:nvSpPr>
          <p:spPr bwMode="auto">
            <a:xfrm>
              <a:off x="4345" y="912"/>
              <a:ext cx="9" cy="9"/>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81" name="Freeform 125"/>
            <p:cNvSpPr>
              <a:spLocks/>
            </p:cNvSpPr>
            <p:nvPr/>
          </p:nvSpPr>
          <p:spPr bwMode="auto">
            <a:xfrm>
              <a:off x="4345" y="945"/>
              <a:ext cx="9" cy="9"/>
            </a:xfrm>
            <a:custGeom>
              <a:avLst/>
              <a:gdLst>
                <a:gd name="T0" fmla="*/ 3 w 9"/>
                <a:gd name="T1" fmla="*/ 9 h 9"/>
                <a:gd name="T2" fmla="*/ 3 w 9"/>
                <a:gd name="T3" fmla="*/ 9 h 9"/>
                <a:gd name="T4" fmla="*/ 6 w 9"/>
                <a:gd name="T5" fmla="*/ 9 h 9"/>
                <a:gd name="T6" fmla="*/ 9 w 9"/>
                <a:gd name="T7" fmla="*/ 6 h 9"/>
                <a:gd name="T8" fmla="*/ 9 w 9"/>
                <a:gd name="T9" fmla="*/ 6 h 9"/>
                <a:gd name="T10" fmla="*/ 6 w 9"/>
                <a:gd name="T11" fmla="*/ 3 h 9"/>
                <a:gd name="T12" fmla="*/ 3 w 9"/>
                <a:gd name="T13" fmla="*/ 0 h 9"/>
                <a:gd name="T14" fmla="*/ 3 w 9"/>
                <a:gd name="T15" fmla="*/ 0 h 9"/>
                <a:gd name="T16" fmla="*/ 0 w 9"/>
                <a:gd name="T17" fmla="*/ 3 h 9"/>
                <a:gd name="T18" fmla="*/ 0 w 9"/>
                <a:gd name="T19" fmla="*/ 6 h 9"/>
                <a:gd name="T20" fmla="*/ 0 w 9"/>
                <a:gd name="T21" fmla="*/ 6 h 9"/>
                <a:gd name="T22" fmla="*/ 0 w 9"/>
                <a:gd name="T23" fmla="*/ 9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9"/>
                  </a:lnTo>
                  <a:lnTo>
                    <a:pt x="9" y="6"/>
                  </a:lnTo>
                  <a:lnTo>
                    <a:pt x="9" y="6"/>
                  </a:lnTo>
                  <a:lnTo>
                    <a:pt x="6" y="3"/>
                  </a:lnTo>
                  <a:lnTo>
                    <a:pt x="3" y="0"/>
                  </a:lnTo>
                  <a:lnTo>
                    <a:pt x="3" y="0"/>
                  </a:lnTo>
                  <a:lnTo>
                    <a:pt x="0" y="3"/>
                  </a:lnTo>
                  <a:lnTo>
                    <a:pt x="0" y="6"/>
                  </a:lnTo>
                  <a:lnTo>
                    <a:pt x="0" y="6"/>
                  </a:lnTo>
                  <a:lnTo>
                    <a:pt x="0" y="9"/>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82" name="Freeform 126"/>
            <p:cNvSpPr>
              <a:spLocks/>
            </p:cNvSpPr>
            <p:nvPr/>
          </p:nvSpPr>
          <p:spPr bwMode="auto">
            <a:xfrm>
              <a:off x="4363" y="358"/>
              <a:ext cx="9" cy="9"/>
            </a:xfrm>
            <a:custGeom>
              <a:avLst/>
              <a:gdLst>
                <a:gd name="T0" fmla="*/ 6 w 9"/>
                <a:gd name="T1" fmla="*/ 9 h 9"/>
                <a:gd name="T2" fmla="*/ 6 w 9"/>
                <a:gd name="T3" fmla="*/ 9 h 9"/>
                <a:gd name="T4" fmla="*/ 9 w 9"/>
                <a:gd name="T5" fmla="*/ 9 h 9"/>
                <a:gd name="T6" fmla="*/ 9 w 9"/>
                <a:gd name="T7" fmla="*/ 6 h 9"/>
                <a:gd name="T8" fmla="*/ 9 w 9"/>
                <a:gd name="T9" fmla="*/ 6 h 9"/>
                <a:gd name="T10" fmla="*/ 9 w 9"/>
                <a:gd name="T11" fmla="*/ 3 h 9"/>
                <a:gd name="T12" fmla="*/ 6 w 9"/>
                <a:gd name="T13" fmla="*/ 0 h 9"/>
                <a:gd name="T14" fmla="*/ 6 w 9"/>
                <a:gd name="T15" fmla="*/ 0 h 9"/>
                <a:gd name="T16" fmla="*/ 3 w 9"/>
                <a:gd name="T17" fmla="*/ 3 h 9"/>
                <a:gd name="T18" fmla="*/ 0 w 9"/>
                <a:gd name="T19" fmla="*/ 6 h 9"/>
                <a:gd name="T20" fmla="*/ 0 w 9"/>
                <a:gd name="T21" fmla="*/ 6 h 9"/>
                <a:gd name="T22" fmla="*/ 3 w 9"/>
                <a:gd name="T23" fmla="*/ 9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9"/>
                  </a:lnTo>
                  <a:lnTo>
                    <a:pt x="9" y="6"/>
                  </a:lnTo>
                  <a:lnTo>
                    <a:pt x="9" y="6"/>
                  </a:lnTo>
                  <a:lnTo>
                    <a:pt x="9" y="3"/>
                  </a:lnTo>
                  <a:lnTo>
                    <a:pt x="6" y="0"/>
                  </a:lnTo>
                  <a:lnTo>
                    <a:pt x="6" y="0"/>
                  </a:lnTo>
                  <a:lnTo>
                    <a:pt x="3" y="3"/>
                  </a:lnTo>
                  <a:lnTo>
                    <a:pt x="0" y="6"/>
                  </a:lnTo>
                  <a:lnTo>
                    <a:pt x="0" y="6"/>
                  </a:lnTo>
                  <a:lnTo>
                    <a:pt x="3" y="9"/>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83" name="Freeform 127"/>
            <p:cNvSpPr>
              <a:spLocks/>
            </p:cNvSpPr>
            <p:nvPr/>
          </p:nvSpPr>
          <p:spPr bwMode="auto">
            <a:xfrm>
              <a:off x="4363" y="397"/>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84" name="Freeform 128"/>
            <p:cNvSpPr>
              <a:spLocks/>
            </p:cNvSpPr>
            <p:nvPr/>
          </p:nvSpPr>
          <p:spPr bwMode="auto">
            <a:xfrm>
              <a:off x="4363" y="430"/>
              <a:ext cx="9" cy="8"/>
            </a:xfrm>
            <a:custGeom>
              <a:avLst/>
              <a:gdLst>
                <a:gd name="T0" fmla="*/ 6 w 9"/>
                <a:gd name="T1" fmla="*/ 8 h 8"/>
                <a:gd name="T2" fmla="*/ 6 w 9"/>
                <a:gd name="T3" fmla="*/ 8 h 8"/>
                <a:gd name="T4" fmla="*/ 9 w 9"/>
                <a:gd name="T5" fmla="*/ 8 h 8"/>
                <a:gd name="T6" fmla="*/ 9 w 9"/>
                <a:gd name="T7" fmla="*/ 5 h 8"/>
                <a:gd name="T8" fmla="*/ 9 w 9"/>
                <a:gd name="T9" fmla="*/ 5 h 8"/>
                <a:gd name="T10" fmla="*/ 9 w 9"/>
                <a:gd name="T11" fmla="*/ 2 h 8"/>
                <a:gd name="T12" fmla="*/ 6 w 9"/>
                <a:gd name="T13" fmla="*/ 0 h 8"/>
                <a:gd name="T14" fmla="*/ 6 w 9"/>
                <a:gd name="T15" fmla="*/ 0 h 8"/>
                <a:gd name="T16" fmla="*/ 3 w 9"/>
                <a:gd name="T17" fmla="*/ 2 h 8"/>
                <a:gd name="T18" fmla="*/ 0 w 9"/>
                <a:gd name="T19" fmla="*/ 5 h 8"/>
                <a:gd name="T20" fmla="*/ 0 w 9"/>
                <a:gd name="T21" fmla="*/ 5 h 8"/>
                <a:gd name="T22" fmla="*/ 3 w 9"/>
                <a:gd name="T23" fmla="*/ 8 h 8"/>
                <a:gd name="T24" fmla="*/ 6 w 9"/>
                <a:gd name="T25" fmla="*/ 8 h 8"/>
                <a:gd name="T26" fmla="*/ 6 w 9"/>
                <a:gd name="T2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8">
                  <a:moveTo>
                    <a:pt x="6" y="8"/>
                  </a:moveTo>
                  <a:lnTo>
                    <a:pt x="6" y="8"/>
                  </a:lnTo>
                  <a:lnTo>
                    <a:pt x="9" y="8"/>
                  </a:lnTo>
                  <a:lnTo>
                    <a:pt x="9" y="5"/>
                  </a:lnTo>
                  <a:lnTo>
                    <a:pt x="9" y="5"/>
                  </a:lnTo>
                  <a:lnTo>
                    <a:pt x="9" y="2"/>
                  </a:lnTo>
                  <a:lnTo>
                    <a:pt x="6" y="0"/>
                  </a:lnTo>
                  <a:lnTo>
                    <a:pt x="6" y="0"/>
                  </a:lnTo>
                  <a:lnTo>
                    <a:pt x="3" y="2"/>
                  </a:lnTo>
                  <a:lnTo>
                    <a:pt x="0" y="5"/>
                  </a:lnTo>
                  <a:lnTo>
                    <a:pt x="0" y="5"/>
                  </a:lnTo>
                  <a:lnTo>
                    <a:pt x="3" y="8"/>
                  </a:lnTo>
                  <a:lnTo>
                    <a:pt x="6" y="8"/>
                  </a:lnTo>
                  <a:lnTo>
                    <a:pt x="6"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85" name="Freeform 129"/>
            <p:cNvSpPr>
              <a:spLocks/>
            </p:cNvSpPr>
            <p:nvPr/>
          </p:nvSpPr>
          <p:spPr bwMode="auto">
            <a:xfrm>
              <a:off x="4363" y="468"/>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86" name="Freeform 130"/>
            <p:cNvSpPr>
              <a:spLocks/>
            </p:cNvSpPr>
            <p:nvPr/>
          </p:nvSpPr>
          <p:spPr bwMode="auto">
            <a:xfrm>
              <a:off x="4363" y="501"/>
              <a:ext cx="9" cy="8"/>
            </a:xfrm>
            <a:custGeom>
              <a:avLst/>
              <a:gdLst>
                <a:gd name="T0" fmla="*/ 6 w 9"/>
                <a:gd name="T1" fmla="*/ 8 h 8"/>
                <a:gd name="T2" fmla="*/ 6 w 9"/>
                <a:gd name="T3" fmla="*/ 8 h 8"/>
                <a:gd name="T4" fmla="*/ 9 w 9"/>
                <a:gd name="T5" fmla="*/ 8 h 8"/>
                <a:gd name="T6" fmla="*/ 9 w 9"/>
                <a:gd name="T7" fmla="*/ 5 h 8"/>
                <a:gd name="T8" fmla="*/ 9 w 9"/>
                <a:gd name="T9" fmla="*/ 5 h 8"/>
                <a:gd name="T10" fmla="*/ 9 w 9"/>
                <a:gd name="T11" fmla="*/ 3 h 8"/>
                <a:gd name="T12" fmla="*/ 6 w 9"/>
                <a:gd name="T13" fmla="*/ 0 h 8"/>
                <a:gd name="T14" fmla="*/ 6 w 9"/>
                <a:gd name="T15" fmla="*/ 0 h 8"/>
                <a:gd name="T16" fmla="*/ 3 w 9"/>
                <a:gd name="T17" fmla="*/ 3 h 8"/>
                <a:gd name="T18" fmla="*/ 0 w 9"/>
                <a:gd name="T19" fmla="*/ 5 h 8"/>
                <a:gd name="T20" fmla="*/ 0 w 9"/>
                <a:gd name="T21" fmla="*/ 5 h 8"/>
                <a:gd name="T22" fmla="*/ 3 w 9"/>
                <a:gd name="T23" fmla="*/ 8 h 8"/>
                <a:gd name="T24" fmla="*/ 6 w 9"/>
                <a:gd name="T25" fmla="*/ 8 h 8"/>
                <a:gd name="T26" fmla="*/ 6 w 9"/>
                <a:gd name="T2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8">
                  <a:moveTo>
                    <a:pt x="6" y="8"/>
                  </a:moveTo>
                  <a:lnTo>
                    <a:pt x="6" y="8"/>
                  </a:lnTo>
                  <a:lnTo>
                    <a:pt x="9" y="8"/>
                  </a:lnTo>
                  <a:lnTo>
                    <a:pt x="9" y="5"/>
                  </a:lnTo>
                  <a:lnTo>
                    <a:pt x="9" y="5"/>
                  </a:lnTo>
                  <a:lnTo>
                    <a:pt x="9" y="3"/>
                  </a:lnTo>
                  <a:lnTo>
                    <a:pt x="6" y="0"/>
                  </a:lnTo>
                  <a:lnTo>
                    <a:pt x="6" y="0"/>
                  </a:lnTo>
                  <a:lnTo>
                    <a:pt x="3" y="3"/>
                  </a:lnTo>
                  <a:lnTo>
                    <a:pt x="0" y="5"/>
                  </a:lnTo>
                  <a:lnTo>
                    <a:pt x="0" y="5"/>
                  </a:lnTo>
                  <a:lnTo>
                    <a:pt x="3" y="8"/>
                  </a:lnTo>
                  <a:lnTo>
                    <a:pt x="6" y="8"/>
                  </a:lnTo>
                  <a:lnTo>
                    <a:pt x="6"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87" name="Freeform 131"/>
            <p:cNvSpPr>
              <a:spLocks/>
            </p:cNvSpPr>
            <p:nvPr/>
          </p:nvSpPr>
          <p:spPr bwMode="auto">
            <a:xfrm>
              <a:off x="4363" y="539"/>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88" name="Freeform 132"/>
            <p:cNvSpPr>
              <a:spLocks/>
            </p:cNvSpPr>
            <p:nvPr/>
          </p:nvSpPr>
          <p:spPr bwMode="auto">
            <a:xfrm>
              <a:off x="4363" y="572"/>
              <a:ext cx="9" cy="9"/>
            </a:xfrm>
            <a:custGeom>
              <a:avLst/>
              <a:gdLst>
                <a:gd name="T0" fmla="*/ 6 w 9"/>
                <a:gd name="T1" fmla="*/ 9 h 9"/>
                <a:gd name="T2" fmla="*/ 6 w 9"/>
                <a:gd name="T3" fmla="*/ 9 h 9"/>
                <a:gd name="T4" fmla="*/ 9 w 9"/>
                <a:gd name="T5" fmla="*/ 9 h 9"/>
                <a:gd name="T6" fmla="*/ 9 w 9"/>
                <a:gd name="T7" fmla="*/ 6 h 9"/>
                <a:gd name="T8" fmla="*/ 9 w 9"/>
                <a:gd name="T9" fmla="*/ 6 h 9"/>
                <a:gd name="T10" fmla="*/ 9 w 9"/>
                <a:gd name="T11" fmla="*/ 3 h 9"/>
                <a:gd name="T12" fmla="*/ 6 w 9"/>
                <a:gd name="T13" fmla="*/ 0 h 9"/>
                <a:gd name="T14" fmla="*/ 6 w 9"/>
                <a:gd name="T15" fmla="*/ 0 h 9"/>
                <a:gd name="T16" fmla="*/ 3 w 9"/>
                <a:gd name="T17" fmla="*/ 3 h 9"/>
                <a:gd name="T18" fmla="*/ 0 w 9"/>
                <a:gd name="T19" fmla="*/ 6 h 9"/>
                <a:gd name="T20" fmla="*/ 0 w 9"/>
                <a:gd name="T21" fmla="*/ 6 h 9"/>
                <a:gd name="T22" fmla="*/ 3 w 9"/>
                <a:gd name="T23" fmla="*/ 9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9"/>
                  </a:lnTo>
                  <a:lnTo>
                    <a:pt x="9" y="6"/>
                  </a:lnTo>
                  <a:lnTo>
                    <a:pt x="9" y="6"/>
                  </a:lnTo>
                  <a:lnTo>
                    <a:pt x="9" y="3"/>
                  </a:lnTo>
                  <a:lnTo>
                    <a:pt x="6" y="0"/>
                  </a:lnTo>
                  <a:lnTo>
                    <a:pt x="6" y="0"/>
                  </a:lnTo>
                  <a:lnTo>
                    <a:pt x="3" y="3"/>
                  </a:lnTo>
                  <a:lnTo>
                    <a:pt x="0" y="6"/>
                  </a:lnTo>
                  <a:lnTo>
                    <a:pt x="0" y="6"/>
                  </a:lnTo>
                  <a:lnTo>
                    <a:pt x="3" y="9"/>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89" name="Freeform 133"/>
            <p:cNvSpPr>
              <a:spLocks/>
            </p:cNvSpPr>
            <p:nvPr/>
          </p:nvSpPr>
          <p:spPr bwMode="auto">
            <a:xfrm>
              <a:off x="4363" y="610"/>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90" name="Freeform 134"/>
            <p:cNvSpPr>
              <a:spLocks/>
            </p:cNvSpPr>
            <p:nvPr/>
          </p:nvSpPr>
          <p:spPr bwMode="auto">
            <a:xfrm>
              <a:off x="4363" y="643"/>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91" name="Freeform 135"/>
            <p:cNvSpPr>
              <a:spLocks/>
            </p:cNvSpPr>
            <p:nvPr/>
          </p:nvSpPr>
          <p:spPr bwMode="auto">
            <a:xfrm>
              <a:off x="4363" y="681"/>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92" name="Freeform 136"/>
            <p:cNvSpPr>
              <a:spLocks/>
            </p:cNvSpPr>
            <p:nvPr/>
          </p:nvSpPr>
          <p:spPr bwMode="auto">
            <a:xfrm>
              <a:off x="4363" y="714"/>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93" name="Freeform 137"/>
            <p:cNvSpPr>
              <a:spLocks/>
            </p:cNvSpPr>
            <p:nvPr/>
          </p:nvSpPr>
          <p:spPr bwMode="auto">
            <a:xfrm>
              <a:off x="4363" y="752"/>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94" name="Freeform 138"/>
            <p:cNvSpPr>
              <a:spLocks/>
            </p:cNvSpPr>
            <p:nvPr/>
          </p:nvSpPr>
          <p:spPr bwMode="auto">
            <a:xfrm>
              <a:off x="4363" y="785"/>
              <a:ext cx="9" cy="9"/>
            </a:xfrm>
            <a:custGeom>
              <a:avLst/>
              <a:gdLst>
                <a:gd name="T0" fmla="*/ 6 w 9"/>
                <a:gd name="T1" fmla="*/ 9 h 9"/>
                <a:gd name="T2" fmla="*/ 6 w 9"/>
                <a:gd name="T3" fmla="*/ 9 h 9"/>
                <a:gd name="T4" fmla="*/ 9 w 9"/>
                <a:gd name="T5" fmla="*/ 9 h 9"/>
                <a:gd name="T6" fmla="*/ 9 w 9"/>
                <a:gd name="T7" fmla="*/ 6 h 9"/>
                <a:gd name="T8" fmla="*/ 9 w 9"/>
                <a:gd name="T9" fmla="*/ 6 h 9"/>
                <a:gd name="T10" fmla="*/ 9 w 9"/>
                <a:gd name="T11" fmla="*/ 3 h 9"/>
                <a:gd name="T12" fmla="*/ 6 w 9"/>
                <a:gd name="T13" fmla="*/ 0 h 9"/>
                <a:gd name="T14" fmla="*/ 6 w 9"/>
                <a:gd name="T15" fmla="*/ 0 h 9"/>
                <a:gd name="T16" fmla="*/ 3 w 9"/>
                <a:gd name="T17" fmla="*/ 3 h 9"/>
                <a:gd name="T18" fmla="*/ 0 w 9"/>
                <a:gd name="T19" fmla="*/ 6 h 9"/>
                <a:gd name="T20" fmla="*/ 0 w 9"/>
                <a:gd name="T21" fmla="*/ 6 h 9"/>
                <a:gd name="T22" fmla="*/ 3 w 9"/>
                <a:gd name="T23" fmla="*/ 9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9"/>
                  </a:lnTo>
                  <a:lnTo>
                    <a:pt x="9" y="6"/>
                  </a:lnTo>
                  <a:lnTo>
                    <a:pt x="9" y="6"/>
                  </a:lnTo>
                  <a:lnTo>
                    <a:pt x="9" y="3"/>
                  </a:lnTo>
                  <a:lnTo>
                    <a:pt x="6" y="0"/>
                  </a:lnTo>
                  <a:lnTo>
                    <a:pt x="6" y="0"/>
                  </a:lnTo>
                  <a:lnTo>
                    <a:pt x="3" y="3"/>
                  </a:lnTo>
                  <a:lnTo>
                    <a:pt x="0" y="6"/>
                  </a:lnTo>
                  <a:lnTo>
                    <a:pt x="0" y="6"/>
                  </a:lnTo>
                  <a:lnTo>
                    <a:pt x="3" y="9"/>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95" name="Freeform 139"/>
            <p:cNvSpPr>
              <a:spLocks/>
            </p:cNvSpPr>
            <p:nvPr/>
          </p:nvSpPr>
          <p:spPr bwMode="auto">
            <a:xfrm>
              <a:off x="4363" y="823"/>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96" name="Freeform 140"/>
            <p:cNvSpPr>
              <a:spLocks/>
            </p:cNvSpPr>
            <p:nvPr/>
          </p:nvSpPr>
          <p:spPr bwMode="auto">
            <a:xfrm>
              <a:off x="4363" y="856"/>
              <a:ext cx="9" cy="9"/>
            </a:xfrm>
            <a:custGeom>
              <a:avLst/>
              <a:gdLst>
                <a:gd name="T0" fmla="*/ 6 w 9"/>
                <a:gd name="T1" fmla="*/ 9 h 9"/>
                <a:gd name="T2" fmla="*/ 6 w 9"/>
                <a:gd name="T3" fmla="*/ 9 h 9"/>
                <a:gd name="T4" fmla="*/ 9 w 9"/>
                <a:gd name="T5" fmla="*/ 9 h 9"/>
                <a:gd name="T6" fmla="*/ 9 w 9"/>
                <a:gd name="T7" fmla="*/ 6 h 9"/>
                <a:gd name="T8" fmla="*/ 9 w 9"/>
                <a:gd name="T9" fmla="*/ 6 h 9"/>
                <a:gd name="T10" fmla="*/ 9 w 9"/>
                <a:gd name="T11" fmla="*/ 3 h 9"/>
                <a:gd name="T12" fmla="*/ 6 w 9"/>
                <a:gd name="T13" fmla="*/ 0 h 9"/>
                <a:gd name="T14" fmla="*/ 6 w 9"/>
                <a:gd name="T15" fmla="*/ 0 h 9"/>
                <a:gd name="T16" fmla="*/ 3 w 9"/>
                <a:gd name="T17" fmla="*/ 3 h 9"/>
                <a:gd name="T18" fmla="*/ 0 w 9"/>
                <a:gd name="T19" fmla="*/ 6 h 9"/>
                <a:gd name="T20" fmla="*/ 0 w 9"/>
                <a:gd name="T21" fmla="*/ 6 h 9"/>
                <a:gd name="T22" fmla="*/ 3 w 9"/>
                <a:gd name="T23" fmla="*/ 9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9"/>
                  </a:lnTo>
                  <a:lnTo>
                    <a:pt x="9" y="6"/>
                  </a:lnTo>
                  <a:lnTo>
                    <a:pt x="9" y="6"/>
                  </a:lnTo>
                  <a:lnTo>
                    <a:pt x="9" y="3"/>
                  </a:lnTo>
                  <a:lnTo>
                    <a:pt x="6" y="0"/>
                  </a:lnTo>
                  <a:lnTo>
                    <a:pt x="6" y="0"/>
                  </a:lnTo>
                  <a:lnTo>
                    <a:pt x="3" y="3"/>
                  </a:lnTo>
                  <a:lnTo>
                    <a:pt x="0" y="6"/>
                  </a:lnTo>
                  <a:lnTo>
                    <a:pt x="0" y="6"/>
                  </a:lnTo>
                  <a:lnTo>
                    <a:pt x="3" y="9"/>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97" name="Freeform 141"/>
            <p:cNvSpPr>
              <a:spLocks/>
            </p:cNvSpPr>
            <p:nvPr/>
          </p:nvSpPr>
          <p:spPr bwMode="auto">
            <a:xfrm>
              <a:off x="4363" y="894"/>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98" name="Freeform 142"/>
            <p:cNvSpPr>
              <a:spLocks/>
            </p:cNvSpPr>
            <p:nvPr/>
          </p:nvSpPr>
          <p:spPr bwMode="auto">
            <a:xfrm>
              <a:off x="4363" y="927"/>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799" name="Freeform 143"/>
            <p:cNvSpPr>
              <a:spLocks/>
            </p:cNvSpPr>
            <p:nvPr/>
          </p:nvSpPr>
          <p:spPr bwMode="auto">
            <a:xfrm>
              <a:off x="4363" y="965"/>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00" name="Freeform 144"/>
            <p:cNvSpPr>
              <a:spLocks/>
            </p:cNvSpPr>
            <p:nvPr/>
          </p:nvSpPr>
          <p:spPr bwMode="auto">
            <a:xfrm>
              <a:off x="4381" y="379"/>
              <a:ext cx="6" cy="6"/>
            </a:xfrm>
            <a:custGeom>
              <a:avLst/>
              <a:gdLst>
                <a:gd name="T0" fmla="*/ 3 w 6"/>
                <a:gd name="T1" fmla="*/ 6 h 6"/>
                <a:gd name="T2" fmla="*/ 3 w 6"/>
                <a:gd name="T3" fmla="*/ 6 h 6"/>
                <a:gd name="T4" fmla="*/ 6 w 6"/>
                <a:gd name="T5" fmla="*/ 6 h 6"/>
                <a:gd name="T6" fmla="*/ 6 w 6"/>
                <a:gd name="T7" fmla="*/ 3 h 6"/>
                <a:gd name="T8" fmla="*/ 6 w 6"/>
                <a:gd name="T9" fmla="*/ 3 h 6"/>
                <a:gd name="T10" fmla="*/ 6 w 6"/>
                <a:gd name="T11" fmla="*/ 0 h 6"/>
                <a:gd name="T12" fmla="*/ 3 w 6"/>
                <a:gd name="T13" fmla="*/ 0 h 6"/>
                <a:gd name="T14" fmla="*/ 3 w 6"/>
                <a:gd name="T15" fmla="*/ 0 h 6"/>
                <a:gd name="T16" fmla="*/ 0 w 6"/>
                <a:gd name="T17" fmla="*/ 0 h 6"/>
                <a:gd name="T18" fmla="*/ 0 w 6"/>
                <a:gd name="T19" fmla="*/ 3 h 6"/>
                <a:gd name="T20" fmla="*/ 0 w 6"/>
                <a:gd name="T21" fmla="*/ 3 h 6"/>
                <a:gd name="T22" fmla="*/ 0 w 6"/>
                <a:gd name="T23" fmla="*/ 6 h 6"/>
                <a:gd name="T24" fmla="*/ 3 w 6"/>
                <a:gd name="T25" fmla="*/ 6 h 6"/>
                <a:gd name="T26" fmla="*/ 3 w 6"/>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6">
                  <a:moveTo>
                    <a:pt x="3" y="6"/>
                  </a:moveTo>
                  <a:lnTo>
                    <a:pt x="3" y="6"/>
                  </a:lnTo>
                  <a:lnTo>
                    <a:pt x="6" y="6"/>
                  </a:lnTo>
                  <a:lnTo>
                    <a:pt x="6" y="3"/>
                  </a:lnTo>
                  <a:lnTo>
                    <a:pt x="6" y="3"/>
                  </a:lnTo>
                  <a:lnTo>
                    <a:pt x="6" y="0"/>
                  </a:lnTo>
                  <a:lnTo>
                    <a:pt x="3" y="0"/>
                  </a:lnTo>
                  <a:lnTo>
                    <a:pt x="3" y="0"/>
                  </a:lnTo>
                  <a:lnTo>
                    <a:pt x="0" y="0"/>
                  </a:lnTo>
                  <a:lnTo>
                    <a:pt x="0" y="3"/>
                  </a:lnTo>
                  <a:lnTo>
                    <a:pt x="0" y="3"/>
                  </a:lnTo>
                  <a:lnTo>
                    <a:pt x="0" y="6"/>
                  </a:lnTo>
                  <a:lnTo>
                    <a:pt x="3" y="6"/>
                  </a:lnTo>
                  <a:lnTo>
                    <a:pt x="3"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01" name="Freeform 145"/>
            <p:cNvSpPr>
              <a:spLocks/>
            </p:cNvSpPr>
            <p:nvPr/>
          </p:nvSpPr>
          <p:spPr bwMode="auto">
            <a:xfrm>
              <a:off x="4381" y="415"/>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02" name="Freeform 146"/>
            <p:cNvSpPr>
              <a:spLocks/>
            </p:cNvSpPr>
            <p:nvPr/>
          </p:nvSpPr>
          <p:spPr bwMode="auto">
            <a:xfrm>
              <a:off x="4381" y="450"/>
              <a:ext cx="6" cy="6"/>
            </a:xfrm>
            <a:custGeom>
              <a:avLst/>
              <a:gdLst>
                <a:gd name="T0" fmla="*/ 3 w 6"/>
                <a:gd name="T1" fmla="*/ 6 h 6"/>
                <a:gd name="T2" fmla="*/ 3 w 6"/>
                <a:gd name="T3" fmla="*/ 6 h 6"/>
                <a:gd name="T4" fmla="*/ 6 w 6"/>
                <a:gd name="T5" fmla="*/ 6 h 6"/>
                <a:gd name="T6" fmla="*/ 6 w 6"/>
                <a:gd name="T7" fmla="*/ 3 h 6"/>
                <a:gd name="T8" fmla="*/ 6 w 6"/>
                <a:gd name="T9" fmla="*/ 3 h 6"/>
                <a:gd name="T10" fmla="*/ 6 w 6"/>
                <a:gd name="T11" fmla="*/ 0 h 6"/>
                <a:gd name="T12" fmla="*/ 3 w 6"/>
                <a:gd name="T13" fmla="*/ 0 h 6"/>
                <a:gd name="T14" fmla="*/ 3 w 6"/>
                <a:gd name="T15" fmla="*/ 0 h 6"/>
                <a:gd name="T16" fmla="*/ 0 w 6"/>
                <a:gd name="T17" fmla="*/ 0 h 6"/>
                <a:gd name="T18" fmla="*/ 0 w 6"/>
                <a:gd name="T19" fmla="*/ 3 h 6"/>
                <a:gd name="T20" fmla="*/ 0 w 6"/>
                <a:gd name="T21" fmla="*/ 3 h 6"/>
                <a:gd name="T22" fmla="*/ 0 w 6"/>
                <a:gd name="T23" fmla="*/ 6 h 6"/>
                <a:gd name="T24" fmla="*/ 3 w 6"/>
                <a:gd name="T25" fmla="*/ 6 h 6"/>
                <a:gd name="T26" fmla="*/ 3 w 6"/>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6">
                  <a:moveTo>
                    <a:pt x="3" y="6"/>
                  </a:moveTo>
                  <a:lnTo>
                    <a:pt x="3" y="6"/>
                  </a:lnTo>
                  <a:lnTo>
                    <a:pt x="6" y="6"/>
                  </a:lnTo>
                  <a:lnTo>
                    <a:pt x="6" y="3"/>
                  </a:lnTo>
                  <a:lnTo>
                    <a:pt x="6" y="3"/>
                  </a:lnTo>
                  <a:lnTo>
                    <a:pt x="6" y="0"/>
                  </a:lnTo>
                  <a:lnTo>
                    <a:pt x="3" y="0"/>
                  </a:lnTo>
                  <a:lnTo>
                    <a:pt x="3" y="0"/>
                  </a:lnTo>
                  <a:lnTo>
                    <a:pt x="0" y="0"/>
                  </a:lnTo>
                  <a:lnTo>
                    <a:pt x="0" y="3"/>
                  </a:lnTo>
                  <a:lnTo>
                    <a:pt x="0" y="3"/>
                  </a:lnTo>
                  <a:lnTo>
                    <a:pt x="0" y="6"/>
                  </a:lnTo>
                  <a:lnTo>
                    <a:pt x="3" y="6"/>
                  </a:lnTo>
                  <a:lnTo>
                    <a:pt x="3"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03" name="Freeform 147"/>
            <p:cNvSpPr>
              <a:spLocks/>
            </p:cNvSpPr>
            <p:nvPr/>
          </p:nvSpPr>
          <p:spPr bwMode="auto">
            <a:xfrm>
              <a:off x="4381" y="486"/>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04" name="Freeform 148"/>
            <p:cNvSpPr>
              <a:spLocks/>
            </p:cNvSpPr>
            <p:nvPr/>
          </p:nvSpPr>
          <p:spPr bwMode="auto">
            <a:xfrm>
              <a:off x="4381" y="521"/>
              <a:ext cx="6" cy="6"/>
            </a:xfrm>
            <a:custGeom>
              <a:avLst/>
              <a:gdLst>
                <a:gd name="T0" fmla="*/ 3 w 6"/>
                <a:gd name="T1" fmla="*/ 6 h 6"/>
                <a:gd name="T2" fmla="*/ 3 w 6"/>
                <a:gd name="T3" fmla="*/ 6 h 6"/>
                <a:gd name="T4" fmla="*/ 6 w 6"/>
                <a:gd name="T5" fmla="*/ 6 h 6"/>
                <a:gd name="T6" fmla="*/ 6 w 6"/>
                <a:gd name="T7" fmla="*/ 3 h 6"/>
                <a:gd name="T8" fmla="*/ 6 w 6"/>
                <a:gd name="T9" fmla="*/ 3 h 6"/>
                <a:gd name="T10" fmla="*/ 6 w 6"/>
                <a:gd name="T11" fmla="*/ 0 h 6"/>
                <a:gd name="T12" fmla="*/ 3 w 6"/>
                <a:gd name="T13" fmla="*/ 0 h 6"/>
                <a:gd name="T14" fmla="*/ 3 w 6"/>
                <a:gd name="T15" fmla="*/ 0 h 6"/>
                <a:gd name="T16" fmla="*/ 0 w 6"/>
                <a:gd name="T17" fmla="*/ 0 h 6"/>
                <a:gd name="T18" fmla="*/ 0 w 6"/>
                <a:gd name="T19" fmla="*/ 3 h 6"/>
                <a:gd name="T20" fmla="*/ 0 w 6"/>
                <a:gd name="T21" fmla="*/ 3 h 6"/>
                <a:gd name="T22" fmla="*/ 0 w 6"/>
                <a:gd name="T23" fmla="*/ 6 h 6"/>
                <a:gd name="T24" fmla="*/ 3 w 6"/>
                <a:gd name="T25" fmla="*/ 6 h 6"/>
                <a:gd name="T26" fmla="*/ 3 w 6"/>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6">
                  <a:moveTo>
                    <a:pt x="3" y="6"/>
                  </a:moveTo>
                  <a:lnTo>
                    <a:pt x="3" y="6"/>
                  </a:lnTo>
                  <a:lnTo>
                    <a:pt x="6" y="6"/>
                  </a:lnTo>
                  <a:lnTo>
                    <a:pt x="6" y="3"/>
                  </a:lnTo>
                  <a:lnTo>
                    <a:pt x="6" y="3"/>
                  </a:lnTo>
                  <a:lnTo>
                    <a:pt x="6" y="0"/>
                  </a:lnTo>
                  <a:lnTo>
                    <a:pt x="3" y="0"/>
                  </a:lnTo>
                  <a:lnTo>
                    <a:pt x="3" y="0"/>
                  </a:lnTo>
                  <a:lnTo>
                    <a:pt x="0" y="0"/>
                  </a:lnTo>
                  <a:lnTo>
                    <a:pt x="0" y="3"/>
                  </a:lnTo>
                  <a:lnTo>
                    <a:pt x="0" y="3"/>
                  </a:lnTo>
                  <a:lnTo>
                    <a:pt x="0" y="6"/>
                  </a:lnTo>
                  <a:lnTo>
                    <a:pt x="3" y="6"/>
                  </a:lnTo>
                  <a:lnTo>
                    <a:pt x="3"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05" name="Freeform 149"/>
            <p:cNvSpPr>
              <a:spLocks/>
            </p:cNvSpPr>
            <p:nvPr/>
          </p:nvSpPr>
          <p:spPr bwMode="auto">
            <a:xfrm>
              <a:off x="4381" y="557"/>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06" name="Freeform 150"/>
            <p:cNvSpPr>
              <a:spLocks/>
            </p:cNvSpPr>
            <p:nvPr/>
          </p:nvSpPr>
          <p:spPr bwMode="auto">
            <a:xfrm>
              <a:off x="4381" y="592"/>
              <a:ext cx="6" cy="6"/>
            </a:xfrm>
            <a:custGeom>
              <a:avLst/>
              <a:gdLst>
                <a:gd name="T0" fmla="*/ 3 w 6"/>
                <a:gd name="T1" fmla="*/ 6 h 6"/>
                <a:gd name="T2" fmla="*/ 3 w 6"/>
                <a:gd name="T3" fmla="*/ 6 h 6"/>
                <a:gd name="T4" fmla="*/ 6 w 6"/>
                <a:gd name="T5" fmla="*/ 6 h 6"/>
                <a:gd name="T6" fmla="*/ 6 w 6"/>
                <a:gd name="T7" fmla="*/ 3 h 6"/>
                <a:gd name="T8" fmla="*/ 6 w 6"/>
                <a:gd name="T9" fmla="*/ 3 h 6"/>
                <a:gd name="T10" fmla="*/ 6 w 6"/>
                <a:gd name="T11" fmla="*/ 0 h 6"/>
                <a:gd name="T12" fmla="*/ 3 w 6"/>
                <a:gd name="T13" fmla="*/ 0 h 6"/>
                <a:gd name="T14" fmla="*/ 3 w 6"/>
                <a:gd name="T15" fmla="*/ 0 h 6"/>
                <a:gd name="T16" fmla="*/ 0 w 6"/>
                <a:gd name="T17" fmla="*/ 0 h 6"/>
                <a:gd name="T18" fmla="*/ 0 w 6"/>
                <a:gd name="T19" fmla="*/ 3 h 6"/>
                <a:gd name="T20" fmla="*/ 0 w 6"/>
                <a:gd name="T21" fmla="*/ 3 h 6"/>
                <a:gd name="T22" fmla="*/ 0 w 6"/>
                <a:gd name="T23" fmla="*/ 6 h 6"/>
                <a:gd name="T24" fmla="*/ 3 w 6"/>
                <a:gd name="T25" fmla="*/ 6 h 6"/>
                <a:gd name="T26" fmla="*/ 3 w 6"/>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6">
                  <a:moveTo>
                    <a:pt x="3" y="6"/>
                  </a:moveTo>
                  <a:lnTo>
                    <a:pt x="3" y="6"/>
                  </a:lnTo>
                  <a:lnTo>
                    <a:pt x="6" y="6"/>
                  </a:lnTo>
                  <a:lnTo>
                    <a:pt x="6" y="3"/>
                  </a:lnTo>
                  <a:lnTo>
                    <a:pt x="6" y="3"/>
                  </a:lnTo>
                  <a:lnTo>
                    <a:pt x="6" y="0"/>
                  </a:lnTo>
                  <a:lnTo>
                    <a:pt x="3" y="0"/>
                  </a:lnTo>
                  <a:lnTo>
                    <a:pt x="3" y="0"/>
                  </a:lnTo>
                  <a:lnTo>
                    <a:pt x="0" y="0"/>
                  </a:lnTo>
                  <a:lnTo>
                    <a:pt x="0" y="3"/>
                  </a:lnTo>
                  <a:lnTo>
                    <a:pt x="0" y="3"/>
                  </a:lnTo>
                  <a:lnTo>
                    <a:pt x="0" y="6"/>
                  </a:lnTo>
                  <a:lnTo>
                    <a:pt x="3" y="6"/>
                  </a:lnTo>
                  <a:lnTo>
                    <a:pt x="3"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07" name="Freeform 151"/>
            <p:cNvSpPr>
              <a:spLocks/>
            </p:cNvSpPr>
            <p:nvPr/>
          </p:nvSpPr>
          <p:spPr bwMode="auto">
            <a:xfrm>
              <a:off x="4381" y="628"/>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08" name="Freeform 152"/>
            <p:cNvSpPr>
              <a:spLocks/>
            </p:cNvSpPr>
            <p:nvPr/>
          </p:nvSpPr>
          <p:spPr bwMode="auto">
            <a:xfrm>
              <a:off x="4381" y="660"/>
              <a:ext cx="6" cy="9"/>
            </a:xfrm>
            <a:custGeom>
              <a:avLst/>
              <a:gdLst>
                <a:gd name="T0" fmla="*/ 3 w 6"/>
                <a:gd name="T1" fmla="*/ 9 h 9"/>
                <a:gd name="T2" fmla="*/ 3 w 6"/>
                <a:gd name="T3" fmla="*/ 9 h 9"/>
                <a:gd name="T4" fmla="*/ 6 w 6"/>
                <a:gd name="T5" fmla="*/ 9 h 9"/>
                <a:gd name="T6" fmla="*/ 6 w 6"/>
                <a:gd name="T7" fmla="*/ 6 h 9"/>
                <a:gd name="T8" fmla="*/ 6 w 6"/>
                <a:gd name="T9" fmla="*/ 6 h 9"/>
                <a:gd name="T10" fmla="*/ 6 w 6"/>
                <a:gd name="T11" fmla="*/ 3 h 9"/>
                <a:gd name="T12" fmla="*/ 3 w 6"/>
                <a:gd name="T13" fmla="*/ 0 h 9"/>
                <a:gd name="T14" fmla="*/ 3 w 6"/>
                <a:gd name="T15" fmla="*/ 0 h 9"/>
                <a:gd name="T16" fmla="*/ 0 w 6"/>
                <a:gd name="T17" fmla="*/ 3 h 9"/>
                <a:gd name="T18" fmla="*/ 0 w 6"/>
                <a:gd name="T19" fmla="*/ 6 h 9"/>
                <a:gd name="T20" fmla="*/ 0 w 6"/>
                <a:gd name="T21" fmla="*/ 6 h 9"/>
                <a:gd name="T22" fmla="*/ 0 w 6"/>
                <a:gd name="T23" fmla="*/ 9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9"/>
                  </a:lnTo>
                  <a:lnTo>
                    <a:pt x="6" y="6"/>
                  </a:lnTo>
                  <a:lnTo>
                    <a:pt x="6" y="6"/>
                  </a:lnTo>
                  <a:lnTo>
                    <a:pt x="6" y="3"/>
                  </a:lnTo>
                  <a:lnTo>
                    <a:pt x="3" y="0"/>
                  </a:lnTo>
                  <a:lnTo>
                    <a:pt x="3" y="0"/>
                  </a:lnTo>
                  <a:lnTo>
                    <a:pt x="0" y="3"/>
                  </a:lnTo>
                  <a:lnTo>
                    <a:pt x="0" y="6"/>
                  </a:lnTo>
                  <a:lnTo>
                    <a:pt x="0" y="6"/>
                  </a:lnTo>
                  <a:lnTo>
                    <a:pt x="0" y="9"/>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09" name="Freeform 153"/>
            <p:cNvSpPr>
              <a:spLocks/>
            </p:cNvSpPr>
            <p:nvPr/>
          </p:nvSpPr>
          <p:spPr bwMode="auto">
            <a:xfrm>
              <a:off x="4381" y="699"/>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10" name="Freeform 154"/>
            <p:cNvSpPr>
              <a:spLocks/>
            </p:cNvSpPr>
            <p:nvPr/>
          </p:nvSpPr>
          <p:spPr bwMode="auto">
            <a:xfrm>
              <a:off x="4381" y="732"/>
              <a:ext cx="6" cy="8"/>
            </a:xfrm>
            <a:custGeom>
              <a:avLst/>
              <a:gdLst>
                <a:gd name="T0" fmla="*/ 3 w 6"/>
                <a:gd name="T1" fmla="*/ 8 h 8"/>
                <a:gd name="T2" fmla="*/ 3 w 6"/>
                <a:gd name="T3" fmla="*/ 8 h 8"/>
                <a:gd name="T4" fmla="*/ 6 w 6"/>
                <a:gd name="T5" fmla="*/ 8 h 8"/>
                <a:gd name="T6" fmla="*/ 6 w 6"/>
                <a:gd name="T7" fmla="*/ 5 h 8"/>
                <a:gd name="T8" fmla="*/ 6 w 6"/>
                <a:gd name="T9" fmla="*/ 5 h 8"/>
                <a:gd name="T10" fmla="*/ 6 w 6"/>
                <a:gd name="T11" fmla="*/ 2 h 8"/>
                <a:gd name="T12" fmla="*/ 3 w 6"/>
                <a:gd name="T13" fmla="*/ 0 h 8"/>
                <a:gd name="T14" fmla="*/ 3 w 6"/>
                <a:gd name="T15" fmla="*/ 0 h 8"/>
                <a:gd name="T16" fmla="*/ 0 w 6"/>
                <a:gd name="T17" fmla="*/ 2 h 8"/>
                <a:gd name="T18" fmla="*/ 0 w 6"/>
                <a:gd name="T19" fmla="*/ 5 h 8"/>
                <a:gd name="T20" fmla="*/ 0 w 6"/>
                <a:gd name="T21" fmla="*/ 5 h 8"/>
                <a:gd name="T22" fmla="*/ 0 w 6"/>
                <a:gd name="T23" fmla="*/ 8 h 8"/>
                <a:gd name="T24" fmla="*/ 3 w 6"/>
                <a:gd name="T25" fmla="*/ 8 h 8"/>
                <a:gd name="T26" fmla="*/ 3 w 6"/>
                <a:gd name="T2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8">
                  <a:moveTo>
                    <a:pt x="3" y="8"/>
                  </a:moveTo>
                  <a:lnTo>
                    <a:pt x="3" y="8"/>
                  </a:lnTo>
                  <a:lnTo>
                    <a:pt x="6" y="8"/>
                  </a:lnTo>
                  <a:lnTo>
                    <a:pt x="6" y="5"/>
                  </a:lnTo>
                  <a:lnTo>
                    <a:pt x="6" y="5"/>
                  </a:lnTo>
                  <a:lnTo>
                    <a:pt x="6" y="2"/>
                  </a:lnTo>
                  <a:lnTo>
                    <a:pt x="3" y="0"/>
                  </a:lnTo>
                  <a:lnTo>
                    <a:pt x="3" y="0"/>
                  </a:lnTo>
                  <a:lnTo>
                    <a:pt x="0" y="2"/>
                  </a:lnTo>
                  <a:lnTo>
                    <a:pt x="0" y="5"/>
                  </a:lnTo>
                  <a:lnTo>
                    <a:pt x="0" y="5"/>
                  </a:lnTo>
                  <a:lnTo>
                    <a:pt x="0" y="8"/>
                  </a:lnTo>
                  <a:lnTo>
                    <a:pt x="3" y="8"/>
                  </a:lnTo>
                  <a:lnTo>
                    <a:pt x="3"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11" name="Freeform 155"/>
            <p:cNvSpPr>
              <a:spLocks/>
            </p:cNvSpPr>
            <p:nvPr/>
          </p:nvSpPr>
          <p:spPr bwMode="auto">
            <a:xfrm>
              <a:off x="4381" y="770"/>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12" name="Freeform 156"/>
            <p:cNvSpPr>
              <a:spLocks/>
            </p:cNvSpPr>
            <p:nvPr/>
          </p:nvSpPr>
          <p:spPr bwMode="auto">
            <a:xfrm>
              <a:off x="4381" y="806"/>
              <a:ext cx="6" cy="5"/>
            </a:xfrm>
            <a:custGeom>
              <a:avLst/>
              <a:gdLst>
                <a:gd name="T0" fmla="*/ 3 w 6"/>
                <a:gd name="T1" fmla="*/ 5 h 5"/>
                <a:gd name="T2" fmla="*/ 3 w 6"/>
                <a:gd name="T3" fmla="*/ 5 h 5"/>
                <a:gd name="T4" fmla="*/ 6 w 6"/>
                <a:gd name="T5" fmla="*/ 5 h 5"/>
                <a:gd name="T6" fmla="*/ 6 w 6"/>
                <a:gd name="T7" fmla="*/ 3 h 5"/>
                <a:gd name="T8" fmla="*/ 6 w 6"/>
                <a:gd name="T9" fmla="*/ 3 h 5"/>
                <a:gd name="T10" fmla="*/ 6 w 6"/>
                <a:gd name="T11" fmla="*/ 0 h 5"/>
                <a:gd name="T12" fmla="*/ 3 w 6"/>
                <a:gd name="T13" fmla="*/ 0 h 5"/>
                <a:gd name="T14" fmla="*/ 3 w 6"/>
                <a:gd name="T15" fmla="*/ 0 h 5"/>
                <a:gd name="T16" fmla="*/ 0 w 6"/>
                <a:gd name="T17" fmla="*/ 0 h 5"/>
                <a:gd name="T18" fmla="*/ 0 w 6"/>
                <a:gd name="T19" fmla="*/ 3 h 5"/>
                <a:gd name="T20" fmla="*/ 0 w 6"/>
                <a:gd name="T21" fmla="*/ 3 h 5"/>
                <a:gd name="T22" fmla="*/ 0 w 6"/>
                <a:gd name="T23" fmla="*/ 5 h 5"/>
                <a:gd name="T24" fmla="*/ 3 w 6"/>
                <a:gd name="T25" fmla="*/ 5 h 5"/>
                <a:gd name="T26" fmla="*/ 3 w 6"/>
                <a:gd name="T2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5">
                  <a:moveTo>
                    <a:pt x="3" y="5"/>
                  </a:moveTo>
                  <a:lnTo>
                    <a:pt x="3" y="5"/>
                  </a:lnTo>
                  <a:lnTo>
                    <a:pt x="6" y="5"/>
                  </a:lnTo>
                  <a:lnTo>
                    <a:pt x="6" y="3"/>
                  </a:lnTo>
                  <a:lnTo>
                    <a:pt x="6" y="3"/>
                  </a:lnTo>
                  <a:lnTo>
                    <a:pt x="6" y="0"/>
                  </a:lnTo>
                  <a:lnTo>
                    <a:pt x="3" y="0"/>
                  </a:lnTo>
                  <a:lnTo>
                    <a:pt x="3" y="0"/>
                  </a:lnTo>
                  <a:lnTo>
                    <a:pt x="0" y="0"/>
                  </a:lnTo>
                  <a:lnTo>
                    <a:pt x="0" y="3"/>
                  </a:lnTo>
                  <a:lnTo>
                    <a:pt x="0" y="3"/>
                  </a:lnTo>
                  <a:lnTo>
                    <a:pt x="0" y="5"/>
                  </a:lnTo>
                  <a:lnTo>
                    <a:pt x="3" y="5"/>
                  </a:lnTo>
                  <a:lnTo>
                    <a:pt x="3"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13" name="Freeform 157"/>
            <p:cNvSpPr>
              <a:spLocks/>
            </p:cNvSpPr>
            <p:nvPr/>
          </p:nvSpPr>
          <p:spPr bwMode="auto">
            <a:xfrm>
              <a:off x="4381" y="841"/>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14" name="Freeform 158"/>
            <p:cNvSpPr>
              <a:spLocks/>
            </p:cNvSpPr>
            <p:nvPr/>
          </p:nvSpPr>
          <p:spPr bwMode="auto">
            <a:xfrm>
              <a:off x="4381" y="877"/>
              <a:ext cx="6" cy="6"/>
            </a:xfrm>
            <a:custGeom>
              <a:avLst/>
              <a:gdLst>
                <a:gd name="T0" fmla="*/ 3 w 6"/>
                <a:gd name="T1" fmla="*/ 6 h 6"/>
                <a:gd name="T2" fmla="*/ 3 w 6"/>
                <a:gd name="T3" fmla="*/ 6 h 6"/>
                <a:gd name="T4" fmla="*/ 6 w 6"/>
                <a:gd name="T5" fmla="*/ 6 h 6"/>
                <a:gd name="T6" fmla="*/ 6 w 6"/>
                <a:gd name="T7" fmla="*/ 3 h 6"/>
                <a:gd name="T8" fmla="*/ 6 w 6"/>
                <a:gd name="T9" fmla="*/ 3 h 6"/>
                <a:gd name="T10" fmla="*/ 6 w 6"/>
                <a:gd name="T11" fmla="*/ 0 h 6"/>
                <a:gd name="T12" fmla="*/ 3 w 6"/>
                <a:gd name="T13" fmla="*/ 0 h 6"/>
                <a:gd name="T14" fmla="*/ 3 w 6"/>
                <a:gd name="T15" fmla="*/ 0 h 6"/>
                <a:gd name="T16" fmla="*/ 0 w 6"/>
                <a:gd name="T17" fmla="*/ 0 h 6"/>
                <a:gd name="T18" fmla="*/ 0 w 6"/>
                <a:gd name="T19" fmla="*/ 3 h 6"/>
                <a:gd name="T20" fmla="*/ 0 w 6"/>
                <a:gd name="T21" fmla="*/ 3 h 6"/>
                <a:gd name="T22" fmla="*/ 0 w 6"/>
                <a:gd name="T23" fmla="*/ 6 h 6"/>
                <a:gd name="T24" fmla="*/ 3 w 6"/>
                <a:gd name="T25" fmla="*/ 6 h 6"/>
                <a:gd name="T26" fmla="*/ 3 w 6"/>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6">
                  <a:moveTo>
                    <a:pt x="3" y="6"/>
                  </a:moveTo>
                  <a:lnTo>
                    <a:pt x="3" y="6"/>
                  </a:lnTo>
                  <a:lnTo>
                    <a:pt x="6" y="6"/>
                  </a:lnTo>
                  <a:lnTo>
                    <a:pt x="6" y="3"/>
                  </a:lnTo>
                  <a:lnTo>
                    <a:pt x="6" y="3"/>
                  </a:lnTo>
                  <a:lnTo>
                    <a:pt x="6" y="0"/>
                  </a:lnTo>
                  <a:lnTo>
                    <a:pt x="3" y="0"/>
                  </a:lnTo>
                  <a:lnTo>
                    <a:pt x="3" y="0"/>
                  </a:lnTo>
                  <a:lnTo>
                    <a:pt x="0" y="0"/>
                  </a:lnTo>
                  <a:lnTo>
                    <a:pt x="0" y="3"/>
                  </a:lnTo>
                  <a:lnTo>
                    <a:pt x="0" y="3"/>
                  </a:lnTo>
                  <a:lnTo>
                    <a:pt x="0" y="6"/>
                  </a:lnTo>
                  <a:lnTo>
                    <a:pt x="3" y="6"/>
                  </a:lnTo>
                  <a:lnTo>
                    <a:pt x="3"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15" name="Freeform 159"/>
            <p:cNvSpPr>
              <a:spLocks/>
            </p:cNvSpPr>
            <p:nvPr/>
          </p:nvSpPr>
          <p:spPr bwMode="auto">
            <a:xfrm>
              <a:off x="4381" y="912"/>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16" name="Freeform 160"/>
            <p:cNvSpPr>
              <a:spLocks/>
            </p:cNvSpPr>
            <p:nvPr/>
          </p:nvSpPr>
          <p:spPr bwMode="auto">
            <a:xfrm>
              <a:off x="4381" y="945"/>
              <a:ext cx="6" cy="9"/>
            </a:xfrm>
            <a:custGeom>
              <a:avLst/>
              <a:gdLst>
                <a:gd name="T0" fmla="*/ 3 w 6"/>
                <a:gd name="T1" fmla="*/ 9 h 9"/>
                <a:gd name="T2" fmla="*/ 3 w 6"/>
                <a:gd name="T3" fmla="*/ 9 h 9"/>
                <a:gd name="T4" fmla="*/ 6 w 6"/>
                <a:gd name="T5" fmla="*/ 9 h 9"/>
                <a:gd name="T6" fmla="*/ 6 w 6"/>
                <a:gd name="T7" fmla="*/ 6 h 9"/>
                <a:gd name="T8" fmla="*/ 6 w 6"/>
                <a:gd name="T9" fmla="*/ 6 h 9"/>
                <a:gd name="T10" fmla="*/ 6 w 6"/>
                <a:gd name="T11" fmla="*/ 3 h 9"/>
                <a:gd name="T12" fmla="*/ 3 w 6"/>
                <a:gd name="T13" fmla="*/ 0 h 9"/>
                <a:gd name="T14" fmla="*/ 3 w 6"/>
                <a:gd name="T15" fmla="*/ 0 h 9"/>
                <a:gd name="T16" fmla="*/ 0 w 6"/>
                <a:gd name="T17" fmla="*/ 3 h 9"/>
                <a:gd name="T18" fmla="*/ 0 w 6"/>
                <a:gd name="T19" fmla="*/ 6 h 9"/>
                <a:gd name="T20" fmla="*/ 0 w 6"/>
                <a:gd name="T21" fmla="*/ 6 h 9"/>
                <a:gd name="T22" fmla="*/ 0 w 6"/>
                <a:gd name="T23" fmla="*/ 9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9"/>
                  </a:lnTo>
                  <a:lnTo>
                    <a:pt x="6" y="6"/>
                  </a:lnTo>
                  <a:lnTo>
                    <a:pt x="6" y="6"/>
                  </a:lnTo>
                  <a:lnTo>
                    <a:pt x="6" y="3"/>
                  </a:lnTo>
                  <a:lnTo>
                    <a:pt x="3" y="0"/>
                  </a:lnTo>
                  <a:lnTo>
                    <a:pt x="3" y="0"/>
                  </a:lnTo>
                  <a:lnTo>
                    <a:pt x="0" y="3"/>
                  </a:lnTo>
                  <a:lnTo>
                    <a:pt x="0" y="6"/>
                  </a:lnTo>
                  <a:lnTo>
                    <a:pt x="0" y="6"/>
                  </a:lnTo>
                  <a:lnTo>
                    <a:pt x="0" y="9"/>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17" name="Freeform 161"/>
            <p:cNvSpPr>
              <a:spLocks/>
            </p:cNvSpPr>
            <p:nvPr/>
          </p:nvSpPr>
          <p:spPr bwMode="auto">
            <a:xfrm>
              <a:off x="4381" y="983"/>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18" name="Freeform 162"/>
            <p:cNvSpPr>
              <a:spLocks/>
            </p:cNvSpPr>
            <p:nvPr/>
          </p:nvSpPr>
          <p:spPr bwMode="auto">
            <a:xfrm>
              <a:off x="4398" y="358"/>
              <a:ext cx="9" cy="9"/>
            </a:xfrm>
            <a:custGeom>
              <a:avLst/>
              <a:gdLst>
                <a:gd name="T0" fmla="*/ 3 w 9"/>
                <a:gd name="T1" fmla="*/ 9 h 9"/>
                <a:gd name="T2" fmla="*/ 3 w 9"/>
                <a:gd name="T3" fmla="*/ 9 h 9"/>
                <a:gd name="T4" fmla="*/ 6 w 9"/>
                <a:gd name="T5" fmla="*/ 9 h 9"/>
                <a:gd name="T6" fmla="*/ 9 w 9"/>
                <a:gd name="T7" fmla="*/ 6 h 9"/>
                <a:gd name="T8" fmla="*/ 9 w 9"/>
                <a:gd name="T9" fmla="*/ 6 h 9"/>
                <a:gd name="T10" fmla="*/ 6 w 9"/>
                <a:gd name="T11" fmla="*/ 3 h 9"/>
                <a:gd name="T12" fmla="*/ 3 w 9"/>
                <a:gd name="T13" fmla="*/ 0 h 9"/>
                <a:gd name="T14" fmla="*/ 3 w 9"/>
                <a:gd name="T15" fmla="*/ 0 h 9"/>
                <a:gd name="T16" fmla="*/ 0 w 9"/>
                <a:gd name="T17" fmla="*/ 3 h 9"/>
                <a:gd name="T18" fmla="*/ 0 w 9"/>
                <a:gd name="T19" fmla="*/ 6 h 9"/>
                <a:gd name="T20" fmla="*/ 0 w 9"/>
                <a:gd name="T21" fmla="*/ 6 h 9"/>
                <a:gd name="T22" fmla="*/ 0 w 9"/>
                <a:gd name="T23" fmla="*/ 9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9"/>
                  </a:lnTo>
                  <a:lnTo>
                    <a:pt x="9" y="6"/>
                  </a:lnTo>
                  <a:lnTo>
                    <a:pt x="9" y="6"/>
                  </a:lnTo>
                  <a:lnTo>
                    <a:pt x="6" y="3"/>
                  </a:lnTo>
                  <a:lnTo>
                    <a:pt x="3" y="0"/>
                  </a:lnTo>
                  <a:lnTo>
                    <a:pt x="3" y="0"/>
                  </a:lnTo>
                  <a:lnTo>
                    <a:pt x="0" y="3"/>
                  </a:lnTo>
                  <a:lnTo>
                    <a:pt x="0" y="6"/>
                  </a:lnTo>
                  <a:lnTo>
                    <a:pt x="0" y="6"/>
                  </a:lnTo>
                  <a:lnTo>
                    <a:pt x="0" y="9"/>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19" name="Freeform 163"/>
            <p:cNvSpPr>
              <a:spLocks/>
            </p:cNvSpPr>
            <p:nvPr/>
          </p:nvSpPr>
          <p:spPr bwMode="auto">
            <a:xfrm>
              <a:off x="4398" y="397"/>
              <a:ext cx="9" cy="9"/>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20" name="Freeform 164"/>
            <p:cNvSpPr>
              <a:spLocks/>
            </p:cNvSpPr>
            <p:nvPr/>
          </p:nvSpPr>
          <p:spPr bwMode="auto">
            <a:xfrm>
              <a:off x="4398" y="430"/>
              <a:ext cx="9" cy="8"/>
            </a:xfrm>
            <a:custGeom>
              <a:avLst/>
              <a:gdLst>
                <a:gd name="T0" fmla="*/ 3 w 9"/>
                <a:gd name="T1" fmla="*/ 8 h 8"/>
                <a:gd name="T2" fmla="*/ 3 w 9"/>
                <a:gd name="T3" fmla="*/ 8 h 8"/>
                <a:gd name="T4" fmla="*/ 6 w 9"/>
                <a:gd name="T5" fmla="*/ 8 h 8"/>
                <a:gd name="T6" fmla="*/ 9 w 9"/>
                <a:gd name="T7" fmla="*/ 5 h 8"/>
                <a:gd name="T8" fmla="*/ 9 w 9"/>
                <a:gd name="T9" fmla="*/ 5 h 8"/>
                <a:gd name="T10" fmla="*/ 6 w 9"/>
                <a:gd name="T11" fmla="*/ 2 h 8"/>
                <a:gd name="T12" fmla="*/ 3 w 9"/>
                <a:gd name="T13" fmla="*/ 0 h 8"/>
                <a:gd name="T14" fmla="*/ 3 w 9"/>
                <a:gd name="T15" fmla="*/ 0 h 8"/>
                <a:gd name="T16" fmla="*/ 0 w 9"/>
                <a:gd name="T17" fmla="*/ 2 h 8"/>
                <a:gd name="T18" fmla="*/ 0 w 9"/>
                <a:gd name="T19" fmla="*/ 5 h 8"/>
                <a:gd name="T20" fmla="*/ 0 w 9"/>
                <a:gd name="T21" fmla="*/ 5 h 8"/>
                <a:gd name="T22" fmla="*/ 0 w 9"/>
                <a:gd name="T23" fmla="*/ 8 h 8"/>
                <a:gd name="T24" fmla="*/ 3 w 9"/>
                <a:gd name="T25" fmla="*/ 8 h 8"/>
                <a:gd name="T26" fmla="*/ 3 w 9"/>
                <a:gd name="T2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8">
                  <a:moveTo>
                    <a:pt x="3" y="8"/>
                  </a:moveTo>
                  <a:lnTo>
                    <a:pt x="3" y="8"/>
                  </a:lnTo>
                  <a:lnTo>
                    <a:pt x="6" y="8"/>
                  </a:lnTo>
                  <a:lnTo>
                    <a:pt x="9" y="5"/>
                  </a:lnTo>
                  <a:lnTo>
                    <a:pt x="9" y="5"/>
                  </a:lnTo>
                  <a:lnTo>
                    <a:pt x="6" y="2"/>
                  </a:lnTo>
                  <a:lnTo>
                    <a:pt x="3" y="0"/>
                  </a:lnTo>
                  <a:lnTo>
                    <a:pt x="3" y="0"/>
                  </a:lnTo>
                  <a:lnTo>
                    <a:pt x="0" y="2"/>
                  </a:lnTo>
                  <a:lnTo>
                    <a:pt x="0" y="5"/>
                  </a:lnTo>
                  <a:lnTo>
                    <a:pt x="0" y="5"/>
                  </a:lnTo>
                  <a:lnTo>
                    <a:pt x="0" y="8"/>
                  </a:lnTo>
                  <a:lnTo>
                    <a:pt x="3" y="8"/>
                  </a:lnTo>
                  <a:lnTo>
                    <a:pt x="3"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21" name="Freeform 165"/>
            <p:cNvSpPr>
              <a:spLocks/>
            </p:cNvSpPr>
            <p:nvPr/>
          </p:nvSpPr>
          <p:spPr bwMode="auto">
            <a:xfrm>
              <a:off x="4398" y="468"/>
              <a:ext cx="9" cy="9"/>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22" name="Freeform 166"/>
            <p:cNvSpPr>
              <a:spLocks/>
            </p:cNvSpPr>
            <p:nvPr/>
          </p:nvSpPr>
          <p:spPr bwMode="auto">
            <a:xfrm>
              <a:off x="4398" y="501"/>
              <a:ext cx="9" cy="8"/>
            </a:xfrm>
            <a:custGeom>
              <a:avLst/>
              <a:gdLst>
                <a:gd name="T0" fmla="*/ 3 w 9"/>
                <a:gd name="T1" fmla="*/ 8 h 8"/>
                <a:gd name="T2" fmla="*/ 3 w 9"/>
                <a:gd name="T3" fmla="*/ 8 h 8"/>
                <a:gd name="T4" fmla="*/ 6 w 9"/>
                <a:gd name="T5" fmla="*/ 8 h 8"/>
                <a:gd name="T6" fmla="*/ 9 w 9"/>
                <a:gd name="T7" fmla="*/ 5 h 8"/>
                <a:gd name="T8" fmla="*/ 9 w 9"/>
                <a:gd name="T9" fmla="*/ 5 h 8"/>
                <a:gd name="T10" fmla="*/ 6 w 9"/>
                <a:gd name="T11" fmla="*/ 3 h 8"/>
                <a:gd name="T12" fmla="*/ 3 w 9"/>
                <a:gd name="T13" fmla="*/ 0 h 8"/>
                <a:gd name="T14" fmla="*/ 3 w 9"/>
                <a:gd name="T15" fmla="*/ 0 h 8"/>
                <a:gd name="T16" fmla="*/ 0 w 9"/>
                <a:gd name="T17" fmla="*/ 3 h 8"/>
                <a:gd name="T18" fmla="*/ 0 w 9"/>
                <a:gd name="T19" fmla="*/ 5 h 8"/>
                <a:gd name="T20" fmla="*/ 0 w 9"/>
                <a:gd name="T21" fmla="*/ 5 h 8"/>
                <a:gd name="T22" fmla="*/ 0 w 9"/>
                <a:gd name="T23" fmla="*/ 8 h 8"/>
                <a:gd name="T24" fmla="*/ 3 w 9"/>
                <a:gd name="T25" fmla="*/ 8 h 8"/>
                <a:gd name="T26" fmla="*/ 3 w 9"/>
                <a:gd name="T2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8">
                  <a:moveTo>
                    <a:pt x="3" y="8"/>
                  </a:moveTo>
                  <a:lnTo>
                    <a:pt x="3" y="8"/>
                  </a:lnTo>
                  <a:lnTo>
                    <a:pt x="6" y="8"/>
                  </a:lnTo>
                  <a:lnTo>
                    <a:pt x="9" y="5"/>
                  </a:lnTo>
                  <a:lnTo>
                    <a:pt x="9" y="5"/>
                  </a:lnTo>
                  <a:lnTo>
                    <a:pt x="6" y="3"/>
                  </a:lnTo>
                  <a:lnTo>
                    <a:pt x="3" y="0"/>
                  </a:lnTo>
                  <a:lnTo>
                    <a:pt x="3" y="0"/>
                  </a:lnTo>
                  <a:lnTo>
                    <a:pt x="0" y="3"/>
                  </a:lnTo>
                  <a:lnTo>
                    <a:pt x="0" y="5"/>
                  </a:lnTo>
                  <a:lnTo>
                    <a:pt x="0" y="5"/>
                  </a:lnTo>
                  <a:lnTo>
                    <a:pt x="0" y="8"/>
                  </a:lnTo>
                  <a:lnTo>
                    <a:pt x="3" y="8"/>
                  </a:lnTo>
                  <a:lnTo>
                    <a:pt x="3"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23" name="Freeform 167"/>
            <p:cNvSpPr>
              <a:spLocks/>
            </p:cNvSpPr>
            <p:nvPr/>
          </p:nvSpPr>
          <p:spPr bwMode="auto">
            <a:xfrm>
              <a:off x="4398" y="539"/>
              <a:ext cx="9" cy="9"/>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24" name="Freeform 168"/>
            <p:cNvSpPr>
              <a:spLocks/>
            </p:cNvSpPr>
            <p:nvPr/>
          </p:nvSpPr>
          <p:spPr bwMode="auto">
            <a:xfrm>
              <a:off x="4398" y="572"/>
              <a:ext cx="9" cy="9"/>
            </a:xfrm>
            <a:custGeom>
              <a:avLst/>
              <a:gdLst>
                <a:gd name="T0" fmla="*/ 3 w 9"/>
                <a:gd name="T1" fmla="*/ 9 h 9"/>
                <a:gd name="T2" fmla="*/ 3 w 9"/>
                <a:gd name="T3" fmla="*/ 9 h 9"/>
                <a:gd name="T4" fmla="*/ 6 w 9"/>
                <a:gd name="T5" fmla="*/ 9 h 9"/>
                <a:gd name="T6" fmla="*/ 9 w 9"/>
                <a:gd name="T7" fmla="*/ 6 h 9"/>
                <a:gd name="T8" fmla="*/ 9 w 9"/>
                <a:gd name="T9" fmla="*/ 6 h 9"/>
                <a:gd name="T10" fmla="*/ 6 w 9"/>
                <a:gd name="T11" fmla="*/ 3 h 9"/>
                <a:gd name="T12" fmla="*/ 3 w 9"/>
                <a:gd name="T13" fmla="*/ 0 h 9"/>
                <a:gd name="T14" fmla="*/ 3 w 9"/>
                <a:gd name="T15" fmla="*/ 0 h 9"/>
                <a:gd name="T16" fmla="*/ 0 w 9"/>
                <a:gd name="T17" fmla="*/ 3 h 9"/>
                <a:gd name="T18" fmla="*/ 0 w 9"/>
                <a:gd name="T19" fmla="*/ 6 h 9"/>
                <a:gd name="T20" fmla="*/ 0 w 9"/>
                <a:gd name="T21" fmla="*/ 6 h 9"/>
                <a:gd name="T22" fmla="*/ 0 w 9"/>
                <a:gd name="T23" fmla="*/ 9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9"/>
                  </a:lnTo>
                  <a:lnTo>
                    <a:pt x="9" y="6"/>
                  </a:lnTo>
                  <a:lnTo>
                    <a:pt x="9" y="6"/>
                  </a:lnTo>
                  <a:lnTo>
                    <a:pt x="6" y="3"/>
                  </a:lnTo>
                  <a:lnTo>
                    <a:pt x="3" y="0"/>
                  </a:lnTo>
                  <a:lnTo>
                    <a:pt x="3" y="0"/>
                  </a:lnTo>
                  <a:lnTo>
                    <a:pt x="0" y="3"/>
                  </a:lnTo>
                  <a:lnTo>
                    <a:pt x="0" y="6"/>
                  </a:lnTo>
                  <a:lnTo>
                    <a:pt x="0" y="6"/>
                  </a:lnTo>
                  <a:lnTo>
                    <a:pt x="0" y="9"/>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25" name="Freeform 169"/>
            <p:cNvSpPr>
              <a:spLocks/>
            </p:cNvSpPr>
            <p:nvPr/>
          </p:nvSpPr>
          <p:spPr bwMode="auto">
            <a:xfrm>
              <a:off x="4398" y="610"/>
              <a:ext cx="9" cy="9"/>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26" name="Freeform 170"/>
            <p:cNvSpPr>
              <a:spLocks/>
            </p:cNvSpPr>
            <p:nvPr/>
          </p:nvSpPr>
          <p:spPr bwMode="auto">
            <a:xfrm>
              <a:off x="4398" y="643"/>
              <a:ext cx="9" cy="9"/>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27" name="Freeform 171"/>
            <p:cNvSpPr>
              <a:spLocks/>
            </p:cNvSpPr>
            <p:nvPr/>
          </p:nvSpPr>
          <p:spPr bwMode="auto">
            <a:xfrm>
              <a:off x="4398" y="681"/>
              <a:ext cx="9" cy="9"/>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28" name="Freeform 172"/>
            <p:cNvSpPr>
              <a:spLocks/>
            </p:cNvSpPr>
            <p:nvPr/>
          </p:nvSpPr>
          <p:spPr bwMode="auto">
            <a:xfrm>
              <a:off x="4398" y="714"/>
              <a:ext cx="9" cy="9"/>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29" name="Freeform 173"/>
            <p:cNvSpPr>
              <a:spLocks/>
            </p:cNvSpPr>
            <p:nvPr/>
          </p:nvSpPr>
          <p:spPr bwMode="auto">
            <a:xfrm>
              <a:off x="4398" y="752"/>
              <a:ext cx="9" cy="9"/>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30" name="Freeform 174"/>
            <p:cNvSpPr>
              <a:spLocks/>
            </p:cNvSpPr>
            <p:nvPr/>
          </p:nvSpPr>
          <p:spPr bwMode="auto">
            <a:xfrm>
              <a:off x="4398" y="785"/>
              <a:ext cx="9" cy="9"/>
            </a:xfrm>
            <a:custGeom>
              <a:avLst/>
              <a:gdLst>
                <a:gd name="T0" fmla="*/ 3 w 9"/>
                <a:gd name="T1" fmla="*/ 9 h 9"/>
                <a:gd name="T2" fmla="*/ 3 w 9"/>
                <a:gd name="T3" fmla="*/ 9 h 9"/>
                <a:gd name="T4" fmla="*/ 6 w 9"/>
                <a:gd name="T5" fmla="*/ 9 h 9"/>
                <a:gd name="T6" fmla="*/ 9 w 9"/>
                <a:gd name="T7" fmla="*/ 6 h 9"/>
                <a:gd name="T8" fmla="*/ 9 w 9"/>
                <a:gd name="T9" fmla="*/ 6 h 9"/>
                <a:gd name="T10" fmla="*/ 6 w 9"/>
                <a:gd name="T11" fmla="*/ 3 h 9"/>
                <a:gd name="T12" fmla="*/ 3 w 9"/>
                <a:gd name="T13" fmla="*/ 0 h 9"/>
                <a:gd name="T14" fmla="*/ 3 w 9"/>
                <a:gd name="T15" fmla="*/ 0 h 9"/>
                <a:gd name="T16" fmla="*/ 0 w 9"/>
                <a:gd name="T17" fmla="*/ 3 h 9"/>
                <a:gd name="T18" fmla="*/ 0 w 9"/>
                <a:gd name="T19" fmla="*/ 6 h 9"/>
                <a:gd name="T20" fmla="*/ 0 w 9"/>
                <a:gd name="T21" fmla="*/ 6 h 9"/>
                <a:gd name="T22" fmla="*/ 0 w 9"/>
                <a:gd name="T23" fmla="*/ 9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9"/>
                  </a:lnTo>
                  <a:lnTo>
                    <a:pt x="9" y="6"/>
                  </a:lnTo>
                  <a:lnTo>
                    <a:pt x="9" y="6"/>
                  </a:lnTo>
                  <a:lnTo>
                    <a:pt x="6" y="3"/>
                  </a:lnTo>
                  <a:lnTo>
                    <a:pt x="3" y="0"/>
                  </a:lnTo>
                  <a:lnTo>
                    <a:pt x="3" y="0"/>
                  </a:lnTo>
                  <a:lnTo>
                    <a:pt x="0" y="3"/>
                  </a:lnTo>
                  <a:lnTo>
                    <a:pt x="0" y="6"/>
                  </a:lnTo>
                  <a:lnTo>
                    <a:pt x="0" y="6"/>
                  </a:lnTo>
                  <a:lnTo>
                    <a:pt x="0" y="9"/>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31" name="Freeform 175"/>
            <p:cNvSpPr>
              <a:spLocks/>
            </p:cNvSpPr>
            <p:nvPr/>
          </p:nvSpPr>
          <p:spPr bwMode="auto">
            <a:xfrm>
              <a:off x="4398" y="823"/>
              <a:ext cx="9" cy="9"/>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32" name="Freeform 176"/>
            <p:cNvSpPr>
              <a:spLocks/>
            </p:cNvSpPr>
            <p:nvPr/>
          </p:nvSpPr>
          <p:spPr bwMode="auto">
            <a:xfrm>
              <a:off x="4398" y="856"/>
              <a:ext cx="9" cy="9"/>
            </a:xfrm>
            <a:custGeom>
              <a:avLst/>
              <a:gdLst>
                <a:gd name="T0" fmla="*/ 3 w 9"/>
                <a:gd name="T1" fmla="*/ 9 h 9"/>
                <a:gd name="T2" fmla="*/ 3 w 9"/>
                <a:gd name="T3" fmla="*/ 9 h 9"/>
                <a:gd name="T4" fmla="*/ 6 w 9"/>
                <a:gd name="T5" fmla="*/ 9 h 9"/>
                <a:gd name="T6" fmla="*/ 9 w 9"/>
                <a:gd name="T7" fmla="*/ 6 h 9"/>
                <a:gd name="T8" fmla="*/ 9 w 9"/>
                <a:gd name="T9" fmla="*/ 6 h 9"/>
                <a:gd name="T10" fmla="*/ 6 w 9"/>
                <a:gd name="T11" fmla="*/ 3 h 9"/>
                <a:gd name="T12" fmla="*/ 3 w 9"/>
                <a:gd name="T13" fmla="*/ 0 h 9"/>
                <a:gd name="T14" fmla="*/ 3 w 9"/>
                <a:gd name="T15" fmla="*/ 0 h 9"/>
                <a:gd name="T16" fmla="*/ 0 w 9"/>
                <a:gd name="T17" fmla="*/ 3 h 9"/>
                <a:gd name="T18" fmla="*/ 0 w 9"/>
                <a:gd name="T19" fmla="*/ 6 h 9"/>
                <a:gd name="T20" fmla="*/ 0 w 9"/>
                <a:gd name="T21" fmla="*/ 6 h 9"/>
                <a:gd name="T22" fmla="*/ 0 w 9"/>
                <a:gd name="T23" fmla="*/ 9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9"/>
                  </a:lnTo>
                  <a:lnTo>
                    <a:pt x="9" y="6"/>
                  </a:lnTo>
                  <a:lnTo>
                    <a:pt x="9" y="6"/>
                  </a:lnTo>
                  <a:lnTo>
                    <a:pt x="6" y="3"/>
                  </a:lnTo>
                  <a:lnTo>
                    <a:pt x="3" y="0"/>
                  </a:lnTo>
                  <a:lnTo>
                    <a:pt x="3" y="0"/>
                  </a:lnTo>
                  <a:lnTo>
                    <a:pt x="0" y="3"/>
                  </a:lnTo>
                  <a:lnTo>
                    <a:pt x="0" y="6"/>
                  </a:lnTo>
                  <a:lnTo>
                    <a:pt x="0" y="6"/>
                  </a:lnTo>
                  <a:lnTo>
                    <a:pt x="0" y="9"/>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33" name="Freeform 177"/>
            <p:cNvSpPr>
              <a:spLocks/>
            </p:cNvSpPr>
            <p:nvPr/>
          </p:nvSpPr>
          <p:spPr bwMode="auto">
            <a:xfrm>
              <a:off x="4398" y="894"/>
              <a:ext cx="9" cy="9"/>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34" name="Freeform 178"/>
            <p:cNvSpPr>
              <a:spLocks/>
            </p:cNvSpPr>
            <p:nvPr/>
          </p:nvSpPr>
          <p:spPr bwMode="auto">
            <a:xfrm>
              <a:off x="4398" y="927"/>
              <a:ext cx="9" cy="9"/>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35" name="Freeform 179"/>
            <p:cNvSpPr>
              <a:spLocks/>
            </p:cNvSpPr>
            <p:nvPr/>
          </p:nvSpPr>
          <p:spPr bwMode="auto">
            <a:xfrm>
              <a:off x="4398" y="965"/>
              <a:ext cx="9" cy="9"/>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36" name="Freeform 180"/>
            <p:cNvSpPr>
              <a:spLocks/>
            </p:cNvSpPr>
            <p:nvPr/>
          </p:nvSpPr>
          <p:spPr bwMode="auto">
            <a:xfrm>
              <a:off x="4413" y="344"/>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37" name="Freeform 181"/>
            <p:cNvSpPr>
              <a:spLocks/>
            </p:cNvSpPr>
            <p:nvPr/>
          </p:nvSpPr>
          <p:spPr bwMode="auto">
            <a:xfrm>
              <a:off x="4413" y="379"/>
              <a:ext cx="9" cy="6"/>
            </a:xfrm>
            <a:custGeom>
              <a:avLst/>
              <a:gdLst>
                <a:gd name="T0" fmla="*/ 6 w 9"/>
                <a:gd name="T1" fmla="*/ 6 h 6"/>
                <a:gd name="T2" fmla="*/ 6 w 9"/>
                <a:gd name="T3" fmla="*/ 6 h 6"/>
                <a:gd name="T4" fmla="*/ 9 w 9"/>
                <a:gd name="T5" fmla="*/ 6 h 6"/>
                <a:gd name="T6" fmla="*/ 9 w 9"/>
                <a:gd name="T7" fmla="*/ 3 h 6"/>
                <a:gd name="T8" fmla="*/ 9 w 9"/>
                <a:gd name="T9" fmla="*/ 3 h 6"/>
                <a:gd name="T10" fmla="*/ 9 w 9"/>
                <a:gd name="T11" fmla="*/ 0 h 6"/>
                <a:gd name="T12" fmla="*/ 6 w 9"/>
                <a:gd name="T13" fmla="*/ 0 h 6"/>
                <a:gd name="T14" fmla="*/ 6 w 9"/>
                <a:gd name="T15" fmla="*/ 0 h 6"/>
                <a:gd name="T16" fmla="*/ 3 w 9"/>
                <a:gd name="T17" fmla="*/ 0 h 6"/>
                <a:gd name="T18" fmla="*/ 0 w 9"/>
                <a:gd name="T19" fmla="*/ 3 h 6"/>
                <a:gd name="T20" fmla="*/ 0 w 9"/>
                <a:gd name="T21" fmla="*/ 3 h 6"/>
                <a:gd name="T22" fmla="*/ 3 w 9"/>
                <a:gd name="T23" fmla="*/ 6 h 6"/>
                <a:gd name="T24" fmla="*/ 6 w 9"/>
                <a:gd name="T25" fmla="*/ 6 h 6"/>
                <a:gd name="T26" fmla="*/ 6 w 9"/>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6">
                  <a:moveTo>
                    <a:pt x="6" y="6"/>
                  </a:moveTo>
                  <a:lnTo>
                    <a:pt x="6" y="6"/>
                  </a:lnTo>
                  <a:lnTo>
                    <a:pt x="9" y="6"/>
                  </a:lnTo>
                  <a:lnTo>
                    <a:pt x="9" y="3"/>
                  </a:lnTo>
                  <a:lnTo>
                    <a:pt x="9" y="3"/>
                  </a:lnTo>
                  <a:lnTo>
                    <a:pt x="9" y="0"/>
                  </a:lnTo>
                  <a:lnTo>
                    <a:pt x="6" y="0"/>
                  </a:lnTo>
                  <a:lnTo>
                    <a:pt x="6" y="0"/>
                  </a:lnTo>
                  <a:lnTo>
                    <a:pt x="3" y="0"/>
                  </a:lnTo>
                  <a:lnTo>
                    <a:pt x="0" y="3"/>
                  </a:lnTo>
                  <a:lnTo>
                    <a:pt x="0" y="3"/>
                  </a:lnTo>
                  <a:lnTo>
                    <a:pt x="3" y="6"/>
                  </a:lnTo>
                  <a:lnTo>
                    <a:pt x="6" y="6"/>
                  </a:lnTo>
                  <a:lnTo>
                    <a:pt x="6"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38" name="Freeform 182"/>
            <p:cNvSpPr>
              <a:spLocks/>
            </p:cNvSpPr>
            <p:nvPr/>
          </p:nvSpPr>
          <p:spPr bwMode="auto">
            <a:xfrm>
              <a:off x="4413" y="415"/>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39" name="Freeform 183"/>
            <p:cNvSpPr>
              <a:spLocks/>
            </p:cNvSpPr>
            <p:nvPr/>
          </p:nvSpPr>
          <p:spPr bwMode="auto">
            <a:xfrm>
              <a:off x="4413" y="450"/>
              <a:ext cx="9" cy="6"/>
            </a:xfrm>
            <a:custGeom>
              <a:avLst/>
              <a:gdLst>
                <a:gd name="T0" fmla="*/ 6 w 9"/>
                <a:gd name="T1" fmla="*/ 6 h 6"/>
                <a:gd name="T2" fmla="*/ 6 w 9"/>
                <a:gd name="T3" fmla="*/ 6 h 6"/>
                <a:gd name="T4" fmla="*/ 9 w 9"/>
                <a:gd name="T5" fmla="*/ 6 h 6"/>
                <a:gd name="T6" fmla="*/ 9 w 9"/>
                <a:gd name="T7" fmla="*/ 3 h 6"/>
                <a:gd name="T8" fmla="*/ 9 w 9"/>
                <a:gd name="T9" fmla="*/ 3 h 6"/>
                <a:gd name="T10" fmla="*/ 9 w 9"/>
                <a:gd name="T11" fmla="*/ 0 h 6"/>
                <a:gd name="T12" fmla="*/ 6 w 9"/>
                <a:gd name="T13" fmla="*/ 0 h 6"/>
                <a:gd name="T14" fmla="*/ 6 w 9"/>
                <a:gd name="T15" fmla="*/ 0 h 6"/>
                <a:gd name="T16" fmla="*/ 3 w 9"/>
                <a:gd name="T17" fmla="*/ 0 h 6"/>
                <a:gd name="T18" fmla="*/ 0 w 9"/>
                <a:gd name="T19" fmla="*/ 3 h 6"/>
                <a:gd name="T20" fmla="*/ 0 w 9"/>
                <a:gd name="T21" fmla="*/ 3 h 6"/>
                <a:gd name="T22" fmla="*/ 3 w 9"/>
                <a:gd name="T23" fmla="*/ 6 h 6"/>
                <a:gd name="T24" fmla="*/ 6 w 9"/>
                <a:gd name="T25" fmla="*/ 6 h 6"/>
                <a:gd name="T26" fmla="*/ 6 w 9"/>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6">
                  <a:moveTo>
                    <a:pt x="6" y="6"/>
                  </a:moveTo>
                  <a:lnTo>
                    <a:pt x="6" y="6"/>
                  </a:lnTo>
                  <a:lnTo>
                    <a:pt x="9" y="6"/>
                  </a:lnTo>
                  <a:lnTo>
                    <a:pt x="9" y="3"/>
                  </a:lnTo>
                  <a:lnTo>
                    <a:pt x="9" y="3"/>
                  </a:lnTo>
                  <a:lnTo>
                    <a:pt x="9" y="0"/>
                  </a:lnTo>
                  <a:lnTo>
                    <a:pt x="6" y="0"/>
                  </a:lnTo>
                  <a:lnTo>
                    <a:pt x="6" y="0"/>
                  </a:lnTo>
                  <a:lnTo>
                    <a:pt x="3" y="0"/>
                  </a:lnTo>
                  <a:lnTo>
                    <a:pt x="0" y="3"/>
                  </a:lnTo>
                  <a:lnTo>
                    <a:pt x="0" y="3"/>
                  </a:lnTo>
                  <a:lnTo>
                    <a:pt x="3" y="6"/>
                  </a:lnTo>
                  <a:lnTo>
                    <a:pt x="6" y="6"/>
                  </a:lnTo>
                  <a:lnTo>
                    <a:pt x="6"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40" name="Freeform 184"/>
            <p:cNvSpPr>
              <a:spLocks/>
            </p:cNvSpPr>
            <p:nvPr/>
          </p:nvSpPr>
          <p:spPr bwMode="auto">
            <a:xfrm>
              <a:off x="4413" y="486"/>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41" name="Freeform 185"/>
            <p:cNvSpPr>
              <a:spLocks/>
            </p:cNvSpPr>
            <p:nvPr/>
          </p:nvSpPr>
          <p:spPr bwMode="auto">
            <a:xfrm>
              <a:off x="4413" y="521"/>
              <a:ext cx="9" cy="6"/>
            </a:xfrm>
            <a:custGeom>
              <a:avLst/>
              <a:gdLst>
                <a:gd name="T0" fmla="*/ 6 w 9"/>
                <a:gd name="T1" fmla="*/ 6 h 6"/>
                <a:gd name="T2" fmla="*/ 6 w 9"/>
                <a:gd name="T3" fmla="*/ 6 h 6"/>
                <a:gd name="T4" fmla="*/ 9 w 9"/>
                <a:gd name="T5" fmla="*/ 6 h 6"/>
                <a:gd name="T6" fmla="*/ 9 w 9"/>
                <a:gd name="T7" fmla="*/ 3 h 6"/>
                <a:gd name="T8" fmla="*/ 9 w 9"/>
                <a:gd name="T9" fmla="*/ 3 h 6"/>
                <a:gd name="T10" fmla="*/ 9 w 9"/>
                <a:gd name="T11" fmla="*/ 0 h 6"/>
                <a:gd name="T12" fmla="*/ 6 w 9"/>
                <a:gd name="T13" fmla="*/ 0 h 6"/>
                <a:gd name="T14" fmla="*/ 6 w 9"/>
                <a:gd name="T15" fmla="*/ 0 h 6"/>
                <a:gd name="T16" fmla="*/ 3 w 9"/>
                <a:gd name="T17" fmla="*/ 0 h 6"/>
                <a:gd name="T18" fmla="*/ 0 w 9"/>
                <a:gd name="T19" fmla="*/ 3 h 6"/>
                <a:gd name="T20" fmla="*/ 0 w 9"/>
                <a:gd name="T21" fmla="*/ 3 h 6"/>
                <a:gd name="T22" fmla="*/ 3 w 9"/>
                <a:gd name="T23" fmla="*/ 6 h 6"/>
                <a:gd name="T24" fmla="*/ 6 w 9"/>
                <a:gd name="T25" fmla="*/ 6 h 6"/>
                <a:gd name="T26" fmla="*/ 6 w 9"/>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6">
                  <a:moveTo>
                    <a:pt x="6" y="6"/>
                  </a:moveTo>
                  <a:lnTo>
                    <a:pt x="6" y="6"/>
                  </a:lnTo>
                  <a:lnTo>
                    <a:pt x="9" y="6"/>
                  </a:lnTo>
                  <a:lnTo>
                    <a:pt x="9" y="3"/>
                  </a:lnTo>
                  <a:lnTo>
                    <a:pt x="9" y="3"/>
                  </a:lnTo>
                  <a:lnTo>
                    <a:pt x="9" y="0"/>
                  </a:lnTo>
                  <a:lnTo>
                    <a:pt x="6" y="0"/>
                  </a:lnTo>
                  <a:lnTo>
                    <a:pt x="6" y="0"/>
                  </a:lnTo>
                  <a:lnTo>
                    <a:pt x="3" y="0"/>
                  </a:lnTo>
                  <a:lnTo>
                    <a:pt x="0" y="3"/>
                  </a:lnTo>
                  <a:lnTo>
                    <a:pt x="0" y="3"/>
                  </a:lnTo>
                  <a:lnTo>
                    <a:pt x="3" y="6"/>
                  </a:lnTo>
                  <a:lnTo>
                    <a:pt x="6" y="6"/>
                  </a:lnTo>
                  <a:lnTo>
                    <a:pt x="6"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42" name="Freeform 186"/>
            <p:cNvSpPr>
              <a:spLocks/>
            </p:cNvSpPr>
            <p:nvPr/>
          </p:nvSpPr>
          <p:spPr bwMode="auto">
            <a:xfrm>
              <a:off x="4413" y="557"/>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43" name="Freeform 187"/>
            <p:cNvSpPr>
              <a:spLocks/>
            </p:cNvSpPr>
            <p:nvPr/>
          </p:nvSpPr>
          <p:spPr bwMode="auto">
            <a:xfrm>
              <a:off x="4413" y="592"/>
              <a:ext cx="9" cy="6"/>
            </a:xfrm>
            <a:custGeom>
              <a:avLst/>
              <a:gdLst>
                <a:gd name="T0" fmla="*/ 6 w 9"/>
                <a:gd name="T1" fmla="*/ 6 h 6"/>
                <a:gd name="T2" fmla="*/ 6 w 9"/>
                <a:gd name="T3" fmla="*/ 6 h 6"/>
                <a:gd name="T4" fmla="*/ 9 w 9"/>
                <a:gd name="T5" fmla="*/ 6 h 6"/>
                <a:gd name="T6" fmla="*/ 9 w 9"/>
                <a:gd name="T7" fmla="*/ 3 h 6"/>
                <a:gd name="T8" fmla="*/ 9 w 9"/>
                <a:gd name="T9" fmla="*/ 3 h 6"/>
                <a:gd name="T10" fmla="*/ 9 w 9"/>
                <a:gd name="T11" fmla="*/ 0 h 6"/>
                <a:gd name="T12" fmla="*/ 6 w 9"/>
                <a:gd name="T13" fmla="*/ 0 h 6"/>
                <a:gd name="T14" fmla="*/ 6 w 9"/>
                <a:gd name="T15" fmla="*/ 0 h 6"/>
                <a:gd name="T16" fmla="*/ 3 w 9"/>
                <a:gd name="T17" fmla="*/ 0 h 6"/>
                <a:gd name="T18" fmla="*/ 0 w 9"/>
                <a:gd name="T19" fmla="*/ 3 h 6"/>
                <a:gd name="T20" fmla="*/ 0 w 9"/>
                <a:gd name="T21" fmla="*/ 3 h 6"/>
                <a:gd name="T22" fmla="*/ 3 w 9"/>
                <a:gd name="T23" fmla="*/ 6 h 6"/>
                <a:gd name="T24" fmla="*/ 6 w 9"/>
                <a:gd name="T25" fmla="*/ 6 h 6"/>
                <a:gd name="T26" fmla="*/ 6 w 9"/>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6">
                  <a:moveTo>
                    <a:pt x="6" y="6"/>
                  </a:moveTo>
                  <a:lnTo>
                    <a:pt x="6" y="6"/>
                  </a:lnTo>
                  <a:lnTo>
                    <a:pt x="9" y="6"/>
                  </a:lnTo>
                  <a:lnTo>
                    <a:pt x="9" y="3"/>
                  </a:lnTo>
                  <a:lnTo>
                    <a:pt x="9" y="3"/>
                  </a:lnTo>
                  <a:lnTo>
                    <a:pt x="9" y="0"/>
                  </a:lnTo>
                  <a:lnTo>
                    <a:pt x="6" y="0"/>
                  </a:lnTo>
                  <a:lnTo>
                    <a:pt x="6" y="0"/>
                  </a:lnTo>
                  <a:lnTo>
                    <a:pt x="3" y="0"/>
                  </a:lnTo>
                  <a:lnTo>
                    <a:pt x="0" y="3"/>
                  </a:lnTo>
                  <a:lnTo>
                    <a:pt x="0" y="3"/>
                  </a:lnTo>
                  <a:lnTo>
                    <a:pt x="3" y="6"/>
                  </a:lnTo>
                  <a:lnTo>
                    <a:pt x="6" y="6"/>
                  </a:lnTo>
                  <a:lnTo>
                    <a:pt x="6"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44" name="Freeform 188"/>
            <p:cNvSpPr>
              <a:spLocks/>
            </p:cNvSpPr>
            <p:nvPr/>
          </p:nvSpPr>
          <p:spPr bwMode="auto">
            <a:xfrm>
              <a:off x="4413" y="628"/>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45" name="Freeform 189"/>
            <p:cNvSpPr>
              <a:spLocks/>
            </p:cNvSpPr>
            <p:nvPr/>
          </p:nvSpPr>
          <p:spPr bwMode="auto">
            <a:xfrm>
              <a:off x="4413" y="660"/>
              <a:ext cx="9" cy="9"/>
            </a:xfrm>
            <a:custGeom>
              <a:avLst/>
              <a:gdLst>
                <a:gd name="T0" fmla="*/ 6 w 9"/>
                <a:gd name="T1" fmla="*/ 9 h 9"/>
                <a:gd name="T2" fmla="*/ 6 w 9"/>
                <a:gd name="T3" fmla="*/ 9 h 9"/>
                <a:gd name="T4" fmla="*/ 9 w 9"/>
                <a:gd name="T5" fmla="*/ 9 h 9"/>
                <a:gd name="T6" fmla="*/ 9 w 9"/>
                <a:gd name="T7" fmla="*/ 6 h 9"/>
                <a:gd name="T8" fmla="*/ 9 w 9"/>
                <a:gd name="T9" fmla="*/ 6 h 9"/>
                <a:gd name="T10" fmla="*/ 9 w 9"/>
                <a:gd name="T11" fmla="*/ 3 h 9"/>
                <a:gd name="T12" fmla="*/ 6 w 9"/>
                <a:gd name="T13" fmla="*/ 0 h 9"/>
                <a:gd name="T14" fmla="*/ 6 w 9"/>
                <a:gd name="T15" fmla="*/ 0 h 9"/>
                <a:gd name="T16" fmla="*/ 3 w 9"/>
                <a:gd name="T17" fmla="*/ 3 h 9"/>
                <a:gd name="T18" fmla="*/ 0 w 9"/>
                <a:gd name="T19" fmla="*/ 6 h 9"/>
                <a:gd name="T20" fmla="*/ 0 w 9"/>
                <a:gd name="T21" fmla="*/ 6 h 9"/>
                <a:gd name="T22" fmla="*/ 3 w 9"/>
                <a:gd name="T23" fmla="*/ 9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9"/>
                  </a:lnTo>
                  <a:lnTo>
                    <a:pt x="9" y="6"/>
                  </a:lnTo>
                  <a:lnTo>
                    <a:pt x="9" y="6"/>
                  </a:lnTo>
                  <a:lnTo>
                    <a:pt x="9" y="3"/>
                  </a:lnTo>
                  <a:lnTo>
                    <a:pt x="6" y="0"/>
                  </a:lnTo>
                  <a:lnTo>
                    <a:pt x="6" y="0"/>
                  </a:lnTo>
                  <a:lnTo>
                    <a:pt x="3" y="3"/>
                  </a:lnTo>
                  <a:lnTo>
                    <a:pt x="0" y="6"/>
                  </a:lnTo>
                  <a:lnTo>
                    <a:pt x="0" y="6"/>
                  </a:lnTo>
                  <a:lnTo>
                    <a:pt x="3" y="9"/>
                  </a:lnTo>
                  <a:lnTo>
                    <a:pt x="6" y="9"/>
                  </a:lnTo>
                  <a:lnTo>
                    <a:pt x="6"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46" name="Freeform 190"/>
            <p:cNvSpPr>
              <a:spLocks/>
            </p:cNvSpPr>
            <p:nvPr/>
          </p:nvSpPr>
          <p:spPr bwMode="auto">
            <a:xfrm>
              <a:off x="4413" y="699"/>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47" name="Freeform 191"/>
            <p:cNvSpPr>
              <a:spLocks/>
            </p:cNvSpPr>
            <p:nvPr/>
          </p:nvSpPr>
          <p:spPr bwMode="auto">
            <a:xfrm>
              <a:off x="4413" y="732"/>
              <a:ext cx="9" cy="8"/>
            </a:xfrm>
            <a:custGeom>
              <a:avLst/>
              <a:gdLst>
                <a:gd name="T0" fmla="*/ 6 w 9"/>
                <a:gd name="T1" fmla="*/ 8 h 8"/>
                <a:gd name="T2" fmla="*/ 6 w 9"/>
                <a:gd name="T3" fmla="*/ 8 h 8"/>
                <a:gd name="T4" fmla="*/ 9 w 9"/>
                <a:gd name="T5" fmla="*/ 8 h 8"/>
                <a:gd name="T6" fmla="*/ 9 w 9"/>
                <a:gd name="T7" fmla="*/ 5 h 8"/>
                <a:gd name="T8" fmla="*/ 9 w 9"/>
                <a:gd name="T9" fmla="*/ 5 h 8"/>
                <a:gd name="T10" fmla="*/ 9 w 9"/>
                <a:gd name="T11" fmla="*/ 2 h 8"/>
                <a:gd name="T12" fmla="*/ 6 w 9"/>
                <a:gd name="T13" fmla="*/ 0 h 8"/>
                <a:gd name="T14" fmla="*/ 6 w 9"/>
                <a:gd name="T15" fmla="*/ 0 h 8"/>
                <a:gd name="T16" fmla="*/ 3 w 9"/>
                <a:gd name="T17" fmla="*/ 2 h 8"/>
                <a:gd name="T18" fmla="*/ 0 w 9"/>
                <a:gd name="T19" fmla="*/ 5 h 8"/>
                <a:gd name="T20" fmla="*/ 0 w 9"/>
                <a:gd name="T21" fmla="*/ 5 h 8"/>
                <a:gd name="T22" fmla="*/ 3 w 9"/>
                <a:gd name="T23" fmla="*/ 8 h 8"/>
                <a:gd name="T24" fmla="*/ 6 w 9"/>
                <a:gd name="T25" fmla="*/ 8 h 8"/>
                <a:gd name="T26" fmla="*/ 6 w 9"/>
                <a:gd name="T2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8">
                  <a:moveTo>
                    <a:pt x="6" y="8"/>
                  </a:moveTo>
                  <a:lnTo>
                    <a:pt x="6" y="8"/>
                  </a:lnTo>
                  <a:lnTo>
                    <a:pt x="9" y="8"/>
                  </a:lnTo>
                  <a:lnTo>
                    <a:pt x="9" y="5"/>
                  </a:lnTo>
                  <a:lnTo>
                    <a:pt x="9" y="5"/>
                  </a:lnTo>
                  <a:lnTo>
                    <a:pt x="9" y="2"/>
                  </a:lnTo>
                  <a:lnTo>
                    <a:pt x="6" y="0"/>
                  </a:lnTo>
                  <a:lnTo>
                    <a:pt x="6" y="0"/>
                  </a:lnTo>
                  <a:lnTo>
                    <a:pt x="3" y="2"/>
                  </a:lnTo>
                  <a:lnTo>
                    <a:pt x="0" y="5"/>
                  </a:lnTo>
                  <a:lnTo>
                    <a:pt x="0" y="5"/>
                  </a:lnTo>
                  <a:lnTo>
                    <a:pt x="3" y="8"/>
                  </a:lnTo>
                  <a:lnTo>
                    <a:pt x="6" y="8"/>
                  </a:lnTo>
                  <a:lnTo>
                    <a:pt x="6"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48" name="Freeform 192"/>
            <p:cNvSpPr>
              <a:spLocks/>
            </p:cNvSpPr>
            <p:nvPr/>
          </p:nvSpPr>
          <p:spPr bwMode="auto">
            <a:xfrm>
              <a:off x="4413" y="770"/>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49" name="Freeform 193"/>
            <p:cNvSpPr>
              <a:spLocks/>
            </p:cNvSpPr>
            <p:nvPr/>
          </p:nvSpPr>
          <p:spPr bwMode="auto">
            <a:xfrm>
              <a:off x="4413" y="806"/>
              <a:ext cx="9" cy="5"/>
            </a:xfrm>
            <a:custGeom>
              <a:avLst/>
              <a:gdLst>
                <a:gd name="T0" fmla="*/ 6 w 9"/>
                <a:gd name="T1" fmla="*/ 5 h 5"/>
                <a:gd name="T2" fmla="*/ 6 w 9"/>
                <a:gd name="T3" fmla="*/ 5 h 5"/>
                <a:gd name="T4" fmla="*/ 9 w 9"/>
                <a:gd name="T5" fmla="*/ 5 h 5"/>
                <a:gd name="T6" fmla="*/ 9 w 9"/>
                <a:gd name="T7" fmla="*/ 3 h 5"/>
                <a:gd name="T8" fmla="*/ 9 w 9"/>
                <a:gd name="T9" fmla="*/ 3 h 5"/>
                <a:gd name="T10" fmla="*/ 9 w 9"/>
                <a:gd name="T11" fmla="*/ 0 h 5"/>
                <a:gd name="T12" fmla="*/ 6 w 9"/>
                <a:gd name="T13" fmla="*/ 0 h 5"/>
                <a:gd name="T14" fmla="*/ 6 w 9"/>
                <a:gd name="T15" fmla="*/ 0 h 5"/>
                <a:gd name="T16" fmla="*/ 3 w 9"/>
                <a:gd name="T17" fmla="*/ 0 h 5"/>
                <a:gd name="T18" fmla="*/ 0 w 9"/>
                <a:gd name="T19" fmla="*/ 3 h 5"/>
                <a:gd name="T20" fmla="*/ 0 w 9"/>
                <a:gd name="T21" fmla="*/ 3 h 5"/>
                <a:gd name="T22" fmla="*/ 3 w 9"/>
                <a:gd name="T23" fmla="*/ 5 h 5"/>
                <a:gd name="T24" fmla="*/ 6 w 9"/>
                <a:gd name="T25" fmla="*/ 5 h 5"/>
                <a:gd name="T26" fmla="*/ 6 w 9"/>
                <a:gd name="T2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5">
                  <a:moveTo>
                    <a:pt x="6" y="5"/>
                  </a:moveTo>
                  <a:lnTo>
                    <a:pt x="6" y="5"/>
                  </a:lnTo>
                  <a:lnTo>
                    <a:pt x="9" y="5"/>
                  </a:lnTo>
                  <a:lnTo>
                    <a:pt x="9" y="3"/>
                  </a:lnTo>
                  <a:lnTo>
                    <a:pt x="9" y="3"/>
                  </a:lnTo>
                  <a:lnTo>
                    <a:pt x="9" y="0"/>
                  </a:lnTo>
                  <a:lnTo>
                    <a:pt x="6" y="0"/>
                  </a:lnTo>
                  <a:lnTo>
                    <a:pt x="6" y="0"/>
                  </a:lnTo>
                  <a:lnTo>
                    <a:pt x="3" y="0"/>
                  </a:lnTo>
                  <a:lnTo>
                    <a:pt x="0" y="3"/>
                  </a:lnTo>
                  <a:lnTo>
                    <a:pt x="0" y="3"/>
                  </a:lnTo>
                  <a:lnTo>
                    <a:pt x="3" y="5"/>
                  </a:lnTo>
                  <a:lnTo>
                    <a:pt x="6" y="5"/>
                  </a:lnTo>
                  <a:lnTo>
                    <a:pt x="6"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50" name="Freeform 194"/>
            <p:cNvSpPr>
              <a:spLocks/>
            </p:cNvSpPr>
            <p:nvPr/>
          </p:nvSpPr>
          <p:spPr bwMode="auto">
            <a:xfrm>
              <a:off x="4413" y="841"/>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51" name="Freeform 195"/>
            <p:cNvSpPr>
              <a:spLocks/>
            </p:cNvSpPr>
            <p:nvPr/>
          </p:nvSpPr>
          <p:spPr bwMode="auto">
            <a:xfrm>
              <a:off x="4413" y="877"/>
              <a:ext cx="9" cy="6"/>
            </a:xfrm>
            <a:custGeom>
              <a:avLst/>
              <a:gdLst>
                <a:gd name="T0" fmla="*/ 6 w 9"/>
                <a:gd name="T1" fmla="*/ 6 h 6"/>
                <a:gd name="T2" fmla="*/ 6 w 9"/>
                <a:gd name="T3" fmla="*/ 6 h 6"/>
                <a:gd name="T4" fmla="*/ 9 w 9"/>
                <a:gd name="T5" fmla="*/ 6 h 6"/>
                <a:gd name="T6" fmla="*/ 9 w 9"/>
                <a:gd name="T7" fmla="*/ 3 h 6"/>
                <a:gd name="T8" fmla="*/ 9 w 9"/>
                <a:gd name="T9" fmla="*/ 3 h 6"/>
                <a:gd name="T10" fmla="*/ 9 w 9"/>
                <a:gd name="T11" fmla="*/ 0 h 6"/>
                <a:gd name="T12" fmla="*/ 6 w 9"/>
                <a:gd name="T13" fmla="*/ 0 h 6"/>
                <a:gd name="T14" fmla="*/ 6 w 9"/>
                <a:gd name="T15" fmla="*/ 0 h 6"/>
                <a:gd name="T16" fmla="*/ 3 w 9"/>
                <a:gd name="T17" fmla="*/ 0 h 6"/>
                <a:gd name="T18" fmla="*/ 0 w 9"/>
                <a:gd name="T19" fmla="*/ 3 h 6"/>
                <a:gd name="T20" fmla="*/ 0 w 9"/>
                <a:gd name="T21" fmla="*/ 3 h 6"/>
                <a:gd name="T22" fmla="*/ 3 w 9"/>
                <a:gd name="T23" fmla="*/ 6 h 6"/>
                <a:gd name="T24" fmla="*/ 6 w 9"/>
                <a:gd name="T25" fmla="*/ 6 h 6"/>
                <a:gd name="T26" fmla="*/ 6 w 9"/>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6">
                  <a:moveTo>
                    <a:pt x="6" y="6"/>
                  </a:moveTo>
                  <a:lnTo>
                    <a:pt x="6" y="6"/>
                  </a:lnTo>
                  <a:lnTo>
                    <a:pt x="9" y="6"/>
                  </a:lnTo>
                  <a:lnTo>
                    <a:pt x="9" y="3"/>
                  </a:lnTo>
                  <a:lnTo>
                    <a:pt x="9" y="3"/>
                  </a:lnTo>
                  <a:lnTo>
                    <a:pt x="9" y="0"/>
                  </a:lnTo>
                  <a:lnTo>
                    <a:pt x="6" y="0"/>
                  </a:lnTo>
                  <a:lnTo>
                    <a:pt x="6" y="0"/>
                  </a:lnTo>
                  <a:lnTo>
                    <a:pt x="3" y="0"/>
                  </a:lnTo>
                  <a:lnTo>
                    <a:pt x="0" y="3"/>
                  </a:lnTo>
                  <a:lnTo>
                    <a:pt x="0" y="3"/>
                  </a:lnTo>
                  <a:lnTo>
                    <a:pt x="3" y="6"/>
                  </a:lnTo>
                  <a:lnTo>
                    <a:pt x="6" y="6"/>
                  </a:lnTo>
                  <a:lnTo>
                    <a:pt x="6"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52" name="Freeform 196"/>
            <p:cNvSpPr>
              <a:spLocks/>
            </p:cNvSpPr>
            <p:nvPr/>
          </p:nvSpPr>
          <p:spPr bwMode="auto">
            <a:xfrm>
              <a:off x="4413" y="912"/>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53" name="Freeform 197"/>
            <p:cNvSpPr>
              <a:spLocks/>
            </p:cNvSpPr>
            <p:nvPr/>
          </p:nvSpPr>
          <p:spPr bwMode="auto">
            <a:xfrm>
              <a:off x="4413" y="945"/>
              <a:ext cx="9" cy="9"/>
            </a:xfrm>
            <a:custGeom>
              <a:avLst/>
              <a:gdLst>
                <a:gd name="T0" fmla="*/ 6 w 9"/>
                <a:gd name="T1" fmla="*/ 9 h 9"/>
                <a:gd name="T2" fmla="*/ 6 w 9"/>
                <a:gd name="T3" fmla="*/ 9 h 9"/>
                <a:gd name="T4" fmla="*/ 9 w 9"/>
                <a:gd name="T5" fmla="*/ 9 h 9"/>
                <a:gd name="T6" fmla="*/ 9 w 9"/>
                <a:gd name="T7" fmla="*/ 6 h 9"/>
                <a:gd name="T8" fmla="*/ 9 w 9"/>
                <a:gd name="T9" fmla="*/ 6 h 9"/>
                <a:gd name="T10" fmla="*/ 9 w 9"/>
                <a:gd name="T11" fmla="*/ 3 h 9"/>
                <a:gd name="T12" fmla="*/ 6 w 9"/>
                <a:gd name="T13" fmla="*/ 0 h 9"/>
                <a:gd name="T14" fmla="*/ 6 w 9"/>
                <a:gd name="T15" fmla="*/ 0 h 9"/>
                <a:gd name="T16" fmla="*/ 3 w 9"/>
                <a:gd name="T17" fmla="*/ 3 h 9"/>
                <a:gd name="T18" fmla="*/ 0 w 9"/>
                <a:gd name="T19" fmla="*/ 6 h 9"/>
                <a:gd name="T20" fmla="*/ 0 w 9"/>
                <a:gd name="T21" fmla="*/ 6 h 9"/>
                <a:gd name="T22" fmla="*/ 3 w 9"/>
                <a:gd name="T23" fmla="*/ 9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9"/>
                  </a:lnTo>
                  <a:lnTo>
                    <a:pt x="9" y="6"/>
                  </a:lnTo>
                  <a:lnTo>
                    <a:pt x="9" y="6"/>
                  </a:lnTo>
                  <a:lnTo>
                    <a:pt x="9" y="3"/>
                  </a:lnTo>
                  <a:lnTo>
                    <a:pt x="6" y="0"/>
                  </a:lnTo>
                  <a:lnTo>
                    <a:pt x="6" y="0"/>
                  </a:lnTo>
                  <a:lnTo>
                    <a:pt x="3" y="3"/>
                  </a:lnTo>
                  <a:lnTo>
                    <a:pt x="0" y="6"/>
                  </a:lnTo>
                  <a:lnTo>
                    <a:pt x="0" y="6"/>
                  </a:lnTo>
                  <a:lnTo>
                    <a:pt x="3" y="9"/>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54" name="Freeform 198"/>
            <p:cNvSpPr>
              <a:spLocks/>
            </p:cNvSpPr>
            <p:nvPr/>
          </p:nvSpPr>
          <p:spPr bwMode="auto">
            <a:xfrm>
              <a:off x="4413" y="983"/>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55" name="Freeform 199"/>
            <p:cNvSpPr>
              <a:spLocks/>
            </p:cNvSpPr>
            <p:nvPr/>
          </p:nvSpPr>
          <p:spPr bwMode="auto">
            <a:xfrm>
              <a:off x="4434" y="358"/>
              <a:ext cx="6" cy="9"/>
            </a:xfrm>
            <a:custGeom>
              <a:avLst/>
              <a:gdLst>
                <a:gd name="T0" fmla="*/ 3 w 6"/>
                <a:gd name="T1" fmla="*/ 9 h 9"/>
                <a:gd name="T2" fmla="*/ 3 w 6"/>
                <a:gd name="T3" fmla="*/ 9 h 9"/>
                <a:gd name="T4" fmla="*/ 6 w 6"/>
                <a:gd name="T5" fmla="*/ 9 h 9"/>
                <a:gd name="T6" fmla="*/ 6 w 6"/>
                <a:gd name="T7" fmla="*/ 6 h 9"/>
                <a:gd name="T8" fmla="*/ 6 w 6"/>
                <a:gd name="T9" fmla="*/ 6 h 9"/>
                <a:gd name="T10" fmla="*/ 6 w 6"/>
                <a:gd name="T11" fmla="*/ 3 h 9"/>
                <a:gd name="T12" fmla="*/ 3 w 6"/>
                <a:gd name="T13" fmla="*/ 0 h 9"/>
                <a:gd name="T14" fmla="*/ 3 w 6"/>
                <a:gd name="T15" fmla="*/ 0 h 9"/>
                <a:gd name="T16" fmla="*/ 0 w 6"/>
                <a:gd name="T17" fmla="*/ 3 h 9"/>
                <a:gd name="T18" fmla="*/ 0 w 6"/>
                <a:gd name="T19" fmla="*/ 6 h 9"/>
                <a:gd name="T20" fmla="*/ 0 w 6"/>
                <a:gd name="T21" fmla="*/ 6 h 9"/>
                <a:gd name="T22" fmla="*/ 0 w 6"/>
                <a:gd name="T23" fmla="*/ 9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9"/>
                  </a:lnTo>
                  <a:lnTo>
                    <a:pt x="6" y="6"/>
                  </a:lnTo>
                  <a:lnTo>
                    <a:pt x="6" y="6"/>
                  </a:lnTo>
                  <a:lnTo>
                    <a:pt x="6" y="3"/>
                  </a:lnTo>
                  <a:lnTo>
                    <a:pt x="3" y="0"/>
                  </a:lnTo>
                  <a:lnTo>
                    <a:pt x="3" y="0"/>
                  </a:lnTo>
                  <a:lnTo>
                    <a:pt x="0" y="3"/>
                  </a:lnTo>
                  <a:lnTo>
                    <a:pt x="0" y="6"/>
                  </a:lnTo>
                  <a:lnTo>
                    <a:pt x="0" y="6"/>
                  </a:lnTo>
                  <a:lnTo>
                    <a:pt x="0" y="9"/>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56" name="Freeform 200"/>
            <p:cNvSpPr>
              <a:spLocks/>
            </p:cNvSpPr>
            <p:nvPr/>
          </p:nvSpPr>
          <p:spPr bwMode="auto">
            <a:xfrm>
              <a:off x="4434" y="397"/>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57" name="Freeform 201"/>
            <p:cNvSpPr>
              <a:spLocks/>
            </p:cNvSpPr>
            <p:nvPr/>
          </p:nvSpPr>
          <p:spPr bwMode="auto">
            <a:xfrm>
              <a:off x="4434" y="430"/>
              <a:ext cx="6" cy="8"/>
            </a:xfrm>
            <a:custGeom>
              <a:avLst/>
              <a:gdLst>
                <a:gd name="T0" fmla="*/ 3 w 6"/>
                <a:gd name="T1" fmla="*/ 8 h 8"/>
                <a:gd name="T2" fmla="*/ 3 w 6"/>
                <a:gd name="T3" fmla="*/ 8 h 8"/>
                <a:gd name="T4" fmla="*/ 6 w 6"/>
                <a:gd name="T5" fmla="*/ 8 h 8"/>
                <a:gd name="T6" fmla="*/ 6 w 6"/>
                <a:gd name="T7" fmla="*/ 5 h 8"/>
                <a:gd name="T8" fmla="*/ 6 w 6"/>
                <a:gd name="T9" fmla="*/ 5 h 8"/>
                <a:gd name="T10" fmla="*/ 6 w 6"/>
                <a:gd name="T11" fmla="*/ 2 h 8"/>
                <a:gd name="T12" fmla="*/ 3 w 6"/>
                <a:gd name="T13" fmla="*/ 0 h 8"/>
                <a:gd name="T14" fmla="*/ 3 w 6"/>
                <a:gd name="T15" fmla="*/ 0 h 8"/>
                <a:gd name="T16" fmla="*/ 0 w 6"/>
                <a:gd name="T17" fmla="*/ 2 h 8"/>
                <a:gd name="T18" fmla="*/ 0 w 6"/>
                <a:gd name="T19" fmla="*/ 5 h 8"/>
                <a:gd name="T20" fmla="*/ 0 w 6"/>
                <a:gd name="T21" fmla="*/ 5 h 8"/>
                <a:gd name="T22" fmla="*/ 0 w 6"/>
                <a:gd name="T23" fmla="*/ 8 h 8"/>
                <a:gd name="T24" fmla="*/ 3 w 6"/>
                <a:gd name="T25" fmla="*/ 8 h 8"/>
                <a:gd name="T26" fmla="*/ 3 w 6"/>
                <a:gd name="T2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8">
                  <a:moveTo>
                    <a:pt x="3" y="8"/>
                  </a:moveTo>
                  <a:lnTo>
                    <a:pt x="3" y="8"/>
                  </a:lnTo>
                  <a:lnTo>
                    <a:pt x="6" y="8"/>
                  </a:lnTo>
                  <a:lnTo>
                    <a:pt x="6" y="5"/>
                  </a:lnTo>
                  <a:lnTo>
                    <a:pt x="6" y="5"/>
                  </a:lnTo>
                  <a:lnTo>
                    <a:pt x="6" y="2"/>
                  </a:lnTo>
                  <a:lnTo>
                    <a:pt x="3" y="0"/>
                  </a:lnTo>
                  <a:lnTo>
                    <a:pt x="3" y="0"/>
                  </a:lnTo>
                  <a:lnTo>
                    <a:pt x="0" y="2"/>
                  </a:lnTo>
                  <a:lnTo>
                    <a:pt x="0" y="5"/>
                  </a:lnTo>
                  <a:lnTo>
                    <a:pt x="0" y="5"/>
                  </a:lnTo>
                  <a:lnTo>
                    <a:pt x="0" y="8"/>
                  </a:lnTo>
                  <a:lnTo>
                    <a:pt x="3" y="8"/>
                  </a:lnTo>
                  <a:lnTo>
                    <a:pt x="3"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58" name="Freeform 202"/>
            <p:cNvSpPr>
              <a:spLocks/>
            </p:cNvSpPr>
            <p:nvPr/>
          </p:nvSpPr>
          <p:spPr bwMode="auto">
            <a:xfrm>
              <a:off x="4434" y="468"/>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59" name="Freeform 203"/>
            <p:cNvSpPr>
              <a:spLocks/>
            </p:cNvSpPr>
            <p:nvPr/>
          </p:nvSpPr>
          <p:spPr bwMode="auto">
            <a:xfrm>
              <a:off x="4434" y="501"/>
              <a:ext cx="6" cy="8"/>
            </a:xfrm>
            <a:custGeom>
              <a:avLst/>
              <a:gdLst>
                <a:gd name="T0" fmla="*/ 3 w 6"/>
                <a:gd name="T1" fmla="*/ 8 h 8"/>
                <a:gd name="T2" fmla="*/ 3 w 6"/>
                <a:gd name="T3" fmla="*/ 8 h 8"/>
                <a:gd name="T4" fmla="*/ 6 w 6"/>
                <a:gd name="T5" fmla="*/ 8 h 8"/>
                <a:gd name="T6" fmla="*/ 6 w 6"/>
                <a:gd name="T7" fmla="*/ 5 h 8"/>
                <a:gd name="T8" fmla="*/ 6 w 6"/>
                <a:gd name="T9" fmla="*/ 5 h 8"/>
                <a:gd name="T10" fmla="*/ 6 w 6"/>
                <a:gd name="T11" fmla="*/ 3 h 8"/>
                <a:gd name="T12" fmla="*/ 3 w 6"/>
                <a:gd name="T13" fmla="*/ 0 h 8"/>
                <a:gd name="T14" fmla="*/ 3 w 6"/>
                <a:gd name="T15" fmla="*/ 0 h 8"/>
                <a:gd name="T16" fmla="*/ 0 w 6"/>
                <a:gd name="T17" fmla="*/ 3 h 8"/>
                <a:gd name="T18" fmla="*/ 0 w 6"/>
                <a:gd name="T19" fmla="*/ 5 h 8"/>
                <a:gd name="T20" fmla="*/ 0 w 6"/>
                <a:gd name="T21" fmla="*/ 5 h 8"/>
                <a:gd name="T22" fmla="*/ 0 w 6"/>
                <a:gd name="T23" fmla="*/ 8 h 8"/>
                <a:gd name="T24" fmla="*/ 3 w 6"/>
                <a:gd name="T25" fmla="*/ 8 h 8"/>
                <a:gd name="T26" fmla="*/ 3 w 6"/>
                <a:gd name="T2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8">
                  <a:moveTo>
                    <a:pt x="3" y="8"/>
                  </a:moveTo>
                  <a:lnTo>
                    <a:pt x="3" y="8"/>
                  </a:lnTo>
                  <a:lnTo>
                    <a:pt x="6" y="8"/>
                  </a:lnTo>
                  <a:lnTo>
                    <a:pt x="6" y="5"/>
                  </a:lnTo>
                  <a:lnTo>
                    <a:pt x="6" y="5"/>
                  </a:lnTo>
                  <a:lnTo>
                    <a:pt x="6" y="3"/>
                  </a:lnTo>
                  <a:lnTo>
                    <a:pt x="3" y="0"/>
                  </a:lnTo>
                  <a:lnTo>
                    <a:pt x="3" y="0"/>
                  </a:lnTo>
                  <a:lnTo>
                    <a:pt x="0" y="3"/>
                  </a:lnTo>
                  <a:lnTo>
                    <a:pt x="0" y="5"/>
                  </a:lnTo>
                  <a:lnTo>
                    <a:pt x="0" y="5"/>
                  </a:lnTo>
                  <a:lnTo>
                    <a:pt x="0" y="8"/>
                  </a:lnTo>
                  <a:lnTo>
                    <a:pt x="3" y="8"/>
                  </a:lnTo>
                  <a:lnTo>
                    <a:pt x="3"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70860" name="Group 204"/>
          <p:cNvGrpSpPr>
            <a:grpSpLocks/>
          </p:cNvGrpSpPr>
          <p:nvPr/>
        </p:nvGrpSpPr>
        <p:grpSpPr bwMode="auto">
          <a:xfrm>
            <a:off x="7038975" y="517525"/>
            <a:ext cx="342900" cy="1057275"/>
            <a:chOff x="4434" y="326"/>
            <a:chExt cx="216" cy="666"/>
          </a:xfrm>
        </p:grpSpPr>
        <p:sp>
          <p:nvSpPr>
            <p:cNvPr id="70861" name="Freeform 205"/>
            <p:cNvSpPr>
              <a:spLocks/>
            </p:cNvSpPr>
            <p:nvPr/>
          </p:nvSpPr>
          <p:spPr bwMode="auto">
            <a:xfrm>
              <a:off x="4434" y="539"/>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62" name="Freeform 206"/>
            <p:cNvSpPr>
              <a:spLocks/>
            </p:cNvSpPr>
            <p:nvPr/>
          </p:nvSpPr>
          <p:spPr bwMode="auto">
            <a:xfrm>
              <a:off x="4434" y="572"/>
              <a:ext cx="6" cy="9"/>
            </a:xfrm>
            <a:custGeom>
              <a:avLst/>
              <a:gdLst>
                <a:gd name="T0" fmla="*/ 3 w 6"/>
                <a:gd name="T1" fmla="*/ 9 h 9"/>
                <a:gd name="T2" fmla="*/ 3 w 6"/>
                <a:gd name="T3" fmla="*/ 9 h 9"/>
                <a:gd name="T4" fmla="*/ 6 w 6"/>
                <a:gd name="T5" fmla="*/ 9 h 9"/>
                <a:gd name="T6" fmla="*/ 6 w 6"/>
                <a:gd name="T7" fmla="*/ 6 h 9"/>
                <a:gd name="T8" fmla="*/ 6 w 6"/>
                <a:gd name="T9" fmla="*/ 6 h 9"/>
                <a:gd name="T10" fmla="*/ 6 w 6"/>
                <a:gd name="T11" fmla="*/ 3 h 9"/>
                <a:gd name="T12" fmla="*/ 3 w 6"/>
                <a:gd name="T13" fmla="*/ 0 h 9"/>
                <a:gd name="T14" fmla="*/ 3 w 6"/>
                <a:gd name="T15" fmla="*/ 0 h 9"/>
                <a:gd name="T16" fmla="*/ 0 w 6"/>
                <a:gd name="T17" fmla="*/ 3 h 9"/>
                <a:gd name="T18" fmla="*/ 0 w 6"/>
                <a:gd name="T19" fmla="*/ 6 h 9"/>
                <a:gd name="T20" fmla="*/ 0 w 6"/>
                <a:gd name="T21" fmla="*/ 6 h 9"/>
                <a:gd name="T22" fmla="*/ 0 w 6"/>
                <a:gd name="T23" fmla="*/ 9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9"/>
                  </a:lnTo>
                  <a:lnTo>
                    <a:pt x="6" y="6"/>
                  </a:lnTo>
                  <a:lnTo>
                    <a:pt x="6" y="6"/>
                  </a:lnTo>
                  <a:lnTo>
                    <a:pt x="6" y="3"/>
                  </a:lnTo>
                  <a:lnTo>
                    <a:pt x="3" y="0"/>
                  </a:lnTo>
                  <a:lnTo>
                    <a:pt x="3" y="0"/>
                  </a:lnTo>
                  <a:lnTo>
                    <a:pt x="0" y="3"/>
                  </a:lnTo>
                  <a:lnTo>
                    <a:pt x="0" y="6"/>
                  </a:lnTo>
                  <a:lnTo>
                    <a:pt x="0" y="6"/>
                  </a:lnTo>
                  <a:lnTo>
                    <a:pt x="0" y="9"/>
                  </a:lnTo>
                  <a:lnTo>
                    <a:pt x="3" y="9"/>
                  </a:lnTo>
                  <a:lnTo>
                    <a:pt x="3"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63" name="Freeform 207"/>
            <p:cNvSpPr>
              <a:spLocks/>
            </p:cNvSpPr>
            <p:nvPr/>
          </p:nvSpPr>
          <p:spPr bwMode="auto">
            <a:xfrm>
              <a:off x="4434" y="610"/>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64" name="Freeform 208"/>
            <p:cNvSpPr>
              <a:spLocks/>
            </p:cNvSpPr>
            <p:nvPr/>
          </p:nvSpPr>
          <p:spPr bwMode="auto">
            <a:xfrm>
              <a:off x="4434" y="643"/>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65" name="Freeform 209"/>
            <p:cNvSpPr>
              <a:spLocks/>
            </p:cNvSpPr>
            <p:nvPr/>
          </p:nvSpPr>
          <p:spPr bwMode="auto">
            <a:xfrm>
              <a:off x="4434" y="681"/>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66" name="Freeform 210"/>
            <p:cNvSpPr>
              <a:spLocks/>
            </p:cNvSpPr>
            <p:nvPr/>
          </p:nvSpPr>
          <p:spPr bwMode="auto">
            <a:xfrm>
              <a:off x="4434" y="714"/>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67" name="Freeform 211"/>
            <p:cNvSpPr>
              <a:spLocks/>
            </p:cNvSpPr>
            <p:nvPr/>
          </p:nvSpPr>
          <p:spPr bwMode="auto">
            <a:xfrm>
              <a:off x="4434" y="752"/>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68" name="Freeform 212"/>
            <p:cNvSpPr>
              <a:spLocks/>
            </p:cNvSpPr>
            <p:nvPr/>
          </p:nvSpPr>
          <p:spPr bwMode="auto">
            <a:xfrm>
              <a:off x="4434" y="785"/>
              <a:ext cx="6" cy="9"/>
            </a:xfrm>
            <a:custGeom>
              <a:avLst/>
              <a:gdLst>
                <a:gd name="T0" fmla="*/ 3 w 6"/>
                <a:gd name="T1" fmla="*/ 9 h 9"/>
                <a:gd name="T2" fmla="*/ 3 w 6"/>
                <a:gd name="T3" fmla="*/ 9 h 9"/>
                <a:gd name="T4" fmla="*/ 6 w 6"/>
                <a:gd name="T5" fmla="*/ 9 h 9"/>
                <a:gd name="T6" fmla="*/ 6 w 6"/>
                <a:gd name="T7" fmla="*/ 6 h 9"/>
                <a:gd name="T8" fmla="*/ 6 w 6"/>
                <a:gd name="T9" fmla="*/ 6 h 9"/>
                <a:gd name="T10" fmla="*/ 6 w 6"/>
                <a:gd name="T11" fmla="*/ 3 h 9"/>
                <a:gd name="T12" fmla="*/ 3 w 6"/>
                <a:gd name="T13" fmla="*/ 0 h 9"/>
                <a:gd name="T14" fmla="*/ 3 w 6"/>
                <a:gd name="T15" fmla="*/ 0 h 9"/>
                <a:gd name="T16" fmla="*/ 0 w 6"/>
                <a:gd name="T17" fmla="*/ 3 h 9"/>
                <a:gd name="T18" fmla="*/ 0 w 6"/>
                <a:gd name="T19" fmla="*/ 6 h 9"/>
                <a:gd name="T20" fmla="*/ 0 w 6"/>
                <a:gd name="T21" fmla="*/ 6 h 9"/>
                <a:gd name="T22" fmla="*/ 0 w 6"/>
                <a:gd name="T23" fmla="*/ 9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9"/>
                  </a:lnTo>
                  <a:lnTo>
                    <a:pt x="6" y="6"/>
                  </a:lnTo>
                  <a:lnTo>
                    <a:pt x="6" y="6"/>
                  </a:lnTo>
                  <a:lnTo>
                    <a:pt x="6" y="3"/>
                  </a:lnTo>
                  <a:lnTo>
                    <a:pt x="3" y="0"/>
                  </a:lnTo>
                  <a:lnTo>
                    <a:pt x="3" y="0"/>
                  </a:lnTo>
                  <a:lnTo>
                    <a:pt x="0" y="3"/>
                  </a:lnTo>
                  <a:lnTo>
                    <a:pt x="0" y="6"/>
                  </a:lnTo>
                  <a:lnTo>
                    <a:pt x="0" y="6"/>
                  </a:lnTo>
                  <a:lnTo>
                    <a:pt x="0" y="9"/>
                  </a:lnTo>
                  <a:lnTo>
                    <a:pt x="3" y="9"/>
                  </a:lnTo>
                  <a:lnTo>
                    <a:pt x="3"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69" name="Freeform 213"/>
            <p:cNvSpPr>
              <a:spLocks/>
            </p:cNvSpPr>
            <p:nvPr/>
          </p:nvSpPr>
          <p:spPr bwMode="auto">
            <a:xfrm>
              <a:off x="4434" y="823"/>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70" name="Freeform 214"/>
            <p:cNvSpPr>
              <a:spLocks/>
            </p:cNvSpPr>
            <p:nvPr/>
          </p:nvSpPr>
          <p:spPr bwMode="auto">
            <a:xfrm>
              <a:off x="4434" y="856"/>
              <a:ext cx="6" cy="9"/>
            </a:xfrm>
            <a:custGeom>
              <a:avLst/>
              <a:gdLst>
                <a:gd name="T0" fmla="*/ 3 w 6"/>
                <a:gd name="T1" fmla="*/ 9 h 9"/>
                <a:gd name="T2" fmla="*/ 3 w 6"/>
                <a:gd name="T3" fmla="*/ 9 h 9"/>
                <a:gd name="T4" fmla="*/ 6 w 6"/>
                <a:gd name="T5" fmla="*/ 9 h 9"/>
                <a:gd name="T6" fmla="*/ 6 w 6"/>
                <a:gd name="T7" fmla="*/ 6 h 9"/>
                <a:gd name="T8" fmla="*/ 6 w 6"/>
                <a:gd name="T9" fmla="*/ 6 h 9"/>
                <a:gd name="T10" fmla="*/ 6 w 6"/>
                <a:gd name="T11" fmla="*/ 3 h 9"/>
                <a:gd name="T12" fmla="*/ 3 w 6"/>
                <a:gd name="T13" fmla="*/ 0 h 9"/>
                <a:gd name="T14" fmla="*/ 3 w 6"/>
                <a:gd name="T15" fmla="*/ 0 h 9"/>
                <a:gd name="T16" fmla="*/ 0 w 6"/>
                <a:gd name="T17" fmla="*/ 3 h 9"/>
                <a:gd name="T18" fmla="*/ 0 w 6"/>
                <a:gd name="T19" fmla="*/ 6 h 9"/>
                <a:gd name="T20" fmla="*/ 0 w 6"/>
                <a:gd name="T21" fmla="*/ 6 h 9"/>
                <a:gd name="T22" fmla="*/ 0 w 6"/>
                <a:gd name="T23" fmla="*/ 9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9"/>
                  </a:lnTo>
                  <a:lnTo>
                    <a:pt x="6" y="6"/>
                  </a:lnTo>
                  <a:lnTo>
                    <a:pt x="6" y="6"/>
                  </a:lnTo>
                  <a:lnTo>
                    <a:pt x="6" y="3"/>
                  </a:lnTo>
                  <a:lnTo>
                    <a:pt x="3" y="0"/>
                  </a:lnTo>
                  <a:lnTo>
                    <a:pt x="3" y="0"/>
                  </a:lnTo>
                  <a:lnTo>
                    <a:pt x="0" y="3"/>
                  </a:lnTo>
                  <a:lnTo>
                    <a:pt x="0" y="6"/>
                  </a:lnTo>
                  <a:lnTo>
                    <a:pt x="0" y="6"/>
                  </a:lnTo>
                  <a:lnTo>
                    <a:pt x="0" y="9"/>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71" name="Freeform 215"/>
            <p:cNvSpPr>
              <a:spLocks/>
            </p:cNvSpPr>
            <p:nvPr/>
          </p:nvSpPr>
          <p:spPr bwMode="auto">
            <a:xfrm>
              <a:off x="4434" y="894"/>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72" name="Freeform 216"/>
            <p:cNvSpPr>
              <a:spLocks/>
            </p:cNvSpPr>
            <p:nvPr/>
          </p:nvSpPr>
          <p:spPr bwMode="auto">
            <a:xfrm>
              <a:off x="4434" y="927"/>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73" name="Freeform 217"/>
            <p:cNvSpPr>
              <a:spLocks/>
            </p:cNvSpPr>
            <p:nvPr/>
          </p:nvSpPr>
          <p:spPr bwMode="auto">
            <a:xfrm>
              <a:off x="4434" y="965"/>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74" name="Freeform 218"/>
            <p:cNvSpPr>
              <a:spLocks/>
            </p:cNvSpPr>
            <p:nvPr/>
          </p:nvSpPr>
          <p:spPr bwMode="auto">
            <a:xfrm>
              <a:off x="4449" y="344"/>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75" name="Freeform 219"/>
            <p:cNvSpPr>
              <a:spLocks/>
            </p:cNvSpPr>
            <p:nvPr/>
          </p:nvSpPr>
          <p:spPr bwMode="auto">
            <a:xfrm>
              <a:off x="4449" y="379"/>
              <a:ext cx="9" cy="6"/>
            </a:xfrm>
            <a:custGeom>
              <a:avLst/>
              <a:gdLst>
                <a:gd name="T0" fmla="*/ 6 w 9"/>
                <a:gd name="T1" fmla="*/ 6 h 6"/>
                <a:gd name="T2" fmla="*/ 6 w 9"/>
                <a:gd name="T3" fmla="*/ 6 h 6"/>
                <a:gd name="T4" fmla="*/ 9 w 9"/>
                <a:gd name="T5" fmla="*/ 6 h 6"/>
                <a:gd name="T6" fmla="*/ 9 w 9"/>
                <a:gd name="T7" fmla="*/ 3 h 6"/>
                <a:gd name="T8" fmla="*/ 9 w 9"/>
                <a:gd name="T9" fmla="*/ 3 h 6"/>
                <a:gd name="T10" fmla="*/ 9 w 9"/>
                <a:gd name="T11" fmla="*/ 0 h 6"/>
                <a:gd name="T12" fmla="*/ 6 w 9"/>
                <a:gd name="T13" fmla="*/ 0 h 6"/>
                <a:gd name="T14" fmla="*/ 6 w 9"/>
                <a:gd name="T15" fmla="*/ 0 h 6"/>
                <a:gd name="T16" fmla="*/ 3 w 9"/>
                <a:gd name="T17" fmla="*/ 0 h 6"/>
                <a:gd name="T18" fmla="*/ 0 w 9"/>
                <a:gd name="T19" fmla="*/ 3 h 6"/>
                <a:gd name="T20" fmla="*/ 0 w 9"/>
                <a:gd name="T21" fmla="*/ 3 h 6"/>
                <a:gd name="T22" fmla="*/ 3 w 9"/>
                <a:gd name="T23" fmla="*/ 6 h 6"/>
                <a:gd name="T24" fmla="*/ 6 w 9"/>
                <a:gd name="T25" fmla="*/ 6 h 6"/>
                <a:gd name="T26" fmla="*/ 6 w 9"/>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6">
                  <a:moveTo>
                    <a:pt x="6" y="6"/>
                  </a:moveTo>
                  <a:lnTo>
                    <a:pt x="6" y="6"/>
                  </a:lnTo>
                  <a:lnTo>
                    <a:pt x="9" y="6"/>
                  </a:lnTo>
                  <a:lnTo>
                    <a:pt x="9" y="3"/>
                  </a:lnTo>
                  <a:lnTo>
                    <a:pt x="9" y="3"/>
                  </a:lnTo>
                  <a:lnTo>
                    <a:pt x="9" y="0"/>
                  </a:lnTo>
                  <a:lnTo>
                    <a:pt x="6" y="0"/>
                  </a:lnTo>
                  <a:lnTo>
                    <a:pt x="6" y="0"/>
                  </a:lnTo>
                  <a:lnTo>
                    <a:pt x="3" y="0"/>
                  </a:lnTo>
                  <a:lnTo>
                    <a:pt x="0" y="3"/>
                  </a:lnTo>
                  <a:lnTo>
                    <a:pt x="0" y="3"/>
                  </a:lnTo>
                  <a:lnTo>
                    <a:pt x="3" y="6"/>
                  </a:lnTo>
                  <a:lnTo>
                    <a:pt x="6" y="6"/>
                  </a:lnTo>
                  <a:lnTo>
                    <a:pt x="6"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76" name="Freeform 220"/>
            <p:cNvSpPr>
              <a:spLocks/>
            </p:cNvSpPr>
            <p:nvPr/>
          </p:nvSpPr>
          <p:spPr bwMode="auto">
            <a:xfrm>
              <a:off x="4449" y="415"/>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77" name="Freeform 221"/>
            <p:cNvSpPr>
              <a:spLocks/>
            </p:cNvSpPr>
            <p:nvPr/>
          </p:nvSpPr>
          <p:spPr bwMode="auto">
            <a:xfrm>
              <a:off x="4449" y="450"/>
              <a:ext cx="9" cy="6"/>
            </a:xfrm>
            <a:custGeom>
              <a:avLst/>
              <a:gdLst>
                <a:gd name="T0" fmla="*/ 6 w 9"/>
                <a:gd name="T1" fmla="*/ 6 h 6"/>
                <a:gd name="T2" fmla="*/ 6 w 9"/>
                <a:gd name="T3" fmla="*/ 6 h 6"/>
                <a:gd name="T4" fmla="*/ 9 w 9"/>
                <a:gd name="T5" fmla="*/ 6 h 6"/>
                <a:gd name="T6" fmla="*/ 9 w 9"/>
                <a:gd name="T7" fmla="*/ 3 h 6"/>
                <a:gd name="T8" fmla="*/ 9 w 9"/>
                <a:gd name="T9" fmla="*/ 3 h 6"/>
                <a:gd name="T10" fmla="*/ 9 w 9"/>
                <a:gd name="T11" fmla="*/ 0 h 6"/>
                <a:gd name="T12" fmla="*/ 6 w 9"/>
                <a:gd name="T13" fmla="*/ 0 h 6"/>
                <a:gd name="T14" fmla="*/ 6 w 9"/>
                <a:gd name="T15" fmla="*/ 0 h 6"/>
                <a:gd name="T16" fmla="*/ 3 w 9"/>
                <a:gd name="T17" fmla="*/ 0 h 6"/>
                <a:gd name="T18" fmla="*/ 0 w 9"/>
                <a:gd name="T19" fmla="*/ 3 h 6"/>
                <a:gd name="T20" fmla="*/ 0 w 9"/>
                <a:gd name="T21" fmla="*/ 3 h 6"/>
                <a:gd name="T22" fmla="*/ 3 w 9"/>
                <a:gd name="T23" fmla="*/ 6 h 6"/>
                <a:gd name="T24" fmla="*/ 6 w 9"/>
                <a:gd name="T25" fmla="*/ 6 h 6"/>
                <a:gd name="T26" fmla="*/ 6 w 9"/>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6">
                  <a:moveTo>
                    <a:pt x="6" y="6"/>
                  </a:moveTo>
                  <a:lnTo>
                    <a:pt x="6" y="6"/>
                  </a:lnTo>
                  <a:lnTo>
                    <a:pt x="9" y="6"/>
                  </a:lnTo>
                  <a:lnTo>
                    <a:pt x="9" y="3"/>
                  </a:lnTo>
                  <a:lnTo>
                    <a:pt x="9" y="3"/>
                  </a:lnTo>
                  <a:lnTo>
                    <a:pt x="9" y="0"/>
                  </a:lnTo>
                  <a:lnTo>
                    <a:pt x="6" y="0"/>
                  </a:lnTo>
                  <a:lnTo>
                    <a:pt x="6" y="0"/>
                  </a:lnTo>
                  <a:lnTo>
                    <a:pt x="3" y="0"/>
                  </a:lnTo>
                  <a:lnTo>
                    <a:pt x="0" y="3"/>
                  </a:lnTo>
                  <a:lnTo>
                    <a:pt x="0" y="3"/>
                  </a:lnTo>
                  <a:lnTo>
                    <a:pt x="3" y="6"/>
                  </a:lnTo>
                  <a:lnTo>
                    <a:pt x="6" y="6"/>
                  </a:lnTo>
                  <a:lnTo>
                    <a:pt x="6"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78" name="Freeform 222"/>
            <p:cNvSpPr>
              <a:spLocks/>
            </p:cNvSpPr>
            <p:nvPr/>
          </p:nvSpPr>
          <p:spPr bwMode="auto">
            <a:xfrm>
              <a:off x="4449" y="486"/>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79" name="Freeform 223"/>
            <p:cNvSpPr>
              <a:spLocks/>
            </p:cNvSpPr>
            <p:nvPr/>
          </p:nvSpPr>
          <p:spPr bwMode="auto">
            <a:xfrm>
              <a:off x="4449" y="521"/>
              <a:ext cx="9" cy="6"/>
            </a:xfrm>
            <a:custGeom>
              <a:avLst/>
              <a:gdLst>
                <a:gd name="T0" fmla="*/ 6 w 9"/>
                <a:gd name="T1" fmla="*/ 6 h 6"/>
                <a:gd name="T2" fmla="*/ 6 w 9"/>
                <a:gd name="T3" fmla="*/ 6 h 6"/>
                <a:gd name="T4" fmla="*/ 9 w 9"/>
                <a:gd name="T5" fmla="*/ 6 h 6"/>
                <a:gd name="T6" fmla="*/ 9 w 9"/>
                <a:gd name="T7" fmla="*/ 3 h 6"/>
                <a:gd name="T8" fmla="*/ 9 w 9"/>
                <a:gd name="T9" fmla="*/ 3 h 6"/>
                <a:gd name="T10" fmla="*/ 9 w 9"/>
                <a:gd name="T11" fmla="*/ 0 h 6"/>
                <a:gd name="T12" fmla="*/ 6 w 9"/>
                <a:gd name="T13" fmla="*/ 0 h 6"/>
                <a:gd name="T14" fmla="*/ 6 w 9"/>
                <a:gd name="T15" fmla="*/ 0 h 6"/>
                <a:gd name="T16" fmla="*/ 3 w 9"/>
                <a:gd name="T17" fmla="*/ 0 h 6"/>
                <a:gd name="T18" fmla="*/ 0 w 9"/>
                <a:gd name="T19" fmla="*/ 3 h 6"/>
                <a:gd name="T20" fmla="*/ 0 w 9"/>
                <a:gd name="T21" fmla="*/ 3 h 6"/>
                <a:gd name="T22" fmla="*/ 3 w 9"/>
                <a:gd name="T23" fmla="*/ 6 h 6"/>
                <a:gd name="T24" fmla="*/ 6 w 9"/>
                <a:gd name="T25" fmla="*/ 6 h 6"/>
                <a:gd name="T26" fmla="*/ 6 w 9"/>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6">
                  <a:moveTo>
                    <a:pt x="6" y="6"/>
                  </a:moveTo>
                  <a:lnTo>
                    <a:pt x="6" y="6"/>
                  </a:lnTo>
                  <a:lnTo>
                    <a:pt x="9" y="6"/>
                  </a:lnTo>
                  <a:lnTo>
                    <a:pt x="9" y="3"/>
                  </a:lnTo>
                  <a:lnTo>
                    <a:pt x="9" y="3"/>
                  </a:lnTo>
                  <a:lnTo>
                    <a:pt x="9" y="0"/>
                  </a:lnTo>
                  <a:lnTo>
                    <a:pt x="6" y="0"/>
                  </a:lnTo>
                  <a:lnTo>
                    <a:pt x="6" y="0"/>
                  </a:lnTo>
                  <a:lnTo>
                    <a:pt x="3" y="0"/>
                  </a:lnTo>
                  <a:lnTo>
                    <a:pt x="0" y="3"/>
                  </a:lnTo>
                  <a:lnTo>
                    <a:pt x="0" y="3"/>
                  </a:lnTo>
                  <a:lnTo>
                    <a:pt x="3" y="6"/>
                  </a:lnTo>
                  <a:lnTo>
                    <a:pt x="6" y="6"/>
                  </a:lnTo>
                  <a:lnTo>
                    <a:pt x="6"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80" name="Freeform 224"/>
            <p:cNvSpPr>
              <a:spLocks/>
            </p:cNvSpPr>
            <p:nvPr/>
          </p:nvSpPr>
          <p:spPr bwMode="auto">
            <a:xfrm>
              <a:off x="4449" y="557"/>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81" name="Freeform 225"/>
            <p:cNvSpPr>
              <a:spLocks/>
            </p:cNvSpPr>
            <p:nvPr/>
          </p:nvSpPr>
          <p:spPr bwMode="auto">
            <a:xfrm>
              <a:off x="4449" y="592"/>
              <a:ext cx="9" cy="6"/>
            </a:xfrm>
            <a:custGeom>
              <a:avLst/>
              <a:gdLst>
                <a:gd name="T0" fmla="*/ 6 w 9"/>
                <a:gd name="T1" fmla="*/ 6 h 6"/>
                <a:gd name="T2" fmla="*/ 6 w 9"/>
                <a:gd name="T3" fmla="*/ 6 h 6"/>
                <a:gd name="T4" fmla="*/ 9 w 9"/>
                <a:gd name="T5" fmla="*/ 6 h 6"/>
                <a:gd name="T6" fmla="*/ 9 w 9"/>
                <a:gd name="T7" fmla="*/ 3 h 6"/>
                <a:gd name="T8" fmla="*/ 9 w 9"/>
                <a:gd name="T9" fmla="*/ 3 h 6"/>
                <a:gd name="T10" fmla="*/ 9 w 9"/>
                <a:gd name="T11" fmla="*/ 0 h 6"/>
                <a:gd name="T12" fmla="*/ 6 w 9"/>
                <a:gd name="T13" fmla="*/ 0 h 6"/>
                <a:gd name="T14" fmla="*/ 6 w 9"/>
                <a:gd name="T15" fmla="*/ 0 h 6"/>
                <a:gd name="T16" fmla="*/ 3 w 9"/>
                <a:gd name="T17" fmla="*/ 0 h 6"/>
                <a:gd name="T18" fmla="*/ 0 w 9"/>
                <a:gd name="T19" fmla="*/ 3 h 6"/>
                <a:gd name="T20" fmla="*/ 0 w 9"/>
                <a:gd name="T21" fmla="*/ 3 h 6"/>
                <a:gd name="T22" fmla="*/ 3 w 9"/>
                <a:gd name="T23" fmla="*/ 6 h 6"/>
                <a:gd name="T24" fmla="*/ 6 w 9"/>
                <a:gd name="T25" fmla="*/ 6 h 6"/>
                <a:gd name="T26" fmla="*/ 6 w 9"/>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6">
                  <a:moveTo>
                    <a:pt x="6" y="6"/>
                  </a:moveTo>
                  <a:lnTo>
                    <a:pt x="6" y="6"/>
                  </a:lnTo>
                  <a:lnTo>
                    <a:pt x="9" y="6"/>
                  </a:lnTo>
                  <a:lnTo>
                    <a:pt x="9" y="3"/>
                  </a:lnTo>
                  <a:lnTo>
                    <a:pt x="9" y="3"/>
                  </a:lnTo>
                  <a:lnTo>
                    <a:pt x="9" y="0"/>
                  </a:lnTo>
                  <a:lnTo>
                    <a:pt x="6" y="0"/>
                  </a:lnTo>
                  <a:lnTo>
                    <a:pt x="6" y="0"/>
                  </a:lnTo>
                  <a:lnTo>
                    <a:pt x="3" y="0"/>
                  </a:lnTo>
                  <a:lnTo>
                    <a:pt x="0" y="3"/>
                  </a:lnTo>
                  <a:lnTo>
                    <a:pt x="0" y="3"/>
                  </a:lnTo>
                  <a:lnTo>
                    <a:pt x="3" y="6"/>
                  </a:lnTo>
                  <a:lnTo>
                    <a:pt x="6" y="6"/>
                  </a:lnTo>
                  <a:lnTo>
                    <a:pt x="6"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82" name="Freeform 226"/>
            <p:cNvSpPr>
              <a:spLocks/>
            </p:cNvSpPr>
            <p:nvPr/>
          </p:nvSpPr>
          <p:spPr bwMode="auto">
            <a:xfrm>
              <a:off x="4449" y="628"/>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83" name="Freeform 227"/>
            <p:cNvSpPr>
              <a:spLocks/>
            </p:cNvSpPr>
            <p:nvPr/>
          </p:nvSpPr>
          <p:spPr bwMode="auto">
            <a:xfrm>
              <a:off x="4449" y="660"/>
              <a:ext cx="9" cy="9"/>
            </a:xfrm>
            <a:custGeom>
              <a:avLst/>
              <a:gdLst>
                <a:gd name="T0" fmla="*/ 6 w 9"/>
                <a:gd name="T1" fmla="*/ 9 h 9"/>
                <a:gd name="T2" fmla="*/ 6 w 9"/>
                <a:gd name="T3" fmla="*/ 9 h 9"/>
                <a:gd name="T4" fmla="*/ 9 w 9"/>
                <a:gd name="T5" fmla="*/ 9 h 9"/>
                <a:gd name="T6" fmla="*/ 9 w 9"/>
                <a:gd name="T7" fmla="*/ 6 h 9"/>
                <a:gd name="T8" fmla="*/ 9 w 9"/>
                <a:gd name="T9" fmla="*/ 6 h 9"/>
                <a:gd name="T10" fmla="*/ 9 w 9"/>
                <a:gd name="T11" fmla="*/ 3 h 9"/>
                <a:gd name="T12" fmla="*/ 6 w 9"/>
                <a:gd name="T13" fmla="*/ 0 h 9"/>
                <a:gd name="T14" fmla="*/ 6 w 9"/>
                <a:gd name="T15" fmla="*/ 0 h 9"/>
                <a:gd name="T16" fmla="*/ 3 w 9"/>
                <a:gd name="T17" fmla="*/ 3 h 9"/>
                <a:gd name="T18" fmla="*/ 0 w 9"/>
                <a:gd name="T19" fmla="*/ 6 h 9"/>
                <a:gd name="T20" fmla="*/ 0 w 9"/>
                <a:gd name="T21" fmla="*/ 6 h 9"/>
                <a:gd name="T22" fmla="*/ 3 w 9"/>
                <a:gd name="T23" fmla="*/ 9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9"/>
                  </a:lnTo>
                  <a:lnTo>
                    <a:pt x="9" y="6"/>
                  </a:lnTo>
                  <a:lnTo>
                    <a:pt x="9" y="6"/>
                  </a:lnTo>
                  <a:lnTo>
                    <a:pt x="9" y="3"/>
                  </a:lnTo>
                  <a:lnTo>
                    <a:pt x="6" y="0"/>
                  </a:lnTo>
                  <a:lnTo>
                    <a:pt x="6" y="0"/>
                  </a:lnTo>
                  <a:lnTo>
                    <a:pt x="3" y="3"/>
                  </a:lnTo>
                  <a:lnTo>
                    <a:pt x="0" y="6"/>
                  </a:lnTo>
                  <a:lnTo>
                    <a:pt x="0" y="6"/>
                  </a:lnTo>
                  <a:lnTo>
                    <a:pt x="3" y="9"/>
                  </a:lnTo>
                  <a:lnTo>
                    <a:pt x="6" y="9"/>
                  </a:lnTo>
                  <a:lnTo>
                    <a:pt x="6"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84" name="Freeform 228"/>
            <p:cNvSpPr>
              <a:spLocks/>
            </p:cNvSpPr>
            <p:nvPr/>
          </p:nvSpPr>
          <p:spPr bwMode="auto">
            <a:xfrm>
              <a:off x="4449" y="699"/>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85" name="Freeform 229"/>
            <p:cNvSpPr>
              <a:spLocks/>
            </p:cNvSpPr>
            <p:nvPr/>
          </p:nvSpPr>
          <p:spPr bwMode="auto">
            <a:xfrm>
              <a:off x="4449" y="732"/>
              <a:ext cx="9" cy="8"/>
            </a:xfrm>
            <a:custGeom>
              <a:avLst/>
              <a:gdLst>
                <a:gd name="T0" fmla="*/ 6 w 9"/>
                <a:gd name="T1" fmla="*/ 8 h 8"/>
                <a:gd name="T2" fmla="*/ 6 w 9"/>
                <a:gd name="T3" fmla="*/ 8 h 8"/>
                <a:gd name="T4" fmla="*/ 9 w 9"/>
                <a:gd name="T5" fmla="*/ 8 h 8"/>
                <a:gd name="T6" fmla="*/ 9 w 9"/>
                <a:gd name="T7" fmla="*/ 5 h 8"/>
                <a:gd name="T8" fmla="*/ 9 w 9"/>
                <a:gd name="T9" fmla="*/ 5 h 8"/>
                <a:gd name="T10" fmla="*/ 9 w 9"/>
                <a:gd name="T11" fmla="*/ 2 h 8"/>
                <a:gd name="T12" fmla="*/ 6 w 9"/>
                <a:gd name="T13" fmla="*/ 0 h 8"/>
                <a:gd name="T14" fmla="*/ 6 w 9"/>
                <a:gd name="T15" fmla="*/ 0 h 8"/>
                <a:gd name="T16" fmla="*/ 3 w 9"/>
                <a:gd name="T17" fmla="*/ 2 h 8"/>
                <a:gd name="T18" fmla="*/ 0 w 9"/>
                <a:gd name="T19" fmla="*/ 5 h 8"/>
                <a:gd name="T20" fmla="*/ 0 w 9"/>
                <a:gd name="T21" fmla="*/ 5 h 8"/>
                <a:gd name="T22" fmla="*/ 3 w 9"/>
                <a:gd name="T23" fmla="*/ 8 h 8"/>
                <a:gd name="T24" fmla="*/ 6 w 9"/>
                <a:gd name="T25" fmla="*/ 8 h 8"/>
                <a:gd name="T26" fmla="*/ 6 w 9"/>
                <a:gd name="T2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8">
                  <a:moveTo>
                    <a:pt x="6" y="8"/>
                  </a:moveTo>
                  <a:lnTo>
                    <a:pt x="6" y="8"/>
                  </a:lnTo>
                  <a:lnTo>
                    <a:pt x="9" y="8"/>
                  </a:lnTo>
                  <a:lnTo>
                    <a:pt x="9" y="5"/>
                  </a:lnTo>
                  <a:lnTo>
                    <a:pt x="9" y="5"/>
                  </a:lnTo>
                  <a:lnTo>
                    <a:pt x="9" y="2"/>
                  </a:lnTo>
                  <a:lnTo>
                    <a:pt x="6" y="0"/>
                  </a:lnTo>
                  <a:lnTo>
                    <a:pt x="6" y="0"/>
                  </a:lnTo>
                  <a:lnTo>
                    <a:pt x="3" y="2"/>
                  </a:lnTo>
                  <a:lnTo>
                    <a:pt x="0" y="5"/>
                  </a:lnTo>
                  <a:lnTo>
                    <a:pt x="0" y="5"/>
                  </a:lnTo>
                  <a:lnTo>
                    <a:pt x="3" y="8"/>
                  </a:lnTo>
                  <a:lnTo>
                    <a:pt x="6" y="8"/>
                  </a:lnTo>
                  <a:lnTo>
                    <a:pt x="6"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86" name="Freeform 230"/>
            <p:cNvSpPr>
              <a:spLocks/>
            </p:cNvSpPr>
            <p:nvPr/>
          </p:nvSpPr>
          <p:spPr bwMode="auto">
            <a:xfrm>
              <a:off x="4449" y="770"/>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87" name="Freeform 231"/>
            <p:cNvSpPr>
              <a:spLocks/>
            </p:cNvSpPr>
            <p:nvPr/>
          </p:nvSpPr>
          <p:spPr bwMode="auto">
            <a:xfrm>
              <a:off x="4449" y="806"/>
              <a:ext cx="9" cy="5"/>
            </a:xfrm>
            <a:custGeom>
              <a:avLst/>
              <a:gdLst>
                <a:gd name="T0" fmla="*/ 6 w 9"/>
                <a:gd name="T1" fmla="*/ 5 h 5"/>
                <a:gd name="T2" fmla="*/ 6 w 9"/>
                <a:gd name="T3" fmla="*/ 5 h 5"/>
                <a:gd name="T4" fmla="*/ 9 w 9"/>
                <a:gd name="T5" fmla="*/ 5 h 5"/>
                <a:gd name="T6" fmla="*/ 9 w 9"/>
                <a:gd name="T7" fmla="*/ 3 h 5"/>
                <a:gd name="T8" fmla="*/ 9 w 9"/>
                <a:gd name="T9" fmla="*/ 3 h 5"/>
                <a:gd name="T10" fmla="*/ 9 w 9"/>
                <a:gd name="T11" fmla="*/ 0 h 5"/>
                <a:gd name="T12" fmla="*/ 6 w 9"/>
                <a:gd name="T13" fmla="*/ 0 h 5"/>
                <a:gd name="T14" fmla="*/ 6 w 9"/>
                <a:gd name="T15" fmla="*/ 0 h 5"/>
                <a:gd name="T16" fmla="*/ 3 w 9"/>
                <a:gd name="T17" fmla="*/ 0 h 5"/>
                <a:gd name="T18" fmla="*/ 0 w 9"/>
                <a:gd name="T19" fmla="*/ 3 h 5"/>
                <a:gd name="T20" fmla="*/ 0 w 9"/>
                <a:gd name="T21" fmla="*/ 3 h 5"/>
                <a:gd name="T22" fmla="*/ 3 w 9"/>
                <a:gd name="T23" fmla="*/ 5 h 5"/>
                <a:gd name="T24" fmla="*/ 6 w 9"/>
                <a:gd name="T25" fmla="*/ 5 h 5"/>
                <a:gd name="T26" fmla="*/ 6 w 9"/>
                <a:gd name="T2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5">
                  <a:moveTo>
                    <a:pt x="6" y="5"/>
                  </a:moveTo>
                  <a:lnTo>
                    <a:pt x="6" y="5"/>
                  </a:lnTo>
                  <a:lnTo>
                    <a:pt x="9" y="5"/>
                  </a:lnTo>
                  <a:lnTo>
                    <a:pt x="9" y="3"/>
                  </a:lnTo>
                  <a:lnTo>
                    <a:pt x="9" y="3"/>
                  </a:lnTo>
                  <a:lnTo>
                    <a:pt x="9" y="0"/>
                  </a:lnTo>
                  <a:lnTo>
                    <a:pt x="6" y="0"/>
                  </a:lnTo>
                  <a:lnTo>
                    <a:pt x="6" y="0"/>
                  </a:lnTo>
                  <a:lnTo>
                    <a:pt x="3" y="0"/>
                  </a:lnTo>
                  <a:lnTo>
                    <a:pt x="0" y="3"/>
                  </a:lnTo>
                  <a:lnTo>
                    <a:pt x="0" y="3"/>
                  </a:lnTo>
                  <a:lnTo>
                    <a:pt x="3" y="5"/>
                  </a:lnTo>
                  <a:lnTo>
                    <a:pt x="6" y="5"/>
                  </a:lnTo>
                  <a:lnTo>
                    <a:pt x="6"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88" name="Freeform 232"/>
            <p:cNvSpPr>
              <a:spLocks/>
            </p:cNvSpPr>
            <p:nvPr/>
          </p:nvSpPr>
          <p:spPr bwMode="auto">
            <a:xfrm>
              <a:off x="4449" y="841"/>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89" name="Freeform 233"/>
            <p:cNvSpPr>
              <a:spLocks/>
            </p:cNvSpPr>
            <p:nvPr/>
          </p:nvSpPr>
          <p:spPr bwMode="auto">
            <a:xfrm>
              <a:off x="4449" y="877"/>
              <a:ext cx="9" cy="6"/>
            </a:xfrm>
            <a:custGeom>
              <a:avLst/>
              <a:gdLst>
                <a:gd name="T0" fmla="*/ 6 w 9"/>
                <a:gd name="T1" fmla="*/ 6 h 6"/>
                <a:gd name="T2" fmla="*/ 6 w 9"/>
                <a:gd name="T3" fmla="*/ 6 h 6"/>
                <a:gd name="T4" fmla="*/ 9 w 9"/>
                <a:gd name="T5" fmla="*/ 6 h 6"/>
                <a:gd name="T6" fmla="*/ 9 w 9"/>
                <a:gd name="T7" fmla="*/ 3 h 6"/>
                <a:gd name="T8" fmla="*/ 9 w 9"/>
                <a:gd name="T9" fmla="*/ 3 h 6"/>
                <a:gd name="T10" fmla="*/ 9 w 9"/>
                <a:gd name="T11" fmla="*/ 0 h 6"/>
                <a:gd name="T12" fmla="*/ 6 w 9"/>
                <a:gd name="T13" fmla="*/ 0 h 6"/>
                <a:gd name="T14" fmla="*/ 6 w 9"/>
                <a:gd name="T15" fmla="*/ 0 h 6"/>
                <a:gd name="T16" fmla="*/ 3 w 9"/>
                <a:gd name="T17" fmla="*/ 0 h 6"/>
                <a:gd name="T18" fmla="*/ 0 w 9"/>
                <a:gd name="T19" fmla="*/ 3 h 6"/>
                <a:gd name="T20" fmla="*/ 0 w 9"/>
                <a:gd name="T21" fmla="*/ 3 h 6"/>
                <a:gd name="T22" fmla="*/ 3 w 9"/>
                <a:gd name="T23" fmla="*/ 6 h 6"/>
                <a:gd name="T24" fmla="*/ 6 w 9"/>
                <a:gd name="T25" fmla="*/ 6 h 6"/>
                <a:gd name="T26" fmla="*/ 6 w 9"/>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6">
                  <a:moveTo>
                    <a:pt x="6" y="6"/>
                  </a:moveTo>
                  <a:lnTo>
                    <a:pt x="6" y="6"/>
                  </a:lnTo>
                  <a:lnTo>
                    <a:pt x="9" y="6"/>
                  </a:lnTo>
                  <a:lnTo>
                    <a:pt x="9" y="3"/>
                  </a:lnTo>
                  <a:lnTo>
                    <a:pt x="9" y="3"/>
                  </a:lnTo>
                  <a:lnTo>
                    <a:pt x="9" y="0"/>
                  </a:lnTo>
                  <a:lnTo>
                    <a:pt x="6" y="0"/>
                  </a:lnTo>
                  <a:lnTo>
                    <a:pt x="6" y="0"/>
                  </a:lnTo>
                  <a:lnTo>
                    <a:pt x="3" y="0"/>
                  </a:lnTo>
                  <a:lnTo>
                    <a:pt x="0" y="3"/>
                  </a:lnTo>
                  <a:lnTo>
                    <a:pt x="0" y="3"/>
                  </a:lnTo>
                  <a:lnTo>
                    <a:pt x="3" y="6"/>
                  </a:lnTo>
                  <a:lnTo>
                    <a:pt x="6" y="6"/>
                  </a:lnTo>
                  <a:lnTo>
                    <a:pt x="6"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90" name="Freeform 234"/>
            <p:cNvSpPr>
              <a:spLocks/>
            </p:cNvSpPr>
            <p:nvPr/>
          </p:nvSpPr>
          <p:spPr bwMode="auto">
            <a:xfrm>
              <a:off x="4449" y="912"/>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91" name="Freeform 235"/>
            <p:cNvSpPr>
              <a:spLocks/>
            </p:cNvSpPr>
            <p:nvPr/>
          </p:nvSpPr>
          <p:spPr bwMode="auto">
            <a:xfrm>
              <a:off x="4449" y="945"/>
              <a:ext cx="9" cy="9"/>
            </a:xfrm>
            <a:custGeom>
              <a:avLst/>
              <a:gdLst>
                <a:gd name="T0" fmla="*/ 6 w 9"/>
                <a:gd name="T1" fmla="*/ 9 h 9"/>
                <a:gd name="T2" fmla="*/ 6 w 9"/>
                <a:gd name="T3" fmla="*/ 9 h 9"/>
                <a:gd name="T4" fmla="*/ 9 w 9"/>
                <a:gd name="T5" fmla="*/ 9 h 9"/>
                <a:gd name="T6" fmla="*/ 9 w 9"/>
                <a:gd name="T7" fmla="*/ 6 h 9"/>
                <a:gd name="T8" fmla="*/ 9 w 9"/>
                <a:gd name="T9" fmla="*/ 6 h 9"/>
                <a:gd name="T10" fmla="*/ 9 w 9"/>
                <a:gd name="T11" fmla="*/ 3 h 9"/>
                <a:gd name="T12" fmla="*/ 6 w 9"/>
                <a:gd name="T13" fmla="*/ 0 h 9"/>
                <a:gd name="T14" fmla="*/ 6 w 9"/>
                <a:gd name="T15" fmla="*/ 0 h 9"/>
                <a:gd name="T16" fmla="*/ 3 w 9"/>
                <a:gd name="T17" fmla="*/ 3 h 9"/>
                <a:gd name="T18" fmla="*/ 0 w 9"/>
                <a:gd name="T19" fmla="*/ 6 h 9"/>
                <a:gd name="T20" fmla="*/ 0 w 9"/>
                <a:gd name="T21" fmla="*/ 6 h 9"/>
                <a:gd name="T22" fmla="*/ 3 w 9"/>
                <a:gd name="T23" fmla="*/ 9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9"/>
                  </a:lnTo>
                  <a:lnTo>
                    <a:pt x="9" y="6"/>
                  </a:lnTo>
                  <a:lnTo>
                    <a:pt x="9" y="6"/>
                  </a:lnTo>
                  <a:lnTo>
                    <a:pt x="9" y="3"/>
                  </a:lnTo>
                  <a:lnTo>
                    <a:pt x="6" y="0"/>
                  </a:lnTo>
                  <a:lnTo>
                    <a:pt x="6" y="0"/>
                  </a:lnTo>
                  <a:lnTo>
                    <a:pt x="3" y="3"/>
                  </a:lnTo>
                  <a:lnTo>
                    <a:pt x="0" y="6"/>
                  </a:lnTo>
                  <a:lnTo>
                    <a:pt x="0" y="6"/>
                  </a:lnTo>
                  <a:lnTo>
                    <a:pt x="3" y="9"/>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92" name="Freeform 236"/>
            <p:cNvSpPr>
              <a:spLocks/>
            </p:cNvSpPr>
            <p:nvPr/>
          </p:nvSpPr>
          <p:spPr bwMode="auto">
            <a:xfrm>
              <a:off x="4449" y="983"/>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93" name="Freeform 237"/>
            <p:cNvSpPr>
              <a:spLocks/>
            </p:cNvSpPr>
            <p:nvPr/>
          </p:nvSpPr>
          <p:spPr bwMode="auto">
            <a:xfrm>
              <a:off x="4467" y="358"/>
              <a:ext cx="8" cy="9"/>
            </a:xfrm>
            <a:custGeom>
              <a:avLst/>
              <a:gdLst>
                <a:gd name="T0" fmla="*/ 5 w 8"/>
                <a:gd name="T1" fmla="*/ 9 h 9"/>
                <a:gd name="T2" fmla="*/ 5 w 8"/>
                <a:gd name="T3" fmla="*/ 9 h 9"/>
                <a:gd name="T4" fmla="*/ 8 w 8"/>
                <a:gd name="T5" fmla="*/ 9 h 9"/>
                <a:gd name="T6" fmla="*/ 8 w 8"/>
                <a:gd name="T7" fmla="*/ 6 h 9"/>
                <a:gd name="T8" fmla="*/ 8 w 8"/>
                <a:gd name="T9" fmla="*/ 6 h 9"/>
                <a:gd name="T10" fmla="*/ 8 w 8"/>
                <a:gd name="T11" fmla="*/ 3 h 9"/>
                <a:gd name="T12" fmla="*/ 5 w 8"/>
                <a:gd name="T13" fmla="*/ 0 h 9"/>
                <a:gd name="T14" fmla="*/ 5 w 8"/>
                <a:gd name="T15" fmla="*/ 0 h 9"/>
                <a:gd name="T16" fmla="*/ 2 w 8"/>
                <a:gd name="T17" fmla="*/ 3 h 9"/>
                <a:gd name="T18" fmla="*/ 0 w 8"/>
                <a:gd name="T19" fmla="*/ 6 h 9"/>
                <a:gd name="T20" fmla="*/ 0 w 8"/>
                <a:gd name="T21" fmla="*/ 6 h 9"/>
                <a:gd name="T22" fmla="*/ 2 w 8"/>
                <a:gd name="T23" fmla="*/ 9 h 9"/>
                <a:gd name="T24" fmla="*/ 5 w 8"/>
                <a:gd name="T25" fmla="*/ 9 h 9"/>
                <a:gd name="T26" fmla="*/ 5 w 8"/>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9">
                  <a:moveTo>
                    <a:pt x="5" y="9"/>
                  </a:moveTo>
                  <a:lnTo>
                    <a:pt x="5" y="9"/>
                  </a:lnTo>
                  <a:lnTo>
                    <a:pt x="8" y="9"/>
                  </a:lnTo>
                  <a:lnTo>
                    <a:pt x="8" y="6"/>
                  </a:lnTo>
                  <a:lnTo>
                    <a:pt x="8" y="6"/>
                  </a:lnTo>
                  <a:lnTo>
                    <a:pt x="8" y="3"/>
                  </a:lnTo>
                  <a:lnTo>
                    <a:pt x="5" y="0"/>
                  </a:lnTo>
                  <a:lnTo>
                    <a:pt x="5" y="0"/>
                  </a:lnTo>
                  <a:lnTo>
                    <a:pt x="2" y="3"/>
                  </a:lnTo>
                  <a:lnTo>
                    <a:pt x="0" y="6"/>
                  </a:lnTo>
                  <a:lnTo>
                    <a:pt x="0" y="6"/>
                  </a:lnTo>
                  <a:lnTo>
                    <a:pt x="2" y="9"/>
                  </a:lnTo>
                  <a:lnTo>
                    <a:pt x="5" y="9"/>
                  </a:lnTo>
                  <a:lnTo>
                    <a:pt x="5"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94" name="Freeform 238"/>
            <p:cNvSpPr>
              <a:spLocks/>
            </p:cNvSpPr>
            <p:nvPr/>
          </p:nvSpPr>
          <p:spPr bwMode="auto">
            <a:xfrm>
              <a:off x="4467" y="397"/>
              <a:ext cx="8" cy="9"/>
            </a:xfrm>
            <a:custGeom>
              <a:avLst/>
              <a:gdLst>
                <a:gd name="T0" fmla="*/ 5 w 8"/>
                <a:gd name="T1" fmla="*/ 9 h 9"/>
                <a:gd name="T2" fmla="*/ 5 w 8"/>
                <a:gd name="T3" fmla="*/ 9 h 9"/>
                <a:gd name="T4" fmla="*/ 8 w 8"/>
                <a:gd name="T5" fmla="*/ 6 h 9"/>
                <a:gd name="T6" fmla="*/ 8 w 8"/>
                <a:gd name="T7" fmla="*/ 3 h 9"/>
                <a:gd name="T8" fmla="*/ 8 w 8"/>
                <a:gd name="T9" fmla="*/ 3 h 9"/>
                <a:gd name="T10" fmla="*/ 8 w 8"/>
                <a:gd name="T11" fmla="*/ 0 h 9"/>
                <a:gd name="T12" fmla="*/ 5 w 8"/>
                <a:gd name="T13" fmla="*/ 0 h 9"/>
                <a:gd name="T14" fmla="*/ 5 w 8"/>
                <a:gd name="T15" fmla="*/ 0 h 9"/>
                <a:gd name="T16" fmla="*/ 2 w 8"/>
                <a:gd name="T17" fmla="*/ 0 h 9"/>
                <a:gd name="T18" fmla="*/ 0 w 8"/>
                <a:gd name="T19" fmla="*/ 3 h 9"/>
                <a:gd name="T20" fmla="*/ 0 w 8"/>
                <a:gd name="T21" fmla="*/ 3 h 9"/>
                <a:gd name="T22" fmla="*/ 2 w 8"/>
                <a:gd name="T23" fmla="*/ 6 h 9"/>
                <a:gd name="T24" fmla="*/ 5 w 8"/>
                <a:gd name="T25" fmla="*/ 9 h 9"/>
                <a:gd name="T26" fmla="*/ 5 w 8"/>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9">
                  <a:moveTo>
                    <a:pt x="5" y="9"/>
                  </a:moveTo>
                  <a:lnTo>
                    <a:pt x="5" y="9"/>
                  </a:lnTo>
                  <a:lnTo>
                    <a:pt x="8" y="6"/>
                  </a:lnTo>
                  <a:lnTo>
                    <a:pt x="8" y="3"/>
                  </a:lnTo>
                  <a:lnTo>
                    <a:pt x="8" y="3"/>
                  </a:lnTo>
                  <a:lnTo>
                    <a:pt x="8" y="0"/>
                  </a:lnTo>
                  <a:lnTo>
                    <a:pt x="5" y="0"/>
                  </a:lnTo>
                  <a:lnTo>
                    <a:pt x="5" y="0"/>
                  </a:lnTo>
                  <a:lnTo>
                    <a:pt x="2" y="0"/>
                  </a:lnTo>
                  <a:lnTo>
                    <a:pt x="0" y="3"/>
                  </a:lnTo>
                  <a:lnTo>
                    <a:pt x="0" y="3"/>
                  </a:lnTo>
                  <a:lnTo>
                    <a:pt x="2" y="6"/>
                  </a:lnTo>
                  <a:lnTo>
                    <a:pt x="5" y="9"/>
                  </a:lnTo>
                  <a:lnTo>
                    <a:pt x="5"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95" name="Freeform 239"/>
            <p:cNvSpPr>
              <a:spLocks/>
            </p:cNvSpPr>
            <p:nvPr/>
          </p:nvSpPr>
          <p:spPr bwMode="auto">
            <a:xfrm>
              <a:off x="4467" y="430"/>
              <a:ext cx="8" cy="8"/>
            </a:xfrm>
            <a:custGeom>
              <a:avLst/>
              <a:gdLst>
                <a:gd name="T0" fmla="*/ 5 w 8"/>
                <a:gd name="T1" fmla="*/ 8 h 8"/>
                <a:gd name="T2" fmla="*/ 5 w 8"/>
                <a:gd name="T3" fmla="*/ 8 h 8"/>
                <a:gd name="T4" fmla="*/ 8 w 8"/>
                <a:gd name="T5" fmla="*/ 8 h 8"/>
                <a:gd name="T6" fmla="*/ 8 w 8"/>
                <a:gd name="T7" fmla="*/ 5 h 8"/>
                <a:gd name="T8" fmla="*/ 8 w 8"/>
                <a:gd name="T9" fmla="*/ 5 h 8"/>
                <a:gd name="T10" fmla="*/ 8 w 8"/>
                <a:gd name="T11" fmla="*/ 2 h 8"/>
                <a:gd name="T12" fmla="*/ 5 w 8"/>
                <a:gd name="T13" fmla="*/ 0 h 8"/>
                <a:gd name="T14" fmla="*/ 5 w 8"/>
                <a:gd name="T15" fmla="*/ 0 h 8"/>
                <a:gd name="T16" fmla="*/ 2 w 8"/>
                <a:gd name="T17" fmla="*/ 2 h 8"/>
                <a:gd name="T18" fmla="*/ 0 w 8"/>
                <a:gd name="T19" fmla="*/ 5 h 8"/>
                <a:gd name="T20" fmla="*/ 0 w 8"/>
                <a:gd name="T21" fmla="*/ 5 h 8"/>
                <a:gd name="T22" fmla="*/ 2 w 8"/>
                <a:gd name="T23" fmla="*/ 8 h 8"/>
                <a:gd name="T24" fmla="*/ 5 w 8"/>
                <a:gd name="T25" fmla="*/ 8 h 8"/>
                <a:gd name="T26" fmla="*/ 5 w 8"/>
                <a:gd name="T2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8">
                  <a:moveTo>
                    <a:pt x="5" y="8"/>
                  </a:moveTo>
                  <a:lnTo>
                    <a:pt x="5" y="8"/>
                  </a:lnTo>
                  <a:lnTo>
                    <a:pt x="8" y="8"/>
                  </a:lnTo>
                  <a:lnTo>
                    <a:pt x="8" y="5"/>
                  </a:lnTo>
                  <a:lnTo>
                    <a:pt x="8" y="5"/>
                  </a:lnTo>
                  <a:lnTo>
                    <a:pt x="8" y="2"/>
                  </a:lnTo>
                  <a:lnTo>
                    <a:pt x="5" y="0"/>
                  </a:lnTo>
                  <a:lnTo>
                    <a:pt x="5" y="0"/>
                  </a:lnTo>
                  <a:lnTo>
                    <a:pt x="2" y="2"/>
                  </a:lnTo>
                  <a:lnTo>
                    <a:pt x="0" y="5"/>
                  </a:lnTo>
                  <a:lnTo>
                    <a:pt x="0" y="5"/>
                  </a:lnTo>
                  <a:lnTo>
                    <a:pt x="2" y="8"/>
                  </a:lnTo>
                  <a:lnTo>
                    <a:pt x="5" y="8"/>
                  </a:lnTo>
                  <a:lnTo>
                    <a:pt x="5"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96" name="Freeform 240"/>
            <p:cNvSpPr>
              <a:spLocks/>
            </p:cNvSpPr>
            <p:nvPr/>
          </p:nvSpPr>
          <p:spPr bwMode="auto">
            <a:xfrm>
              <a:off x="4467" y="468"/>
              <a:ext cx="8" cy="9"/>
            </a:xfrm>
            <a:custGeom>
              <a:avLst/>
              <a:gdLst>
                <a:gd name="T0" fmla="*/ 5 w 8"/>
                <a:gd name="T1" fmla="*/ 9 h 9"/>
                <a:gd name="T2" fmla="*/ 5 w 8"/>
                <a:gd name="T3" fmla="*/ 9 h 9"/>
                <a:gd name="T4" fmla="*/ 8 w 8"/>
                <a:gd name="T5" fmla="*/ 6 h 9"/>
                <a:gd name="T6" fmla="*/ 8 w 8"/>
                <a:gd name="T7" fmla="*/ 3 h 9"/>
                <a:gd name="T8" fmla="*/ 8 w 8"/>
                <a:gd name="T9" fmla="*/ 3 h 9"/>
                <a:gd name="T10" fmla="*/ 8 w 8"/>
                <a:gd name="T11" fmla="*/ 0 h 9"/>
                <a:gd name="T12" fmla="*/ 5 w 8"/>
                <a:gd name="T13" fmla="*/ 0 h 9"/>
                <a:gd name="T14" fmla="*/ 5 w 8"/>
                <a:gd name="T15" fmla="*/ 0 h 9"/>
                <a:gd name="T16" fmla="*/ 2 w 8"/>
                <a:gd name="T17" fmla="*/ 0 h 9"/>
                <a:gd name="T18" fmla="*/ 0 w 8"/>
                <a:gd name="T19" fmla="*/ 3 h 9"/>
                <a:gd name="T20" fmla="*/ 0 w 8"/>
                <a:gd name="T21" fmla="*/ 3 h 9"/>
                <a:gd name="T22" fmla="*/ 2 w 8"/>
                <a:gd name="T23" fmla="*/ 6 h 9"/>
                <a:gd name="T24" fmla="*/ 5 w 8"/>
                <a:gd name="T25" fmla="*/ 9 h 9"/>
                <a:gd name="T26" fmla="*/ 5 w 8"/>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9">
                  <a:moveTo>
                    <a:pt x="5" y="9"/>
                  </a:moveTo>
                  <a:lnTo>
                    <a:pt x="5" y="9"/>
                  </a:lnTo>
                  <a:lnTo>
                    <a:pt x="8" y="6"/>
                  </a:lnTo>
                  <a:lnTo>
                    <a:pt x="8" y="3"/>
                  </a:lnTo>
                  <a:lnTo>
                    <a:pt x="8" y="3"/>
                  </a:lnTo>
                  <a:lnTo>
                    <a:pt x="8" y="0"/>
                  </a:lnTo>
                  <a:lnTo>
                    <a:pt x="5" y="0"/>
                  </a:lnTo>
                  <a:lnTo>
                    <a:pt x="5" y="0"/>
                  </a:lnTo>
                  <a:lnTo>
                    <a:pt x="2" y="0"/>
                  </a:lnTo>
                  <a:lnTo>
                    <a:pt x="0" y="3"/>
                  </a:lnTo>
                  <a:lnTo>
                    <a:pt x="0" y="3"/>
                  </a:lnTo>
                  <a:lnTo>
                    <a:pt x="2" y="6"/>
                  </a:lnTo>
                  <a:lnTo>
                    <a:pt x="5" y="9"/>
                  </a:lnTo>
                  <a:lnTo>
                    <a:pt x="5"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97" name="Freeform 241"/>
            <p:cNvSpPr>
              <a:spLocks/>
            </p:cNvSpPr>
            <p:nvPr/>
          </p:nvSpPr>
          <p:spPr bwMode="auto">
            <a:xfrm>
              <a:off x="4467" y="501"/>
              <a:ext cx="8" cy="8"/>
            </a:xfrm>
            <a:custGeom>
              <a:avLst/>
              <a:gdLst>
                <a:gd name="T0" fmla="*/ 5 w 8"/>
                <a:gd name="T1" fmla="*/ 8 h 8"/>
                <a:gd name="T2" fmla="*/ 5 w 8"/>
                <a:gd name="T3" fmla="*/ 8 h 8"/>
                <a:gd name="T4" fmla="*/ 8 w 8"/>
                <a:gd name="T5" fmla="*/ 8 h 8"/>
                <a:gd name="T6" fmla="*/ 8 w 8"/>
                <a:gd name="T7" fmla="*/ 5 h 8"/>
                <a:gd name="T8" fmla="*/ 8 w 8"/>
                <a:gd name="T9" fmla="*/ 5 h 8"/>
                <a:gd name="T10" fmla="*/ 8 w 8"/>
                <a:gd name="T11" fmla="*/ 3 h 8"/>
                <a:gd name="T12" fmla="*/ 5 w 8"/>
                <a:gd name="T13" fmla="*/ 0 h 8"/>
                <a:gd name="T14" fmla="*/ 5 w 8"/>
                <a:gd name="T15" fmla="*/ 0 h 8"/>
                <a:gd name="T16" fmla="*/ 2 w 8"/>
                <a:gd name="T17" fmla="*/ 3 h 8"/>
                <a:gd name="T18" fmla="*/ 0 w 8"/>
                <a:gd name="T19" fmla="*/ 5 h 8"/>
                <a:gd name="T20" fmla="*/ 0 w 8"/>
                <a:gd name="T21" fmla="*/ 5 h 8"/>
                <a:gd name="T22" fmla="*/ 2 w 8"/>
                <a:gd name="T23" fmla="*/ 8 h 8"/>
                <a:gd name="T24" fmla="*/ 5 w 8"/>
                <a:gd name="T25" fmla="*/ 8 h 8"/>
                <a:gd name="T26" fmla="*/ 5 w 8"/>
                <a:gd name="T2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8">
                  <a:moveTo>
                    <a:pt x="5" y="8"/>
                  </a:moveTo>
                  <a:lnTo>
                    <a:pt x="5" y="8"/>
                  </a:lnTo>
                  <a:lnTo>
                    <a:pt x="8" y="8"/>
                  </a:lnTo>
                  <a:lnTo>
                    <a:pt x="8" y="5"/>
                  </a:lnTo>
                  <a:lnTo>
                    <a:pt x="8" y="5"/>
                  </a:lnTo>
                  <a:lnTo>
                    <a:pt x="8" y="3"/>
                  </a:lnTo>
                  <a:lnTo>
                    <a:pt x="5" y="0"/>
                  </a:lnTo>
                  <a:lnTo>
                    <a:pt x="5" y="0"/>
                  </a:lnTo>
                  <a:lnTo>
                    <a:pt x="2" y="3"/>
                  </a:lnTo>
                  <a:lnTo>
                    <a:pt x="0" y="5"/>
                  </a:lnTo>
                  <a:lnTo>
                    <a:pt x="0" y="5"/>
                  </a:lnTo>
                  <a:lnTo>
                    <a:pt x="2" y="8"/>
                  </a:lnTo>
                  <a:lnTo>
                    <a:pt x="5" y="8"/>
                  </a:lnTo>
                  <a:lnTo>
                    <a:pt x="5"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98" name="Freeform 242"/>
            <p:cNvSpPr>
              <a:spLocks/>
            </p:cNvSpPr>
            <p:nvPr/>
          </p:nvSpPr>
          <p:spPr bwMode="auto">
            <a:xfrm>
              <a:off x="4467" y="539"/>
              <a:ext cx="8" cy="9"/>
            </a:xfrm>
            <a:custGeom>
              <a:avLst/>
              <a:gdLst>
                <a:gd name="T0" fmla="*/ 5 w 8"/>
                <a:gd name="T1" fmla="*/ 9 h 9"/>
                <a:gd name="T2" fmla="*/ 5 w 8"/>
                <a:gd name="T3" fmla="*/ 9 h 9"/>
                <a:gd name="T4" fmla="*/ 8 w 8"/>
                <a:gd name="T5" fmla="*/ 6 h 9"/>
                <a:gd name="T6" fmla="*/ 8 w 8"/>
                <a:gd name="T7" fmla="*/ 3 h 9"/>
                <a:gd name="T8" fmla="*/ 8 w 8"/>
                <a:gd name="T9" fmla="*/ 3 h 9"/>
                <a:gd name="T10" fmla="*/ 8 w 8"/>
                <a:gd name="T11" fmla="*/ 0 h 9"/>
                <a:gd name="T12" fmla="*/ 5 w 8"/>
                <a:gd name="T13" fmla="*/ 0 h 9"/>
                <a:gd name="T14" fmla="*/ 5 w 8"/>
                <a:gd name="T15" fmla="*/ 0 h 9"/>
                <a:gd name="T16" fmla="*/ 2 w 8"/>
                <a:gd name="T17" fmla="*/ 0 h 9"/>
                <a:gd name="T18" fmla="*/ 0 w 8"/>
                <a:gd name="T19" fmla="*/ 3 h 9"/>
                <a:gd name="T20" fmla="*/ 0 w 8"/>
                <a:gd name="T21" fmla="*/ 3 h 9"/>
                <a:gd name="T22" fmla="*/ 2 w 8"/>
                <a:gd name="T23" fmla="*/ 6 h 9"/>
                <a:gd name="T24" fmla="*/ 5 w 8"/>
                <a:gd name="T25" fmla="*/ 9 h 9"/>
                <a:gd name="T26" fmla="*/ 5 w 8"/>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9">
                  <a:moveTo>
                    <a:pt x="5" y="9"/>
                  </a:moveTo>
                  <a:lnTo>
                    <a:pt x="5" y="9"/>
                  </a:lnTo>
                  <a:lnTo>
                    <a:pt x="8" y="6"/>
                  </a:lnTo>
                  <a:lnTo>
                    <a:pt x="8" y="3"/>
                  </a:lnTo>
                  <a:lnTo>
                    <a:pt x="8" y="3"/>
                  </a:lnTo>
                  <a:lnTo>
                    <a:pt x="8" y="0"/>
                  </a:lnTo>
                  <a:lnTo>
                    <a:pt x="5" y="0"/>
                  </a:lnTo>
                  <a:lnTo>
                    <a:pt x="5" y="0"/>
                  </a:lnTo>
                  <a:lnTo>
                    <a:pt x="2" y="0"/>
                  </a:lnTo>
                  <a:lnTo>
                    <a:pt x="0" y="3"/>
                  </a:lnTo>
                  <a:lnTo>
                    <a:pt x="0" y="3"/>
                  </a:lnTo>
                  <a:lnTo>
                    <a:pt x="2" y="6"/>
                  </a:lnTo>
                  <a:lnTo>
                    <a:pt x="5" y="9"/>
                  </a:lnTo>
                  <a:lnTo>
                    <a:pt x="5"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899" name="Freeform 243"/>
            <p:cNvSpPr>
              <a:spLocks/>
            </p:cNvSpPr>
            <p:nvPr/>
          </p:nvSpPr>
          <p:spPr bwMode="auto">
            <a:xfrm>
              <a:off x="4467" y="572"/>
              <a:ext cx="8" cy="9"/>
            </a:xfrm>
            <a:custGeom>
              <a:avLst/>
              <a:gdLst>
                <a:gd name="T0" fmla="*/ 5 w 8"/>
                <a:gd name="T1" fmla="*/ 9 h 9"/>
                <a:gd name="T2" fmla="*/ 5 w 8"/>
                <a:gd name="T3" fmla="*/ 9 h 9"/>
                <a:gd name="T4" fmla="*/ 8 w 8"/>
                <a:gd name="T5" fmla="*/ 9 h 9"/>
                <a:gd name="T6" fmla="*/ 8 w 8"/>
                <a:gd name="T7" fmla="*/ 6 h 9"/>
                <a:gd name="T8" fmla="*/ 8 w 8"/>
                <a:gd name="T9" fmla="*/ 6 h 9"/>
                <a:gd name="T10" fmla="*/ 8 w 8"/>
                <a:gd name="T11" fmla="*/ 3 h 9"/>
                <a:gd name="T12" fmla="*/ 5 w 8"/>
                <a:gd name="T13" fmla="*/ 0 h 9"/>
                <a:gd name="T14" fmla="*/ 5 w 8"/>
                <a:gd name="T15" fmla="*/ 0 h 9"/>
                <a:gd name="T16" fmla="*/ 2 w 8"/>
                <a:gd name="T17" fmla="*/ 3 h 9"/>
                <a:gd name="T18" fmla="*/ 0 w 8"/>
                <a:gd name="T19" fmla="*/ 6 h 9"/>
                <a:gd name="T20" fmla="*/ 0 w 8"/>
                <a:gd name="T21" fmla="*/ 6 h 9"/>
                <a:gd name="T22" fmla="*/ 2 w 8"/>
                <a:gd name="T23" fmla="*/ 9 h 9"/>
                <a:gd name="T24" fmla="*/ 5 w 8"/>
                <a:gd name="T25" fmla="*/ 9 h 9"/>
                <a:gd name="T26" fmla="*/ 5 w 8"/>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9">
                  <a:moveTo>
                    <a:pt x="5" y="9"/>
                  </a:moveTo>
                  <a:lnTo>
                    <a:pt x="5" y="9"/>
                  </a:lnTo>
                  <a:lnTo>
                    <a:pt x="8" y="9"/>
                  </a:lnTo>
                  <a:lnTo>
                    <a:pt x="8" y="6"/>
                  </a:lnTo>
                  <a:lnTo>
                    <a:pt x="8" y="6"/>
                  </a:lnTo>
                  <a:lnTo>
                    <a:pt x="8" y="3"/>
                  </a:lnTo>
                  <a:lnTo>
                    <a:pt x="5" y="0"/>
                  </a:lnTo>
                  <a:lnTo>
                    <a:pt x="5" y="0"/>
                  </a:lnTo>
                  <a:lnTo>
                    <a:pt x="2" y="3"/>
                  </a:lnTo>
                  <a:lnTo>
                    <a:pt x="0" y="6"/>
                  </a:lnTo>
                  <a:lnTo>
                    <a:pt x="0" y="6"/>
                  </a:lnTo>
                  <a:lnTo>
                    <a:pt x="2" y="9"/>
                  </a:lnTo>
                  <a:lnTo>
                    <a:pt x="5" y="9"/>
                  </a:lnTo>
                  <a:lnTo>
                    <a:pt x="5"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00" name="Freeform 244"/>
            <p:cNvSpPr>
              <a:spLocks/>
            </p:cNvSpPr>
            <p:nvPr/>
          </p:nvSpPr>
          <p:spPr bwMode="auto">
            <a:xfrm>
              <a:off x="4467" y="610"/>
              <a:ext cx="8" cy="9"/>
            </a:xfrm>
            <a:custGeom>
              <a:avLst/>
              <a:gdLst>
                <a:gd name="T0" fmla="*/ 5 w 8"/>
                <a:gd name="T1" fmla="*/ 9 h 9"/>
                <a:gd name="T2" fmla="*/ 5 w 8"/>
                <a:gd name="T3" fmla="*/ 9 h 9"/>
                <a:gd name="T4" fmla="*/ 8 w 8"/>
                <a:gd name="T5" fmla="*/ 6 h 9"/>
                <a:gd name="T6" fmla="*/ 8 w 8"/>
                <a:gd name="T7" fmla="*/ 3 h 9"/>
                <a:gd name="T8" fmla="*/ 8 w 8"/>
                <a:gd name="T9" fmla="*/ 3 h 9"/>
                <a:gd name="T10" fmla="*/ 8 w 8"/>
                <a:gd name="T11" fmla="*/ 0 h 9"/>
                <a:gd name="T12" fmla="*/ 5 w 8"/>
                <a:gd name="T13" fmla="*/ 0 h 9"/>
                <a:gd name="T14" fmla="*/ 5 w 8"/>
                <a:gd name="T15" fmla="*/ 0 h 9"/>
                <a:gd name="T16" fmla="*/ 2 w 8"/>
                <a:gd name="T17" fmla="*/ 0 h 9"/>
                <a:gd name="T18" fmla="*/ 0 w 8"/>
                <a:gd name="T19" fmla="*/ 3 h 9"/>
                <a:gd name="T20" fmla="*/ 0 w 8"/>
                <a:gd name="T21" fmla="*/ 3 h 9"/>
                <a:gd name="T22" fmla="*/ 2 w 8"/>
                <a:gd name="T23" fmla="*/ 6 h 9"/>
                <a:gd name="T24" fmla="*/ 5 w 8"/>
                <a:gd name="T25" fmla="*/ 9 h 9"/>
                <a:gd name="T26" fmla="*/ 5 w 8"/>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9">
                  <a:moveTo>
                    <a:pt x="5" y="9"/>
                  </a:moveTo>
                  <a:lnTo>
                    <a:pt x="5" y="9"/>
                  </a:lnTo>
                  <a:lnTo>
                    <a:pt x="8" y="6"/>
                  </a:lnTo>
                  <a:lnTo>
                    <a:pt x="8" y="3"/>
                  </a:lnTo>
                  <a:lnTo>
                    <a:pt x="8" y="3"/>
                  </a:lnTo>
                  <a:lnTo>
                    <a:pt x="8" y="0"/>
                  </a:lnTo>
                  <a:lnTo>
                    <a:pt x="5" y="0"/>
                  </a:lnTo>
                  <a:lnTo>
                    <a:pt x="5" y="0"/>
                  </a:lnTo>
                  <a:lnTo>
                    <a:pt x="2" y="0"/>
                  </a:lnTo>
                  <a:lnTo>
                    <a:pt x="0" y="3"/>
                  </a:lnTo>
                  <a:lnTo>
                    <a:pt x="0" y="3"/>
                  </a:lnTo>
                  <a:lnTo>
                    <a:pt x="2" y="6"/>
                  </a:lnTo>
                  <a:lnTo>
                    <a:pt x="5" y="9"/>
                  </a:lnTo>
                  <a:lnTo>
                    <a:pt x="5"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01" name="Freeform 245"/>
            <p:cNvSpPr>
              <a:spLocks/>
            </p:cNvSpPr>
            <p:nvPr/>
          </p:nvSpPr>
          <p:spPr bwMode="auto">
            <a:xfrm>
              <a:off x="4467" y="643"/>
              <a:ext cx="8" cy="9"/>
            </a:xfrm>
            <a:custGeom>
              <a:avLst/>
              <a:gdLst>
                <a:gd name="T0" fmla="*/ 5 w 8"/>
                <a:gd name="T1" fmla="*/ 9 h 9"/>
                <a:gd name="T2" fmla="*/ 5 w 8"/>
                <a:gd name="T3" fmla="*/ 9 h 9"/>
                <a:gd name="T4" fmla="*/ 8 w 8"/>
                <a:gd name="T5" fmla="*/ 6 h 9"/>
                <a:gd name="T6" fmla="*/ 8 w 8"/>
                <a:gd name="T7" fmla="*/ 3 h 9"/>
                <a:gd name="T8" fmla="*/ 8 w 8"/>
                <a:gd name="T9" fmla="*/ 3 h 9"/>
                <a:gd name="T10" fmla="*/ 8 w 8"/>
                <a:gd name="T11" fmla="*/ 0 h 9"/>
                <a:gd name="T12" fmla="*/ 5 w 8"/>
                <a:gd name="T13" fmla="*/ 0 h 9"/>
                <a:gd name="T14" fmla="*/ 5 w 8"/>
                <a:gd name="T15" fmla="*/ 0 h 9"/>
                <a:gd name="T16" fmla="*/ 2 w 8"/>
                <a:gd name="T17" fmla="*/ 0 h 9"/>
                <a:gd name="T18" fmla="*/ 0 w 8"/>
                <a:gd name="T19" fmla="*/ 3 h 9"/>
                <a:gd name="T20" fmla="*/ 0 w 8"/>
                <a:gd name="T21" fmla="*/ 3 h 9"/>
                <a:gd name="T22" fmla="*/ 2 w 8"/>
                <a:gd name="T23" fmla="*/ 6 h 9"/>
                <a:gd name="T24" fmla="*/ 5 w 8"/>
                <a:gd name="T25" fmla="*/ 9 h 9"/>
                <a:gd name="T26" fmla="*/ 5 w 8"/>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9">
                  <a:moveTo>
                    <a:pt x="5" y="9"/>
                  </a:moveTo>
                  <a:lnTo>
                    <a:pt x="5" y="9"/>
                  </a:lnTo>
                  <a:lnTo>
                    <a:pt x="8" y="6"/>
                  </a:lnTo>
                  <a:lnTo>
                    <a:pt x="8" y="3"/>
                  </a:lnTo>
                  <a:lnTo>
                    <a:pt x="8" y="3"/>
                  </a:lnTo>
                  <a:lnTo>
                    <a:pt x="8" y="0"/>
                  </a:lnTo>
                  <a:lnTo>
                    <a:pt x="5" y="0"/>
                  </a:lnTo>
                  <a:lnTo>
                    <a:pt x="5" y="0"/>
                  </a:lnTo>
                  <a:lnTo>
                    <a:pt x="2" y="0"/>
                  </a:lnTo>
                  <a:lnTo>
                    <a:pt x="0" y="3"/>
                  </a:lnTo>
                  <a:lnTo>
                    <a:pt x="0" y="3"/>
                  </a:lnTo>
                  <a:lnTo>
                    <a:pt x="2" y="6"/>
                  </a:lnTo>
                  <a:lnTo>
                    <a:pt x="5" y="9"/>
                  </a:lnTo>
                  <a:lnTo>
                    <a:pt x="5"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02" name="Freeform 246"/>
            <p:cNvSpPr>
              <a:spLocks/>
            </p:cNvSpPr>
            <p:nvPr/>
          </p:nvSpPr>
          <p:spPr bwMode="auto">
            <a:xfrm>
              <a:off x="4467" y="681"/>
              <a:ext cx="8" cy="9"/>
            </a:xfrm>
            <a:custGeom>
              <a:avLst/>
              <a:gdLst>
                <a:gd name="T0" fmla="*/ 5 w 8"/>
                <a:gd name="T1" fmla="*/ 9 h 9"/>
                <a:gd name="T2" fmla="*/ 5 w 8"/>
                <a:gd name="T3" fmla="*/ 9 h 9"/>
                <a:gd name="T4" fmla="*/ 8 w 8"/>
                <a:gd name="T5" fmla="*/ 6 h 9"/>
                <a:gd name="T6" fmla="*/ 8 w 8"/>
                <a:gd name="T7" fmla="*/ 3 h 9"/>
                <a:gd name="T8" fmla="*/ 8 w 8"/>
                <a:gd name="T9" fmla="*/ 3 h 9"/>
                <a:gd name="T10" fmla="*/ 8 w 8"/>
                <a:gd name="T11" fmla="*/ 0 h 9"/>
                <a:gd name="T12" fmla="*/ 5 w 8"/>
                <a:gd name="T13" fmla="*/ 0 h 9"/>
                <a:gd name="T14" fmla="*/ 5 w 8"/>
                <a:gd name="T15" fmla="*/ 0 h 9"/>
                <a:gd name="T16" fmla="*/ 2 w 8"/>
                <a:gd name="T17" fmla="*/ 0 h 9"/>
                <a:gd name="T18" fmla="*/ 0 w 8"/>
                <a:gd name="T19" fmla="*/ 3 h 9"/>
                <a:gd name="T20" fmla="*/ 0 w 8"/>
                <a:gd name="T21" fmla="*/ 3 h 9"/>
                <a:gd name="T22" fmla="*/ 2 w 8"/>
                <a:gd name="T23" fmla="*/ 6 h 9"/>
                <a:gd name="T24" fmla="*/ 5 w 8"/>
                <a:gd name="T25" fmla="*/ 9 h 9"/>
                <a:gd name="T26" fmla="*/ 5 w 8"/>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9">
                  <a:moveTo>
                    <a:pt x="5" y="9"/>
                  </a:moveTo>
                  <a:lnTo>
                    <a:pt x="5" y="9"/>
                  </a:lnTo>
                  <a:lnTo>
                    <a:pt x="8" y="6"/>
                  </a:lnTo>
                  <a:lnTo>
                    <a:pt x="8" y="3"/>
                  </a:lnTo>
                  <a:lnTo>
                    <a:pt x="8" y="3"/>
                  </a:lnTo>
                  <a:lnTo>
                    <a:pt x="8" y="0"/>
                  </a:lnTo>
                  <a:lnTo>
                    <a:pt x="5" y="0"/>
                  </a:lnTo>
                  <a:lnTo>
                    <a:pt x="5" y="0"/>
                  </a:lnTo>
                  <a:lnTo>
                    <a:pt x="2" y="0"/>
                  </a:lnTo>
                  <a:lnTo>
                    <a:pt x="0" y="3"/>
                  </a:lnTo>
                  <a:lnTo>
                    <a:pt x="0" y="3"/>
                  </a:lnTo>
                  <a:lnTo>
                    <a:pt x="2" y="6"/>
                  </a:lnTo>
                  <a:lnTo>
                    <a:pt x="5" y="9"/>
                  </a:lnTo>
                  <a:lnTo>
                    <a:pt x="5"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03" name="Freeform 247"/>
            <p:cNvSpPr>
              <a:spLocks/>
            </p:cNvSpPr>
            <p:nvPr/>
          </p:nvSpPr>
          <p:spPr bwMode="auto">
            <a:xfrm>
              <a:off x="4467" y="714"/>
              <a:ext cx="8" cy="9"/>
            </a:xfrm>
            <a:custGeom>
              <a:avLst/>
              <a:gdLst>
                <a:gd name="T0" fmla="*/ 5 w 8"/>
                <a:gd name="T1" fmla="*/ 9 h 9"/>
                <a:gd name="T2" fmla="*/ 5 w 8"/>
                <a:gd name="T3" fmla="*/ 9 h 9"/>
                <a:gd name="T4" fmla="*/ 8 w 8"/>
                <a:gd name="T5" fmla="*/ 6 h 9"/>
                <a:gd name="T6" fmla="*/ 8 w 8"/>
                <a:gd name="T7" fmla="*/ 3 h 9"/>
                <a:gd name="T8" fmla="*/ 8 w 8"/>
                <a:gd name="T9" fmla="*/ 3 h 9"/>
                <a:gd name="T10" fmla="*/ 8 w 8"/>
                <a:gd name="T11" fmla="*/ 0 h 9"/>
                <a:gd name="T12" fmla="*/ 5 w 8"/>
                <a:gd name="T13" fmla="*/ 0 h 9"/>
                <a:gd name="T14" fmla="*/ 5 w 8"/>
                <a:gd name="T15" fmla="*/ 0 h 9"/>
                <a:gd name="T16" fmla="*/ 2 w 8"/>
                <a:gd name="T17" fmla="*/ 0 h 9"/>
                <a:gd name="T18" fmla="*/ 0 w 8"/>
                <a:gd name="T19" fmla="*/ 3 h 9"/>
                <a:gd name="T20" fmla="*/ 0 w 8"/>
                <a:gd name="T21" fmla="*/ 3 h 9"/>
                <a:gd name="T22" fmla="*/ 2 w 8"/>
                <a:gd name="T23" fmla="*/ 6 h 9"/>
                <a:gd name="T24" fmla="*/ 5 w 8"/>
                <a:gd name="T25" fmla="*/ 9 h 9"/>
                <a:gd name="T26" fmla="*/ 5 w 8"/>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9">
                  <a:moveTo>
                    <a:pt x="5" y="9"/>
                  </a:moveTo>
                  <a:lnTo>
                    <a:pt x="5" y="9"/>
                  </a:lnTo>
                  <a:lnTo>
                    <a:pt x="8" y="6"/>
                  </a:lnTo>
                  <a:lnTo>
                    <a:pt x="8" y="3"/>
                  </a:lnTo>
                  <a:lnTo>
                    <a:pt x="8" y="3"/>
                  </a:lnTo>
                  <a:lnTo>
                    <a:pt x="8" y="0"/>
                  </a:lnTo>
                  <a:lnTo>
                    <a:pt x="5" y="0"/>
                  </a:lnTo>
                  <a:lnTo>
                    <a:pt x="5" y="0"/>
                  </a:lnTo>
                  <a:lnTo>
                    <a:pt x="2" y="0"/>
                  </a:lnTo>
                  <a:lnTo>
                    <a:pt x="0" y="3"/>
                  </a:lnTo>
                  <a:lnTo>
                    <a:pt x="0" y="3"/>
                  </a:lnTo>
                  <a:lnTo>
                    <a:pt x="2" y="6"/>
                  </a:lnTo>
                  <a:lnTo>
                    <a:pt x="5" y="9"/>
                  </a:lnTo>
                  <a:lnTo>
                    <a:pt x="5"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04" name="Freeform 248"/>
            <p:cNvSpPr>
              <a:spLocks/>
            </p:cNvSpPr>
            <p:nvPr/>
          </p:nvSpPr>
          <p:spPr bwMode="auto">
            <a:xfrm>
              <a:off x="4467" y="752"/>
              <a:ext cx="8" cy="9"/>
            </a:xfrm>
            <a:custGeom>
              <a:avLst/>
              <a:gdLst>
                <a:gd name="T0" fmla="*/ 5 w 8"/>
                <a:gd name="T1" fmla="*/ 9 h 9"/>
                <a:gd name="T2" fmla="*/ 5 w 8"/>
                <a:gd name="T3" fmla="*/ 9 h 9"/>
                <a:gd name="T4" fmla="*/ 8 w 8"/>
                <a:gd name="T5" fmla="*/ 6 h 9"/>
                <a:gd name="T6" fmla="*/ 8 w 8"/>
                <a:gd name="T7" fmla="*/ 3 h 9"/>
                <a:gd name="T8" fmla="*/ 8 w 8"/>
                <a:gd name="T9" fmla="*/ 3 h 9"/>
                <a:gd name="T10" fmla="*/ 8 w 8"/>
                <a:gd name="T11" fmla="*/ 0 h 9"/>
                <a:gd name="T12" fmla="*/ 5 w 8"/>
                <a:gd name="T13" fmla="*/ 0 h 9"/>
                <a:gd name="T14" fmla="*/ 5 w 8"/>
                <a:gd name="T15" fmla="*/ 0 h 9"/>
                <a:gd name="T16" fmla="*/ 2 w 8"/>
                <a:gd name="T17" fmla="*/ 0 h 9"/>
                <a:gd name="T18" fmla="*/ 0 w 8"/>
                <a:gd name="T19" fmla="*/ 3 h 9"/>
                <a:gd name="T20" fmla="*/ 0 w 8"/>
                <a:gd name="T21" fmla="*/ 3 h 9"/>
                <a:gd name="T22" fmla="*/ 2 w 8"/>
                <a:gd name="T23" fmla="*/ 6 h 9"/>
                <a:gd name="T24" fmla="*/ 5 w 8"/>
                <a:gd name="T25" fmla="*/ 9 h 9"/>
                <a:gd name="T26" fmla="*/ 5 w 8"/>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9">
                  <a:moveTo>
                    <a:pt x="5" y="9"/>
                  </a:moveTo>
                  <a:lnTo>
                    <a:pt x="5" y="9"/>
                  </a:lnTo>
                  <a:lnTo>
                    <a:pt x="8" y="6"/>
                  </a:lnTo>
                  <a:lnTo>
                    <a:pt x="8" y="3"/>
                  </a:lnTo>
                  <a:lnTo>
                    <a:pt x="8" y="3"/>
                  </a:lnTo>
                  <a:lnTo>
                    <a:pt x="8" y="0"/>
                  </a:lnTo>
                  <a:lnTo>
                    <a:pt x="5" y="0"/>
                  </a:lnTo>
                  <a:lnTo>
                    <a:pt x="5" y="0"/>
                  </a:lnTo>
                  <a:lnTo>
                    <a:pt x="2" y="0"/>
                  </a:lnTo>
                  <a:lnTo>
                    <a:pt x="0" y="3"/>
                  </a:lnTo>
                  <a:lnTo>
                    <a:pt x="0" y="3"/>
                  </a:lnTo>
                  <a:lnTo>
                    <a:pt x="2" y="6"/>
                  </a:lnTo>
                  <a:lnTo>
                    <a:pt x="5" y="9"/>
                  </a:lnTo>
                  <a:lnTo>
                    <a:pt x="5"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05" name="Freeform 249"/>
            <p:cNvSpPr>
              <a:spLocks/>
            </p:cNvSpPr>
            <p:nvPr/>
          </p:nvSpPr>
          <p:spPr bwMode="auto">
            <a:xfrm>
              <a:off x="4467" y="785"/>
              <a:ext cx="8" cy="9"/>
            </a:xfrm>
            <a:custGeom>
              <a:avLst/>
              <a:gdLst>
                <a:gd name="T0" fmla="*/ 5 w 8"/>
                <a:gd name="T1" fmla="*/ 9 h 9"/>
                <a:gd name="T2" fmla="*/ 5 w 8"/>
                <a:gd name="T3" fmla="*/ 9 h 9"/>
                <a:gd name="T4" fmla="*/ 8 w 8"/>
                <a:gd name="T5" fmla="*/ 9 h 9"/>
                <a:gd name="T6" fmla="*/ 8 w 8"/>
                <a:gd name="T7" fmla="*/ 6 h 9"/>
                <a:gd name="T8" fmla="*/ 8 w 8"/>
                <a:gd name="T9" fmla="*/ 6 h 9"/>
                <a:gd name="T10" fmla="*/ 8 w 8"/>
                <a:gd name="T11" fmla="*/ 3 h 9"/>
                <a:gd name="T12" fmla="*/ 5 w 8"/>
                <a:gd name="T13" fmla="*/ 0 h 9"/>
                <a:gd name="T14" fmla="*/ 5 w 8"/>
                <a:gd name="T15" fmla="*/ 0 h 9"/>
                <a:gd name="T16" fmla="*/ 2 w 8"/>
                <a:gd name="T17" fmla="*/ 3 h 9"/>
                <a:gd name="T18" fmla="*/ 0 w 8"/>
                <a:gd name="T19" fmla="*/ 6 h 9"/>
                <a:gd name="T20" fmla="*/ 0 w 8"/>
                <a:gd name="T21" fmla="*/ 6 h 9"/>
                <a:gd name="T22" fmla="*/ 2 w 8"/>
                <a:gd name="T23" fmla="*/ 9 h 9"/>
                <a:gd name="T24" fmla="*/ 5 w 8"/>
                <a:gd name="T25" fmla="*/ 9 h 9"/>
                <a:gd name="T26" fmla="*/ 5 w 8"/>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9">
                  <a:moveTo>
                    <a:pt x="5" y="9"/>
                  </a:moveTo>
                  <a:lnTo>
                    <a:pt x="5" y="9"/>
                  </a:lnTo>
                  <a:lnTo>
                    <a:pt x="8" y="9"/>
                  </a:lnTo>
                  <a:lnTo>
                    <a:pt x="8" y="6"/>
                  </a:lnTo>
                  <a:lnTo>
                    <a:pt x="8" y="6"/>
                  </a:lnTo>
                  <a:lnTo>
                    <a:pt x="8" y="3"/>
                  </a:lnTo>
                  <a:lnTo>
                    <a:pt x="5" y="0"/>
                  </a:lnTo>
                  <a:lnTo>
                    <a:pt x="5" y="0"/>
                  </a:lnTo>
                  <a:lnTo>
                    <a:pt x="2" y="3"/>
                  </a:lnTo>
                  <a:lnTo>
                    <a:pt x="0" y="6"/>
                  </a:lnTo>
                  <a:lnTo>
                    <a:pt x="0" y="6"/>
                  </a:lnTo>
                  <a:lnTo>
                    <a:pt x="2" y="9"/>
                  </a:lnTo>
                  <a:lnTo>
                    <a:pt x="5" y="9"/>
                  </a:lnTo>
                  <a:lnTo>
                    <a:pt x="5"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06" name="Freeform 250"/>
            <p:cNvSpPr>
              <a:spLocks/>
            </p:cNvSpPr>
            <p:nvPr/>
          </p:nvSpPr>
          <p:spPr bwMode="auto">
            <a:xfrm>
              <a:off x="4467" y="823"/>
              <a:ext cx="8" cy="9"/>
            </a:xfrm>
            <a:custGeom>
              <a:avLst/>
              <a:gdLst>
                <a:gd name="T0" fmla="*/ 5 w 8"/>
                <a:gd name="T1" fmla="*/ 9 h 9"/>
                <a:gd name="T2" fmla="*/ 5 w 8"/>
                <a:gd name="T3" fmla="*/ 9 h 9"/>
                <a:gd name="T4" fmla="*/ 8 w 8"/>
                <a:gd name="T5" fmla="*/ 6 h 9"/>
                <a:gd name="T6" fmla="*/ 8 w 8"/>
                <a:gd name="T7" fmla="*/ 3 h 9"/>
                <a:gd name="T8" fmla="*/ 8 w 8"/>
                <a:gd name="T9" fmla="*/ 3 h 9"/>
                <a:gd name="T10" fmla="*/ 8 w 8"/>
                <a:gd name="T11" fmla="*/ 0 h 9"/>
                <a:gd name="T12" fmla="*/ 5 w 8"/>
                <a:gd name="T13" fmla="*/ 0 h 9"/>
                <a:gd name="T14" fmla="*/ 5 w 8"/>
                <a:gd name="T15" fmla="*/ 0 h 9"/>
                <a:gd name="T16" fmla="*/ 2 w 8"/>
                <a:gd name="T17" fmla="*/ 0 h 9"/>
                <a:gd name="T18" fmla="*/ 0 w 8"/>
                <a:gd name="T19" fmla="*/ 3 h 9"/>
                <a:gd name="T20" fmla="*/ 0 w 8"/>
                <a:gd name="T21" fmla="*/ 3 h 9"/>
                <a:gd name="T22" fmla="*/ 2 w 8"/>
                <a:gd name="T23" fmla="*/ 6 h 9"/>
                <a:gd name="T24" fmla="*/ 5 w 8"/>
                <a:gd name="T25" fmla="*/ 9 h 9"/>
                <a:gd name="T26" fmla="*/ 5 w 8"/>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9">
                  <a:moveTo>
                    <a:pt x="5" y="9"/>
                  </a:moveTo>
                  <a:lnTo>
                    <a:pt x="5" y="9"/>
                  </a:lnTo>
                  <a:lnTo>
                    <a:pt x="8" y="6"/>
                  </a:lnTo>
                  <a:lnTo>
                    <a:pt x="8" y="3"/>
                  </a:lnTo>
                  <a:lnTo>
                    <a:pt x="8" y="3"/>
                  </a:lnTo>
                  <a:lnTo>
                    <a:pt x="8" y="0"/>
                  </a:lnTo>
                  <a:lnTo>
                    <a:pt x="5" y="0"/>
                  </a:lnTo>
                  <a:lnTo>
                    <a:pt x="5" y="0"/>
                  </a:lnTo>
                  <a:lnTo>
                    <a:pt x="2" y="0"/>
                  </a:lnTo>
                  <a:lnTo>
                    <a:pt x="0" y="3"/>
                  </a:lnTo>
                  <a:lnTo>
                    <a:pt x="0" y="3"/>
                  </a:lnTo>
                  <a:lnTo>
                    <a:pt x="2" y="6"/>
                  </a:lnTo>
                  <a:lnTo>
                    <a:pt x="5" y="9"/>
                  </a:lnTo>
                  <a:lnTo>
                    <a:pt x="5"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07" name="Freeform 251"/>
            <p:cNvSpPr>
              <a:spLocks/>
            </p:cNvSpPr>
            <p:nvPr/>
          </p:nvSpPr>
          <p:spPr bwMode="auto">
            <a:xfrm>
              <a:off x="4467" y="856"/>
              <a:ext cx="8" cy="9"/>
            </a:xfrm>
            <a:custGeom>
              <a:avLst/>
              <a:gdLst>
                <a:gd name="T0" fmla="*/ 5 w 8"/>
                <a:gd name="T1" fmla="*/ 9 h 9"/>
                <a:gd name="T2" fmla="*/ 5 w 8"/>
                <a:gd name="T3" fmla="*/ 9 h 9"/>
                <a:gd name="T4" fmla="*/ 8 w 8"/>
                <a:gd name="T5" fmla="*/ 9 h 9"/>
                <a:gd name="T6" fmla="*/ 8 w 8"/>
                <a:gd name="T7" fmla="*/ 6 h 9"/>
                <a:gd name="T8" fmla="*/ 8 w 8"/>
                <a:gd name="T9" fmla="*/ 6 h 9"/>
                <a:gd name="T10" fmla="*/ 8 w 8"/>
                <a:gd name="T11" fmla="*/ 3 h 9"/>
                <a:gd name="T12" fmla="*/ 5 w 8"/>
                <a:gd name="T13" fmla="*/ 0 h 9"/>
                <a:gd name="T14" fmla="*/ 5 w 8"/>
                <a:gd name="T15" fmla="*/ 0 h 9"/>
                <a:gd name="T16" fmla="*/ 2 w 8"/>
                <a:gd name="T17" fmla="*/ 3 h 9"/>
                <a:gd name="T18" fmla="*/ 0 w 8"/>
                <a:gd name="T19" fmla="*/ 6 h 9"/>
                <a:gd name="T20" fmla="*/ 0 w 8"/>
                <a:gd name="T21" fmla="*/ 6 h 9"/>
                <a:gd name="T22" fmla="*/ 2 w 8"/>
                <a:gd name="T23" fmla="*/ 9 h 9"/>
                <a:gd name="T24" fmla="*/ 5 w 8"/>
                <a:gd name="T25" fmla="*/ 9 h 9"/>
                <a:gd name="T26" fmla="*/ 5 w 8"/>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9">
                  <a:moveTo>
                    <a:pt x="5" y="9"/>
                  </a:moveTo>
                  <a:lnTo>
                    <a:pt x="5" y="9"/>
                  </a:lnTo>
                  <a:lnTo>
                    <a:pt x="8" y="9"/>
                  </a:lnTo>
                  <a:lnTo>
                    <a:pt x="8" y="6"/>
                  </a:lnTo>
                  <a:lnTo>
                    <a:pt x="8" y="6"/>
                  </a:lnTo>
                  <a:lnTo>
                    <a:pt x="8" y="3"/>
                  </a:lnTo>
                  <a:lnTo>
                    <a:pt x="5" y="0"/>
                  </a:lnTo>
                  <a:lnTo>
                    <a:pt x="5" y="0"/>
                  </a:lnTo>
                  <a:lnTo>
                    <a:pt x="2" y="3"/>
                  </a:lnTo>
                  <a:lnTo>
                    <a:pt x="0" y="6"/>
                  </a:lnTo>
                  <a:lnTo>
                    <a:pt x="0" y="6"/>
                  </a:lnTo>
                  <a:lnTo>
                    <a:pt x="2" y="9"/>
                  </a:lnTo>
                  <a:lnTo>
                    <a:pt x="5" y="9"/>
                  </a:lnTo>
                  <a:lnTo>
                    <a:pt x="5"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08" name="Freeform 252"/>
            <p:cNvSpPr>
              <a:spLocks/>
            </p:cNvSpPr>
            <p:nvPr/>
          </p:nvSpPr>
          <p:spPr bwMode="auto">
            <a:xfrm>
              <a:off x="4467" y="894"/>
              <a:ext cx="8" cy="9"/>
            </a:xfrm>
            <a:custGeom>
              <a:avLst/>
              <a:gdLst>
                <a:gd name="T0" fmla="*/ 5 w 8"/>
                <a:gd name="T1" fmla="*/ 9 h 9"/>
                <a:gd name="T2" fmla="*/ 5 w 8"/>
                <a:gd name="T3" fmla="*/ 9 h 9"/>
                <a:gd name="T4" fmla="*/ 8 w 8"/>
                <a:gd name="T5" fmla="*/ 6 h 9"/>
                <a:gd name="T6" fmla="*/ 8 w 8"/>
                <a:gd name="T7" fmla="*/ 3 h 9"/>
                <a:gd name="T8" fmla="*/ 8 w 8"/>
                <a:gd name="T9" fmla="*/ 3 h 9"/>
                <a:gd name="T10" fmla="*/ 8 w 8"/>
                <a:gd name="T11" fmla="*/ 0 h 9"/>
                <a:gd name="T12" fmla="*/ 5 w 8"/>
                <a:gd name="T13" fmla="*/ 0 h 9"/>
                <a:gd name="T14" fmla="*/ 5 w 8"/>
                <a:gd name="T15" fmla="*/ 0 h 9"/>
                <a:gd name="T16" fmla="*/ 2 w 8"/>
                <a:gd name="T17" fmla="*/ 0 h 9"/>
                <a:gd name="T18" fmla="*/ 0 w 8"/>
                <a:gd name="T19" fmla="*/ 3 h 9"/>
                <a:gd name="T20" fmla="*/ 0 w 8"/>
                <a:gd name="T21" fmla="*/ 3 h 9"/>
                <a:gd name="T22" fmla="*/ 2 w 8"/>
                <a:gd name="T23" fmla="*/ 6 h 9"/>
                <a:gd name="T24" fmla="*/ 5 w 8"/>
                <a:gd name="T25" fmla="*/ 9 h 9"/>
                <a:gd name="T26" fmla="*/ 5 w 8"/>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9">
                  <a:moveTo>
                    <a:pt x="5" y="9"/>
                  </a:moveTo>
                  <a:lnTo>
                    <a:pt x="5" y="9"/>
                  </a:lnTo>
                  <a:lnTo>
                    <a:pt x="8" y="6"/>
                  </a:lnTo>
                  <a:lnTo>
                    <a:pt x="8" y="3"/>
                  </a:lnTo>
                  <a:lnTo>
                    <a:pt x="8" y="3"/>
                  </a:lnTo>
                  <a:lnTo>
                    <a:pt x="8" y="0"/>
                  </a:lnTo>
                  <a:lnTo>
                    <a:pt x="5" y="0"/>
                  </a:lnTo>
                  <a:lnTo>
                    <a:pt x="5" y="0"/>
                  </a:lnTo>
                  <a:lnTo>
                    <a:pt x="2" y="0"/>
                  </a:lnTo>
                  <a:lnTo>
                    <a:pt x="0" y="3"/>
                  </a:lnTo>
                  <a:lnTo>
                    <a:pt x="0" y="3"/>
                  </a:lnTo>
                  <a:lnTo>
                    <a:pt x="2" y="6"/>
                  </a:lnTo>
                  <a:lnTo>
                    <a:pt x="5" y="9"/>
                  </a:lnTo>
                  <a:lnTo>
                    <a:pt x="5"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09" name="Freeform 253"/>
            <p:cNvSpPr>
              <a:spLocks/>
            </p:cNvSpPr>
            <p:nvPr/>
          </p:nvSpPr>
          <p:spPr bwMode="auto">
            <a:xfrm>
              <a:off x="4467" y="927"/>
              <a:ext cx="8" cy="9"/>
            </a:xfrm>
            <a:custGeom>
              <a:avLst/>
              <a:gdLst>
                <a:gd name="T0" fmla="*/ 5 w 8"/>
                <a:gd name="T1" fmla="*/ 9 h 9"/>
                <a:gd name="T2" fmla="*/ 5 w 8"/>
                <a:gd name="T3" fmla="*/ 9 h 9"/>
                <a:gd name="T4" fmla="*/ 8 w 8"/>
                <a:gd name="T5" fmla="*/ 6 h 9"/>
                <a:gd name="T6" fmla="*/ 8 w 8"/>
                <a:gd name="T7" fmla="*/ 3 h 9"/>
                <a:gd name="T8" fmla="*/ 8 w 8"/>
                <a:gd name="T9" fmla="*/ 3 h 9"/>
                <a:gd name="T10" fmla="*/ 8 w 8"/>
                <a:gd name="T11" fmla="*/ 0 h 9"/>
                <a:gd name="T12" fmla="*/ 5 w 8"/>
                <a:gd name="T13" fmla="*/ 0 h 9"/>
                <a:gd name="T14" fmla="*/ 5 w 8"/>
                <a:gd name="T15" fmla="*/ 0 h 9"/>
                <a:gd name="T16" fmla="*/ 2 w 8"/>
                <a:gd name="T17" fmla="*/ 0 h 9"/>
                <a:gd name="T18" fmla="*/ 0 w 8"/>
                <a:gd name="T19" fmla="*/ 3 h 9"/>
                <a:gd name="T20" fmla="*/ 0 w 8"/>
                <a:gd name="T21" fmla="*/ 3 h 9"/>
                <a:gd name="T22" fmla="*/ 2 w 8"/>
                <a:gd name="T23" fmla="*/ 6 h 9"/>
                <a:gd name="T24" fmla="*/ 5 w 8"/>
                <a:gd name="T25" fmla="*/ 9 h 9"/>
                <a:gd name="T26" fmla="*/ 5 w 8"/>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9">
                  <a:moveTo>
                    <a:pt x="5" y="9"/>
                  </a:moveTo>
                  <a:lnTo>
                    <a:pt x="5" y="9"/>
                  </a:lnTo>
                  <a:lnTo>
                    <a:pt x="8" y="6"/>
                  </a:lnTo>
                  <a:lnTo>
                    <a:pt x="8" y="3"/>
                  </a:lnTo>
                  <a:lnTo>
                    <a:pt x="8" y="3"/>
                  </a:lnTo>
                  <a:lnTo>
                    <a:pt x="8" y="0"/>
                  </a:lnTo>
                  <a:lnTo>
                    <a:pt x="5" y="0"/>
                  </a:lnTo>
                  <a:lnTo>
                    <a:pt x="5" y="0"/>
                  </a:lnTo>
                  <a:lnTo>
                    <a:pt x="2" y="0"/>
                  </a:lnTo>
                  <a:lnTo>
                    <a:pt x="0" y="3"/>
                  </a:lnTo>
                  <a:lnTo>
                    <a:pt x="0" y="3"/>
                  </a:lnTo>
                  <a:lnTo>
                    <a:pt x="2" y="6"/>
                  </a:lnTo>
                  <a:lnTo>
                    <a:pt x="5" y="9"/>
                  </a:lnTo>
                  <a:lnTo>
                    <a:pt x="5"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10" name="Freeform 254"/>
            <p:cNvSpPr>
              <a:spLocks/>
            </p:cNvSpPr>
            <p:nvPr/>
          </p:nvSpPr>
          <p:spPr bwMode="auto">
            <a:xfrm>
              <a:off x="4467" y="965"/>
              <a:ext cx="8" cy="9"/>
            </a:xfrm>
            <a:custGeom>
              <a:avLst/>
              <a:gdLst>
                <a:gd name="T0" fmla="*/ 5 w 8"/>
                <a:gd name="T1" fmla="*/ 9 h 9"/>
                <a:gd name="T2" fmla="*/ 5 w 8"/>
                <a:gd name="T3" fmla="*/ 9 h 9"/>
                <a:gd name="T4" fmla="*/ 8 w 8"/>
                <a:gd name="T5" fmla="*/ 6 h 9"/>
                <a:gd name="T6" fmla="*/ 8 w 8"/>
                <a:gd name="T7" fmla="*/ 3 h 9"/>
                <a:gd name="T8" fmla="*/ 8 w 8"/>
                <a:gd name="T9" fmla="*/ 3 h 9"/>
                <a:gd name="T10" fmla="*/ 8 w 8"/>
                <a:gd name="T11" fmla="*/ 0 h 9"/>
                <a:gd name="T12" fmla="*/ 5 w 8"/>
                <a:gd name="T13" fmla="*/ 0 h 9"/>
                <a:gd name="T14" fmla="*/ 5 w 8"/>
                <a:gd name="T15" fmla="*/ 0 h 9"/>
                <a:gd name="T16" fmla="*/ 2 w 8"/>
                <a:gd name="T17" fmla="*/ 0 h 9"/>
                <a:gd name="T18" fmla="*/ 0 w 8"/>
                <a:gd name="T19" fmla="*/ 3 h 9"/>
                <a:gd name="T20" fmla="*/ 0 w 8"/>
                <a:gd name="T21" fmla="*/ 3 h 9"/>
                <a:gd name="T22" fmla="*/ 2 w 8"/>
                <a:gd name="T23" fmla="*/ 6 h 9"/>
                <a:gd name="T24" fmla="*/ 5 w 8"/>
                <a:gd name="T25" fmla="*/ 9 h 9"/>
                <a:gd name="T26" fmla="*/ 5 w 8"/>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9">
                  <a:moveTo>
                    <a:pt x="5" y="9"/>
                  </a:moveTo>
                  <a:lnTo>
                    <a:pt x="5" y="9"/>
                  </a:lnTo>
                  <a:lnTo>
                    <a:pt x="8" y="6"/>
                  </a:lnTo>
                  <a:lnTo>
                    <a:pt x="8" y="3"/>
                  </a:lnTo>
                  <a:lnTo>
                    <a:pt x="8" y="3"/>
                  </a:lnTo>
                  <a:lnTo>
                    <a:pt x="8" y="0"/>
                  </a:lnTo>
                  <a:lnTo>
                    <a:pt x="5" y="0"/>
                  </a:lnTo>
                  <a:lnTo>
                    <a:pt x="5" y="0"/>
                  </a:lnTo>
                  <a:lnTo>
                    <a:pt x="2" y="0"/>
                  </a:lnTo>
                  <a:lnTo>
                    <a:pt x="0" y="3"/>
                  </a:lnTo>
                  <a:lnTo>
                    <a:pt x="0" y="3"/>
                  </a:lnTo>
                  <a:lnTo>
                    <a:pt x="2" y="6"/>
                  </a:lnTo>
                  <a:lnTo>
                    <a:pt x="5" y="9"/>
                  </a:lnTo>
                  <a:lnTo>
                    <a:pt x="5"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11" name="Freeform 255"/>
            <p:cNvSpPr>
              <a:spLocks/>
            </p:cNvSpPr>
            <p:nvPr/>
          </p:nvSpPr>
          <p:spPr bwMode="auto">
            <a:xfrm>
              <a:off x="4484" y="344"/>
              <a:ext cx="9" cy="9"/>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12" name="Freeform 256"/>
            <p:cNvSpPr>
              <a:spLocks/>
            </p:cNvSpPr>
            <p:nvPr/>
          </p:nvSpPr>
          <p:spPr bwMode="auto">
            <a:xfrm>
              <a:off x="4484" y="379"/>
              <a:ext cx="9" cy="6"/>
            </a:xfrm>
            <a:custGeom>
              <a:avLst/>
              <a:gdLst>
                <a:gd name="T0" fmla="*/ 3 w 9"/>
                <a:gd name="T1" fmla="*/ 6 h 6"/>
                <a:gd name="T2" fmla="*/ 3 w 9"/>
                <a:gd name="T3" fmla="*/ 6 h 6"/>
                <a:gd name="T4" fmla="*/ 6 w 9"/>
                <a:gd name="T5" fmla="*/ 6 h 6"/>
                <a:gd name="T6" fmla="*/ 9 w 9"/>
                <a:gd name="T7" fmla="*/ 3 h 6"/>
                <a:gd name="T8" fmla="*/ 9 w 9"/>
                <a:gd name="T9" fmla="*/ 3 h 6"/>
                <a:gd name="T10" fmla="*/ 6 w 9"/>
                <a:gd name="T11" fmla="*/ 0 h 6"/>
                <a:gd name="T12" fmla="*/ 3 w 9"/>
                <a:gd name="T13" fmla="*/ 0 h 6"/>
                <a:gd name="T14" fmla="*/ 3 w 9"/>
                <a:gd name="T15" fmla="*/ 0 h 6"/>
                <a:gd name="T16" fmla="*/ 0 w 9"/>
                <a:gd name="T17" fmla="*/ 0 h 6"/>
                <a:gd name="T18" fmla="*/ 0 w 9"/>
                <a:gd name="T19" fmla="*/ 3 h 6"/>
                <a:gd name="T20" fmla="*/ 0 w 9"/>
                <a:gd name="T21" fmla="*/ 3 h 6"/>
                <a:gd name="T22" fmla="*/ 0 w 9"/>
                <a:gd name="T23" fmla="*/ 6 h 6"/>
                <a:gd name="T24" fmla="*/ 3 w 9"/>
                <a:gd name="T25" fmla="*/ 6 h 6"/>
                <a:gd name="T26" fmla="*/ 3 w 9"/>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6">
                  <a:moveTo>
                    <a:pt x="3" y="6"/>
                  </a:moveTo>
                  <a:lnTo>
                    <a:pt x="3" y="6"/>
                  </a:lnTo>
                  <a:lnTo>
                    <a:pt x="6" y="6"/>
                  </a:lnTo>
                  <a:lnTo>
                    <a:pt x="9" y="3"/>
                  </a:lnTo>
                  <a:lnTo>
                    <a:pt x="9" y="3"/>
                  </a:lnTo>
                  <a:lnTo>
                    <a:pt x="6" y="0"/>
                  </a:lnTo>
                  <a:lnTo>
                    <a:pt x="3" y="0"/>
                  </a:lnTo>
                  <a:lnTo>
                    <a:pt x="3" y="0"/>
                  </a:lnTo>
                  <a:lnTo>
                    <a:pt x="0" y="0"/>
                  </a:lnTo>
                  <a:lnTo>
                    <a:pt x="0" y="3"/>
                  </a:lnTo>
                  <a:lnTo>
                    <a:pt x="0" y="3"/>
                  </a:lnTo>
                  <a:lnTo>
                    <a:pt x="0" y="6"/>
                  </a:lnTo>
                  <a:lnTo>
                    <a:pt x="3" y="6"/>
                  </a:lnTo>
                  <a:lnTo>
                    <a:pt x="3"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13" name="Freeform 257"/>
            <p:cNvSpPr>
              <a:spLocks/>
            </p:cNvSpPr>
            <p:nvPr/>
          </p:nvSpPr>
          <p:spPr bwMode="auto">
            <a:xfrm>
              <a:off x="4484" y="415"/>
              <a:ext cx="9" cy="9"/>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14" name="Freeform 258"/>
            <p:cNvSpPr>
              <a:spLocks/>
            </p:cNvSpPr>
            <p:nvPr/>
          </p:nvSpPr>
          <p:spPr bwMode="auto">
            <a:xfrm>
              <a:off x="4484" y="450"/>
              <a:ext cx="9" cy="6"/>
            </a:xfrm>
            <a:custGeom>
              <a:avLst/>
              <a:gdLst>
                <a:gd name="T0" fmla="*/ 3 w 9"/>
                <a:gd name="T1" fmla="*/ 6 h 6"/>
                <a:gd name="T2" fmla="*/ 3 w 9"/>
                <a:gd name="T3" fmla="*/ 6 h 6"/>
                <a:gd name="T4" fmla="*/ 6 w 9"/>
                <a:gd name="T5" fmla="*/ 6 h 6"/>
                <a:gd name="T6" fmla="*/ 9 w 9"/>
                <a:gd name="T7" fmla="*/ 3 h 6"/>
                <a:gd name="T8" fmla="*/ 9 w 9"/>
                <a:gd name="T9" fmla="*/ 3 h 6"/>
                <a:gd name="T10" fmla="*/ 6 w 9"/>
                <a:gd name="T11" fmla="*/ 0 h 6"/>
                <a:gd name="T12" fmla="*/ 3 w 9"/>
                <a:gd name="T13" fmla="*/ 0 h 6"/>
                <a:gd name="T14" fmla="*/ 3 w 9"/>
                <a:gd name="T15" fmla="*/ 0 h 6"/>
                <a:gd name="T16" fmla="*/ 0 w 9"/>
                <a:gd name="T17" fmla="*/ 0 h 6"/>
                <a:gd name="T18" fmla="*/ 0 w 9"/>
                <a:gd name="T19" fmla="*/ 3 h 6"/>
                <a:gd name="T20" fmla="*/ 0 w 9"/>
                <a:gd name="T21" fmla="*/ 3 h 6"/>
                <a:gd name="T22" fmla="*/ 0 w 9"/>
                <a:gd name="T23" fmla="*/ 6 h 6"/>
                <a:gd name="T24" fmla="*/ 3 w 9"/>
                <a:gd name="T25" fmla="*/ 6 h 6"/>
                <a:gd name="T26" fmla="*/ 3 w 9"/>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6">
                  <a:moveTo>
                    <a:pt x="3" y="6"/>
                  </a:moveTo>
                  <a:lnTo>
                    <a:pt x="3" y="6"/>
                  </a:lnTo>
                  <a:lnTo>
                    <a:pt x="6" y="6"/>
                  </a:lnTo>
                  <a:lnTo>
                    <a:pt x="9" y="3"/>
                  </a:lnTo>
                  <a:lnTo>
                    <a:pt x="9" y="3"/>
                  </a:lnTo>
                  <a:lnTo>
                    <a:pt x="6" y="0"/>
                  </a:lnTo>
                  <a:lnTo>
                    <a:pt x="3" y="0"/>
                  </a:lnTo>
                  <a:lnTo>
                    <a:pt x="3" y="0"/>
                  </a:lnTo>
                  <a:lnTo>
                    <a:pt x="0" y="0"/>
                  </a:lnTo>
                  <a:lnTo>
                    <a:pt x="0" y="3"/>
                  </a:lnTo>
                  <a:lnTo>
                    <a:pt x="0" y="3"/>
                  </a:lnTo>
                  <a:lnTo>
                    <a:pt x="0" y="6"/>
                  </a:lnTo>
                  <a:lnTo>
                    <a:pt x="3" y="6"/>
                  </a:lnTo>
                  <a:lnTo>
                    <a:pt x="3"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15" name="Freeform 259"/>
            <p:cNvSpPr>
              <a:spLocks/>
            </p:cNvSpPr>
            <p:nvPr/>
          </p:nvSpPr>
          <p:spPr bwMode="auto">
            <a:xfrm>
              <a:off x="4484" y="486"/>
              <a:ext cx="9" cy="9"/>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16" name="Freeform 260"/>
            <p:cNvSpPr>
              <a:spLocks/>
            </p:cNvSpPr>
            <p:nvPr/>
          </p:nvSpPr>
          <p:spPr bwMode="auto">
            <a:xfrm>
              <a:off x="4484" y="521"/>
              <a:ext cx="9" cy="6"/>
            </a:xfrm>
            <a:custGeom>
              <a:avLst/>
              <a:gdLst>
                <a:gd name="T0" fmla="*/ 3 w 9"/>
                <a:gd name="T1" fmla="*/ 6 h 6"/>
                <a:gd name="T2" fmla="*/ 3 w 9"/>
                <a:gd name="T3" fmla="*/ 6 h 6"/>
                <a:gd name="T4" fmla="*/ 6 w 9"/>
                <a:gd name="T5" fmla="*/ 6 h 6"/>
                <a:gd name="T6" fmla="*/ 9 w 9"/>
                <a:gd name="T7" fmla="*/ 3 h 6"/>
                <a:gd name="T8" fmla="*/ 9 w 9"/>
                <a:gd name="T9" fmla="*/ 3 h 6"/>
                <a:gd name="T10" fmla="*/ 6 w 9"/>
                <a:gd name="T11" fmla="*/ 0 h 6"/>
                <a:gd name="T12" fmla="*/ 3 w 9"/>
                <a:gd name="T13" fmla="*/ 0 h 6"/>
                <a:gd name="T14" fmla="*/ 3 w 9"/>
                <a:gd name="T15" fmla="*/ 0 h 6"/>
                <a:gd name="T16" fmla="*/ 0 w 9"/>
                <a:gd name="T17" fmla="*/ 0 h 6"/>
                <a:gd name="T18" fmla="*/ 0 w 9"/>
                <a:gd name="T19" fmla="*/ 3 h 6"/>
                <a:gd name="T20" fmla="*/ 0 w 9"/>
                <a:gd name="T21" fmla="*/ 3 h 6"/>
                <a:gd name="T22" fmla="*/ 0 w 9"/>
                <a:gd name="T23" fmla="*/ 6 h 6"/>
                <a:gd name="T24" fmla="*/ 3 w 9"/>
                <a:gd name="T25" fmla="*/ 6 h 6"/>
                <a:gd name="T26" fmla="*/ 3 w 9"/>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6">
                  <a:moveTo>
                    <a:pt x="3" y="6"/>
                  </a:moveTo>
                  <a:lnTo>
                    <a:pt x="3" y="6"/>
                  </a:lnTo>
                  <a:lnTo>
                    <a:pt x="6" y="6"/>
                  </a:lnTo>
                  <a:lnTo>
                    <a:pt x="9" y="3"/>
                  </a:lnTo>
                  <a:lnTo>
                    <a:pt x="9" y="3"/>
                  </a:lnTo>
                  <a:lnTo>
                    <a:pt x="6" y="0"/>
                  </a:lnTo>
                  <a:lnTo>
                    <a:pt x="3" y="0"/>
                  </a:lnTo>
                  <a:lnTo>
                    <a:pt x="3" y="0"/>
                  </a:lnTo>
                  <a:lnTo>
                    <a:pt x="0" y="0"/>
                  </a:lnTo>
                  <a:lnTo>
                    <a:pt x="0" y="3"/>
                  </a:lnTo>
                  <a:lnTo>
                    <a:pt x="0" y="3"/>
                  </a:lnTo>
                  <a:lnTo>
                    <a:pt x="0" y="6"/>
                  </a:lnTo>
                  <a:lnTo>
                    <a:pt x="3" y="6"/>
                  </a:lnTo>
                  <a:lnTo>
                    <a:pt x="3"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17" name="Freeform 261"/>
            <p:cNvSpPr>
              <a:spLocks/>
            </p:cNvSpPr>
            <p:nvPr/>
          </p:nvSpPr>
          <p:spPr bwMode="auto">
            <a:xfrm>
              <a:off x="4484" y="557"/>
              <a:ext cx="9" cy="9"/>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18" name="Freeform 262"/>
            <p:cNvSpPr>
              <a:spLocks/>
            </p:cNvSpPr>
            <p:nvPr/>
          </p:nvSpPr>
          <p:spPr bwMode="auto">
            <a:xfrm>
              <a:off x="4484" y="592"/>
              <a:ext cx="9" cy="6"/>
            </a:xfrm>
            <a:custGeom>
              <a:avLst/>
              <a:gdLst>
                <a:gd name="T0" fmla="*/ 3 w 9"/>
                <a:gd name="T1" fmla="*/ 6 h 6"/>
                <a:gd name="T2" fmla="*/ 3 w 9"/>
                <a:gd name="T3" fmla="*/ 6 h 6"/>
                <a:gd name="T4" fmla="*/ 6 w 9"/>
                <a:gd name="T5" fmla="*/ 6 h 6"/>
                <a:gd name="T6" fmla="*/ 9 w 9"/>
                <a:gd name="T7" fmla="*/ 3 h 6"/>
                <a:gd name="T8" fmla="*/ 9 w 9"/>
                <a:gd name="T9" fmla="*/ 3 h 6"/>
                <a:gd name="T10" fmla="*/ 6 w 9"/>
                <a:gd name="T11" fmla="*/ 0 h 6"/>
                <a:gd name="T12" fmla="*/ 3 w 9"/>
                <a:gd name="T13" fmla="*/ 0 h 6"/>
                <a:gd name="T14" fmla="*/ 3 w 9"/>
                <a:gd name="T15" fmla="*/ 0 h 6"/>
                <a:gd name="T16" fmla="*/ 0 w 9"/>
                <a:gd name="T17" fmla="*/ 0 h 6"/>
                <a:gd name="T18" fmla="*/ 0 w 9"/>
                <a:gd name="T19" fmla="*/ 3 h 6"/>
                <a:gd name="T20" fmla="*/ 0 w 9"/>
                <a:gd name="T21" fmla="*/ 3 h 6"/>
                <a:gd name="T22" fmla="*/ 0 w 9"/>
                <a:gd name="T23" fmla="*/ 6 h 6"/>
                <a:gd name="T24" fmla="*/ 3 w 9"/>
                <a:gd name="T25" fmla="*/ 6 h 6"/>
                <a:gd name="T26" fmla="*/ 3 w 9"/>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6">
                  <a:moveTo>
                    <a:pt x="3" y="6"/>
                  </a:moveTo>
                  <a:lnTo>
                    <a:pt x="3" y="6"/>
                  </a:lnTo>
                  <a:lnTo>
                    <a:pt x="6" y="6"/>
                  </a:lnTo>
                  <a:lnTo>
                    <a:pt x="9" y="3"/>
                  </a:lnTo>
                  <a:lnTo>
                    <a:pt x="9" y="3"/>
                  </a:lnTo>
                  <a:lnTo>
                    <a:pt x="6" y="0"/>
                  </a:lnTo>
                  <a:lnTo>
                    <a:pt x="3" y="0"/>
                  </a:lnTo>
                  <a:lnTo>
                    <a:pt x="3" y="0"/>
                  </a:lnTo>
                  <a:lnTo>
                    <a:pt x="0" y="0"/>
                  </a:lnTo>
                  <a:lnTo>
                    <a:pt x="0" y="3"/>
                  </a:lnTo>
                  <a:lnTo>
                    <a:pt x="0" y="3"/>
                  </a:lnTo>
                  <a:lnTo>
                    <a:pt x="0" y="6"/>
                  </a:lnTo>
                  <a:lnTo>
                    <a:pt x="3" y="6"/>
                  </a:lnTo>
                  <a:lnTo>
                    <a:pt x="3"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19" name="Freeform 263"/>
            <p:cNvSpPr>
              <a:spLocks/>
            </p:cNvSpPr>
            <p:nvPr/>
          </p:nvSpPr>
          <p:spPr bwMode="auto">
            <a:xfrm>
              <a:off x="4484" y="628"/>
              <a:ext cx="9" cy="9"/>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20" name="Freeform 264"/>
            <p:cNvSpPr>
              <a:spLocks/>
            </p:cNvSpPr>
            <p:nvPr/>
          </p:nvSpPr>
          <p:spPr bwMode="auto">
            <a:xfrm>
              <a:off x="4484" y="660"/>
              <a:ext cx="9" cy="9"/>
            </a:xfrm>
            <a:custGeom>
              <a:avLst/>
              <a:gdLst>
                <a:gd name="T0" fmla="*/ 3 w 9"/>
                <a:gd name="T1" fmla="*/ 9 h 9"/>
                <a:gd name="T2" fmla="*/ 3 w 9"/>
                <a:gd name="T3" fmla="*/ 9 h 9"/>
                <a:gd name="T4" fmla="*/ 6 w 9"/>
                <a:gd name="T5" fmla="*/ 9 h 9"/>
                <a:gd name="T6" fmla="*/ 9 w 9"/>
                <a:gd name="T7" fmla="*/ 6 h 9"/>
                <a:gd name="T8" fmla="*/ 9 w 9"/>
                <a:gd name="T9" fmla="*/ 6 h 9"/>
                <a:gd name="T10" fmla="*/ 6 w 9"/>
                <a:gd name="T11" fmla="*/ 3 h 9"/>
                <a:gd name="T12" fmla="*/ 3 w 9"/>
                <a:gd name="T13" fmla="*/ 0 h 9"/>
                <a:gd name="T14" fmla="*/ 3 w 9"/>
                <a:gd name="T15" fmla="*/ 0 h 9"/>
                <a:gd name="T16" fmla="*/ 0 w 9"/>
                <a:gd name="T17" fmla="*/ 3 h 9"/>
                <a:gd name="T18" fmla="*/ 0 w 9"/>
                <a:gd name="T19" fmla="*/ 6 h 9"/>
                <a:gd name="T20" fmla="*/ 0 w 9"/>
                <a:gd name="T21" fmla="*/ 6 h 9"/>
                <a:gd name="T22" fmla="*/ 0 w 9"/>
                <a:gd name="T23" fmla="*/ 9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9"/>
                  </a:lnTo>
                  <a:lnTo>
                    <a:pt x="9" y="6"/>
                  </a:lnTo>
                  <a:lnTo>
                    <a:pt x="9" y="6"/>
                  </a:lnTo>
                  <a:lnTo>
                    <a:pt x="6" y="3"/>
                  </a:lnTo>
                  <a:lnTo>
                    <a:pt x="3" y="0"/>
                  </a:lnTo>
                  <a:lnTo>
                    <a:pt x="3" y="0"/>
                  </a:lnTo>
                  <a:lnTo>
                    <a:pt x="0" y="3"/>
                  </a:lnTo>
                  <a:lnTo>
                    <a:pt x="0" y="6"/>
                  </a:lnTo>
                  <a:lnTo>
                    <a:pt x="0" y="6"/>
                  </a:lnTo>
                  <a:lnTo>
                    <a:pt x="0" y="9"/>
                  </a:lnTo>
                  <a:lnTo>
                    <a:pt x="3" y="9"/>
                  </a:lnTo>
                  <a:lnTo>
                    <a:pt x="3"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21" name="Freeform 265"/>
            <p:cNvSpPr>
              <a:spLocks/>
            </p:cNvSpPr>
            <p:nvPr/>
          </p:nvSpPr>
          <p:spPr bwMode="auto">
            <a:xfrm>
              <a:off x="4484" y="699"/>
              <a:ext cx="9" cy="9"/>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22" name="Freeform 266"/>
            <p:cNvSpPr>
              <a:spLocks/>
            </p:cNvSpPr>
            <p:nvPr/>
          </p:nvSpPr>
          <p:spPr bwMode="auto">
            <a:xfrm>
              <a:off x="4484" y="732"/>
              <a:ext cx="9" cy="8"/>
            </a:xfrm>
            <a:custGeom>
              <a:avLst/>
              <a:gdLst>
                <a:gd name="T0" fmla="*/ 3 w 9"/>
                <a:gd name="T1" fmla="*/ 8 h 8"/>
                <a:gd name="T2" fmla="*/ 3 w 9"/>
                <a:gd name="T3" fmla="*/ 8 h 8"/>
                <a:gd name="T4" fmla="*/ 6 w 9"/>
                <a:gd name="T5" fmla="*/ 8 h 8"/>
                <a:gd name="T6" fmla="*/ 9 w 9"/>
                <a:gd name="T7" fmla="*/ 5 h 8"/>
                <a:gd name="T8" fmla="*/ 9 w 9"/>
                <a:gd name="T9" fmla="*/ 5 h 8"/>
                <a:gd name="T10" fmla="*/ 6 w 9"/>
                <a:gd name="T11" fmla="*/ 2 h 8"/>
                <a:gd name="T12" fmla="*/ 3 w 9"/>
                <a:gd name="T13" fmla="*/ 0 h 8"/>
                <a:gd name="T14" fmla="*/ 3 w 9"/>
                <a:gd name="T15" fmla="*/ 0 h 8"/>
                <a:gd name="T16" fmla="*/ 0 w 9"/>
                <a:gd name="T17" fmla="*/ 2 h 8"/>
                <a:gd name="T18" fmla="*/ 0 w 9"/>
                <a:gd name="T19" fmla="*/ 5 h 8"/>
                <a:gd name="T20" fmla="*/ 0 w 9"/>
                <a:gd name="T21" fmla="*/ 5 h 8"/>
                <a:gd name="T22" fmla="*/ 0 w 9"/>
                <a:gd name="T23" fmla="*/ 8 h 8"/>
                <a:gd name="T24" fmla="*/ 3 w 9"/>
                <a:gd name="T25" fmla="*/ 8 h 8"/>
                <a:gd name="T26" fmla="*/ 3 w 9"/>
                <a:gd name="T2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8">
                  <a:moveTo>
                    <a:pt x="3" y="8"/>
                  </a:moveTo>
                  <a:lnTo>
                    <a:pt x="3" y="8"/>
                  </a:lnTo>
                  <a:lnTo>
                    <a:pt x="6" y="8"/>
                  </a:lnTo>
                  <a:lnTo>
                    <a:pt x="9" y="5"/>
                  </a:lnTo>
                  <a:lnTo>
                    <a:pt x="9" y="5"/>
                  </a:lnTo>
                  <a:lnTo>
                    <a:pt x="6" y="2"/>
                  </a:lnTo>
                  <a:lnTo>
                    <a:pt x="3" y="0"/>
                  </a:lnTo>
                  <a:lnTo>
                    <a:pt x="3" y="0"/>
                  </a:lnTo>
                  <a:lnTo>
                    <a:pt x="0" y="2"/>
                  </a:lnTo>
                  <a:lnTo>
                    <a:pt x="0" y="5"/>
                  </a:lnTo>
                  <a:lnTo>
                    <a:pt x="0" y="5"/>
                  </a:lnTo>
                  <a:lnTo>
                    <a:pt x="0" y="8"/>
                  </a:lnTo>
                  <a:lnTo>
                    <a:pt x="3" y="8"/>
                  </a:lnTo>
                  <a:lnTo>
                    <a:pt x="3"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23" name="Freeform 267"/>
            <p:cNvSpPr>
              <a:spLocks/>
            </p:cNvSpPr>
            <p:nvPr/>
          </p:nvSpPr>
          <p:spPr bwMode="auto">
            <a:xfrm>
              <a:off x="4484" y="770"/>
              <a:ext cx="9" cy="9"/>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24" name="Freeform 268"/>
            <p:cNvSpPr>
              <a:spLocks/>
            </p:cNvSpPr>
            <p:nvPr/>
          </p:nvSpPr>
          <p:spPr bwMode="auto">
            <a:xfrm>
              <a:off x="4484" y="806"/>
              <a:ext cx="9" cy="5"/>
            </a:xfrm>
            <a:custGeom>
              <a:avLst/>
              <a:gdLst>
                <a:gd name="T0" fmla="*/ 3 w 9"/>
                <a:gd name="T1" fmla="*/ 5 h 5"/>
                <a:gd name="T2" fmla="*/ 3 w 9"/>
                <a:gd name="T3" fmla="*/ 5 h 5"/>
                <a:gd name="T4" fmla="*/ 6 w 9"/>
                <a:gd name="T5" fmla="*/ 5 h 5"/>
                <a:gd name="T6" fmla="*/ 9 w 9"/>
                <a:gd name="T7" fmla="*/ 3 h 5"/>
                <a:gd name="T8" fmla="*/ 9 w 9"/>
                <a:gd name="T9" fmla="*/ 3 h 5"/>
                <a:gd name="T10" fmla="*/ 6 w 9"/>
                <a:gd name="T11" fmla="*/ 0 h 5"/>
                <a:gd name="T12" fmla="*/ 3 w 9"/>
                <a:gd name="T13" fmla="*/ 0 h 5"/>
                <a:gd name="T14" fmla="*/ 3 w 9"/>
                <a:gd name="T15" fmla="*/ 0 h 5"/>
                <a:gd name="T16" fmla="*/ 0 w 9"/>
                <a:gd name="T17" fmla="*/ 0 h 5"/>
                <a:gd name="T18" fmla="*/ 0 w 9"/>
                <a:gd name="T19" fmla="*/ 3 h 5"/>
                <a:gd name="T20" fmla="*/ 0 w 9"/>
                <a:gd name="T21" fmla="*/ 3 h 5"/>
                <a:gd name="T22" fmla="*/ 0 w 9"/>
                <a:gd name="T23" fmla="*/ 5 h 5"/>
                <a:gd name="T24" fmla="*/ 3 w 9"/>
                <a:gd name="T25" fmla="*/ 5 h 5"/>
                <a:gd name="T26" fmla="*/ 3 w 9"/>
                <a:gd name="T2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5">
                  <a:moveTo>
                    <a:pt x="3" y="5"/>
                  </a:moveTo>
                  <a:lnTo>
                    <a:pt x="3" y="5"/>
                  </a:lnTo>
                  <a:lnTo>
                    <a:pt x="6" y="5"/>
                  </a:lnTo>
                  <a:lnTo>
                    <a:pt x="9" y="3"/>
                  </a:lnTo>
                  <a:lnTo>
                    <a:pt x="9" y="3"/>
                  </a:lnTo>
                  <a:lnTo>
                    <a:pt x="6" y="0"/>
                  </a:lnTo>
                  <a:lnTo>
                    <a:pt x="3" y="0"/>
                  </a:lnTo>
                  <a:lnTo>
                    <a:pt x="3" y="0"/>
                  </a:lnTo>
                  <a:lnTo>
                    <a:pt x="0" y="0"/>
                  </a:lnTo>
                  <a:lnTo>
                    <a:pt x="0" y="3"/>
                  </a:lnTo>
                  <a:lnTo>
                    <a:pt x="0" y="3"/>
                  </a:lnTo>
                  <a:lnTo>
                    <a:pt x="0" y="5"/>
                  </a:lnTo>
                  <a:lnTo>
                    <a:pt x="3" y="5"/>
                  </a:lnTo>
                  <a:lnTo>
                    <a:pt x="3"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25" name="Freeform 269"/>
            <p:cNvSpPr>
              <a:spLocks/>
            </p:cNvSpPr>
            <p:nvPr/>
          </p:nvSpPr>
          <p:spPr bwMode="auto">
            <a:xfrm>
              <a:off x="4484" y="841"/>
              <a:ext cx="9" cy="9"/>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26" name="Freeform 270"/>
            <p:cNvSpPr>
              <a:spLocks/>
            </p:cNvSpPr>
            <p:nvPr/>
          </p:nvSpPr>
          <p:spPr bwMode="auto">
            <a:xfrm>
              <a:off x="4484" y="877"/>
              <a:ext cx="9" cy="6"/>
            </a:xfrm>
            <a:custGeom>
              <a:avLst/>
              <a:gdLst>
                <a:gd name="T0" fmla="*/ 3 w 9"/>
                <a:gd name="T1" fmla="*/ 6 h 6"/>
                <a:gd name="T2" fmla="*/ 3 w 9"/>
                <a:gd name="T3" fmla="*/ 6 h 6"/>
                <a:gd name="T4" fmla="*/ 6 w 9"/>
                <a:gd name="T5" fmla="*/ 6 h 6"/>
                <a:gd name="T6" fmla="*/ 9 w 9"/>
                <a:gd name="T7" fmla="*/ 3 h 6"/>
                <a:gd name="T8" fmla="*/ 9 w 9"/>
                <a:gd name="T9" fmla="*/ 3 h 6"/>
                <a:gd name="T10" fmla="*/ 6 w 9"/>
                <a:gd name="T11" fmla="*/ 0 h 6"/>
                <a:gd name="T12" fmla="*/ 3 w 9"/>
                <a:gd name="T13" fmla="*/ 0 h 6"/>
                <a:gd name="T14" fmla="*/ 3 w 9"/>
                <a:gd name="T15" fmla="*/ 0 h 6"/>
                <a:gd name="T16" fmla="*/ 0 w 9"/>
                <a:gd name="T17" fmla="*/ 0 h 6"/>
                <a:gd name="T18" fmla="*/ 0 w 9"/>
                <a:gd name="T19" fmla="*/ 3 h 6"/>
                <a:gd name="T20" fmla="*/ 0 w 9"/>
                <a:gd name="T21" fmla="*/ 3 h 6"/>
                <a:gd name="T22" fmla="*/ 0 w 9"/>
                <a:gd name="T23" fmla="*/ 6 h 6"/>
                <a:gd name="T24" fmla="*/ 3 w 9"/>
                <a:gd name="T25" fmla="*/ 6 h 6"/>
                <a:gd name="T26" fmla="*/ 3 w 9"/>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6">
                  <a:moveTo>
                    <a:pt x="3" y="6"/>
                  </a:moveTo>
                  <a:lnTo>
                    <a:pt x="3" y="6"/>
                  </a:lnTo>
                  <a:lnTo>
                    <a:pt x="6" y="6"/>
                  </a:lnTo>
                  <a:lnTo>
                    <a:pt x="9" y="3"/>
                  </a:lnTo>
                  <a:lnTo>
                    <a:pt x="9" y="3"/>
                  </a:lnTo>
                  <a:lnTo>
                    <a:pt x="6" y="0"/>
                  </a:lnTo>
                  <a:lnTo>
                    <a:pt x="3" y="0"/>
                  </a:lnTo>
                  <a:lnTo>
                    <a:pt x="3" y="0"/>
                  </a:lnTo>
                  <a:lnTo>
                    <a:pt x="0" y="0"/>
                  </a:lnTo>
                  <a:lnTo>
                    <a:pt x="0" y="3"/>
                  </a:lnTo>
                  <a:lnTo>
                    <a:pt x="0" y="3"/>
                  </a:lnTo>
                  <a:lnTo>
                    <a:pt x="0" y="6"/>
                  </a:lnTo>
                  <a:lnTo>
                    <a:pt x="3" y="6"/>
                  </a:lnTo>
                  <a:lnTo>
                    <a:pt x="3"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27" name="Freeform 271"/>
            <p:cNvSpPr>
              <a:spLocks/>
            </p:cNvSpPr>
            <p:nvPr/>
          </p:nvSpPr>
          <p:spPr bwMode="auto">
            <a:xfrm>
              <a:off x="4484" y="912"/>
              <a:ext cx="9" cy="9"/>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28" name="Freeform 272"/>
            <p:cNvSpPr>
              <a:spLocks/>
            </p:cNvSpPr>
            <p:nvPr/>
          </p:nvSpPr>
          <p:spPr bwMode="auto">
            <a:xfrm>
              <a:off x="4484" y="945"/>
              <a:ext cx="9" cy="9"/>
            </a:xfrm>
            <a:custGeom>
              <a:avLst/>
              <a:gdLst>
                <a:gd name="T0" fmla="*/ 3 w 9"/>
                <a:gd name="T1" fmla="*/ 9 h 9"/>
                <a:gd name="T2" fmla="*/ 3 w 9"/>
                <a:gd name="T3" fmla="*/ 9 h 9"/>
                <a:gd name="T4" fmla="*/ 6 w 9"/>
                <a:gd name="T5" fmla="*/ 9 h 9"/>
                <a:gd name="T6" fmla="*/ 9 w 9"/>
                <a:gd name="T7" fmla="*/ 6 h 9"/>
                <a:gd name="T8" fmla="*/ 9 w 9"/>
                <a:gd name="T9" fmla="*/ 6 h 9"/>
                <a:gd name="T10" fmla="*/ 6 w 9"/>
                <a:gd name="T11" fmla="*/ 3 h 9"/>
                <a:gd name="T12" fmla="*/ 3 w 9"/>
                <a:gd name="T13" fmla="*/ 0 h 9"/>
                <a:gd name="T14" fmla="*/ 3 w 9"/>
                <a:gd name="T15" fmla="*/ 0 h 9"/>
                <a:gd name="T16" fmla="*/ 0 w 9"/>
                <a:gd name="T17" fmla="*/ 3 h 9"/>
                <a:gd name="T18" fmla="*/ 0 w 9"/>
                <a:gd name="T19" fmla="*/ 6 h 9"/>
                <a:gd name="T20" fmla="*/ 0 w 9"/>
                <a:gd name="T21" fmla="*/ 6 h 9"/>
                <a:gd name="T22" fmla="*/ 0 w 9"/>
                <a:gd name="T23" fmla="*/ 9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9"/>
                  </a:lnTo>
                  <a:lnTo>
                    <a:pt x="9" y="6"/>
                  </a:lnTo>
                  <a:lnTo>
                    <a:pt x="9" y="6"/>
                  </a:lnTo>
                  <a:lnTo>
                    <a:pt x="6" y="3"/>
                  </a:lnTo>
                  <a:lnTo>
                    <a:pt x="3" y="0"/>
                  </a:lnTo>
                  <a:lnTo>
                    <a:pt x="3" y="0"/>
                  </a:lnTo>
                  <a:lnTo>
                    <a:pt x="0" y="3"/>
                  </a:lnTo>
                  <a:lnTo>
                    <a:pt x="0" y="6"/>
                  </a:lnTo>
                  <a:lnTo>
                    <a:pt x="0" y="6"/>
                  </a:lnTo>
                  <a:lnTo>
                    <a:pt x="0" y="9"/>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29" name="Freeform 273"/>
            <p:cNvSpPr>
              <a:spLocks/>
            </p:cNvSpPr>
            <p:nvPr/>
          </p:nvSpPr>
          <p:spPr bwMode="auto">
            <a:xfrm>
              <a:off x="4484" y="983"/>
              <a:ext cx="9" cy="9"/>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30" name="Freeform 274"/>
            <p:cNvSpPr>
              <a:spLocks/>
            </p:cNvSpPr>
            <p:nvPr/>
          </p:nvSpPr>
          <p:spPr bwMode="auto">
            <a:xfrm>
              <a:off x="4502" y="326"/>
              <a:ext cx="9" cy="6"/>
            </a:xfrm>
            <a:custGeom>
              <a:avLst/>
              <a:gdLst>
                <a:gd name="T0" fmla="*/ 6 w 9"/>
                <a:gd name="T1" fmla="*/ 6 h 6"/>
                <a:gd name="T2" fmla="*/ 6 w 9"/>
                <a:gd name="T3" fmla="*/ 6 h 6"/>
                <a:gd name="T4" fmla="*/ 9 w 9"/>
                <a:gd name="T5" fmla="*/ 6 h 6"/>
                <a:gd name="T6" fmla="*/ 9 w 9"/>
                <a:gd name="T7" fmla="*/ 3 h 6"/>
                <a:gd name="T8" fmla="*/ 9 w 9"/>
                <a:gd name="T9" fmla="*/ 3 h 6"/>
                <a:gd name="T10" fmla="*/ 9 w 9"/>
                <a:gd name="T11" fmla="*/ 0 h 6"/>
                <a:gd name="T12" fmla="*/ 6 w 9"/>
                <a:gd name="T13" fmla="*/ 0 h 6"/>
                <a:gd name="T14" fmla="*/ 6 w 9"/>
                <a:gd name="T15" fmla="*/ 0 h 6"/>
                <a:gd name="T16" fmla="*/ 3 w 9"/>
                <a:gd name="T17" fmla="*/ 0 h 6"/>
                <a:gd name="T18" fmla="*/ 0 w 9"/>
                <a:gd name="T19" fmla="*/ 3 h 6"/>
                <a:gd name="T20" fmla="*/ 0 w 9"/>
                <a:gd name="T21" fmla="*/ 3 h 6"/>
                <a:gd name="T22" fmla="*/ 3 w 9"/>
                <a:gd name="T23" fmla="*/ 6 h 6"/>
                <a:gd name="T24" fmla="*/ 6 w 9"/>
                <a:gd name="T25" fmla="*/ 6 h 6"/>
                <a:gd name="T26" fmla="*/ 6 w 9"/>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6">
                  <a:moveTo>
                    <a:pt x="6" y="6"/>
                  </a:moveTo>
                  <a:lnTo>
                    <a:pt x="6" y="6"/>
                  </a:lnTo>
                  <a:lnTo>
                    <a:pt x="9" y="6"/>
                  </a:lnTo>
                  <a:lnTo>
                    <a:pt x="9" y="3"/>
                  </a:lnTo>
                  <a:lnTo>
                    <a:pt x="9" y="3"/>
                  </a:lnTo>
                  <a:lnTo>
                    <a:pt x="9" y="0"/>
                  </a:lnTo>
                  <a:lnTo>
                    <a:pt x="6" y="0"/>
                  </a:lnTo>
                  <a:lnTo>
                    <a:pt x="6" y="0"/>
                  </a:lnTo>
                  <a:lnTo>
                    <a:pt x="3" y="0"/>
                  </a:lnTo>
                  <a:lnTo>
                    <a:pt x="0" y="3"/>
                  </a:lnTo>
                  <a:lnTo>
                    <a:pt x="0" y="3"/>
                  </a:lnTo>
                  <a:lnTo>
                    <a:pt x="3" y="6"/>
                  </a:lnTo>
                  <a:lnTo>
                    <a:pt x="6" y="6"/>
                  </a:lnTo>
                  <a:lnTo>
                    <a:pt x="6"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31" name="Freeform 275"/>
            <p:cNvSpPr>
              <a:spLocks/>
            </p:cNvSpPr>
            <p:nvPr/>
          </p:nvSpPr>
          <p:spPr bwMode="auto">
            <a:xfrm>
              <a:off x="4502" y="358"/>
              <a:ext cx="9" cy="9"/>
            </a:xfrm>
            <a:custGeom>
              <a:avLst/>
              <a:gdLst>
                <a:gd name="T0" fmla="*/ 6 w 9"/>
                <a:gd name="T1" fmla="*/ 9 h 9"/>
                <a:gd name="T2" fmla="*/ 6 w 9"/>
                <a:gd name="T3" fmla="*/ 9 h 9"/>
                <a:gd name="T4" fmla="*/ 9 w 9"/>
                <a:gd name="T5" fmla="*/ 9 h 9"/>
                <a:gd name="T6" fmla="*/ 9 w 9"/>
                <a:gd name="T7" fmla="*/ 6 h 9"/>
                <a:gd name="T8" fmla="*/ 9 w 9"/>
                <a:gd name="T9" fmla="*/ 6 h 9"/>
                <a:gd name="T10" fmla="*/ 9 w 9"/>
                <a:gd name="T11" fmla="*/ 3 h 9"/>
                <a:gd name="T12" fmla="*/ 6 w 9"/>
                <a:gd name="T13" fmla="*/ 0 h 9"/>
                <a:gd name="T14" fmla="*/ 6 w 9"/>
                <a:gd name="T15" fmla="*/ 0 h 9"/>
                <a:gd name="T16" fmla="*/ 3 w 9"/>
                <a:gd name="T17" fmla="*/ 3 h 9"/>
                <a:gd name="T18" fmla="*/ 0 w 9"/>
                <a:gd name="T19" fmla="*/ 6 h 9"/>
                <a:gd name="T20" fmla="*/ 0 w 9"/>
                <a:gd name="T21" fmla="*/ 6 h 9"/>
                <a:gd name="T22" fmla="*/ 3 w 9"/>
                <a:gd name="T23" fmla="*/ 9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9"/>
                  </a:lnTo>
                  <a:lnTo>
                    <a:pt x="9" y="6"/>
                  </a:lnTo>
                  <a:lnTo>
                    <a:pt x="9" y="6"/>
                  </a:lnTo>
                  <a:lnTo>
                    <a:pt x="9" y="3"/>
                  </a:lnTo>
                  <a:lnTo>
                    <a:pt x="6" y="0"/>
                  </a:lnTo>
                  <a:lnTo>
                    <a:pt x="6" y="0"/>
                  </a:lnTo>
                  <a:lnTo>
                    <a:pt x="3" y="3"/>
                  </a:lnTo>
                  <a:lnTo>
                    <a:pt x="0" y="6"/>
                  </a:lnTo>
                  <a:lnTo>
                    <a:pt x="0" y="6"/>
                  </a:lnTo>
                  <a:lnTo>
                    <a:pt x="3" y="9"/>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32" name="Freeform 276"/>
            <p:cNvSpPr>
              <a:spLocks/>
            </p:cNvSpPr>
            <p:nvPr/>
          </p:nvSpPr>
          <p:spPr bwMode="auto">
            <a:xfrm>
              <a:off x="4502" y="397"/>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33" name="Freeform 277"/>
            <p:cNvSpPr>
              <a:spLocks/>
            </p:cNvSpPr>
            <p:nvPr/>
          </p:nvSpPr>
          <p:spPr bwMode="auto">
            <a:xfrm>
              <a:off x="4502" y="430"/>
              <a:ext cx="9" cy="8"/>
            </a:xfrm>
            <a:custGeom>
              <a:avLst/>
              <a:gdLst>
                <a:gd name="T0" fmla="*/ 6 w 9"/>
                <a:gd name="T1" fmla="*/ 8 h 8"/>
                <a:gd name="T2" fmla="*/ 6 w 9"/>
                <a:gd name="T3" fmla="*/ 8 h 8"/>
                <a:gd name="T4" fmla="*/ 9 w 9"/>
                <a:gd name="T5" fmla="*/ 8 h 8"/>
                <a:gd name="T6" fmla="*/ 9 w 9"/>
                <a:gd name="T7" fmla="*/ 5 h 8"/>
                <a:gd name="T8" fmla="*/ 9 w 9"/>
                <a:gd name="T9" fmla="*/ 5 h 8"/>
                <a:gd name="T10" fmla="*/ 9 w 9"/>
                <a:gd name="T11" fmla="*/ 2 h 8"/>
                <a:gd name="T12" fmla="*/ 6 w 9"/>
                <a:gd name="T13" fmla="*/ 0 h 8"/>
                <a:gd name="T14" fmla="*/ 6 w 9"/>
                <a:gd name="T15" fmla="*/ 0 h 8"/>
                <a:gd name="T16" fmla="*/ 3 w 9"/>
                <a:gd name="T17" fmla="*/ 2 h 8"/>
                <a:gd name="T18" fmla="*/ 0 w 9"/>
                <a:gd name="T19" fmla="*/ 5 h 8"/>
                <a:gd name="T20" fmla="*/ 0 w 9"/>
                <a:gd name="T21" fmla="*/ 5 h 8"/>
                <a:gd name="T22" fmla="*/ 3 w 9"/>
                <a:gd name="T23" fmla="*/ 8 h 8"/>
                <a:gd name="T24" fmla="*/ 6 w 9"/>
                <a:gd name="T25" fmla="*/ 8 h 8"/>
                <a:gd name="T26" fmla="*/ 6 w 9"/>
                <a:gd name="T2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8">
                  <a:moveTo>
                    <a:pt x="6" y="8"/>
                  </a:moveTo>
                  <a:lnTo>
                    <a:pt x="6" y="8"/>
                  </a:lnTo>
                  <a:lnTo>
                    <a:pt x="9" y="8"/>
                  </a:lnTo>
                  <a:lnTo>
                    <a:pt x="9" y="5"/>
                  </a:lnTo>
                  <a:lnTo>
                    <a:pt x="9" y="5"/>
                  </a:lnTo>
                  <a:lnTo>
                    <a:pt x="9" y="2"/>
                  </a:lnTo>
                  <a:lnTo>
                    <a:pt x="6" y="0"/>
                  </a:lnTo>
                  <a:lnTo>
                    <a:pt x="6" y="0"/>
                  </a:lnTo>
                  <a:lnTo>
                    <a:pt x="3" y="2"/>
                  </a:lnTo>
                  <a:lnTo>
                    <a:pt x="0" y="5"/>
                  </a:lnTo>
                  <a:lnTo>
                    <a:pt x="0" y="5"/>
                  </a:lnTo>
                  <a:lnTo>
                    <a:pt x="3" y="8"/>
                  </a:lnTo>
                  <a:lnTo>
                    <a:pt x="6" y="8"/>
                  </a:lnTo>
                  <a:lnTo>
                    <a:pt x="6"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34" name="Freeform 278"/>
            <p:cNvSpPr>
              <a:spLocks/>
            </p:cNvSpPr>
            <p:nvPr/>
          </p:nvSpPr>
          <p:spPr bwMode="auto">
            <a:xfrm>
              <a:off x="4502" y="468"/>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35" name="Freeform 279"/>
            <p:cNvSpPr>
              <a:spLocks/>
            </p:cNvSpPr>
            <p:nvPr/>
          </p:nvSpPr>
          <p:spPr bwMode="auto">
            <a:xfrm>
              <a:off x="4502" y="501"/>
              <a:ext cx="9" cy="8"/>
            </a:xfrm>
            <a:custGeom>
              <a:avLst/>
              <a:gdLst>
                <a:gd name="T0" fmla="*/ 6 w 9"/>
                <a:gd name="T1" fmla="*/ 8 h 8"/>
                <a:gd name="T2" fmla="*/ 6 w 9"/>
                <a:gd name="T3" fmla="*/ 8 h 8"/>
                <a:gd name="T4" fmla="*/ 9 w 9"/>
                <a:gd name="T5" fmla="*/ 8 h 8"/>
                <a:gd name="T6" fmla="*/ 9 w 9"/>
                <a:gd name="T7" fmla="*/ 5 h 8"/>
                <a:gd name="T8" fmla="*/ 9 w 9"/>
                <a:gd name="T9" fmla="*/ 5 h 8"/>
                <a:gd name="T10" fmla="*/ 9 w 9"/>
                <a:gd name="T11" fmla="*/ 3 h 8"/>
                <a:gd name="T12" fmla="*/ 6 w 9"/>
                <a:gd name="T13" fmla="*/ 0 h 8"/>
                <a:gd name="T14" fmla="*/ 6 w 9"/>
                <a:gd name="T15" fmla="*/ 0 h 8"/>
                <a:gd name="T16" fmla="*/ 3 w 9"/>
                <a:gd name="T17" fmla="*/ 3 h 8"/>
                <a:gd name="T18" fmla="*/ 0 w 9"/>
                <a:gd name="T19" fmla="*/ 5 h 8"/>
                <a:gd name="T20" fmla="*/ 0 w 9"/>
                <a:gd name="T21" fmla="*/ 5 h 8"/>
                <a:gd name="T22" fmla="*/ 3 w 9"/>
                <a:gd name="T23" fmla="*/ 8 h 8"/>
                <a:gd name="T24" fmla="*/ 6 w 9"/>
                <a:gd name="T25" fmla="*/ 8 h 8"/>
                <a:gd name="T26" fmla="*/ 6 w 9"/>
                <a:gd name="T2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8">
                  <a:moveTo>
                    <a:pt x="6" y="8"/>
                  </a:moveTo>
                  <a:lnTo>
                    <a:pt x="6" y="8"/>
                  </a:lnTo>
                  <a:lnTo>
                    <a:pt x="9" y="8"/>
                  </a:lnTo>
                  <a:lnTo>
                    <a:pt x="9" y="5"/>
                  </a:lnTo>
                  <a:lnTo>
                    <a:pt x="9" y="5"/>
                  </a:lnTo>
                  <a:lnTo>
                    <a:pt x="9" y="3"/>
                  </a:lnTo>
                  <a:lnTo>
                    <a:pt x="6" y="0"/>
                  </a:lnTo>
                  <a:lnTo>
                    <a:pt x="6" y="0"/>
                  </a:lnTo>
                  <a:lnTo>
                    <a:pt x="3" y="3"/>
                  </a:lnTo>
                  <a:lnTo>
                    <a:pt x="0" y="5"/>
                  </a:lnTo>
                  <a:lnTo>
                    <a:pt x="0" y="5"/>
                  </a:lnTo>
                  <a:lnTo>
                    <a:pt x="3" y="8"/>
                  </a:lnTo>
                  <a:lnTo>
                    <a:pt x="6" y="8"/>
                  </a:lnTo>
                  <a:lnTo>
                    <a:pt x="6"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36" name="Freeform 280"/>
            <p:cNvSpPr>
              <a:spLocks/>
            </p:cNvSpPr>
            <p:nvPr/>
          </p:nvSpPr>
          <p:spPr bwMode="auto">
            <a:xfrm>
              <a:off x="4502" y="539"/>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37" name="Freeform 281"/>
            <p:cNvSpPr>
              <a:spLocks/>
            </p:cNvSpPr>
            <p:nvPr/>
          </p:nvSpPr>
          <p:spPr bwMode="auto">
            <a:xfrm>
              <a:off x="4502" y="572"/>
              <a:ext cx="9" cy="9"/>
            </a:xfrm>
            <a:custGeom>
              <a:avLst/>
              <a:gdLst>
                <a:gd name="T0" fmla="*/ 6 w 9"/>
                <a:gd name="T1" fmla="*/ 9 h 9"/>
                <a:gd name="T2" fmla="*/ 6 w 9"/>
                <a:gd name="T3" fmla="*/ 9 h 9"/>
                <a:gd name="T4" fmla="*/ 9 w 9"/>
                <a:gd name="T5" fmla="*/ 9 h 9"/>
                <a:gd name="T6" fmla="*/ 9 w 9"/>
                <a:gd name="T7" fmla="*/ 6 h 9"/>
                <a:gd name="T8" fmla="*/ 9 w 9"/>
                <a:gd name="T9" fmla="*/ 6 h 9"/>
                <a:gd name="T10" fmla="*/ 9 w 9"/>
                <a:gd name="T11" fmla="*/ 3 h 9"/>
                <a:gd name="T12" fmla="*/ 6 w 9"/>
                <a:gd name="T13" fmla="*/ 0 h 9"/>
                <a:gd name="T14" fmla="*/ 6 w 9"/>
                <a:gd name="T15" fmla="*/ 0 h 9"/>
                <a:gd name="T16" fmla="*/ 3 w 9"/>
                <a:gd name="T17" fmla="*/ 3 h 9"/>
                <a:gd name="T18" fmla="*/ 0 w 9"/>
                <a:gd name="T19" fmla="*/ 6 h 9"/>
                <a:gd name="T20" fmla="*/ 0 w 9"/>
                <a:gd name="T21" fmla="*/ 6 h 9"/>
                <a:gd name="T22" fmla="*/ 3 w 9"/>
                <a:gd name="T23" fmla="*/ 9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9"/>
                  </a:lnTo>
                  <a:lnTo>
                    <a:pt x="9" y="6"/>
                  </a:lnTo>
                  <a:lnTo>
                    <a:pt x="9" y="6"/>
                  </a:lnTo>
                  <a:lnTo>
                    <a:pt x="9" y="3"/>
                  </a:lnTo>
                  <a:lnTo>
                    <a:pt x="6" y="0"/>
                  </a:lnTo>
                  <a:lnTo>
                    <a:pt x="6" y="0"/>
                  </a:lnTo>
                  <a:lnTo>
                    <a:pt x="3" y="3"/>
                  </a:lnTo>
                  <a:lnTo>
                    <a:pt x="0" y="6"/>
                  </a:lnTo>
                  <a:lnTo>
                    <a:pt x="0" y="6"/>
                  </a:lnTo>
                  <a:lnTo>
                    <a:pt x="3" y="9"/>
                  </a:lnTo>
                  <a:lnTo>
                    <a:pt x="6" y="9"/>
                  </a:lnTo>
                  <a:lnTo>
                    <a:pt x="6"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38" name="Freeform 282"/>
            <p:cNvSpPr>
              <a:spLocks/>
            </p:cNvSpPr>
            <p:nvPr/>
          </p:nvSpPr>
          <p:spPr bwMode="auto">
            <a:xfrm>
              <a:off x="4502" y="610"/>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39" name="Freeform 283"/>
            <p:cNvSpPr>
              <a:spLocks/>
            </p:cNvSpPr>
            <p:nvPr/>
          </p:nvSpPr>
          <p:spPr bwMode="auto">
            <a:xfrm>
              <a:off x="4502" y="643"/>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40" name="Freeform 284"/>
            <p:cNvSpPr>
              <a:spLocks/>
            </p:cNvSpPr>
            <p:nvPr/>
          </p:nvSpPr>
          <p:spPr bwMode="auto">
            <a:xfrm>
              <a:off x="4502" y="681"/>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41" name="Freeform 285"/>
            <p:cNvSpPr>
              <a:spLocks/>
            </p:cNvSpPr>
            <p:nvPr/>
          </p:nvSpPr>
          <p:spPr bwMode="auto">
            <a:xfrm>
              <a:off x="4502" y="714"/>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42" name="Freeform 286"/>
            <p:cNvSpPr>
              <a:spLocks/>
            </p:cNvSpPr>
            <p:nvPr/>
          </p:nvSpPr>
          <p:spPr bwMode="auto">
            <a:xfrm>
              <a:off x="4502" y="752"/>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43" name="Freeform 287"/>
            <p:cNvSpPr>
              <a:spLocks/>
            </p:cNvSpPr>
            <p:nvPr/>
          </p:nvSpPr>
          <p:spPr bwMode="auto">
            <a:xfrm>
              <a:off x="4502" y="785"/>
              <a:ext cx="9" cy="9"/>
            </a:xfrm>
            <a:custGeom>
              <a:avLst/>
              <a:gdLst>
                <a:gd name="T0" fmla="*/ 6 w 9"/>
                <a:gd name="T1" fmla="*/ 9 h 9"/>
                <a:gd name="T2" fmla="*/ 6 w 9"/>
                <a:gd name="T3" fmla="*/ 9 h 9"/>
                <a:gd name="T4" fmla="*/ 9 w 9"/>
                <a:gd name="T5" fmla="*/ 9 h 9"/>
                <a:gd name="T6" fmla="*/ 9 w 9"/>
                <a:gd name="T7" fmla="*/ 6 h 9"/>
                <a:gd name="T8" fmla="*/ 9 w 9"/>
                <a:gd name="T9" fmla="*/ 6 h 9"/>
                <a:gd name="T10" fmla="*/ 9 w 9"/>
                <a:gd name="T11" fmla="*/ 3 h 9"/>
                <a:gd name="T12" fmla="*/ 6 w 9"/>
                <a:gd name="T13" fmla="*/ 0 h 9"/>
                <a:gd name="T14" fmla="*/ 6 w 9"/>
                <a:gd name="T15" fmla="*/ 0 h 9"/>
                <a:gd name="T16" fmla="*/ 3 w 9"/>
                <a:gd name="T17" fmla="*/ 3 h 9"/>
                <a:gd name="T18" fmla="*/ 0 w 9"/>
                <a:gd name="T19" fmla="*/ 6 h 9"/>
                <a:gd name="T20" fmla="*/ 0 w 9"/>
                <a:gd name="T21" fmla="*/ 6 h 9"/>
                <a:gd name="T22" fmla="*/ 3 w 9"/>
                <a:gd name="T23" fmla="*/ 9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9"/>
                  </a:lnTo>
                  <a:lnTo>
                    <a:pt x="9" y="6"/>
                  </a:lnTo>
                  <a:lnTo>
                    <a:pt x="9" y="6"/>
                  </a:lnTo>
                  <a:lnTo>
                    <a:pt x="9" y="3"/>
                  </a:lnTo>
                  <a:lnTo>
                    <a:pt x="6" y="0"/>
                  </a:lnTo>
                  <a:lnTo>
                    <a:pt x="6" y="0"/>
                  </a:lnTo>
                  <a:lnTo>
                    <a:pt x="3" y="3"/>
                  </a:lnTo>
                  <a:lnTo>
                    <a:pt x="0" y="6"/>
                  </a:lnTo>
                  <a:lnTo>
                    <a:pt x="0" y="6"/>
                  </a:lnTo>
                  <a:lnTo>
                    <a:pt x="3" y="9"/>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44" name="Freeform 288"/>
            <p:cNvSpPr>
              <a:spLocks/>
            </p:cNvSpPr>
            <p:nvPr/>
          </p:nvSpPr>
          <p:spPr bwMode="auto">
            <a:xfrm>
              <a:off x="4502" y="823"/>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45" name="Freeform 289"/>
            <p:cNvSpPr>
              <a:spLocks/>
            </p:cNvSpPr>
            <p:nvPr/>
          </p:nvSpPr>
          <p:spPr bwMode="auto">
            <a:xfrm>
              <a:off x="4502" y="856"/>
              <a:ext cx="9" cy="9"/>
            </a:xfrm>
            <a:custGeom>
              <a:avLst/>
              <a:gdLst>
                <a:gd name="T0" fmla="*/ 6 w 9"/>
                <a:gd name="T1" fmla="*/ 9 h 9"/>
                <a:gd name="T2" fmla="*/ 6 w 9"/>
                <a:gd name="T3" fmla="*/ 9 h 9"/>
                <a:gd name="T4" fmla="*/ 9 w 9"/>
                <a:gd name="T5" fmla="*/ 9 h 9"/>
                <a:gd name="T6" fmla="*/ 9 w 9"/>
                <a:gd name="T7" fmla="*/ 6 h 9"/>
                <a:gd name="T8" fmla="*/ 9 w 9"/>
                <a:gd name="T9" fmla="*/ 6 h 9"/>
                <a:gd name="T10" fmla="*/ 9 w 9"/>
                <a:gd name="T11" fmla="*/ 3 h 9"/>
                <a:gd name="T12" fmla="*/ 6 w 9"/>
                <a:gd name="T13" fmla="*/ 0 h 9"/>
                <a:gd name="T14" fmla="*/ 6 w 9"/>
                <a:gd name="T15" fmla="*/ 0 h 9"/>
                <a:gd name="T16" fmla="*/ 3 w 9"/>
                <a:gd name="T17" fmla="*/ 3 h 9"/>
                <a:gd name="T18" fmla="*/ 0 w 9"/>
                <a:gd name="T19" fmla="*/ 6 h 9"/>
                <a:gd name="T20" fmla="*/ 0 w 9"/>
                <a:gd name="T21" fmla="*/ 6 h 9"/>
                <a:gd name="T22" fmla="*/ 3 w 9"/>
                <a:gd name="T23" fmla="*/ 9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9"/>
                  </a:lnTo>
                  <a:lnTo>
                    <a:pt x="9" y="6"/>
                  </a:lnTo>
                  <a:lnTo>
                    <a:pt x="9" y="6"/>
                  </a:lnTo>
                  <a:lnTo>
                    <a:pt x="9" y="3"/>
                  </a:lnTo>
                  <a:lnTo>
                    <a:pt x="6" y="0"/>
                  </a:lnTo>
                  <a:lnTo>
                    <a:pt x="6" y="0"/>
                  </a:lnTo>
                  <a:lnTo>
                    <a:pt x="3" y="3"/>
                  </a:lnTo>
                  <a:lnTo>
                    <a:pt x="0" y="6"/>
                  </a:lnTo>
                  <a:lnTo>
                    <a:pt x="0" y="6"/>
                  </a:lnTo>
                  <a:lnTo>
                    <a:pt x="3" y="9"/>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46" name="Freeform 290"/>
            <p:cNvSpPr>
              <a:spLocks/>
            </p:cNvSpPr>
            <p:nvPr/>
          </p:nvSpPr>
          <p:spPr bwMode="auto">
            <a:xfrm>
              <a:off x="4502" y="894"/>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47" name="Freeform 291"/>
            <p:cNvSpPr>
              <a:spLocks/>
            </p:cNvSpPr>
            <p:nvPr/>
          </p:nvSpPr>
          <p:spPr bwMode="auto">
            <a:xfrm>
              <a:off x="4502" y="927"/>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48" name="Freeform 292"/>
            <p:cNvSpPr>
              <a:spLocks/>
            </p:cNvSpPr>
            <p:nvPr/>
          </p:nvSpPr>
          <p:spPr bwMode="auto">
            <a:xfrm>
              <a:off x="4502" y="965"/>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49" name="Freeform 293"/>
            <p:cNvSpPr>
              <a:spLocks/>
            </p:cNvSpPr>
            <p:nvPr/>
          </p:nvSpPr>
          <p:spPr bwMode="auto">
            <a:xfrm>
              <a:off x="4520" y="344"/>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50" name="Freeform 294"/>
            <p:cNvSpPr>
              <a:spLocks/>
            </p:cNvSpPr>
            <p:nvPr/>
          </p:nvSpPr>
          <p:spPr bwMode="auto">
            <a:xfrm>
              <a:off x="4520" y="379"/>
              <a:ext cx="6" cy="6"/>
            </a:xfrm>
            <a:custGeom>
              <a:avLst/>
              <a:gdLst>
                <a:gd name="T0" fmla="*/ 3 w 6"/>
                <a:gd name="T1" fmla="*/ 6 h 6"/>
                <a:gd name="T2" fmla="*/ 3 w 6"/>
                <a:gd name="T3" fmla="*/ 6 h 6"/>
                <a:gd name="T4" fmla="*/ 6 w 6"/>
                <a:gd name="T5" fmla="*/ 6 h 6"/>
                <a:gd name="T6" fmla="*/ 6 w 6"/>
                <a:gd name="T7" fmla="*/ 3 h 6"/>
                <a:gd name="T8" fmla="*/ 6 w 6"/>
                <a:gd name="T9" fmla="*/ 3 h 6"/>
                <a:gd name="T10" fmla="*/ 6 w 6"/>
                <a:gd name="T11" fmla="*/ 0 h 6"/>
                <a:gd name="T12" fmla="*/ 3 w 6"/>
                <a:gd name="T13" fmla="*/ 0 h 6"/>
                <a:gd name="T14" fmla="*/ 3 w 6"/>
                <a:gd name="T15" fmla="*/ 0 h 6"/>
                <a:gd name="T16" fmla="*/ 0 w 6"/>
                <a:gd name="T17" fmla="*/ 0 h 6"/>
                <a:gd name="T18" fmla="*/ 0 w 6"/>
                <a:gd name="T19" fmla="*/ 3 h 6"/>
                <a:gd name="T20" fmla="*/ 0 w 6"/>
                <a:gd name="T21" fmla="*/ 3 h 6"/>
                <a:gd name="T22" fmla="*/ 0 w 6"/>
                <a:gd name="T23" fmla="*/ 6 h 6"/>
                <a:gd name="T24" fmla="*/ 3 w 6"/>
                <a:gd name="T25" fmla="*/ 6 h 6"/>
                <a:gd name="T26" fmla="*/ 3 w 6"/>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6">
                  <a:moveTo>
                    <a:pt x="3" y="6"/>
                  </a:moveTo>
                  <a:lnTo>
                    <a:pt x="3" y="6"/>
                  </a:lnTo>
                  <a:lnTo>
                    <a:pt x="6" y="6"/>
                  </a:lnTo>
                  <a:lnTo>
                    <a:pt x="6" y="3"/>
                  </a:lnTo>
                  <a:lnTo>
                    <a:pt x="6" y="3"/>
                  </a:lnTo>
                  <a:lnTo>
                    <a:pt x="6" y="0"/>
                  </a:lnTo>
                  <a:lnTo>
                    <a:pt x="3" y="0"/>
                  </a:lnTo>
                  <a:lnTo>
                    <a:pt x="3" y="0"/>
                  </a:lnTo>
                  <a:lnTo>
                    <a:pt x="0" y="0"/>
                  </a:lnTo>
                  <a:lnTo>
                    <a:pt x="0" y="3"/>
                  </a:lnTo>
                  <a:lnTo>
                    <a:pt x="0" y="3"/>
                  </a:lnTo>
                  <a:lnTo>
                    <a:pt x="0" y="6"/>
                  </a:lnTo>
                  <a:lnTo>
                    <a:pt x="3" y="6"/>
                  </a:lnTo>
                  <a:lnTo>
                    <a:pt x="3"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51" name="Freeform 295"/>
            <p:cNvSpPr>
              <a:spLocks/>
            </p:cNvSpPr>
            <p:nvPr/>
          </p:nvSpPr>
          <p:spPr bwMode="auto">
            <a:xfrm>
              <a:off x="4520" y="415"/>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52" name="Freeform 296"/>
            <p:cNvSpPr>
              <a:spLocks/>
            </p:cNvSpPr>
            <p:nvPr/>
          </p:nvSpPr>
          <p:spPr bwMode="auto">
            <a:xfrm>
              <a:off x="4520" y="450"/>
              <a:ext cx="6" cy="6"/>
            </a:xfrm>
            <a:custGeom>
              <a:avLst/>
              <a:gdLst>
                <a:gd name="T0" fmla="*/ 3 w 6"/>
                <a:gd name="T1" fmla="*/ 6 h 6"/>
                <a:gd name="T2" fmla="*/ 3 w 6"/>
                <a:gd name="T3" fmla="*/ 6 h 6"/>
                <a:gd name="T4" fmla="*/ 6 w 6"/>
                <a:gd name="T5" fmla="*/ 6 h 6"/>
                <a:gd name="T6" fmla="*/ 6 w 6"/>
                <a:gd name="T7" fmla="*/ 3 h 6"/>
                <a:gd name="T8" fmla="*/ 6 w 6"/>
                <a:gd name="T9" fmla="*/ 3 h 6"/>
                <a:gd name="T10" fmla="*/ 6 w 6"/>
                <a:gd name="T11" fmla="*/ 0 h 6"/>
                <a:gd name="T12" fmla="*/ 3 w 6"/>
                <a:gd name="T13" fmla="*/ 0 h 6"/>
                <a:gd name="T14" fmla="*/ 3 w 6"/>
                <a:gd name="T15" fmla="*/ 0 h 6"/>
                <a:gd name="T16" fmla="*/ 0 w 6"/>
                <a:gd name="T17" fmla="*/ 0 h 6"/>
                <a:gd name="T18" fmla="*/ 0 w 6"/>
                <a:gd name="T19" fmla="*/ 3 h 6"/>
                <a:gd name="T20" fmla="*/ 0 w 6"/>
                <a:gd name="T21" fmla="*/ 3 h 6"/>
                <a:gd name="T22" fmla="*/ 0 w 6"/>
                <a:gd name="T23" fmla="*/ 6 h 6"/>
                <a:gd name="T24" fmla="*/ 3 w 6"/>
                <a:gd name="T25" fmla="*/ 6 h 6"/>
                <a:gd name="T26" fmla="*/ 3 w 6"/>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6">
                  <a:moveTo>
                    <a:pt x="3" y="6"/>
                  </a:moveTo>
                  <a:lnTo>
                    <a:pt x="3" y="6"/>
                  </a:lnTo>
                  <a:lnTo>
                    <a:pt x="6" y="6"/>
                  </a:lnTo>
                  <a:lnTo>
                    <a:pt x="6" y="3"/>
                  </a:lnTo>
                  <a:lnTo>
                    <a:pt x="6" y="3"/>
                  </a:lnTo>
                  <a:lnTo>
                    <a:pt x="6" y="0"/>
                  </a:lnTo>
                  <a:lnTo>
                    <a:pt x="3" y="0"/>
                  </a:lnTo>
                  <a:lnTo>
                    <a:pt x="3" y="0"/>
                  </a:lnTo>
                  <a:lnTo>
                    <a:pt x="0" y="0"/>
                  </a:lnTo>
                  <a:lnTo>
                    <a:pt x="0" y="3"/>
                  </a:lnTo>
                  <a:lnTo>
                    <a:pt x="0" y="3"/>
                  </a:lnTo>
                  <a:lnTo>
                    <a:pt x="0" y="6"/>
                  </a:lnTo>
                  <a:lnTo>
                    <a:pt x="3" y="6"/>
                  </a:lnTo>
                  <a:lnTo>
                    <a:pt x="3"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53" name="Freeform 297"/>
            <p:cNvSpPr>
              <a:spLocks/>
            </p:cNvSpPr>
            <p:nvPr/>
          </p:nvSpPr>
          <p:spPr bwMode="auto">
            <a:xfrm>
              <a:off x="4520" y="486"/>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54" name="Freeform 298"/>
            <p:cNvSpPr>
              <a:spLocks/>
            </p:cNvSpPr>
            <p:nvPr/>
          </p:nvSpPr>
          <p:spPr bwMode="auto">
            <a:xfrm>
              <a:off x="4520" y="521"/>
              <a:ext cx="6" cy="6"/>
            </a:xfrm>
            <a:custGeom>
              <a:avLst/>
              <a:gdLst>
                <a:gd name="T0" fmla="*/ 3 w 6"/>
                <a:gd name="T1" fmla="*/ 6 h 6"/>
                <a:gd name="T2" fmla="*/ 3 w 6"/>
                <a:gd name="T3" fmla="*/ 6 h 6"/>
                <a:gd name="T4" fmla="*/ 6 w 6"/>
                <a:gd name="T5" fmla="*/ 6 h 6"/>
                <a:gd name="T6" fmla="*/ 6 w 6"/>
                <a:gd name="T7" fmla="*/ 3 h 6"/>
                <a:gd name="T8" fmla="*/ 6 w 6"/>
                <a:gd name="T9" fmla="*/ 3 h 6"/>
                <a:gd name="T10" fmla="*/ 6 w 6"/>
                <a:gd name="T11" fmla="*/ 0 h 6"/>
                <a:gd name="T12" fmla="*/ 3 w 6"/>
                <a:gd name="T13" fmla="*/ 0 h 6"/>
                <a:gd name="T14" fmla="*/ 3 w 6"/>
                <a:gd name="T15" fmla="*/ 0 h 6"/>
                <a:gd name="T16" fmla="*/ 0 w 6"/>
                <a:gd name="T17" fmla="*/ 0 h 6"/>
                <a:gd name="T18" fmla="*/ 0 w 6"/>
                <a:gd name="T19" fmla="*/ 3 h 6"/>
                <a:gd name="T20" fmla="*/ 0 w 6"/>
                <a:gd name="T21" fmla="*/ 3 h 6"/>
                <a:gd name="T22" fmla="*/ 0 w 6"/>
                <a:gd name="T23" fmla="*/ 6 h 6"/>
                <a:gd name="T24" fmla="*/ 3 w 6"/>
                <a:gd name="T25" fmla="*/ 6 h 6"/>
                <a:gd name="T26" fmla="*/ 3 w 6"/>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6">
                  <a:moveTo>
                    <a:pt x="3" y="6"/>
                  </a:moveTo>
                  <a:lnTo>
                    <a:pt x="3" y="6"/>
                  </a:lnTo>
                  <a:lnTo>
                    <a:pt x="6" y="6"/>
                  </a:lnTo>
                  <a:lnTo>
                    <a:pt x="6" y="3"/>
                  </a:lnTo>
                  <a:lnTo>
                    <a:pt x="6" y="3"/>
                  </a:lnTo>
                  <a:lnTo>
                    <a:pt x="6" y="0"/>
                  </a:lnTo>
                  <a:lnTo>
                    <a:pt x="3" y="0"/>
                  </a:lnTo>
                  <a:lnTo>
                    <a:pt x="3" y="0"/>
                  </a:lnTo>
                  <a:lnTo>
                    <a:pt x="0" y="0"/>
                  </a:lnTo>
                  <a:lnTo>
                    <a:pt x="0" y="3"/>
                  </a:lnTo>
                  <a:lnTo>
                    <a:pt x="0" y="3"/>
                  </a:lnTo>
                  <a:lnTo>
                    <a:pt x="0" y="6"/>
                  </a:lnTo>
                  <a:lnTo>
                    <a:pt x="3" y="6"/>
                  </a:lnTo>
                  <a:lnTo>
                    <a:pt x="3"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55" name="Freeform 299"/>
            <p:cNvSpPr>
              <a:spLocks/>
            </p:cNvSpPr>
            <p:nvPr/>
          </p:nvSpPr>
          <p:spPr bwMode="auto">
            <a:xfrm>
              <a:off x="4520" y="557"/>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56" name="Freeform 300"/>
            <p:cNvSpPr>
              <a:spLocks/>
            </p:cNvSpPr>
            <p:nvPr/>
          </p:nvSpPr>
          <p:spPr bwMode="auto">
            <a:xfrm>
              <a:off x="4520" y="592"/>
              <a:ext cx="6" cy="6"/>
            </a:xfrm>
            <a:custGeom>
              <a:avLst/>
              <a:gdLst>
                <a:gd name="T0" fmla="*/ 3 w 6"/>
                <a:gd name="T1" fmla="*/ 6 h 6"/>
                <a:gd name="T2" fmla="*/ 3 w 6"/>
                <a:gd name="T3" fmla="*/ 6 h 6"/>
                <a:gd name="T4" fmla="*/ 6 w 6"/>
                <a:gd name="T5" fmla="*/ 6 h 6"/>
                <a:gd name="T6" fmla="*/ 6 w 6"/>
                <a:gd name="T7" fmla="*/ 3 h 6"/>
                <a:gd name="T8" fmla="*/ 6 w 6"/>
                <a:gd name="T9" fmla="*/ 3 h 6"/>
                <a:gd name="T10" fmla="*/ 6 w 6"/>
                <a:gd name="T11" fmla="*/ 0 h 6"/>
                <a:gd name="T12" fmla="*/ 3 w 6"/>
                <a:gd name="T13" fmla="*/ 0 h 6"/>
                <a:gd name="T14" fmla="*/ 3 w 6"/>
                <a:gd name="T15" fmla="*/ 0 h 6"/>
                <a:gd name="T16" fmla="*/ 0 w 6"/>
                <a:gd name="T17" fmla="*/ 0 h 6"/>
                <a:gd name="T18" fmla="*/ 0 w 6"/>
                <a:gd name="T19" fmla="*/ 3 h 6"/>
                <a:gd name="T20" fmla="*/ 0 w 6"/>
                <a:gd name="T21" fmla="*/ 3 h 6"/>
                <a:gd name="T22" fmla="*/ 0 w 6"/>
                <a:gd name="T23" fmla="*/ 6 h 6"/>
                <a:gd name="T24" fmla="*/ 3 w 6"/>
                <a:gd name="T25" fmla="*/ 6 h 6"/>
                <a:gd name="T26" fmla="*/ 3 w 6"/>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6">
                  <a:moveTo>
                    <a:pt x="3" y="6"/>
                  </a:moveTo>
                  <a:lnTo>
                    <a:pt x="3" y="6"/>
                  </a:lnTo>
                  <a:lnTo>
                    <a:pt x="6" y="6"/>
                  </a:lnTo>
                  <a:lnTo>
                    <a:pt x="6" y="3"/>
                  </a:lnTo>
                  <a:lnTo>
                    <a:pt x="6" y="3"/>
                  </a:lnTo>
                  <a:lnTo>
                    <a:pt x="6" y="0"/>
                  </a:lnTo>
                  <a:lnTo>
                    <a:pt x="3" y="0"/>
                  </a:lnTo>
                  <a:lnTo>
                    <a:pt x="3" y="0"/>
                  </a:lnTo>
                  <a:lnTo>
                    <a:pt x="0" y="0"/>
                  </a:lnTo>
                  <a:lnTo>
                    <a:pt x="0" y="3"/>
                  </a:lnTo>
                  <a:lnTo>
                    <a:pt x="0" y="3"/>
                  </a:lnTo>
                  <a:lnTo>
                    <a:pt x="0" y="6"/>
                  </a:lnTo>
                  <a:lnTo>
                    <a:pt x="3" y="6"/>
                  </a:lnTo>
                  <a:lnTo>
                    <a:pt x="3"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57" name="Freeform 301"/>
            <p:cNvSpPr>
              <a:spLocks/>
            </p:cNvSpPr>
            <p:nvPr/>
          </p:nvSpPr>
          <p:spPr bwMode="auto">
            <a:xfrm>
              <a:off x="4520" y="628"/>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58" name="Freeform 302"/>
            <p:cNvSpPr>
              <a:spLocks/>
            </p:cNvSpPr>
            <p:nvPr/>
          </p:nvSpPr>
          <p:spPr bwMode="auto">
            <a:xfrm>
              <a:off x="4520" y="660"/>
              <a:ext cx="6" cy="9"/>
            </a:xfrm>
            <a:custGeom>
              <a:avLst/>
              <a:gdLst>
                <a:gd name="T0" fmla="*/ 3 w 6"/>
                <a:gd name="T1" fmla="*/ 9 h 9"/>
                <a:gd name="T2" fmla="*/ 3 w 6"/>
                <a:gd name="T3" fmla="*/ 9 h 9"/>
                <a:gd name="T4" fmla="*/ 6 w 6"/>
                <a:gd name="T5" fmla="*/ 9 h 9"/>
                <a:gd name="T6" fmla="*/ 6 w 6"/>
                <a:gd name="T7" fmla="*/ 6 h 9"/>
                <a:gd name="T8" fmla="*/ 6 w 6"/>
                <a:gd name="T9" fmla="*/ 6 h 9"/>
                <a:gd name="T10" fmla="*/ 6 w 6"/>
                <a:gd name="T11" fmla="*/ 3 h 9"/>
                <a:gd name="T12" fmla="*/ 3 w 6"/>
                <a:gd name="T13" fmla="*/ 0 h 9"/>
                <a:gd name="T14" fmla="*/ 3 w 6"/>
                <a:gd name="T15" fmla="*/ 0 h 9"/>
                <a:gd name="T16" fmla="*/ 0 w 6"/>
                <a:gd name="T17" fmla="*/ 3 h 9"/>
                <a:gd name="T18" fmla="*/ 0 w 6"/>
                <a:gd name="T19" fmla="*/ 6 h 9"/>
                <a:gd name="T20" fmla="*/ 0 w 6"/>
                <a:gd name="T21" fmla="*/ 6 h 9"/>
                <a:gd name="T22" fmla="*/ 0 w 6"/>
                <a:gd name="T23" fmla="*/ 9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9"/>
                  </a:lnTo>
                  <a:lnTo>
                    <a:pt x="6" y="6"/>
                  </a:lnTo>
                  <a:lnTo>
                    <a:pt x="6" y="6"/>
                  </a:lnTo>
                  <a:lnTo>
                    <a:pt x="6" y="3"/>
                  </a:lnTo>
                  <a:lnTo>
                    <a:pt x="3" y="0"/>
                  </a:lnTo>
                  <a:lnTo>
                    <a:pt x="3" y="0"/>
                  </a:lnTo>
                  <a:lnTo>
                    <a:pt x="0" y="3"/>
                  </a:lnTo>
                  <a:lnTo>
                    <a:pt x="0" y="6"/>
                  </a:lnTo>
                  <a:lnTo>
                    <a:pt x="0" y="6"/>
                  </a:lnTo>
                  <a:lnTo>
                    <a:pt x="0" y="9"/>
                  </a:lnTo>
                  <a:lnTo>
                    <a:pt x="3" y="9"/>
                  </a:lnTo>
                  <a:lnTo>
                    <a:pt x="3"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59" name="Freeform 303"/>
            <p:cNvSpPr>
              <a:spLocks/>
            </p:cNvSpPr>
            <p:nvPr/>
          </p:nvSpPr>
          <p:spPr bwMode="auto">
            <a:xfrm>
              <a:off x="4520" y="699"/>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60" name="Freeform 304"/>
            <p:cNvSpPr>
              <a:spLocks/>
            </p:cNvSpPr>
            <p:nvPr/>
          </p:nvSpPr>
          <p:spPr bwMode="auto">
            <a:xfrm>
              <a:off x="4520" y="732"/>
              <a:ext cx="6" cy="8"/>
            </a:xfrm>
            <a:custGeom>
              <a:avLst/>
              <a:gdLst>
                <a:gd name="T0" fmla="*/ 3 w 6"/>
                <a:gd name="T1" fmla="*/ 8 h 8"/>
                <a:gd name="T2" fmla="*/ 3 w 6"/>
                <a:gd name="T3" fmla="*/ 8 h 8"/>
                <a:gd name="T4" fmla="*/ 6 w 6"/>
                <a:gd name="T5" fmla="*/ 8 h 8"/>
                <a:gd name="T6" fmla="*/ 6 w 6"/>
                <a:gd name="T7" fmla="*/ 5 h 8"/>
                <a:gd name="T8" fmla="*/ 6 w 6"/>
                <a:gd name="T9" fmla="*/ 5 h 8"/>
                <a:gd name="T10" fmla="*/ 6 w 6"/>
                <a:gd name="T11" fmla="*/ 2 h 8"/>
                <a:gd name="T12" fmla="*/ 3 w 6"/>
                <a:gd name="T13" fmla="*/ 0 h 8"/>
                <a:gd name="T14" fmla="*/ 3 w 6"/>
                <a:gd name="T15" fmla="*/ 0 h 8"/>
                <a:gd name="T16" fmla="*/ 0 w 6"/>
                <a:gd name="T17" fmla="*/ 2 h 8"/>
                <a:gd name="T18" fmla="*/ 0 w 6"/>
                <a:gd name="T19" fmla="*/ 5 h 8"/>
                <a:gd name="T20" fmla="*/ 0 w 6"/>
                <a:gd name="T21" fmla="*/ 5 h 8"/>
                <a:gd name="T22" fmla="*/ 0 w 6"/>
                <a:gd name="T23" fmla="*/ 8 h 8"/>
                <a:gd name="T24" fmla="*/ 3 w 6"/>
                <a:gd name="T25" fmla="*/ 8 h 8"/>
                <a:gd name="T26" fmla="*/ 3 w 6"/>
                <a:gd name="T2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8">
                  <a:moveTo>
                    <a:pt x="3" y="8"/>
                  </a:moveTo>
                  <a:lnTo>
                    <a:pt x="3" y="8"/>
                  </a:lnTo>
                  <a:lnTo>
                    <a:pt x="6" y="8"/>
                  </a:lnTo>
                  <a:lnTo>
                    <a:pt x="6" y="5"/>
                  </a:lnTo>
                  <a:lnTo>
                    <a:pt x="6" y="5"/>
                  </a:lnTo>
                  <a:lnTo>
                    <a:pt x="6" y="2"/>
                  </a:lnTo>
                  <a:lnTo>
                    <a:pt x="3" y="0"/>
                  </a:lnTo>
                  <a:lnTo>
                    <a:pt x="3" y="0"/>
                  </a:lnTo>
                  <a:lnTo>
                    <a:pt x="0" y="2"/>
                  </a:lnTo>
                  <a:lnTo>
                    <a:pt x="0" y="5"/>
                  </a:lnTo>
                  <a:lnTo>
                    <a:pt x="0" y="5"/>
                  </a:lnTo>
                  <a:lnTo>
                    <a:pt x="0" y="8"/>
                  </a:lnTo>
                  <a:lnTo>
                    <a:pt x="3" y="8"/>
                  </a:lnTo>
                  <a:lnTo>
                    <a:pt x="3"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61" name="Freeform 305"/>
            <p:cNvSpPr>
              <a:spLocks/>
            </p:cNvSpPr>
            <p:nvPr/>
          </p:nvSpPr>
          <p:spPr bwMode="auto">
            <a:xfrm>
              <a:off x="4520" y="770"/>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62" name="Freeform 306"/>
            <p:cNvSpPr>
              <a:spLocks/>
            </p:cNvSpPr>
            <p:nvPr/>
          </p:nvSpPr>
          <p:spPr bwMode="auto">
            <a:xfrm>
              <a:off x="4520" y="806"/>
              <a:ext cx="6" cy="5"/>
            </a:xfrm>
            <a:custGeom>
              <a:avLst/>
              <a:gdLst>
                <a:gd name="T0" fmla="*/ 3 w 6"/>
                <a:gd name="T1" fmla="*/ 5 h 5"/>
                <a:gd name="T2" fmla="*/ 3 w 6"/>
                <a:gd name="T3" fmla="*/ 5 h 5"/>
                <a:gd name="T4" fmla="*/ 6 w 6"/>
                <a:gd name="T5" fmla="*/ 5 h 5"/>
                <a:gd name="T6" fmla="*/ 6 w 6"/>
                <a:gd name="T7" fmla="*/ 3 h 5"/>
                <a:gd name="T8" fmla="*/ 6 w 6"/>
                <a:gd name="T9" fmla="*/ 3 h 5"/>
                <a:gd name="T10" fmla="*/ 6 w 6"/>
                <a:gd name="T11" fmla="*/ 0 h 5"/>
                <a:gd name="T12" fmla="*/ 3 w 6"/>
                <a:gd name="T13" fmla="*/ 0 h 5"/>
                <a:gd name="T14" fmla="*/ 3 w 6"/>
                <a:gd name="T15" fmla="*/ 0 h 5"/>
                <a:gd name="T16" fmla="*/ 0 w 6"/>
                <a:gd name="T17" fmla="*/ 0 h 5"/>
                <a:gd name="T18" fmla="*/ 0 w 6"/>
                <a:gd name="T19" fmla="*/ 3 h 5"/>
                <a:gd name="T20" fmla="*/ 0 w 6"/>
                <a:gd name="T21" fmla="*/ 3 h 5"/>
                <a:gd name="T22" fmla="*/ 0 w 6"/>
                <a:gd name="T23" fmla="*/ 5 h 5"/>
                <a:gd name="T24" fmla="*/ 3 w 6"/>
                <a:gd name="T25" fmla="*/ 5 h 5"/>
                <a:gd name="T26" fmla="*/ 3 w 6"/>
                <a:gd name="T2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5">
                  <a:moveTo>
                    <a:pt x="3" y="5"/>
                  </a:moveTo>
                  <a:lnTo>
                    <a:pt x="3" y="5"/>
                  </a:lnTo>
                  <a:lnTo>
                    <a:pt x="6" y="5"/>
                  </a:lnTo>
                  <a:lnTo>
                    <a:pt x="6" y="3"/>
                  </a:lnTo>
                  <a:lnTo>
                    <a:pt x="6" y="3"/>
                  </a:lnTo>
                  <a:lnTo>
                    <a:pt x="6" y="0"/>
                  </a:lnTo>
                  <a:lnTo>
                    <a:pt x="3" y="0"/>
                  </a:lnTo>
                  <a:lnTo>
                    <a:pt x="3" y="0"/>
                  </a:lnTo>
                  <a:lnTo>
                    <a:pt x="0" y="0"/>
                  </a:lnTo>
                  <a:lnTo>
                    <a:pt x="0" y="3"/>
                  </a:lnTo>
                  <a:lnTo>
                    <a:pt x="0" y="3"/>
                  </a:lnTo>
                  <a:lnTo>
                    <a:pt x="0" y="5"/>
                  </a:lnTo>
                  <a:lnTo>
                    <a:pt x="3" y="5"/>
                  </a:lnTo>
                  <a:lnTo>
                    <a:pt x="3"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63" name="Freeform 307"/>
            <p:cNvSpPr>
              <a:spLocks/>
            </p:cNvSpPr>
            <p:nvPr/>
          </p:nvSpPr>
          <p:spPr bwMode="auto">
            <a:xfrm>
              <a:off x="4520" y="841"/>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64" name="Freeform 308"/>
            <p:cNvSpPr>
              <a:spLocks/>
            </p:cNvSpPr>
            <p:nvPr/>
          </p:nvSpPr>
          <p:spPr bwMode="auto">
            <a:xfrm>
              <a:off x="4520" y="877"/>
              <a:ext cx="6" cy="6"/>
            </a:xfrm>
            <a:custGeom>
              <a:avLst/>
              <a:gdLst>
                <a:gd name="T0" fmla="*/ 3 w 6"/>
                <a:gd name="T1" fmla="*/ 6 h 6"/>
                <a:gd name="T2" fmla="*/ 3 w 6"/>
                <a:gd name="T3" fmla="*/ 6 h 6"/>
                <a:gd name="T4" fmla="*/ 6 w 6"/>
                <a:gd name="T5" fmla="*/ 6 h 6"/>
                <a:gd name="T6" fmla="*/ 6 w 6"/>
                <a:gd name="T7" fmla="*/ 3 h 6"/>
                <a:gd name="T8" fmla="*/ 6 w 6"/>
                <a:gd name="T9" fmla="*/ 3 h 6"/>
                <a:gd name="T10" fmla="*/ 6 w 6"/>
                <a:gd name="T11" fmla="*/ 0 h 6"/>
                <a:gd name="T12" fmla="*/ 3 w 6"/>
                <a:gd name="T13" fmla="*/ 0 h 6"/>
                <a:gd name="T14" fmla="*/ 3 w 6"/>
                <a:gd name="T15" fmla="*/ 0 h 6"/>
                <a:gd name="T16" fmla="*/ 0 w 6"/>
                <a:gd name="T17" fmla="*/ 0 h 6"/>
                <a:gd name="T18" fmla="*/ 0 w 6"/>
                <a:gd name="T19" fmla="*/ 3 h 6"/>
                <a:gd name="T20" fmla="*/ 0 w 6"/>
                <a:gd name="T21" fmla="*/ 3 h 6"/>
                <a:gd name="T22" fmla="*/ 0 w 6"/>
                <a:gd name="T23" fmla="*/ 6 h 6"/>
                <a:gd name="T24" fmla="*/ 3 w 6"/>
                <a:gd name="T25" fmla="*/ 6 h 6"/>
                <a:gd name="T26" fmla="*/ 3 w 6"/>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6">
                  <a:moveTo>
                    <a:pt x="3" y="6"/>
                  </a:moveTo>
                  <a:lnTo>
                    <a:pt x="3" y="6"/>
                  </a:lnTo>
                  <a:lnTo>
                    <a:pt x="6" y="6"/>
                  </a:lnTo>
                  <a:lnTo>
                    <a:pt x="6" y="3"/>
                  </a:lnTo>
                  <a:lnTo>
                    <a:pt x="6" y="3"/>
                  </a:lnTo>
                  <a:lnTo>
                    <a:pt x="6" y="0"/>
                  </a:lnTo>
                  <a:lnTo>
                    <a:pt x="3" y="0"/>
                  </a:lnTo>
                  <a:lnTo>
                    <a:pt x="3" y="0"/>
                  </a:lnTo>
                  <a:lnTo>
                    <a:pt x="0" y="0"/>
                  </a:lnTo>
                  <a:lnTo>
                    <a:pt x="0" y="3"/>
                  </a:lnTo>
                  <a:lnTo>
                    <a:pt x="0" y="3"/>
                  </a:lnTo>
                  <a:lnTo>
                    <a:pt x="0" y="6"/>
                  </a:lnTo>
                  <a:lnTo>
                    <a:pt x="3" y="6"/>
                  </a:lnTo>
                  <a:lnTo>
                    <a:pt x="3"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65" name="Freeform 309"/>
            <p:cNvSpPr>
              <a:spLocks/>
            </p:cNvSpPr>
            <p:nvPr/>
          </p:nvSpPr>
          <p:spPr bwMode="auto">
            <a:xfrm>
              <a:off x="4520" y="912"/>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66" name="Freeform 310"/>
            <p:cNvSpPr>
              <a:spLocks/>
            </p:cNvSpPr>
            <p:nvPr/>
          </p:nvSpPr>
          <p:spPr bwMode="auto">
            <a:xfrm>
              <a:off x="4520" y="945"/>
              <a:ext cx="6" cy="9"/>
            </a:xfrm>
            <a:custGeom>
              <a:avLst/>
              <a:gdLst>
                <a:gd name="T0" fmla="*/ 3 w 6"/>
                <a:gd name="T1" fmla="*/ 9 h 9"/>
                <a:gd name="T2" fmla="*/ 3 w 6"/>
                <a:gd name="T3" fmla="*/ 9 h 9"/>
                <a:gd name="T4" fmla="*/ 6 w 6"/>
                <a:gd name="T5" fmla="*/ 9 h 9"/>
                <a:gd name="T6" fmla="*/ 6 w 6"/>
                <a:gd name="T7" fmla="*/ 6 h 9"/>
                <a:gd name="T8" fmla="*/ 6 w 6"/>
                <a:gd name="T9" fmla="*/ 6 h 9"/>
                <a:gd name="T10" fmla="*/ 6 w 6"/>
                <a:gd name="T11" fmla="*/ 3 h 9"/>
                <a:gd name="T12" fmla="*/ 3 w 6"/>
                <a:gd name="T13" fmla="*/ 0 h 9"/>
                <a:gd name="T14" fmla="*/ 3 w 6"/>
                <a:gd name="T15" fmla="*/ 0 h 9"/>
                <a:gd name="T16" fmla="*/ 0 w 6"/>
                <a:gd name="T17" fmla="*/ 3 h 9"/>
                <a:gd name="T18" fmla="*/ 0 w 6"/>
                <a:gd name="T19" fmla="*/ 6 h 9"/>
                <a:gd name="T20" fmla="*/ 0 w 6"/>
                <a:gd name="T21" fmla="*/ 6 h 9"/>
                <a:gd name="T22" fmla="*/ 0 w 6"/>
                <a:gd name="T23" fmla="*/ 9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9"/>
                  </a:lnTo>
                  <a:lnTo>
                    <a:pt x="6" y="6"/>
                  </a:lnTo>
                  <a:lnTo>
                    <a:pt x="6" y="6"/>
                  </a:lnTo>
                  <a:lnTo>
                    <a:pt x="6" y="3"/>
                  </a:lnTo>
                  <a:lnTo>
                    <a:pt x="3" y="0"/>
                  </a:lnTo>
                  <a:lnTo>
                    <a:pt x="3" y="0"/>
                  </a:lnTo>
                  <a:lnTo>
                    <a:pt x="0" y="3"/>
                  </a:lnTo>
                  <a:lnTo>
                    <a:pt x="0" y="6"/>
                  </a:lnTo>
                  <a:lnTo>
                    <a:pt x="0" y="6"/>
                  </a:lnTo>
                  <a:lnTo>
                    <a:pt x="0" y="9"/>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67" name="Freeform 311"/>
            <p:cNvSpPr>
              <a:spLocks/>
            </p:cNvSpPr>
            <p:nvPr/>
          </p:nvSpPr>
          <p:spPr bwMode="auto">
            <a:xfrm>
              <a:off x="4538" y="358"/>
              <a:ext cx="8" cy="9"/>
            </a:xfrm>
            <a:custGeom>
              <a:avLst/>
              <a:gdLst>
                <a:gd name="T0" fmla="*/ 3 w 8"/>
                <a:gd name="T1" fmla="*/ 9 h 9"/>
                <a:gd name="T2" fmla="*/ 3 w 8"/>
                <a:gd name="T3" fmla="*/ 9 h 9"/>
                <a:gd name="T4" fmla="*/ 5 w 8"/>
                <a:gd name="T5" fmla="*/ 9 h 9"/>
                <a:gd name="T6" fmla="*/ 8 w 8"/>
                <a:gd name="T7" fmla="*/ 6 h 9"/>
                <a:gd name="T8" fmla="*/ 8 w 8"/>
                <a:gd name="T9" fmla="*/ 6 h 9"/>
                <a:gd name="T10" fmla="*/ 5 w 8"/>
                <a:gd name="T11" fmla="*/ 3 h 9"/>
                <a:gd name="T12" fmla="*/ 3 w 8"/>
                <a:gd name="T13" fmla="*/ 0 h 9"/>
                <a:gd name="T14" fmla="*/ 3 w 8"/>
                <a:gd name="T15" fmla="*/ 0 h 9"/>
                <a:gd name="T16" fmla="*/ 0 w 8"/>
                <a:gd name="T17" fmla="*/ 3 h 9"/>
                <a:gd name="T18" fmla="*/ 0 w 8"/>
                <a:gd name="T19" fmla="*/ 6 h 9"/>
                <a:gd name="T20" fmla="*/ 0 w 8"/>
                <a:gd name="T21" fmla="*/ 6 h 9"/>
                <a:gd name="T22" fmla="*/ 0 w 8"/>
                <a:gd name="T23" fmla="*/ 9 h 9"/>
                <a:gd name="T24" fmla="*/ 3 w 8"/>
                <a:gd name="T25" fmla="*/ 9 h 9"/>
                <a:gd name="T26" fmla="*/ 3 w 8"/>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9">
                  <a:moveTo>
                    <a:pt x="3" y="9"/>
                  </a:moveTo>
                  <a:lnTo>
                    <a:pt x="3" y="9"/>
                  </a:lnTo>
                  <a:lnTo>
                    <a:pt x="5" y="9"/>
                  </a:lnTo>
                  <a:lnTo>
                    <a:pt x="8" y="6"/>
                  </a:lnTo>
                  <a:lnTo>
                    <a:pt x="8" y="6"/>
                  </a:lnTo>
                  <a:lnTo>
                    <a:pt x="5" y="3"/>
                  </a:lnTo>
                  <a:lnTo>
                    <a:pt x="3" y="0"/>
                  </a:lnTo>
                  <a:lnTo>
                    <a:pt x="3" y="0"/>
                  </a:lnTo>
                  <a:lnTo>
                    <a:pt x="0" y="3"/>
                  </a:lnTo>
                  <a:lnTo>
                    <a:pt x="0" y="6"/>
                  </a:lnTo>
                  <a:lnTo>
                    <a:pt x="0" y="6"/>
                  </a:lnTo>
                  <a:lnTo>
                    <a:pt x="0" y="9"/>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68" name="Freeform 312"/>
            <p:cNvSpPr>
              <a:spLocks/>
            </p:cNvSpPr>
            <p:nvPr/>
          </p:nvSpPr>
          <p:spPr bwMode="auto">
            <a:xfrm>
              <a:off x="4538" y="397"/>
              <a:ext cx="8" cy="9"/>
            </a:xfrm>
            <a:custGeom>
              <a:avLst/>
              <a:gdLst>
                <a:gd name="T0" fmla="*/ 3 w 8"/>
                <a:gd name="T1" fmla="*/ 9 h 9"/>
                <a:gd name="T2" fmla="*/ 3 w 8"/>
                <a:gd name="T3" fmla="*/ 9 h 9"/>
                <a:gd name="T4" fmla="*/ 5 w 8"/>
                <a:gd name="T5" fmla="*/ 6 h 9"/>
                <a:gd name="T6" fmla="*/ 8 w 8"/>
                <a:gd name="T7" fmla="*/ 3 h 9"/>
                <a:gd name="T8" fmla="*/ 8 w 8"/>
                <a:gd name="T9" fmla="*/ 3 h 9"/>
                <a:gd name="T10" fmla="*/ 5 w 8"/>
                <a:gd name="T11" fmla="*/ 0 h 9"/>
                <a:gd name="T12" fmla="*/ 3 w 8"/>
                <a:gd name="T13" fmla="*/ 0 h 9"/>
                <a:gd name="T14" fmla="*/ 3 w 8"/>
                <a:gd name="T15" fmla="*/ 0 h 9"/>
                <a:gd name="T16" fmla="*/ 0 w 8"/>
                <a:gd name="T17" fmla="*/ 0 h 9"/>
                <a:gd name="T18" fmla="*/ 0 w 8"/>
                <a:gd name="T19" fmla="*/ 3 h 9"/>
                <a:gd name="T20" fmla="*/ 0 w 8"/>
                <a:gd name="T21" fmla="*/ 3 h 9"/>
                <a:gd name="T22" fmla="*/ 0 w 8"/>
                <a:gd name="T23" fmla="*/ 6 h 9"/>
                <a:gd name="T24" fmla="*/ 3 w 8"/>
                <a:gd name="T25" fmla="*/ 9 h 9"/>
                <a:gd name="T26" fmla="*/ 3 w 8"/>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9">
                  <a:moveTo>
                    <a:pt x="3" y="9"/>
                  </a:moveTo>
                  <a:lnTo>
                    <a:pt x="3" y="9"/>
                  </a:lnTo>
                  <a:lnTo>
                    <a:pt x="5" y="6"/>
                  </a:lnTo>
                  <a:lnTo>
                    <a:pt x="8" y="3"/>
                  </a:lnTo>
                  <a:lnTo>
                    <a:pt x="8" y="3"/>
                  </a:lnTo>
                  <a:lnTo>
                    <a:pt x="5"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69" name="Freeform 313"/>
            <p:cNvSpPr>
              <a:spLocks/>
            </p:cNvSpPr>
            <p:nvPr/>
          </p:nvSpPr>
          <p:spPr bwMode="auto">
            <a:xfrm>
              <a:off x="4538" y="430"/>
              <a:ext cx="8" cy="8"/>
            </a:xfrm>
            <a:custGeom>
              <a:avLst/>
              <a:gdLst>
                <a:gd name="T0" fmla="*/ 3 w 8"/>
                <a:gd name="T1" fmla="*/ 8 h 8"/>
                <a:gd name="T2" fmla="*/ 3 w 8"/>
                <a:gd name="T3" fmla="*/ 8 h 8"/>
                <a:gd name="T4" fmla="*/ 5 w 8"/>
                <a:gd name="T5" fmla="*/ 8 h 8"/>
                <a:gd name="T6" fmla="*/ 8 w 8"/>
                <a:gd name="T7" fmla="*/ 5 h 8"/>
                <a:gd name="T8" fmla="*/ 8 w 8"/>
                <a:gd name="T9" fmla="*/ 5 h 8"/>
                <a:gd name="T10" fmla="*/ 5 w 8"/>
                <a:gd name="T11" fmla="*/ 2 h 8"/>
                <a:gd name="T12" fmla="*/ 3 w 8"/>
                <a:gd name="T13" fmla="*/ 0 h 8"/>
                <a:gd name="T14" fmla="*/ 3 w 8"/>
                <a:gd name="T15" fmla="*/ 0 h 8"/>
                <a:gd name="T16" fmla="*/ 0 w 8"/>
                <a:gd name="T17" fmla="*/ 2 h 8"/>
                <a:gd name="T18" fmla="*/ 0 w 8"/>
                <a:gd name="T19" fmla="*/ 5 h 8"/>
                <a:gd name="T20" fmla="*/ 0 w 8"/>
                <a:gd name="T21" fmla="*/ 5 h 8"/>
                <a:gd name="T22" fmla="*/ 0 w 8"/>
                <a:gd name="T23" fmla="*/ 8 h 8"/>
                <a:gd name="T24" fmla="*/ 3 w 8"/>
                <a:gd name="T25" fmla="*/ 8 h 8"/>
                <a:gd name="T26" fmla="*/ 3 w 8"/>
                <a:gd name="T2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8">
                  <a:moveTo>
                    <a:pt x="3" y="8"/>
                  </a:moveTo>
                  <a:lnTo>
                    <a:pt x="3" y="8"/>
                  </a:lnTo>
                  <a:lnTo>
                    <a:pt x="5" y="8"/>
                  </a:lnTo>
                  <a:lnTo>
                    <a:pt x="8" y="5"/>
                  </a:lnTo>
                  <a:lnTo>
                    <a:pt x="8" y="5"/>
                  </a:lnTo>
                  <a:lnTo>
                    <a:pt x="5" y="2"/>
                  </a:lnTo>
                  <a:lnTo>
                    <a:pt x="3" y="0"/>
                  </a:lnTo>
                  <a:lnTo>
                    <a:pt x="3" y="0"/>
                  </a:lnTo>
                  <a:lnTo>
                    <a:pt x="0" y="2"/>
                  </a:lnTo>
                  <a:lnTo>
                    <a:pt x="0" y="5"/>
                  </a:lnTo>
                  <a:lnTo>
                    <a:pt x="0" y="5"/>
                  </a:lnTo>
                  <a:lnTo>
                    <a:pt x="0" y="8"/>
                  </a:lnTo>
                  <a:lnTo>
                    <a:pt x="3" y="8"/>
                  </a:lnTo>
                  <a:lnTo>
                    <a:pt x="3"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70" name="Freeform 314"/>
            <p:cNvSpPr>
              <a:spLocks/>
            </p:cNvSpPr>
            <p:nvPr/>
          </p:nvSpPr>
          <p:spPr bwMode="auto">
            <a:xfrm>
              <a:off x="4538" y="468"/>
              <a:ext cx="8" cy="9"/>
            </a:xfrm>
            <a:custGeom>
              <a:avLst/>
              <a:gdLst>
                <a:gd name="T0" fmla="*/ 3 w 8"/>
                <a:gd name="T1" fmla="*/ 9 h 9"/>
                <a:gd name="T2" fmla="*/ 3 w 8"/>
                <a:gd name="T3" fmla="*/ 9 h 9"/>
                <a:gd name="T4" fmla="*/ 5 w 8"/>
                <a:gd name="T5" fmla="*/ 6 h 9"/>
                <a:gd name="T6" fmla="*/ 8 w 8"/>
                <a:gd name="T7" fmla="*/ 3 h 9"/>
                <a:gd name="T8" fmla="*/ 8 w 8"/>
                <a:gd name="T9" fmla="*/ 3 h 9"/>
                <a:gd name="T10" fmla="*/ 5 w 8"/>
                <a:gd name="T11" fmla="*/ 0 h 9"/>
                <a:gd name="T12" fmla="*/ 3 w 8"/>
                <a:gd name="T13" fmla="*/ 0 h 9"/>
                <a:gd name="T14" fmla="*/ 3 w 8"/>
                <a:gd name="T15" fmla="*/ 0 h 9"/>
                <a:gd name="T16" fmla="*/ 0 w 8"/>
                <a:gd name="T17" fmla="*/ 0 h 9"/>
                <a:gd name="T18" fmla="*/ 0 w 8"/>
                <a:gd name="T19" fmla="*/ 3 h 9"/>
                <a:gd name="T20" fmla="*/ 0 w 8"/>
                <a:gd name="T21" fmla="*/ 3 h 9"/>
                <a:gd name="T22" fmla="*/ 0 w 8"/>
                <a:gd name="T23" fmla="*/ 6 h 9"/>
                <a:gd name="T24" fmla="*/ 3 w 8"/>
                <a:gd name="T25" fmla="*/ 9 h 9"/>
                <a:gd name="T26" fmla="*/ 3 w 8"/>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9">
                  <a:moveTo>
                    <a:pt x="3" y="9"/>
                  </a:moveTo>
                  <a:lnTo>
                    <a:pt x="3" y="9"/>
                  </a:lnTo>
                  <a:lnTo>
                    <a:pt x="5" y="6"/>
                  </a:lnTo>
                  <a:lnTo>
                    <a:pt x="8" y="3"/>
                  </a:lnTo>
                  <a:lnTo>
                    <a:pt x="8" y="3"/>
                  </a:lnTo>
                  <a:lnTo>
                    <a:pt x="5"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71" name="Freeform 315"/>
            <p:cNvSpPr>
              <a:spLocks/>
            </p:cNvSpPr>
            <p:nvPr/>
          </p:nvSpPr>
          <p:spPr bwMode="auto">
            <a:xfrm>
              <a:off x="4538" y="501"/>
              <a:ext cx="8" cy="8"/>
            </a:xfrm>
            <a:custGeom>
              <a:avLst/>
              <a:gdLst>
                <a:gd name="T0" fmla="*/ 3 w 8"/>
                <a:gd name="T1" fmla="*/ 8 h 8"/>
                <a:gd name="T2" fmla="*/ 3 w 8"/>
                <a:gd name="T3" fmla="*/ 8 h 8"/>
                <a:gd name="T4" fmla="*/ 5 w 8"/>
                <a:gd name="T5" fmla="*/ 8 h 8"/>
                <a:gd name="T6" fmla="*/ 8 w 8"/>
                <a:gd name="T7" fmla="*/ 5 h 8"/>
                <a:gd name="T8" fmla="*/ 8 w 8"/>
                <a:gd name="T9" fmla="*/ 5 h 8"/>
                <a:gd name="T10" fmla="*/ 5 w 8"/>
                <a:gd name="T11" fmla="*/ 3 h 8"/>
                <a:gd name="T12" fmla="*/ 3 w 8"/>
                <a:gd name="T13" fmla="*/ 0 h 8"/>
                <a:gd name="T14" fmla="*/ 3 w 8"/>
                <a:gd name="T15" fmla="*/ 0 h 8"/>
                <a:gd name="T16" fmla="*/ 0 w 8"/>
                <a:gd name="T17" fmla="*/ 3 h 8"/>
                <a:gd name="T18" fmla="*/ 0 w 8"/>
                <a:gd name="T19" fmla="*/ 5 h 8"/>
                <a:gd name="T20" fmla="*/ 0 w 8"/>
                <a:gd name="T21" fmla="*/ 5 h 8"/>
                <a:gd name="T22" fmla="*/ 0 w 8"/>
                <a:gd name="T23" fmla="*/ 8 h 8"/>
                <a:gd name="T24" fmla="*/ 3 w 8"/>
                <a:gd name="T25" fmla="*/ 8 h 8"/>
                <a:gd name="T26" fmla="*/ 3 w 8"/>
                <a:gd name="T2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8">
                  <a:moveTo>
                    <a:pt x="3" y="8"/>
                  </a:moveTo>
                  <a:lnTo>
                    <a:pt x="3" y="8"/>
                  </a:lnTo>
                  <a:lnTo>
                    <a:pt x="5" y="8"/>
                  </a:lnTo>
                  <a:lnTo>
                    <a:pt x="8" y="5"/>
                  </a:lnTo>
                  <a:lnTo>
                    <a:pt x="8" y="5"/>
                  </a:lnTo>
                  <a:lnTo>
                    <a:pt x="5" y="3"/>
                  </a:lnTo>
                  <a:lnTo>
                    <a:pt x="3" y="0"/>
                  </a:lnTo>
                  <a:lnTo>
                    <a:pt x="3" y="0"/>
                  </a:lnTo>
                  <a:lnTo>
                    <a:pt x="0" y="3"/>
                  </a:lnTo>
                  <a:lnTo>
                    <a:pt x="0" y="5"/>
                  </a:lnTo>
                  <a:lnTo>
                    <a:pt x="0" y="5"/>
                  </a:lnTo>
                  <a:lnTo>
                    <a:pt x="0" y="8"/>
                  </a:lnTo>
                  <a:lnTo>
                    <a:pt x="3" y="8"/>
                  </a:lnTo>
                  <a:lnTo>
                    <a:pt x="3"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72" name="Freeform 316"/>
            <p:cNvSpPr>
              <a:spLocks/>
            </p:cNvSpPr>
            <p:nvPr/>
          </p:nvSpPr>
          <p:spPr bwMode="auto">
            <a:xfrm>
              <a:off x="4538" y="539"/>
              <a:ext cx="8" cy="9"/>
            </a:xfrm>
            <a:custGeom>
              <a:avLst/>
              <a:gdLst>
                <a:gd name="T0" fmla="*/ 3 w 8"/>
                <a:gd name="T1" fmla="*/ 9 h 9"/>
                <a:gd name="T2" fmla="*/ 3 w 8"/>
                <a:gd name="T3" fmla="*/ 9 h 9"/>
                <a:gd name="T4" fmla="*/ 5 w 8"/>
                <a:gd name="T5" fmla="*/ 6 h 9"/>
                <a:gd name="T6" fmla="*/ 8 w 8"/>
                <a:gd name="T7" fmla="*/ 3 h 9"/>
                <a:gd name="T8" fmla="*/ 8 w 8"/>
                <a:gd name="T9" fmla="*/ 3 h 9"/>
                <a:gd name="T10" fmla="*/ 5 w 8"/>
                <a:gd name="T11" fmla="*/ 0 h 9"/>
                <a:gd name="T12" fmla="*/ 3 w 8"/>
                <a:gd name="T13" fmla="*/ 0 h 9"/>
                <a:gd name="T14" fmla="*/ 3 w 8"/>
                <a:gd name="T15" fmla="*/ 0 h 9"/>
                <a:gd name="T16" fmla="*/ 0 w 8"/>
                <a:gd name="T17" fmla="*/ 0 h 9"/>
                <a:gd name="T18" fmla="*/ 0 w 8"/>
                <a:gd name="T19" fmla="*/ 3 h 9"/>
                <a:gd name="T20" fmla="*/ 0 w 8"/>
                <a:gd name="T21" fmla="*/ 3 h 9"/>
                <a:gd name="T22" fmla="*/ 0 w 8"/>
                <a:gd name="T23" fmla="*/ 6 h 9"/>
                <a:gd name="T24" fmla="*/ 3 w 8"/>
                <a:gd name="T25" fmla="*/ 9 h 9"/>
                <a:gd name="T26" fmla="*/ 3 w 8"/>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9">
                  <a:moveTo>
                    <a:pt x="3" y="9"/>
                  </a:moveTo>
                  <a:lnTo>
                    <a:pt x="3" y="9"/>
                  </a:lnTo>
                  <a:lnTo>
                    <a:pt x="5" y="6"/>
                  </a:lnTo>
                  <a:lnTo>
                    <a:pt x="8" y="3"/>
                  </a:lnTo>
                  <a:lnTo>
                    <a:pt x="8" y="3"/>
                  </a:lnTo>
                  <a:lnTo>
                    <a:pt x="5"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73" name="Freeform 317"/>
            <p:cNvSpPr>
              <a:spLocks/>
            </p:cNvSpPr>
            <p:nvPr/>
          </p:nvSpPr>
          <p:spPr bwMode="auto">
            <a:xfrm>
              <a:off x="4538" y="572"/>
              <a:ext cx="8" cy="9"/>
            </a:xfrm>
            <a:custGeom>
              <a:avLst/>
              <a:gdLst>
                <a:gd name="T0" fmla="*/ 3 w 8"/>
                <a:gd name="T1" fmla="*/ 9 h 9"/>
                <a:gd name="T2" fmla="*/ 3 w 8"/>
                <a:gd name="T3" fmla="*/ 9 h 9"/>
                <a:gd name="T4" fmla="*/ 5 w 8"/>
                <a:gd name="T5" fmla="*/ 9 h 9"/>
                <a:gd name="T6" fmla="*/ 8 w 8"/>
                <a:gd name="T7" fmla="*/ 6 h 9"/>
                <a:gd name="T8" fmla="*/ 8 w 8"/>
                <a:gd name="T9" fmla="*/ 6 h 9"/>
                <a:gd name="T10" fmla="*/ 5 w 8"/>
                <a:gd name="T11" fmla="*/ 3 h 9"/>
                <a:gd name="T12" fmla="*/ 3 w 8"/>
                <a:gd name="T13" fmla="*/ 0 h 9"/>
                <a:gd name="T14" fmla="*/ 3 w 8"/>
                <a:gd name="T15" fmla="*/ 0 h 9"/>
                <a:gd name="T16" fmla="*/ 0 w 8"/>
                <a:gd name="T17" fmla="*/ 3 h 9"/>
                <a:gd name="T18" fmla="*/ 0 w 8"/>
                <a:gd name="T19" fmla="*/ 6 h 9"/>
                <a:gd name="T20" fmla="*/ 0 w 8"/>
                <a:gd name="T21" fmla="*/ 6 h 9"/>
                <a:gd name="T22" fmla="*/ 0 w 8"/>
                <a:gd name="T23" fmla="*/ 9 h 9"/>
                <a:gd name="T24" fmla="*/ 3 w 8"/>
                <a:gd name="T25" fmla="*/ 9 h 9"/>
                <a:gd name="T26" fmla="*/ 3 w 8"/>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9">
                  <a:moveTo>
                    <a:pt x="3" y="9"/>
                  </a:moveTo>
                  <a:lnTo>
                    <a:pt x="3" y="9"/>
                  </a:lnTo>
                  <a:lnTo>
                    <a:pt x="5" y="9"/>
                  </a:lnTo>
                  <a:lnTo>
                    <a:pt x="8" y="6"/>
                  </a:lnTo>
                  <a:lnTo>
                    <a:pt x="8" y="6"/>
                  </a:lnTo>
                  <a:lnTo>
                    <a:pt x="5" y="3"/>
                  </a:lnTo>
                  <a:lnTo>
                    <a:pt x="3" y="0"/>
                  </a:lnTo>
                  <a:lnTo>
                    <a:pt x="3" y="0"/>
                  </a:lnTo>
                  <a:lnTo>
                    <a:pt x="0" y="3"/>
                  </a:lnTo>
                  <a:lnTo>
                    <a:pt x="0" y="6"/>
                  </a:lnTo>
                  <a:lnTo>
                    <a:pt x="0" y="6"/>
                  </a:lnTo>
                  <a:lnTo>
                    <a:pt x="0" y="9"/>
                  </a:lnTo>
                  <a:lnTo>
                    <a:pt x="3" y="9"/>
                  </a:lnTo>
                  <a:lnTo>
                    <a:pt x="3"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74" name="Freeform 318"/>
            <p:cNvSpPr>
              <a:spLocks/>
            </p:cNvSpPr>
            <p:nvPr/>
          </p:nvSpPr>
          <p:spPr bwMode="auto">
            <a:xfrm>
              <a:off x="4538" y="610"/>
              <a:ext cx="8" cy="9"/>
            </a:xfrm>
            <a:custGeom>
              <a:avLst/>
              <a:gdLst>
                <a:gd name="T0" fmla="*/ 3 w 8"/>
                <a:gd name="T1" fmla="*/ 9 h 9"/>
                <a:gd name="T2" fmla="*/ 3 w 8"/>
                <a:gd name="T3" fmla="*/ 9 h 9"/>
                <a:gd name="T4" fmla="*/ 5 w 8"/>
                <a:gd name="T5" fmla="*/ 6 h 9"/>
                <a:gd name="T6" fmla="*/ 8 w 8"/>
                <a:gd name="T7" fmla="*/ 3 h 9"/>
                <a:gd name="T8" fmla="*/ 8 w 8"/>
                <a:gd name="T9" fmla="*/ 3 h 9"/>
                <a:gd name="T10" fmla="*/ 5 w 8"/>
                <a:gd name="T11" fmla="*/ 0 h 9"/>
                <a:gd name="T12" fmla="*/ 3 w 8"/>
                <a:gd name="T13" fmla="*/ 0 h 9"/>
                <a:gd name="T14" fmla="*/ 3 w 8"/>
                <a:gd name="T15" fmla="*/ 0 h 9"/>
                <a:gd name="T16" fmla="*/ 0 w 8"/>
                <a:gd name="T17" fmla="*/ 0 h 9"/>
                <a:gd name="T18" fmla="*/ 0 w 8"/>
                <a:gd name="T19" fmla="*/ 3 h 9"/>
                <a:gd name="T20" fmla="*/ 0 w 8"/>
                <a:gd name="T21" fmla="*/ 3 h 9"/>
                <a:gd name="T22" fmla="*/ 0 w 8"/>
                <a:gd name="T23" fmla="*/ 6 h 9"/>
                <a:gd name="T24" fmla="*/ 3 w 8"/>
                <a:gd name="T25" fmla="*/ 9 h 9"/>
                <a:gd name="T26" fmla="*/ 3 w 8"/>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9">
                  <a:moveTo>
                    <a:pt x="3" y="9"/>
                  </a:moveTo>
                  <a:lnTo>
                    <a:pt x="3" y="9"/>
                  </a:lnTo>
                  <a:lnTo>
                    <a:pt x="5" y="6"/>
                  </a:lnTo>
                  <a:lnTo>
                    <a:pt x="8" y="3"/>
                  </a:lnTo>
                  <a:lnTo>
                    <a:pt x="8" y="3"/>
                  </a:lnTo>
                  <a:lnTo>
                    <a:pt x="5" y="0"/>
                  </a:lnTo>
                  <a:lnTo>
                    <a:pt x="3" y="0"/>
                  </a:lnTo>
                  <a:lnTo>
                    <a:pt x="3" y="0"/>
                  </a:lnTo>
                  <a:lnTo>
                    <a:pt x="0" y="0"/>
                  </a:lnTo>
                  <a:lnTo>
                    <a:pt x="0" y="3"/>
                  </a:lnTo>
                  <a:lnTo>
                    <a:pt x="0" y="3"/>
                  </a:lnTo>
                  <a:lnTo>
                    <a:pt x="0" y="6"/>
                  </a:lnTo>
                  <a:lnTo>
                    <a:pt x="3" y="9"/>
                  </a:lnTo>
                  <a:lnTo>
                    <a:pt x="3"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75" name="Freeform 319"/>
            <p:cNvSpPr>
              <a:spLocks/>
            </p:cNvSpPr>
            <p:nvPr/>
          </p:nvSpPr>
          <p:spPr bwMode="auto">
            <a:xfrm>
              <a:off x="4538" y="643"/>
              <a:ext cx="8" cy="9"/>
            </a:xfrm>
            <a:custGeom>
              <a:avLst/>
              <a:gdLst>
                <a:gd name="T0" fmla="*/ 3 w 8"/>
                <a:gd name="T1" fmla="*/ 9 h 9"/>
                <a:gd name="T2" fmla="*/ 3 w 8"/>
                <a:gd name="T3" fmla="*/ 9 h 9"/>
                <a:gd name="T4" fmla="*/ 5 w 8"/>
                <a:gd name="T5" fmla="*/ 6 h 9"/>
                <a:gd name="T6" fmla="*/ 8 w 8"/>
                <a:gd name="T7" fmla="*/ 3 h 9"/>
                <a:gd name="T8" fmla="*/ 8 w 8"/>
                <a:gd name="T9" fmla="*/ 3 h 9"/>
                <a:gd name="T10" fmla="*/ 5 w 8"/>
                <a:gd name="T11" fmla="*/ 0 h 9"/>
                <a:gd name="T12" fmla="*/ 3 w 8"/>
                <a:gd name="T13" fmla="*/ 0 h 9"/>
                <a:gd name="T14" fmla="*/ 3 w 8"/>
                <a:gd name="T15" fmla="*/ 0 h 9"/>
                <a:gd name="T16" fmla="*/ 0 w 8"/>
                <a:gd name="T17" fmla="*/ 0 h 9"/>
                <a:gd name="T18" fmla="*/ 0 w 8"/>
                <a:gd name="T19" fmla="*/ 3 h 9"/>
                <a:gd name="T20" fmla="*/ 0 w 8"/>
                <a:gd name="T21" fmla="*/ 3 h 9"/>
                <a:gd name="T22" fmla="*/ 0 w 8"/>
                <a:gd name="T23" fmla="*/ 6 h 9"/>
                <a:gd name="T24" fmla="*/ 3 w 8"/>
                <a:gd name="T25" fmla="*/ 9 h 9"/>
                <a:gd name="T26" fmla="*/ 3 w 8"/>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9">
                  <a:moveTo>
                    <a:pt x="3" y="9"/>
                  </a:moveTo>
                  <a:lnTo>
                    <a:pt x="3" y="9"/>
                  </a:lnTo>
                  <a:lnTo>
                    <a:pt x="5" y="6"/>
                  </a:lnTo>
                  <a:lnTo>
                    <a:pt x="8" y="3"/>
                  </a:lnTo>
                  <a:lnTo>
                    <a:pt x="8" y="3"/>
                  </a:lnTo>
                  <a:lnTo>
                    <a:pt x="5" y="0"/>
                  </a:lnTo>
                  <a:lnTo>
                    <a:pt x="3" y="0"/>
                  </a:lnTo>
                  <a:lnTo>
                    <a:pt x="3" y="0"/>
                  </a:lnTo>
                  <a:lnTo>
                    <a:pt x="0" y="0"/>
                  </a:lnTo>
                  <a:lnTo>
                    <a:pt x="0" y="3"/>
                  </a:lnTo>
                  <a:lnTo>
                    <a:pt x="0" y="3"/>
                  </a:lnTo>
                  <a:lnTo>
                    <a:pt x="0" y="6"/>
                  </a:lnTo>
                  <a:lnTo>
                    <a:pt x="3" y="9"/>
                  </a:lnTo>
                  <a:lnTo>
                    <a:pt x="3"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76" name="Freeform 320"/>
            <p:cNvSpPr>
              <a:spLocks/>
            </p:cNvSpPr>
            <p:nvPr/>
          </p:nvSpPr>
          <p:spPr bwMode="auto">
            <a:xfrm>
              <a:off x="4538" y="681"/>
              <a:ext cx="8" cy="9"/>
            </a:xfrm>
            <a:custGeom>
              <a:avLst/>
              <a:gdLst>
                <a:gd name="T0" fmla="*/ 3 w 8"/>
                <a:gd name="T1" fmla="*/ 9 h 9"/>
                <a:gd name="T2" fmla="*/ 3 w 8"/>
                <a:gd name="T3" fmla="*/ 9 h 9"/>
                <a:gd name="T4" fmla="*/ 5 w 8"/>
                <a:gd name="T5" fmla="*/ 6 h 9"/>
                <a:gd name="T6" fmla="*/ 8 w 8"/>
                <a:gd name="T7" fmla="*/ 3 h 9"/>
                <a:gd name="T8" fmla="*/ 8 w 8"/>
                <a:gd name="T9" fmla="*/ 3 h 9"/>
                <a:gd name="T10" fmla="*/ 5 w 8"/>
                <a:gd name="T11" fmla="*/ 0 h 9"/>
                <a:gd name="T12" fmla="*/ 3 w 8"/>
                <a:gd name="T13" fmla="*/ 0 h 9"/>
                <a:gd name="T14" fmla="*/ 3 w 8"/>
                <a:gd name="T15" fmla="*/ 0 h 9"/>
                <a:gd name="T16" fmla="*/ 0 w 8"/>
                <a:gd name="T17" fmla="*/ 0 h 9"/>
                <a:gd name="T18" fmla="*/ 0 w 8"/>
                <a:gd name="T19" fmla="*/ 3 h 9"/>
                <a:gd name="T20" fmla="*/ 0 w 8"/>
                <a:gd name="T21" fmla="*/ 3 h 9"/>
                <a:gd name="T22" fmla="*/ 0 w 8"/>
                <a:gd name="T23" fmla="*/ 6 h 9"/>
                <a:gd name="T24" fmla="*/ 3 w 8"/>
                <a:gd name="T25" fmla="*/ 9 h 9"/>
                <a:gd name="T26" fmla="*/ 3 w 8"/>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9">
                  <a:moveTo>
                    <a:pt x="3" y="9"/>
                  </a:moveTo>
                  <a:lnTo>
                    <a:pt x="3" y="9"/>
                  </a:lnTo>
                  <a:lnTo>
                    <a:pt x="5" y="6"/>
                  </a:lnTo>
                  <a:lnTo>
                    <a:pt x="8" y="3"/>
                  </a:lnTo>
                  <a:lnTo>
                    <a:pt x="8" y="3"/>
                  </a:lnTo>
                  <a:lnTo>
                    <a:pt x="5"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77" name="Freeform 321"/>
            <p:cNvSpPr>
              <a:spLocks/>
            </p:cNvSpPr>
            <p:nvPr/>
          </p:nvSpPr>
          <p:spPr bwMode="auto">
            <a:xfrm>
              <a:off x="4538" y="714"/>
              <a:ext cx="8" cy="9"/>
            </a:xfrm>
            <a:custGeom>
              <a:avLst/>
              <a:gdLst>
                <a:gd name="T0" fmla="*/ 3 w 8"/>
                <a:gd name="T1" fmla="*/ 9 h 9"/>
                <a:gd name="T2" fmla="*/ 3 w 8"/>
                <a:gd name="T3" fmla="*/ 9 h 9"/>
                <a:gd name="T4" fmla="*/ 5 w 8"/>
                <a:gd name="T5" fmla="*/ 6 h 9"/>
                <a:gd name="T6" fmla="*/ 8 w 8"/>
                <a:gd name="T7" fmla="*/ 3 h 9"/>
                <a:gd name="T8" fmla="*/ 8 w 8"/>
                <a:gd name="T9" fmla="*/ 3 h 9"/>
                <a:gd name="T10" fmla="*/ 5 w 8"/>
                <a:gd name="T11" fmla="*/ 0 h 9"/>
                <a:gd name="T12" fmla="*/ 3 w 8"/>
                <a:gd name="T13" fmla="*/ 0 h 9"/>
                <a:gd name="T14" fmla="*/ 3 w 8"/>
                <a:gd name="T15" fmla="*/ 0 h 9"/>
                <a:gd name="T16" fmla="*/ 0 w 8"/>
                <a:gd name="T17" fmla="*/ 0 h 9"/>
                <a:gd name="T18" fmla="*/ 0 w 8"/>
                <a:gd name="T19" fmla="*/ 3 h 9"/>
                <a:gd name="T20" fmla="*/ 0 w 8"/>
                <a:gd name="T21" fmla="*/ 3 h 9"/>
                <a:gd name="T22" fmla="*/ 0 w 8"/>
                <a:gd name="T23" fmla="*/ 6 h 9"/>
                <a:gd name="T24" fmla="*/ 3 w 8"/>
                <a:gd name="T25" fmla="*/ 9 h 9"/>
                <a:gd name="T26" fmla="*/ 3 w 8"/>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9">
                  <a:moveTo>
                    <a:pt x="3" y="9"/>
                  </a:moveTo>
                  <a:lnTo>
                    <a:pt x="3" y="9"/>
                  </a:lnTo>
                  <a:lnTo>
                    <a:pt x="5" y="6"/>
                  </a:lnTo>
                  <a:lnTo>
                    <a:pt x="8" y="3"/>
                  </a:lnTo>
                  <a:lnTo>
                    <a:pt x="8" y="3"/>
                  </a:lnTo>
                  <a:lnTo>
                    <a:pt x="5"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78" name="Freeform 322"/>
            <p:cNvSpPr>
              <a:spLocks/>
            </p:cNvSpPr>
            <p:nvPr/>
          </p:nvSpPr>
          <p:spPr bwMode="auto">
            <a:xfrm>
              <a:off x="4538" y="752"/>
              <a:ext cx="8" cy="9"/>
            </a:xfrm>
            <a:custGeom>
              <a:avLst/>
              <a:gdLst>
                <a:gd name="T0" fmla="*/ 3 w 8"/>
                <a:gd name="T1" fmla="*/ 9 h 9"/>
                <a:gd name="T2" fmla="*/ 3 w 8"/>
                <a:gd name="T3" fmla="*/ 9 h 9"/>
                <a:gd name="T4" fmla="*/ 5 w 8"/>
                <a:gd name="T5" fmla="*/ 6 h 9"/>
                <a:gd name="T6" fmla="*/ 8 w 8"/>
                <a:gd name="T7" fmla="*/ 3 h 9"/>
                <a:gd name="T8" fmla="*/ 8 w 8"/>
                <a:gd name="T9" fmla="*/ 3 h 9"/>
                <a:gd name="T10" fmla="*/ 5 w 8"/>
                <a:gd name="T11" fmla="*/ 0 h 9"/>
                <a:gd name="T12" fmla="*/ 3 w 8"/>
                <a:gd name="T13" fmla="*/ 0 h 9"/>
                <a:gd name="T14" fmla="*/ 3 w 8"/>
                <a:gd name="T15" fmla="*/ 0 h 9"/>
                <a:gd name="T16" fmla="*/ 0 w 8"/>
                <a:gd name="T17" fmla="*/ 0 h 9"/>
                <a:gd name="T18" fmla="*/ 0 w 8"/>
                <a:gd name="T19" fmla="*/ 3 h 9"/>
                <a:gd name="T20" fmla="*/ 0 w 8"/>
                <a:gd name="T21" fmla="*/ 3 h 9"/>
                <a:gd name="T22" fmla="*/ 0 w 8"/>
                <a:gd name="T23" fmla="*/ 6 h 9"/>
                <a:gd name="T24" fmla="*/ 3 w 8"/>
                <a:gd name="T25" fmla="*/ 9 h 9"/>
                <a:gd name="T26" fmla="*/ 3 w 8"/>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9">
                  <a:moveTo>
                    <a:pt x="3" y="9"/>
                  </a:moveTo>
                  <a:lnTo>
                    <a:pt x="3" y="9"/>
                  </a:lnTo>
                  <a:lnTo>
                    <a:pt x="5" y="6"/>
                  </a:lnTo>
                  <a:lnTo>
                    <a:pt x="8" y="3"/>
                  </a:lnTo>
                  <a:lnTo>
                    <a:pt x="8" y="3"/>
                  </a:lnTo>
                  <a:lnTo>
                    <a:pt x="5"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79" name="Freeform 323"/>
            <p:cNvSpPr>
              <a:spLocks/>
            </p:cNvSpPr>
            <p:nvPr/>
          </p:nvSpPr>
          <p:spPr bwMode="auto">
            <a:xfrm>
              <a:off x="4538" y="785"/>
              <a:ext cx="8" cy="9"/>
            </a:xfrm>
            <a:custGeom>
              <a:avLst/>
              <a:gdLst>
                <a:gd name="T0" fmla="*/ 3 w 8"/>
                <a:gd name="T1" fmla="*/ 9 h 9"/>
                <a:gd name="T2" fmla="*/ 3 w 8"/>
                <a:gd name="T3" fmla="*/ 9 h 9"/>
                <a:gd name="T4" fmla="*/ 5 w 8"/>
                <a:gd name="T5" fmla="*/ 9 h 9"/>
                <a:gd name="T6" fmla="*/ 8 w 8"/>
                <a:gd name="T7" fmla="*/ 6 h 9"/>
                <a:gd name="T8" fmla="*/ 8 w 8"/>
                <a:gd name="T9" fmla="*/ 6 h 9"/>
                <a:gd name="T10" fmla="*/ 5 w 8"/>
                <a:gd name="T11" fmla="*/ 3 h 9"/>
                <a:gd name="T12" fmla="*/ 3 w 8"/>
                <a:gd name="T13" fmla="*/ 0 h 9"/>
                <a:gd name="T14" fmla="*/ 3 w 8"/>
                <a:gd name="T15" fmla="*/ 0 h 9"/>
                <a:gd name="T16" fmla="*/ 0 w 8"/>
                <a:gd name="T17" fmla="*/ 3 h 9"/>
                <a:gd name="T18" fmla="*/ 0 w 8"/>
                <a:gd name="T19" fmla="*/ 6 h 9"/>
                <a:gd name="T20" fmla="*/ 0 w 8"/>
                <a:gd name="T21" fmla="*/ 6 h 9"/>
                <a:gd name="T22" fmla="*/ 0 w 8"/>
                <a:gd name="T23" fmla="*/ 9 h 9"/>
                <a:gd name="T24" fmla="*/ 3 w 8"/>
                <a:gd name="T25" fmla="*/ 9 h 9"/>
                <a:gd name="T26" fmla="*/ 3 w 8"/>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9">
                  <a:moveTo>
                    <a:pt x="3" y="9"/>
                  </a:moveTo>
                  <a:lnTo>
                    <a:pt x="3" y="9"/>
                  </a:lnTo>
                  <a:lnTo>
                    <a:pt x="5" y="9"/>
                  </a:lnTo>
                  <a:lnTo>
                    <a:pt x="8" y="6"/>
                  </a:lnTo>
                  <a:lnTo>
                    <a:pt x="8" y="6"/>
                  </a:lnTo>
                  <a:lnTo>
                    <a:pt x="5" y="3"/>
                  </a:lnTo>
                  <a:lnTo>
                    <a:pt x="3" y="0"/>
                  </a:lnTo>
                  <a:lnTo>
                    <a:pt x="3" y="0"/>
                  </a:lnTo>
                  <a:lnTo>
                    <a:pt x="0" y="3"/>
                  </a:lnTo>
                  <a:lnTo>
                    <a:pt x="0" y="6"/>
                  </a:lnTo>
                  <a:lnTo>
                    <a:pt x="0" y="6"/>
                  </a:lnTo>
                  <a:lnTo>
                    <a:pt x="0" y="9"/>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80" name="Freeform 324"/>
            <p:cNvSpPr>
              <a:spLocks/>
            </p:cNvSpPr>
            <p:nvPr/>
          </p:nvSpPr>
          <p:spPr bwMode="auto">
            <a:xfrm>
              <a:off x="4538" y="823"/>
              <a:ext cx="8" cy="9"/>
            </a:xfrm>
            <a:custGeom>
              <a:avLst/>
              <a:gdLst>
                <a:gd name="T0" fmla="*/ 3 w 8"/>
                <a:gd name="T1" fmla="*/ 9 h 9"/>
                <a:gd name="T2" fmla="*/ 3 w 8"/>
                <a:gd name="T3" fmla="*/ 9 h 9"/>
                <a:gd name="T4" fmla="*/ 5 w 8"/>
                <a:gd name="T5" fmla="*/ 6 h 9"/>
                <a:gd name="T6" fmla="*/ 8 w 8"/>
                <a:gd name="T7" fmla="*/ 3 h 9"/>
                <a:gd name="T8" fmla="*/ 8 w 8"/>
                <a:gd name="T9" fmla="*/ 3 h 9"/>
                <a:gd name="T10" fmla="*/ 5 w 8"/>
                <a:gd name="T11" fmla="*/ 0 h 9"/>
                <a:gd name="T12" fmla="*/ 3 w 8"/>
                <a:gd name="T13" fmla="*/ 0 h 9"/>
                <a:gd name="T14" fmla="*/ 3 w 8"/>
                <a:gd name="T15" fmla="*/ 0 h 9"/>
                <a:gd name="T16" fmla="*/ 0 w 8"/>
                <a:gd name="T17" fmla="*/ 0 h 9"/>
                <a:gd name="T18" fmla="*/ 0 w 8"/>
                <a:gd name="T19" fmla="*/ 3 h 9"/>
                <a:gd name="T20" fmla="*/ 0 w 8"/>
                <a:gd name="T21" fmla="*/ 3 h 9"/>
                <a:gd name="T22" fmla="*/ 0 w 8"/>
                <a:gd name="T23" fmla="*/ 6 h 9"/>
                <a:gd name="T24" fmla="*/ 3 w 8"/>
                <a:gd name="T25" fmla="*/ 9 h 9"/>
                <a:gd name="T26" fmla="*/ 3 w 8"/>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9">
                  <a:moveTo>
                    <a:pt x="3" y="9"/>
                  </a:moveTo>
                  <a:lnTo>
                    <a:pt x="3" y="9"/>
                  </a:lnTo>
                  <a:lnTo>
                    <a:pt x="5" y="6"/>
                  </a:lnTo>
                  <a:lnTo>
                    <a:pt x="8" y="3"/>
                  </a:lnTo>
                  <a:lnTo>
                    <a:pt x="8" y="3"/>
                  </a:lnTo>
                  <a:lnTo>
                    <a:pt x="5"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81" name="Freeform 325"/>
            <p:cNvSpPr>
              <a:spLocks/>
            </p:cNvSpPr>
            <p:nvPr/>
          </p:nvSpPr>
          <p:spPr bwMode="auto">
            <a:xfrm>
              <a:off x="4538" y="856"/>
              <a:ext cx="8" cy="9"/>
            </a:xfrm>
            <a:custGeom>
              <a:avLst/>
              <a:gdLst>
                <a:gd name="T0" fmla="*/ 3 w 8"/>
                <a:gd name="T1" fmla="*/ 9 h 9"/>
                <a:gd name="T2" fmla="*/ 3 w 8"/>
                <a:gd name="T3" fmla="*/ 9 h 9"/>
                <a:gd name="T4" fmla="*/ 5 w 8"/>
                <a:gd name="T5" fmla="*/ 9 h 9"/>
                <a:gd name="T6" fmla="*/ 8 w 8"/>
                <a:gd name="T7" fmla="*/ 6 h 9"/>
                <a:gd name="T8" fmla="*/ 8 w 8"/>
                <a:gd name="T9" fmla="*/ 6 h 9"/>
                <a:gd name="T10" fmla="*/ 5 w 8"/>
                <a:gd name="T11" fmla="*/ 3 h 9"/>
                <a:gd name="T12" fmla="*/ 3 w 8"/>
                <a:gd name="T13" fmla="*/ 0 h 9"/>
                <a:gd name="T14" fmla="*/ 3 w 8"/>
                <a:gd name="T15" fmla="*/ 0 h 9"/>
                <a:gd name="T16" fmla="*/ 0 w 8"/>
                <a:gd name="T17" fmla="*/ 3 h 9"/>
                <a:gd name="T18" fmla="*/ 0 w 8"/>
                <a:gd name="T19" fmla="*/ 6 h 9"/>
                <a:gd name="T20" fmla="*/ 0 w 8"/>
                <a:gd name="T21" fmla="*/ 6 h 9"/>
                <a:gd name="T22" fmla="*/ 0 w 8"/>
                <a:gd name="T23" fmla="*/ 9 h 9"/>
                <a:gd name="T24" fmla="*/ 3 w 8"/>
                <a:gd name="T25" fmla="*/ 9 h 9"/>
                <a:gd name="T26" fmla="*/ 3 w 8"/>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9">
                  <a:moveTo>
                    <a:pt x="3" y="9"/>
                  </a:moveTo>
                  <a:lnTo>
                    <a:pt x="3" y="9"/>
                  </a:lnTo>
                  <a:lnTo>
                    <a:pt x="5" y="9"/>
                  </a:lnTo>
                  <a:lnTo>
                    <a:pt x="8" y="6"/>
                  </a:lnTo>
                  <a:lnTo>
                    <a:pt x="8" y="6"/>
                  </a:lnTo>
                  <a:lnTo>
                    <a:pt x="5" y="3"/>
                  </a:lnTo>
                  <a:lnTo>
                    <a:pt x="3" y="0"/>
                  </a:lnTo>
                  <a:lnTo>
                    <a:pt x="3" y="0"/>
                  </a:lnTo>
                  <a:lnTo>
                    <a:pt x="0" y="3"/>
                  </a:lnTo>
                  <a:lnTo>
                    <a:pt x="0" y="6"/>
                  </a:lnTo>
                  <a:lnTo>
                    <a:pt x="0" y="6"/>
                  </a:lnTo>
                  <a:lnTo>
                    <a:pt x="0" y="9"/>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82" name="Freeform 326"/>
            <p:cNvSpPr>
              <a:spLocks/>
            </p:cNvSpPr>
            <p:nvPr/>
          </p:nvSpPr>
          <p:spPr bwMode="auto">
            <a:xfrm>
              <a:off x="4538" y="894"/>
              <a:ext cx="8" cy="9"/>
            </a:xfrm>
            <a:custGeom>
              <a:avLst/>
              <a:gdLst>
                <a:gd name="T0" fmla="*/ 3 w 8"/>
                <a:gd name="T1" fmla="*/ 9 h 9"/>
                <a:gd name="T2" fmla="*/ 3 w 8"/>
                <a:gd name="T3" fmla="*/ 9 h 9"/>
                <a:gd name="T4" fmla="*/ 5 w 8"/>
                <a:gd name="T5" fmla="*/ 6 h 9"/>
                <a:gd name="T6" fmla="*/ 8 w 8"/>
                <a:gd name="T7" fmla="*/ 3 h 9"/>
                <a:gd name="T8" fmla="*/ 8 w 8"/>
                <a:gd name="T9" fmla="*/ 3 h 9"/>
                <a:gd name="T10" fmla="*/ 5 w 8"/>
                <a:gd name="T11" fmla="*/ 0 h 9"/>
                <a:gd name="T12" fmla="*/ 3 w 8"/>
                <a:gd name="T13" fmla="*/ 0 h 9"/>
                <a:gd name="T14" fmla="*/ 3 w 8"/>
                <a:gd name="T15" fmla="*/ 0 h 9"/>
                <a:gd name="T16" fmla="*/ 0 w 8"/>
                <a:gd name="T17" fmla="*/ 0 h 9"/>
                <a:gd name="T18" fmla="*/ 0 w 8"/>
                <a:gd name="T19" fmla="*/ 3 h 9"/>
                <a:gd name="T20" fmla="*/ 0 w 8"/>
                <a:gd name="T21" fmla="*/ 3 h 9"/>
                <a:gd name="T22" fmla="*/ 0 w 8"/>
                <a:gd name="T23" fmla="*/ 6 h 9"/>
                <a:gd name="T24" fmla="*/ 3 w 8"/>
                <a:gd name="T25" fmla="*/ 9 h 9"/>
                <a:gd name="T26" fmla="*/ 3 w 8"/>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9">
                  <a:moveTo>
                    <a:pt x="3" y="9"/>
                  </a:moveTo>
                  <a:lnTo>
                    <a:pt x="3" y="9"/>
                  </a:lnTo>
                  <a:lnTo>
                    <a:pt x="5" y="6"/>
                  </a:lnTo>
                  <a:lnTo>
                    <a:pt x="8" y="3"/>
                  </a:lnTo>
                  <a:lnTo>
                    <a:pt x="8" y="3"/>
                  </a:lnTo>
                  <a:lnTo>
                    <a:pt x="5"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83" name="Freeform 327"/>
            <p:cNvSpPr>
              <a:spLocks/>
            </p:cNvSpPr>
            <p:nvPr/>
          </p:nvSpPr>
          <p:spPr bwMode="auto">
            <a:xfrm>
              <a:off x="4538" y="927"/>
              <a:ext cx="8" cy="9"/>
            </a:xfrm>
            <a:custGeom>
              <a:avLst/>
              <a:gdLst>
                <a:gd name="T0" fmla="*/ 3 w 8"/>
                <a:gd name="T1" fmla="*/ 9 h 9"/>
                <a:gd name="T2" fmla="*/ 3 w 8"/>
                <a:gd name="T3" fmla="*/ 9 h 9"/>
                <a:gd name="T4" fmla="*/ 5 w 8"/>
                <a:gd name="T5" fmla="*/ 6 h 9"/>
                <a:gd name="T6" fmla="*/ 8 w 8"/>
                <a:gd name="T7" fmla="*/ 3 h 9"/>
                <a:gd name="T8" fmla="*/ 8 w 8"/>
                <a:gd name="T9" fmla="*/ 3 h 9"/>
                <a:gd name="T10" fmla="*/ 5 w 8"/>
                <a:gd name="T11" fmla="*/ 0 h 9"/>
                <a:gd name="T12" fmla="*/ 3 w 8"/>
                <a:gd name="T13" fmla="*/ 0 h 9"/>
                <a:gd name="T14" fmla="*/ 3 w 8"/>
                <a:gd name="T15" fmla="*/ 0 h 9"/>
                <a:gd name="T16" fmla="*/ 0 w 8"/>
                <a:gd name="T17" fmla="*/ 0 h 9"/>
                <a:gd name="T18" fmla="*/ 0 w 8"/>
                <a:gd name="T19" fmla="*/ 3 h 9"/>
                <a:gd name="T20" fmla="*/ 0 w 8"/>
                <a:gd name="T21" fmla="*/ 3 h 9"/>
                <a:gd name="T22" fmla="*/ 0 w 8"/>
                <a:gd name="T23" fmla="*/ 6 h 9"/>
                <a:gd name="T24" fmla="*/ 3 w 8"/>
                <a:gd name="T25" fmla="*/ 9 h 9"/>
                <a:gd name="T26" fmla="*/ 3 w 8"/>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9">
                  <a:moveTo>
                    <a:pt x="3" y="9"/>
                  </a:moveTo>
                  <a:lnTo>
                    <a:pt x="3" y="9"/>
                  </a:lnTo>
                  <a:lnTo>
                    <a:pt x="5" y="6"/>
                  </a:lnTo>
                  <a:lnTo>
                    <a:pt x="8" y="3"/>
                  </a:lnTo>
                  <a:lnTo>
                    <a:pt x="8" y="3"/>
                  </a:lnTo>
                  <a:lnTo>
                    <a:pt x="5"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84" name="Freeform 328"/>
            <p:cNvSpPr>
              <a:spLocks/>
            </p:cNvSpPr>
            <p:nvPr/>
          </p:nvSpPr>
          <p:spPr bwMode="auto">
            <a:xfrm>
              <a:off x="4552" y="379"/>
              <a:ext cx="9" cy="6"/>
            </a:xfrm>
            <a:custGeom>
              <a:avLst/>
              <a:gdLst>
                <a:gd name="T0" fmla="*/ 6 w 9"/>
                <a:gd name="T1" fmla="*/ 6 h 6"/>
                <a:gd name="T2" fmla="*/ 6 w 9"/>
                <a:gd name="T3" fmla="*/ 6 h 6"/>
                <a:gd name="T4" fmla="*/ 9 w 9"/>
                <a:gd name="T5" fmla="*/ 6 h 6"/>
                <a:gd name="T6" fmla="*/ 9 w 9"/>
                <a:gd name="T7" fmla="*/ 3 h 6"/>
                <a:gd name="T8" fmla="*/ 9 w 9"/>
                <a:gd name="T9" fmla="*/ 3 h 6"/>
                <a:gd name="T10" fmla="*/ 9 w 9"/>
                <a:gd name="T11" fmla="*/ 0 h 6"/>
                <a:gd name="T12" fmla="*/ 6 w 9"/>
                <a:gd name="T13" fmla="*/ 0 h 6"/>
                <a:gd name="T14" fmla="*/ 6 w 9"/>
                <a:gd name="T15" fmla="*/ 0 h 6"/>
                <a:gd name="T16" fmla="*/ 3 w 9"/>
                <a:gd name="T17" fmla="*/ 0 h 6"/>
                <a:gd name="T18" fmla="*/ 0 w 9"/>
                <a:gd name="T19" fmla="*/ 3 h 6"/>
                <a:gd name="T20" fmla="*/ 0 w 9"/>
                <a:gd name="T21" fmla="*/ 3 h 6"/>
                <a:gd name="T22" fmla="*/ 3 w 9"/>
                <a:gd name="T23" fmla="*/ 6 h 6"/>
                <a:gd name="T24" fmla="*/ 6 w 9"/>
                <a:gd name="T25" fmla="*/ 6 h 6"/>
                <a:gd name="T26" fmla="*/ 6 w 9"/>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6">
                  <a:moveTo>
                    <a:pt x="6" y="6"/>
                  </a:moveTo>
                  <a:lnTo>
                    <a:pt x="6" y="6"/>
                  </a:lnTo>
                  <a:lnTo>
                    <a:pt x="9" y="6"/>
                  </a:lnTo>
                  <a:lnTo>
                    <a:pt x="9" y="3"/>
                  </a:lnTo>
                  <a:lnTo>
                    <a:pt x="9" y="3"/>
                  </a:lnTo>
                  <a:lnTo>
                    <a:pt x="9" y="0"/>
                  </a:lnTo>
                  <a:lnTo>
                    <a:pt x="6" y="0"/>
                  </a:lnTo>
                  <a:lnTo>
                    <a:pt x="6" y="0"/>
                  </a:lnTo>
                  <a:lnTo>
                    <a:pt x="3" y="0"/>
                  </a:lnTo>
                  <a:lnTo>
                    <a:pt x="0" y="3"/>
                  </a:lnTo>
                  <a:lnTo>
                    <a:pt x="0" y="3"/>
                  </a:lnTo>
                  <a:lnTo>
                    <a:pt x="3" y="6"/>
                  </a:lnTo>
                  <a:lnTo>
                    <a:pt x="6" y="6"/>
                  </a:lnTo>
                  <a:lnTo>
                    <a:pt x="6"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85" name="Freeform 329"/>
            <p:cNvSpPr>
              <a:spLocks/>
            </p:cNvSpPr>
            <p:nvPr/>
          </p:nvSpPr>
          <p:spPr bwMode="auto">
            <a:xfrm>
              <a:off x="4552" y="415"/>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86" name="Freeform 330"/>
            <p:cNvSpPr>
              <a:spLocks/>
            </p:cNvSpPr>
            <p:nvPr/>
          </p:nvSpPr>
          <p:spPr bwMode="auto">
            <a:xfrm>
              <a:off x="4552" y="450"/>
              <a:ext cx="9" cy="6"/>
            </a:xfrm>
            <a:custGeom>
              <a:avLst/>
              <a:gdLst>
                <a:gd name="T0" fmla="*/ 6 w 9"/>
                <a:gd name="T1" fmla="*/ 6 h 6"/>
                <a:gd name="T2" fmla="*/ 6 w 9"/>
                <a:gd name="T3" fmla="*/ 6 h 6"/>
                <a:gd name="T4" fmla="*/ 9 w 9"/>
                <a:gd name="T5" fmla="*/ 6 h 6"/>
                <a:gd name="T6" fmla="*/ 9 w 9"/>
                <a:gd name="T7" fmla="*/ 3 h 6"/>
                <a:gd name="T8" fmla="*/ 9 w 9"/>
                <a:gd name="T9" fmla="*/ 3 h 6"/>
                <a:gd name="T10" fmla="*/ 9 w 9"/>
                <a:gd name="T11" fmla="*/ 0 h 6"/>
                <a:gd name="T12" fmla="*/ 6 w 9"/>
                <a:gd name="T13" fmla="*/ 0 h 6"/>
                <a:gd name="T14" fmla="*/ 6 w 9"/>
                <a:gd name="T15" fmla="*/ 0 h 6"/>
                <a:gd name="T16" fmla="*/ 3 w 9"/>
                <a:gd name="T17" fmla="*/ 0 h 6"/>
                <a:gd name="T18" fmla="*/ 0 w 9"/>
                <a:gd name="T19" fmla="*/ 3 h 6"/>
                <a:gd name="T20" fmla="*/ 0 w 9"/>
                <a:gd name="T21" fmla="*/ 3 h 6"/>
                <a:gd name="T22" fmla="*/ 3 w 9"/>
                <a:gd name="T23" fmla="*/ 6 h 6"/>
                <a:gd name="T24" fmla="*/ 6 w 9"/>
                <a:gd name="T25" fmla="*/ 6 h 6"/>
                <a:gd name="T26" fmla="*/ 6 w 9"/>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6">
                  <a:moveTo>
                    <a:pt x="6" y="6"/>
                  </a:moveTo>
                  <a:lnTo>
                    <a:pt x="6" y="6"/>
                  </a:lnTo>
                  <a:lnTo>
                    <a:pt x="9" y="6"/>
                  </a:lnTo>
                  <a:lnTo>
                    <a:pt x="9" y="3"/>
                  </a:lnTo>
                  <a:lnTo>
                    <a:pt x="9" y="3"/>
                  </a:lnTo>
                  <a:lnTo>
                    <a:pt x="9" y="0"/>
                  </a:lnTo>
                  <a:lnTo>
                    <a:pt x="6" y="0"/>
                  </a:lnTo>
                  <a:lnTo>
                    <a:pt x="6" y="0"/>
                  </a:lnTo>
                  <a:lnTo>
                    <a:pt x="3" y="0"/>
                  </a:lnTo>
                  <a:lnTo>
                    <a:pt x="0" y="3"/>
                  </a:lnTo>
                  <a:lnTo>
                    <a:pt x="0" y="3"/>
                  </a:lnTo>
                  <a:lnTo>
                    <a:pt x="3" y="6"/>
                  </a:lnTo>
                  <a:lnTo>
                    <a:pt x="6" y="6"/>
                  </a:lnTo>
                  <a:lnTo>
                    <a:pt x="6"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87" name="Freeform 331"/>
            <p:cNvSpPr>
              <a:spLocks/>
            </p:cNvSpPr>
            <p:nvPr/>
          </p:nvSpPr>
          <p:spPr bwMode="auto">
            <a:xfrm>
              <a:off x="4552" y="486"/>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88" name="Freeform 332"/>
            <p:cNvSpPr>
              <a:spLocks/>
            </p:cNvSpPr>
            <p:nvPr/>
          </p:nvSpPr>
          <p:spPr bwMode="auto">
            <a:xfrm>
              <a:off x="4552" y="521"/>
              <a:ext cx="9" cy="6"/>
            </a:xfrm>
            <a:custGeom>
              <a:avLst/>
              <a:gdLst>
                <a:gd name="T0" fmla="*/ 6 w 9"/>
                <a:gd name="T1" fmla="*/ 6 h 6"/>
                <a:gd name="T2" fmla="*/ 6 w 9"/>
                <a:gd name="T3" fmla="*/ 6 h 6"/>
                <a:gd name="T4" fmla="*/ 9 w 9"/>
                <a:gd name="T5" fmla="*/ 6 h 6"/>
                <a:gd name="T6" fmla="*/ 9 w 9"/>
                <a:gd name="T7" fmla="*/ 3 h 6"/>
                <a:gd name="T8" fmla="*/ 9 w 9"/>
                <a:gd name="T9" fmla="*/ 3 h 6"/>
                <a:gd name="T10" fmla="*/ 9 w 9"/>
                <a:gd name="T11" fmla="*/ 0 h 6"/>
                <a:gd name="T12" fmla="*/ 6 w 9"/>
                <a:gd name="T13" fmla="*/ 0 h 6"/>
                <a:gd name="T14" fmla="*/ 6 w 9"/>
                <a:gd name="T15" fmla="*/ 0 h 6"/>
                <a:gd name="T16" fmla="*/ 3 w 9"/>
                <a:gd name="T17" fmla="*/ 0 h 6"/>
                <a:gd name="T18" fmla="*/ 0 w 9"/>
                <a:gd name="T19" fmla="*/ 3 h 6"/>
                <a:gd name="T20" fmla="*/ 0 w 9"/>
                <a:gd name="T21" fmla="*/ 3 h 6"/>
                <a:gd name="T22" fmla="*/ 3 w 9"/>
                <a:gd name="T23" fmla="*/ 6 h 6"/>
                <a:gd name="T24" fmla="*/ 6 w 9"/>
                <a:gd name="T25" fmla="*/ 6 h 6"/>
                <a:gd name="T26" fmla="*/ 6 w 9"/>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6">
                  <a:moveTo>
                    <a:pt x="6" y="6"/>
                  </a:moveTo>
                  <a:lnTo>
                    <a:pt x="6" y="6"/>
                  </a:lnTo>
                  <a:lnTo>
                    <a:pt x="9" y="6"/>
                  </a:lnTo>
                  <a:lnTo>
                    <a:pt x="9" y="3"/>
                  </a:lnTo>
                  <a:lnTo>
                    <a:pt x="9" y="3"/>
                  </a:lnTo>
                  <a:lnTo>
                    <a:pt x="9" y="0"/>
                  </a:lnTo>
                  <a:lnTo>
                    <a:pt x="6" y="0"/>
                  </a:lnTo>
                  <a:lnTo>
                    <a:pt x="6" y="0"/>
                  </a:lnTo>
                  <a:lnTo>
                    <a:pt x="3" y="0"/>
                  </a:lnTo>
                  <a:lnTo>
                    <a:pt x="0" y="3"/>
                  </a:lnTo>
                  <a:lnTo>
                    <a:pt x="0" y="3"/>
                  </a:lnTo>
                  <a:lnTo>
                    <a:pt x="3" y="6"/>
                  </a:lnTo>
                  <a:lnTo>
                    <a:pt x="6" y="6"/>
                  </a:lnTo>
                  <a:lnTo>
                    <a:pt x="6"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89" name="Freeform 333"/>
            <p:cNvSpPr>
              <a:spLocks/>
            </p:cNvSpPr>
            <p:nvPr/>
          </p:nvSpPr>
          <p:spPr bwMode="auto">
            <a:xfrm>
              <a:off x="4552" y="557"/>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90" name="Freeform 334"/>
            <p:cNvSpPr>
              <a:spLocks/>
            </p:cNvSpPr>
            <p:nvPr/>
          </p:nvSpPr>
          <p:spPr bwMode="auto">
            <a:xfrm>
              <a:off x="4552" y="592"/>
              <a:ext cx="9" cy="6"/>
            </a:xfrm>
            <a:custGeom>
              <a:avLst/>
              <a:gdLst>
                <a:gd name="T0" fmla="*/ 6 w 9"/>
                <a:gd name="T1" fmla="*/ 6 h 6"/>
                <a:gd name="T2" fmla="*/ 6 w 9"/>
                <a:gd name="T3" fmla="*/ 6 h 6"/>
                <a:gd name="T4" fmla="*/ 9 w 9"/>
                <a:gd name="T5" fmla="*/ 6 h 6"/>
                <a:gd name="T6" fmla="*/ 9 w 9"/>
                <a:gd name="T7" fmla="*/ 3 h 6"/>
                <a:gd name="T8" fmla="*/ 9 w 9"/>
                <a:gd name="T9" fmla="*/ 3 h 6"/>
                <a:gd name="T10" fmla="*/ 9 w 9"/>
                <a:gd name="T11" fmla="*/ 0 h 6"/>
                <a:gd name="T12" fmla="*/ 6 w 9"/>
                <a:gd name="T13" fmla="*/ 0 h 6"/>
                <a:gd name="T14" fmla="*/ 6 w 9"/>
                <a:gd name="T15" fmla="*/ 0 h 6"/>
                <a:gd name="T16" fmla="*/ 3 w 9"/>
                <a:gd name="T17" fmla="*/ 0 h 6"/>
                <a:gd name="T18" fmla="*/ 0 w 9"/>
                <a:gd name="T19" fmla="*/ 3 h 6"/>
                <a:gd name="T20" fmla="*/ 0 w 9"/>
                <a:gd name="T21" fmla="*/ 3 h 6"/>
                <a:gd name="T22" fmla="*/ 3 w 9"/>
                <a:gd name="T23" fmla="*/ 6 h 6"/>
                <a:gd name="T24" fmla="*/ 6 w 9"/>
                <a:gd name="T25" fmla="*/ 6 h 6"/>
                <a:gd name="T26" fmla="*/ 6 w 9"/>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6">
                  <a:moveTo>
                    <a:pt x="6" y="6"/>
                  </a:moveTo>
                  <a:lnTo>
                    <a:pt x="6" y="6"/>
                  </a:lnTo>
                  <a:lnTo>
                    <a:pt x="9" y="6"/>
                  </a:lnTo>
                  <a:lnTo>
                    <a:pt x="9" y="3"/>
                  </a:lnTo>
                  <a:lnTo>
                    <a:pt x="9" y="3"/>
                  </a:lnTo>
                  <a:lnTo>
                    <a:pt x="9" y="0"/>
                  </a:lnTo>
                  <a:lnTo>
                    <a:pt x="6" y="0"/>
                  </a:lnTo>
                  <a:lnTo>
                    <a:pt x="6" y="0"/>
                  </a:lnTo>
                  <a:lnTo>
                    <a:pt x="3" y="0"/>
                  </a:lnTo>
                  <a:lnTo>
                    <a:pt x="0" y="3"/>
                  </a:lnTo>
                  <a:lnTo>
                    <a:pt x="0" y="3"/>
                  </a:lnTo>
                  <a:lnTo>
                    <a:pt x="3" y="6"/>
                  </a:lnTo>
                  <a:lnTo>
                    <a:pt x="6" y="6"/>
                  </a:lnTo>
                  <a:lnTo>
                    <a:pt x="6"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91" name="Freeform 335"/>
            <p:cNvSpPr>
              <a:spLocks/>
            </p:cNvSpPr>
            <p:nvPr/>
          </p:nvSpPr>
          <p:spPr bwMode="auto">
            <a:xfrm>
              <a:off x="4552" y="628"/>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92" name="Freeform 336"/>
            <p:cNvSpPr>
              <a:spLocks/>
            </p:cNvSpPr>
            <p:nvPr/>
          </p:nvSpPr>
          <p:spPr bwMode="auto">
            <a:xfrm>
              <a:off x="4552" y="660"/>
              <a:ext cx="9" cy="9"/>
            </a:xfrm>
            <a:custGeom>
              <a:avLst/>
              <a:gdLst>
                <a:gd name="T0" fmla="*/ 6 w 9"/>
                <a:gd name="T1" fmla="*/ 9 h 9"/>
                <a:gd name="T2" fmla="*/ 6 w 9"/>
                <a:gd name="T3" fmla="*/ 9 h 9"/>
                <a:gd name="T4" fmla="*/ 9 w 9"/>
                <a:gd name="T5" fmla="*/ 9 h 9"/>
                <a:gd name="T6" fmla="*/ 9 w 9"/>
                <a:gd name="T7" fmla="*/ 6 h 9"/>
                <a:gd name="T8" fmla="*/ 9 w 9"/>
                <a:gd name="T9" fmla="*/ 6 h 9"/>
                <a:gd name="T10" fmla="*/ 9 w 9"/>
                <a:gd name="T11" fmla="*/ 3 h 9"/>
                <a:gd name="T12" fmla="*/ 6 w 9"/>
                <a:gd name="T13" fmla="*/ 0 h 9"/>
                <a:gd name="T14" fmla="*/ 6 w 9"/>
                <a:gd name="T15" fmla="*/ 0 h 9"/>
                <a:gd name="T16" fmla="*/ 3 w 9"/>
                <a:gd name="T17" fmla="*/ 3 h 9"/>
                <a:gd name="T18" fmla="*/ 0 w 9"/>
                <a:gd name="T19" fmla="*/ 6 h 9"/>
                <a:gd name="T20" fmla="*/ 0 w 9"/>
                <a:gd name="T21" fmla="*/ 6 h 9"/>
                <a:gd name="T22" fmla="*/ 3 w 9"/>
                <a:gd name="T23" fmla="*/ 9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9"/>
                  </a:lnTo>
                  <a:lnTo>
                    <a:pt x="9" y="6"/>
                  </a:lnTo>
                  <a:lnTo>
                    <a:pt x="9" y="6"/>
                  </a:lnTo>
                  <a:lnTo>
                    <a:pt x="9" y="3"/>
                  </a:lnTo>
                  <a:lnTo>
                    <a:pt x="6" y="0"/>
                  </a:lnTo>
                  <a:lnTo>
                    <a:pt x="6" y="0"/>
                  </a:lnTo>
                  <a:lnTo>
                    <a:pt x="3" y="3"/>
                  </a:lnTo>
                  <a:lnTo>
                    <a:pt x="0" y="6"/>
                  </a:lnTo>
                  <a:lnTo>
                    <a:pt x="0" y="6"/>
                  </a:lnTo>
                  <a:lnTo>
                    <a:pt x="3" y="9"/>
                  </a:lnTo>
                  <a:lnTo>
                    <a:pt x="6" y="9"/>
                  </a:lnTo>
                  <a:lnTo>
                    <a:pt x="6"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93" name="Freeform 337"/>
            <p:cNvSpPr>
              <a:spLocks/>
            </p:cNvSpPr>
            <p:nvPr/>
          </p:nvSpPr>
          <p:spPr bwMode="auto">
            <a:xfrm>
              <a:off x="4552" y="699"/>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94" name="Freeform 338"/>
            <p:cNvSpPr>
              <a:spLocks/>
            </p:cNvSpPr>
            <p:nvPr/>
          </p:nvSpPr>
          <p:spPr bwMode="auto">
            <a:xfrm>
              <a:off x="4552" y="732"/>
              <a:ext cx="9" cy="8"/>
            </a:xfrm>
            <a:custGeom>
              <a:avLst/>
              <a:gdLst>
                <a:gd name="T0" fmla="*/ 6 w 9"/>
                <a:gd name="T1" fmla="*/ 8 h 8"/>
                <a:gd name="T2" fmla="*/ 6 w 9"/>
                <a:gd name="T3" fmla="*/ 8 h 8"/>
                <a:gd name="T4" fmla="*/ 9 w 9"/>
                <a:gd name="T5" fmla="*/ 8 h 8"/>
                <a:gd name="T6" fmla="*/ 9 w 9"/>
                <a:gd name="T7" fmla="*/ 5 h 8"/>
                <a:gd name="T8" fmla="*/ 9 w 9"/>
                <a:gd name="T9" fmla="*/ 5 h 8"/>
                <a:gd name="T10" fmla="*/ 9 w 9"/>
                <a:gd name="T11" fmla="*/ 2 h 8"/>
                <a:gd name="T12" fmla="*/ 6 w 9"/>
                <a:gd name="T13" fmla="*/ 0 h 8"/>
                <a:gd name="T14" fmla="*/ 6 w 9"/>
                <a:gd name="T15" fmla="*/ 0 h 8"/>
                <a:gd name="T16" fmla="*/ 3 w 9"/>
                <a:gd name="T17" fmla="*/ 2 h 8"/>
                <a:gd name="T18" fmla="*/ 0 w 9"/>
                <a:gd name="T19" fmla="*/ 5 h 8"/>
                <a:gd name="T20" fmla="*/ 0 w 9"/>
                <a:gd name="T21" fmla="*/ 5 h 8"/>
                <a:gd name="T22" fmla="*/ 3 w 9"/>
                <a:gd name="T23" fmla="*/ 8 h 8"/>
                <a:gd name="T24" fmla="*/ 6 w 9"/>
                <a:gd name="T25" fmla="*/ 8 h 8"/>
                <a:gd name="T26" fmla="*/ 6 w 9"/>
                <a:gd name="T2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8">
                  <a:moveTo>
                    <a:pt x="6" y="8"/>
                  </a:moveTo>
                  <a:lnTo>
                    <a:pt x="6" y="8"/>
                  </a:lnTo>
                  <a:lnTo>
                    <a:pt x="9" y="8"/>
                  </a:lnTo>
                  <a:lnTo>
                    <a:pt x="9" y="5"/>
                  </a:lnTo>
                  <a:lnTo>
                    <a:pt x="9" y="5"/>
                  </a:lnTo>
                  <a:lnTo>
                    <a:pt x="9" y="2"/>
                  </a:lnTo>
                  <a:lnTo>
                    <a:pt x="6" y="0"/>
                  </a:lnTo>
                  <a:lnTo>
                    <a:pt x="6" y="0"/>
                  </a:lnTo>
                  <a:lnTo>
                    <a:pt x="3" y="2"/>
                  </a:lnTo>
                  <a:lnTo>
                    <a:pt x="0" y="5"/>
                  </a:lnTo>
                  <a:lnTo>
                    <a:pt x="0" y="5"/>
                  </a:lnTo>
                  <a:lnTo>
                    <a:pt x="3" y="8"/>
                  </a:lnTo>
                  <a:lnTo>
                    <a:pt x="6" y="8"/>
                  </a:lnTo>
                  <a:lnTo>
                    <a:pt x="6"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95" name="Freeform 339"/>
            <p:cNvSpPr>
              <a:spLocks/>
            </p:cNvSpPr>
            <p:nvPr/>
          </p:nvSpPr>
          <p:spPr bwMode="auto">
            <a:xfrm>
              <a:off x="4552" y="770"/>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96" name="Freeform 340"/>
            <p:cNvSpPr>
              <a:spLocks/>
            </p:cNvSpPr>
            <p:nvPr/>
          </p:nvSpPr>
          <p:spPr bwMode="auto">
            <a:xfrm>
              <a:off x="4552" y="806"/>
              <a:ext cx="9" cy="5"/>
            </a:xfrm>
            <a:custGeom>
              <a:avLst/>
              <a:gdLst>
                <a:gd name="T0" fmla="*/ 6 w 9"/>
                <a:gd name="T1" fmla="*/ 5 h 5"/>
                <a:gd name="T2" fmla="*/ 6 w 9"/>
                <a:gd name="T3" fmla="*/ 5 h 5"/>
                <a:gd name="T4" fmla="*/ 9 w 9"/>
                <a:gd name="T5" fmla="*/ 5 h 5"/>
                <a:gd name="T6" fmla="*/ 9 w 9"/>
                <a:gd name="T7" fmla="*/ 3 h 5"/>
                <a:gd name="T8" fmla="*/ 9 w 9"/>
                <a:gd name="T9" fmla="*/ 3 h 5"/>
                <a:gd name="T10" fmla="*/ 9 w 9"/>
                <a:gd name="T11" fmla="*/ 0 h 5"/>
                <a:gd name="T12" fmla="*/ 6 w 9"/>
                <a:gd name="T13" fmla="*/ 0 h 5"/>
                <a:gd name="T14" fmla="*/ 6 w 9"/>
                <a:gd name="T15" fmla="*/ 0 h 5"/>
                <a:gd name="T16" fmla="*/ 3 w 9"/>
                <a:gd name="T17" fmla="*/ 0 h 5"/>
                <a:gd name="T18" fmla="*/ 0 w 9"/>
                <a:gd name="T19" fmla="*/ 3 h 5"/>
                <a:gd name="T20" fmla="*/ 0 w 9"/>
                <a:gd name="T21" fmla="*/ 3 h 5"/>
                <a:gd name="T22" fmla="*/ 3 w 9"/>
                <a:gd name="T23" fmla="*/ 5 h 5"/>
                <a:gd name="T24" fmla="*/ 6 w 9"/>
                <a:gd name="T25" fmla="*/ 5 h 5"/>
                <a:gd name="T26" fmla="*/ 6 w 9"/>
                <a:gd name="T2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5">
                  <a:moveTo>
                    <a:pt x="6" y="5"/>
                  </a:moveTo>
                  <a:lnTo>
                    <a:pt x="6" y="5"/>
                  </a:lnTo>
                  <a:lnTo>
                    <a:pt x="9" y="5"/>
                  </a:lnTo>
                  <a:lnTo>
                    <a:pt x="9" y="3"/>
                  </a:lnTo>
                  <a:lnTo>
                    <a:pt x="9" y="3"/>
                  </a:lnTo>
                  <a:lnTo>
                    <a:pt x="9" y="0"/>
                  </a:lnTo>
                  <a:lnTo>
                    <a:pt x="6" y="0"/>
                  </a:lnTo>
                  <a:lnTo>
                    <a:pt x="6" y="0"/>
                  </a:lnTo>
                  <a:lnTo>
                    <a:pt x="3" y="0"/>
                  </a:lnTo>
                  <a:lnTo>
                    <a:pt x="0" y="3"/>
                  </a:lnTo>
                  <a:lnTo>
                    <a:pt x="0" y="3"/>
                  </a:lnTo>
                  <a:lnTo>
                    <a:pt x="3" y="5"/>
                  </a:lnTo>
                  <a:lnTo>
                    <a:pt x="6" y="5"/>
                  </a:lnTo>
                  <a:lnTo>
                    <a:pt x="6"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97" name="Freeform 341"/>
            <p:cNvSpPr>
              <a:spLocks/>
            </p:cNvSpPr>
            <p:nvPr/>
          </p:nvSpPr>
          <p:spPr bwMode="auto">
            <a:xfrm>
              <a:off x="4552" y="841"/>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98" name="Freeform 342"/>
            <p:cNvSpPr>
              <a:spLocks/>
            </p:cNvSpPr>
            <p:nvPr/>
          </p:nvSpPr>
          <p:spPr bwMode="auto">
            <a:xfrm>
              <a:off x="4552" y="877"/>
              <a:ext cx="9" cy="6"/>
            </a:xfrm>
            <a:custGeom>
              <a:avLst/>
              <a:gdLst>
                <a:gd name="T0" fmla="*/ 6 w 9"/>
                <a:gd name="T1" fmla="*/ 6 h 6"/>
                <a:gd name="T2" fmla="*/ 6 w 9"/>
                <a:gd name="T3" fmla="*/ 6 h 6"/>
                <a:gd name="T4" fmla="*/ 9 w 9"/>
                <a:gd name="T5" fmla="*/ 6 h 6"/>
                <a:gd name="T6" fmla="*/ 9 w 9"/>
                <a:gd name="T7" fmla="*/ 3 h 6"/>
                <a:gd name="T8" fmla="*/ 9 w 9"/>
                <a:gd name="T9" fmla="*/ 3 h 6"/>
                <a:gd name="T10" fmla="*/ 9 w 9"/>
                <a:gd name="T11" fmla="*/ 0 h 6"/>
                <a:gd name="T12" fmla="*/ 6 w 9"/>
                <a:gd name="T13" fmla="*/ 0 h 6"/>
                <a:gd name="T14" fmla="*/ 6 w 9"/>
                <a:gd name="T15" fmla="*/ 0 h 6"/>
                <a:gd name="T16" fmla="*/ 3 w 9"/>
                <a:gd name="T17" fmla="*/ 0 h 6"/>
                <a:gd name="T18" fmla="*/ 0 w 9"/>
                <a:gd name="T19" fmla="*/ 3 h 6"/>
                <a:gd name="T20" fmla="*/ 0 w 9"/>
                <a:gd name="T21" fmla="*/ 3 h 6"/>
                <a:gd name="T22" fmla="*/ 3 w 9"/>
                <a:gd name="T23" fmla="*/ 6 h 6"/>
                <a:gd name="T24" fmla="*/ 6 w 9"/>
                <a:gd name="T25" fmla="*/ 6 h 6"/>
                <a:gd name="T26" fmla="*/ 6 w 9"/>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6">
                  <a:moveTo>
                    <a:pt x="6" y="6"/>
                  </a:moveTo>
                  <a:lnTo>
                    <a:pt x="6" y="6"/>
                  </a:lnTo>
                  <a:lnTo>
                    <a:pt x="9" y="6"/>
                  </a:lnTo>
                  <a:lnTo>
                    <a:pt x="9" y="3"/>
                  </a:lnTo>
                  <a:lnTo>
                    <a:pt x="9" y="3"/>
                  </a:lnTo>
                  <a:lnTo>
                    <a:pt x="9" y="0"/>
                  </a:lnTo>
                  <a:lnTo>
                    <a:pt x="6" y="0"/>
                  </a:lnTo>
                  <a:lnTo>
                    <a:pt x="6" y="0"/>
                  </a:lnTo>
                  <a:lnTo>
                    <a:pt x="3" y="0"/>
                  </a:lnTo>
                  <a:lnTo>
                    <a:pt x="0" y="3"/>
                  </a:lnTo>
                  <a:lnTo>
                    <a:pt x="0" y="3"/>
                  </a:lnTo>
                  <a:lnTo>
                    <a:pt x="3" y="6"/>
                  </a:lnTo>
                  <a:lnTo>
                    <a:pt x="6" y="6"/>
                  </a:lnTo>
                  <a:lnTo>
                    <a:pt x="6"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999" name="Freeform 343"/>
            <p:cNvSpPr>
              <a:spLocks/>
            </p:cNvSpPr>
            <p:nvPr/>
          </p:nvSpPr>
          <p:spPr bwMode="auto">
            <a:xfrm>
              <a:off x="4552" y="912"/>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00" name="Freeform 344"/>
            <p:cNvSpPr>
              <a:spLocks/>
            </p:cNvSpPr>
            <p:nvPr/>
          </p:nvSpPr>
          <p:spPr bwMode="auto">
            <a:xfrm>
              <a:off x="4573" y="397"/>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01" name="Freeform 345"/>
            <p:cNvSpPr>
              <a:spLocks/>
            </p:cNvSpPr>
            <p:nvPr/>
          </p:nvSpPr>
          <p:spPr bwMode="auto">
            <a:xfrm>
              <a:off x="4573" y="430"/>
              <a:ext cx="6" cy="8"/>
            </a:xfrm>
            <a:custGeom>
              <a:avLst/>
              <a:gdLst>
                <a:gd name="T0" fmla="*/ 3 w 6"/>
                <a:gd name="T1" fmla="*/ 8 h 8"/>
                <a:gd name="T2" fmla="*/ 3 w 6"/>
                <a:gd name="T3" fmla="*/ 8 h 8"/>
                <a:gd name="T4" fmla="*/ 6 w 6"/>
                <a:gd name="T5" fmla="*/ 8 h 8"/>
                <a:gd name="T6" fmla="*/ 6 w 6"/>
                <a:gd name="T7" fmla="*/ 5 h 8"/>
                <a:gd name="T8" fmla="*/ 6 w 6"/>
                <a:gd name="T9" fmla="*/ 5 h 8"/>
                <a:gd name="T10" fmla="*/ 6 w 6"/>
                <a:gd name="T11" fmla="*/ 2 h 8"/>
                <a:gd name="T12" fmla="*/ 3 w 6"/>
                <a:gd name="T13" fmla="*/ 0 h 8"/>
                <a:gd name="T14" fmla="*/ 3 w 6"/>
                <a:gd name="T15" fmla="*/ 0 h 8"/>
                <a:gd name="T16" fmla="*/ 0 w 6"/>
                <a:gd name="T17" fmla="*/ 2 h 8"/>
                <a:gd name="T18" fmla="*/ 0 w 6"/>
                <a:gd name="T19" fmla="*/ 5 h 8"/>
                <a:gd name="T20" fmla="*/ 0 w 6"/>
                <a:gd name="T21" fmla="*/ 5 h 8"/>
                <a:gd name="T22" fmla="*/ 0 w 6"/>
                <a:gd name="T23" fmla="*/ 8 h 8"/>
                <a:gd name="T24" fmla="*/ 3 w 6"/>
                <a:gd name="T25" fmla="*/ 8 h 8"/>
                <a:gd name="T26" fmla="*/ 3 w 6"/>
                <a:gd name="T2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8">
                  <a:moveTo>
                    <a:pt x="3" y="8"/>
                  </a:moveTo>
                  <a:lnTo>
                    <a:pt x="3" y="8"/>
                  </a:lnTo>
                  <a:lnTo>
                    <a:pt x="6" y="8"/>
                  </a:lnTo>
                  <a:lnTo>
                    <a:pt x="6" y="5"/>
                  </a:lnTo>
                  <a:lnTo>
                    <a:pt x="6" y="5"/>
                  </a:lnTo>
                  <a:lnTo>
                    <a:pt x="6" y="2"/>
                  </a:lnTo>
                  <a:lnTo>
                    <a:pt x="3" y="0"/>
                  </a:lnTo>
                  <a:lnTo>
                    <a:pt x="3" y="0"/>
                  </a:lnTo>
                  <a:lnTo>
                    <a:pt x="0" y="2"/>
                  </a:lnTo>
                  <a:lnTo>
                    <a:pt x="0" y="5"/>
                  </a:lnTo>
                  <a:lnTo>
                    <a:pt x="0" y="5"/>
                  </a:lnTo>
                  <a:lnTo>
                    <a:pt x="0" y="8"/>
                  </a:lnTo>
                  <a:lnTo>
                    <a:pt x="3" y="8"/>
                  </a:lnTo>
                  <a:lnTo>
                    <a:pt x="3"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02" name="Freeform 346"/>
            <p:cNvSpPr>
              <a:spLocks/>
            </p:cNvSpPr>
            <p:nvPr/>
          </p:nvSpPr>
          <p:spPr bwMode="auto">
            <a:xfrm>
              <a:off x="4573" y="468"/>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03" name="Freeform 347"/>
            <p:cNvSpPr>
              <a:spLocks/>
            </p:cNvSpPr>
            <p:nvPr/>
          </p:nvSpPr>
          <p:spPr bwMode="auto">
            <a:xfrm>
              <a:off x="4573" y="501"/>
              <a:ext cx="6" cy="8"/>
            </a:xfrm>
            <a:custGeom>
              <a:avLst/>
              <a:gdLst>
                <a:gd name="T0" fmla="*/ 3 w 6"/>
                <a:gd name="T1" fmla="*/ 8 h 8"/>
                <a:gd name="T2" fmla="*/ 3 w 6"/>
                <a:gd name="T3" fmla="*/ 8 h 8"/>
                <a:gd name="T4" fmla="*/ 6 w 6"/>
                <a:gd name="T5" fmla="*/ 8 h 8"/>
                <a:gd name="T6" fmla="*/ 6 w 6"/>
                <a:gd name="T7" fmla="*/ 5 h 8"/>
                <a:gd name="T8" fmla="*/ 6 w 6"/>
                <a:gd name="T9" fmla="*/ 5 h 8"/>
                <a:gd name="T10" fmla="*/ 6 w 6"/>
                <a:gd name="T11" fmla="*/ 3 h 8"/>
                <a:gd name="T12" fmla="*/ 3 w 6"/>
                <a:gd name="T13" fmla="*/ 0 h 8"/>
                <a:gd name="T14" fmla="*/ 3 w 6"/>
                <a:gd name="T15" fmla="*/ 0 h 8"/>
                <a:gd name="T16" fmla="*/ 0 w 6"/>
                <a:gd name="T17" fmla="*/ 3 h 8"/>
                <a:gd name="T18" fmla="*/ 0 w 6"/>
                <a:gd name="T19" fmla="*/ 5 h 8"/>
                <a:gd name="T20" fmla="*/ 0 w 6"/>
                <a:gd name="T21" fmla="*/ 5 h 8"/>
                <a:gd name="T22" fmla="*/ 0 w 6"/>
                <a:gd name="T23" fmla="*/ 8 h 8"/>
                <a:gd name="T24" fmla="*/ 3 w 6"/>
                <a:gd name="T25" fmla="*/ 8 h 8"/>
                <a:gd name="T26" fmla="*/ 3 w 6"/>
                <a:gd name="T2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8">
                  <a:moveTo>
                    <a:pt x="3" y="8"/>
                  </a:moveTo>
                  <a:lnTo>
                    <a:pt x="3" y="8"/>
                  </a:lnTo>
                  <a:lnTo>
                    <a:pt x="6" y="8"/>
                  </a:lnTo>
                  <a:lnTo>
                    <a:pt x="6" y="5"/>
                  </a:lnTo>
                  <a:lnTo>
                    <a:pt x="6" y="5"/>
                  </a:lnTo>
                  <a:lnTo>
                    <a:pt x="6" y="3"/>
                  </a:lnTo>
                  <a:lnTo>
                    <a:pt x="3" y="0"/>
                  </a:lnTo>
                  <a:lnTo>
                    <a:pt x="3" y="0"/>
                  </a:lnTo>
                  <a:lnTo>
                    <a:pt x="0" y="3"/>
                  </a:lnTo>
                  <a:lnTo>
                    <a:pt x="0" y="5"/>
                  </a:lnTo>
                  <a:lnTo>
                    <a:pt x="0" y="5"/>
                  </a:lnTo>
                  <a:lnTo>
                    <a:pt x="0" y="8"/>
                  </a:lnTo>
                  <a:lnTo>
                    <a:pt x="3" y="8"/>
                  </a:lnTo>
                  <a:lnTo>
                    <a:pt x="3"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04" name="Freeform 348"/>
            <p:cNvSpPr>
              <a:spLocks/>
            </p:cNvSpPr>
            <p:nvPr/>
          </p:nvSpPr>
          <p:spPr bwMode="auto">
            <a:xfrm>
              <a:off x="4573" y="539"/>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05" name="Freeform 349"/>
            <p:cNvSpPr>
              <a:spLocks/>
            </p:cNvSpPr>
            <p:nvPr/>
          </p:nvSpPr>
          <p:spPr bwMode="auto">
            <a:xfrm>
              <a:off x="4573" y="572"/>
              <a:ext cx="6" cy="9"/>
            </a:xfrm>
            <a:custGeom>
              <a:avLst/>
              <a:gdLst>
                <a:gd name="T0" fmla="*/ 3 w 6"/>
                <a:gd name="T1" fmla="*/ 9 h 9"/>
                <a:gd name="T2" fmla="*/ 3 w 6"/>
                <a:gd name="T3" fmla="*/ 9 h 9"/>
                <a:gd name="T4" fmla="*/ 6 w 6"/>
                <a:gd name="T5" fmla="*/ 9 h 9"/>
                <a:gd name="T6" fmla="*/ 6 w 6"/>
                <a:gd name="T7" fmla="*/ 6 h 9"/>
                <a:gd name="T8" fmla="*/ 6 w 6"/>
                <a:gd name="T9" fmla="*/ 6 h 9"/>
                <a:gd name="T10" fmla="*/ 6 w 6"/>
                <a:gd name="T11" fmla="*/ 3 h 9"/>
                <a:gd name="T12" fmla="*/ 3 w 6"/>
                <a:gd name="T13" fmla="*/ 0 h 9"/>
                <a:gd name="T14" fmla="*/ 3 w 6"/>
                <a:gd name="T15" fmla="*/ 0 h 9"/>
                <a:gd name="T16" fmla="*/ 0 w 6"/>
                <a:gd name="T17" fmla="*/ 3 h 9"/>
                <a:gd name="T18" fmla="*/ 0 w 6"/>
                <a:gd name="T19" fmla="*/ 6 h 9"/>
                <a:gd name="T20" fmla="*/ 0 w 6"/>
                <a:gd name="T21" fmla="*/ 6 h 9"/>
                <a:gd name="T22" fmla="*/ 0 w 6"/>
                <a:gd name="T23" fmla="*/ 9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9"/>
                  </a:lnTo>
                  <a:lnTo>
                    <a:pt x="6" y="6"/>
                  </a:lnTo>
                  <a:lnTo>
                    <a:pt x="6" y="6"/>
                  </a:lnTo>
                  <a:lnTo>
                    <a:pt x="6" y="3"/>
                  </a:lnTo>
                  <a:lnTo>
                    <a:pt x="3" y="0"/>
                  </a:lnTo>
                  <a:lnTo>
                    <a:pt x="3" y="0"/>
                  </a:lnTo>
                  <a:lnTo>
                    <a:pt x="0" y="3"/>
                  </a:lnTo>
                  <a:lnTo>
                    <a:pt x="0" y="6"/>
                  </a:lnTo>
                  <a:lnTo>
                    <a:pt x="0" y="6"/>
                  </a:lnTo>
                  <a:lnTo>
                    <a:pt x="0" y="9"/>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06" name="Freeform 350"/>
            <p:cNvSpPr>
              <a:spLocks/>
            </p:cNvSpPr>
            <p:nvPr/>
          </p:nvSpPr>
          <p:spPr bwMode="auto">
            <a:xfrm>
              <a:off x="4573" y="610"/>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07" name="Freeform 351"/>
            <p:cNvSpPr>
              <a:spLocks/>
            </p:cNvSpPr>
            <p:nvPr/>
          </p:nvSpPr>
          <p:spPr bwMode="auto">
            <a:xfrm>
              <a:off x="4573" y="643"/>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08" name="Freeform 352"/>
            <p:cNvSpPr>
              <a:spLocks/>
            </p:cNvSpPr>
            <p:nvPr/>
          </p:nvSpPr>
          <p:spPr bwMode="auto">
            <a:xfrm>
              <a:off x="4573" y="681"/>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09" name="Freeform 353"/>
            <p:cNvSpPr>
              <a:spLocks/>
            </p:cNvSpPr>
            <p:nvPr/>
          </p:nvSpPr>
          <p:spPr bwMode="auto">
            <a:xfrm>
              <a:off x="4573" y="714"/>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10" name="Freeform 354"/>
            <p:cNvSpPr>
              <a:spLocks/>
            </p:cNvSpPr>
            <p:nvPr/>
          </p:nvSpPr>
          <p:spPr bwMode="auto">
            <a:xfrm>
              <a:off x="4573" y="752"/>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11" name="Freeform 355"/>
            <p:cNvSpPr>
              <a:spLocks/>
            </p:cNvSpPr>
            <p:nvPr/>
          </p:nvSpPr>
          <p:spPr bwMode="auto">
            <a:xfrm>
              <a:off x="4573" y="785"/>
              <a:ext cx="6" cy="9"/>
            </a:xfrm>
            <a:custGeom>
              <a:avLst/>
              <a:gdLst>
                <a:gd name="T0" fmla="*/ 3 w 6"/>
                <a:gd name="T1" fmla="*/ 9 h 9"/>
                <a:gd name="T2" fmla="*/ 3 w 6"/>
                <a:gd name="T3" fmla="*/ 9 h 9"/>
                <a:gd name="T4" fmla="*/ 6 w 6"/>
                <a:gd name="T5" fmla="*/ 9 h 9"/>
                <a:gd name="T6" fmla="*/ 6 w 6"/>
                <a:gd name="T7" fmla="*/ 6 h 9"/>
                <a:gd name="T8" fmla="*/ 6 w 6"/>
                <a:gd name="T9" fmla="*/ 6 h 9"/>
                <a:gd name="T10" fmla="*/ 6 w 6"/>
                <a:gd name="T11" fmla="*/ 3 h 9"/>
                <a:gd name="T12" fmla="*/ 3 w 6"/>
                <a:gd name="T13" fmla="*/ 0 h 9"/>
                <a:gd name="T14" fmla="*/ 3 w 6"/>
                <a:gd name="T15" fmla="*/ 0 h 9"/>
                <a:gd name="T16" fmla="*/ 0 w 6"/>
                <a:gd name="T17" fmla="*/ 3 h 9"/>
                <a:gd name="T18" fmla="*/ 0 w 6"/>
                <a:gd name="T19" fmla="*/ 6 h 9"/>
                <a:gd name="T20" fmla="*/ 0 w 6"/>
                <a:gd name="T21" fmla="*/ 6 h 9"/>
                <a:gd name="T22" fmla="*/ 0 w 6"/>
                <a:gd name="T23" fmla="*/ 9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9"/>
                  </a:lnTo>
                  <a:lnTo>
                    <a:pt x="6" y="6"/>
                  </a:lnTo>
                  <a:lnTo>
                    <a:pt x="6" y="6"/>
                  </a:lnTo>
                  <a:lnTo>
                    <a:pt x="6" y="3"/>
                  </a:lnTo>
                  <a:lnTo>
                    <a:pt x="3" y="0"/>
                  </a:lnTo>
                  <a:lnTo>
                    <a:pt x="3" y="0"/>
                  </a:lnTo>
                  <a:lnTo>
                    <a:pt x="0" y="3"/>
                  </a:lnTo>
                  <a:lnTo>
                    <a:pt x="0" y="6"/>
                  </a:lnTo>
                  <a:lnTo>
                    <a:pt x="0" y="6"/>
                  </a:lnTo>
                  <a:lnTo>
                    <a:pt x="0" y="9"/>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12" name="Freeform 356"/>
            <p:cNvSpPr>
              <a:spLocks/>
            </p:cNvSpPr>
            <p:nvPr/>
          </p:nvSpPr>
          <p:spPr bwMode="auto">
            <a:xfrm>
              <a:off x="4573" y="823"/>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13" name="Freeform 357"/>
            <p:cNvSpPr>
              <a:spLocks/>
            </p:cNvSpPr>
            <p:nvPr/>
          </p:nvSpPr>
          <p:spPr bwMode="auto">
            <a:xfrm>
              <a:off x="4573" y="856"/>
              <a:ext cx="6" cy="9"/>
            </a:xfrm>
            <a:custGeom>
              <a:avLst/>
              <a:gdLst>
                <a:gd name="T0" fmla="*/ 3 w 6"/>
                <a:gd name="T1" fmla="*/ 9 h 9"/>
                <a:gd name="T2" fmla="*/ 3 w 6"/>
                <a:gd name="T3" fmla="*/ 9 h 9"/>
                <a:gd name="T4" fmla="*/ 6 w 6"/>
                <a:gd name="T5" fmla="*/ 9 h 9"/>
                <a:gd name="T6" fmla="*/ 6 w 6"/>
                <a:gd name="T7" fmla="*/ 6 h 9"/>
                <a:gd name="T8" fmla="*/ 6 w 6"/>
                <a:gd name="T9" fmla="*/ 6 h 9"/>
                <a:gd name="T10" fmla="*/ 6 w 6"/>
                <a:gd name="T11" fmla="*/ 3 h 9"/>
                <a:gd name="T12" fmla="*/ 3 w 6"/>
                <a:gd name="T13" fmla="*/ 0 h 9"/>
                <a:gd name="T14" fmla="*/ 3 w 6"/>
                <a:gd name="T15" fmla="*/ 0 h 9"/>
                <a:gd name="T16" fmla="*/ 0 w 6"/>
                <a:gd name="T17" fmla="*/ 3 h 9"/>
                <a:gd name="T18" fmla="*/ 0 w 6"/>
                <a:gd name="T19" fmla="*/ 6 h 9"/>
                <a:gd name="T20" fmla="*/ 0 w 6"/>
                <a:gd name="T21" fmla="*/ 6 h 9"/>
                <a:gd name="T22" fmla="*/ 0 w 6"/>
                <a:gd name="T23" fmla="*/ 9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9"/>
                  </a:lnTo>
                  <a:lnTo>
                    <a:pt x="6" y="6"/>
                  </a:lnTo>
                  <a:lnTo>
                    <a:pt x="6" y="6"/>
                  </a:lnTo>
                  <a:lnTo>
                    <a:pt x="6" y="3"/>
                  </a:lnTo>
                  <a:lnTo>
                    <a:pt x="3" y="0"/>
                  </a:lnTo>
                  <a:lnTo>
                    <a:pt x="3" y="0"/>
                  </a:lnTo>
                  <a:lnTo>
                    <a:pt x="0" y="3"/>
                  </a:lnTo>
                  <a:lnTo>
                    <a:pt x="0" y="6"/>
                  </a:lnTo>
                  <a:lnTo>
                    <a:pt x="0" y="6"/>
                  </a:lnTo>
                  <a:lnTo>
                    <a:pt x="0" y="9"/>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14" name="Freeform 358"/>
            <p:cNvSpPr>
              <a:spLocks/>
            </p:cNvSpPr>
            <p:nvPr/>
          </p:nvSpPr>
          <p:spPr bwMode="auto">
            <a:xfrm>
              <a:off x="4573" y="894"/>
              <a:ext cx="6" cy="9"/>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15" name="Freeform 359"/>
            <p:cNvSpPr>
              <a:spLocks/>
            </p:cNvSpPr>
            <p:nvPr/>
          </p:nvSpPr>
          <p:spPr bwMode="auto">
            <a:xfrm>
              <a:off x="4588" y="415"/>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16" name="Freeform 360"/>
            <p:cNvSpPr>
              <a:spLocks/>
            </p:cNvSpPr>
            <p:nvPr/>
          </p:nvSpPr>
          <p:spPr bwMode="auto">
            <a:xfrm>
              <a:off x="4588" y="450"/>
              <a:ext cx="9" cy="6"/>
            </a:xfrm>
            <a:custGeom>
              <a:avLst/>
              <a:gdLst>
                <a:gd name="T0" fmla="*/ 6 w 9"/>
                <a:gd name="T1" fmla="*/ 6 h 6"/>
                <a:gd name="T2" fmla="*/ 6 w 9"/>
                <a:gd name="T3" fmla="*/ 6 h 6"/>
                <a:gd name="T4" fmla="*/ 9 w 9"/>
                <a:gd name="T5" fmla="*/ 6 h 6"/>
                <a:gd name="T6" fmla="*/ 9 w 9"/>
                <a:gd name="T7" fmla="*/ 3 h 6"/>
                <a:gd name="T8" fmla="*/ 9 w 9"/>
                <a:gd name="T9" fmla="*/ 3 h 6"/>
                <a:gd name="T10" fmla="*/ 9 w 9"/>
                <a:gd name="T11" fmla="*/ 0 h 6"/>
                <a:gd name="T12" fmla="*/ 6 w 9"/>
                <a:gd name="T13" fmla="*/ 0 h 6"/>
                <a:gd name="T14" fmla="*/ 6 w 9"/>
                <a:gd name="T15" fmla="*/ 0 h 6"/>
                <a:gd name="T16" fmla="*/ 3 w 9"/>
                <a:gd name="T17" fmla="*/ 0 h 6"/>
                <a:gd name="T18" fmla="*/ 0 w 9"/>
                <a:gd name="T19" fmla="*/ 3 h 6"/>
                <a:gd name="T20" fmla="*/ 0 w 9"/>
                <a:gd name="T21" fmla="*/ 3 h 6"/>
                <a:gd name="T22" fmla="*/ 3 w 9"/>
                <a:gd name="T23" fmla="*/ 6 h 6"/>
                <a:gd name="T24" fmla="*/ 6 w 9"/>
                <a:gd name="T25" fmla="*/ 6 h 6"/>
                <a:gd name="T26" fmla="*/ 6 w 9"/>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6">
                  <a:moveTo>
                    <a:pt x="6" y="6"/>
                  </a:moveTo>
                  <a:lnTo>
                    <a:pt x="6" y="6"/>
                  </a:lnTo>
                  <a:lnTo>
                    <a:pt x="9" y="6"/>
                  </a:lnTo>
                  <a:lnTo>
                    <a:pt x="9" y="3"/>
                  </a:lnTo>
                  <a:lnTo>
                    <a:pt x="9" y="3"/>
                  </a:lnTo>
                  <a:lnTo>
                    <a:pt x="9" y="0"/>
                  </a:lnTo>
                  <a:lnTo>
                    <a:pt x="6" y="0"/>
                  </a:lnTo>
                  <a:lnTo>
                    <a:pt x="6" y="0"/>
                  </a:lnTo>
                  <a:lnTo>
                    <a:pt x="3" y="0"/>
                  </a:lnTo>
                  <a:lnTo>
                    <a:pt x="0" y="3"/>
                  </a:lnTo>
                  <a:lnTo>
                    <a:pt x="0" y="3"/>
                  </a:lnTo>
                  <a:lnTo>
                    <a:pt x="3" y="6"/>
                  </a:lnTo>
                  <a:lnTo>
                    <a:pt x="6" y="6"/>
                  </a:lnTo>
                  <a:lnTo>
                    <a:pt x="6"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17" name="Freeform 361"/>
            <p:cNvSpPr>
              <a:spLocks/>
            </p:cNvSpPr>
            <p:nvPr/>
          </p:nvSpPr>
          <p:spPr bwMode="auto">
            <a:xfrm>
              <a:off x="4588" y="486"/>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18" name="Freeform 362"/>
            <p:cNvSpPr>
              <a:spLocks/>
            </p:cNvSpPr>
            <p:nvPr/>
          </p:nvSpPr>
          <p:spPr bwMode="auto">
            <a:xfrm>
              <a:off x="4588" y="521"/>
              <a:ext cx="9" cy="6"/>
            </a:xfrm>
            <a:custGeom>
              <a:avLst/>
              <a:gdLst>
                <a:gd name="T0" fmla="*/ 6 w 9"/>
                <a:gd name="T1" fmla="*/ 6 h 6"/>
                <a:gd name="T2" fmla="*/ 6 w 9"/>
                <a:gd name="T3" fmla="*/ 6 h 6"/>
                <a:gd name="T4" fmla="*/ 9 w 9"/>
                <a:gd name="T5" fmla="*/ 6 h 6"/>
                <a:gd name="T6" fmla="*/ 9 w 9"/>
                <a:gd name="T7" fmla="*/ 3 h 6"/>
                <a:gd name="T8" fmla="*/ 9 w 9"/>
                <a:gd name="T9" fmla="*/ 3 h 6"/>
                <a:gd name="T10" fmla="*/ 9 w 9"/>
                <a:gd name="T11" fmla="*/ 0 h 6"/>
                <a:gd name="T12" fmla="*/ 6 w 9"/>
                <a:gd name="T13" fmla="*/ 0 h 6"/>
                <a:gd name="T14" fmla="*/ 6 w 9"/>
                <a:gd name="T15" fmla="*/ 0 h 6"/>
                <a:gd name="T16" fmla="*/ 3 w 9"/>
                <a:gd name="T17" fmla="*/ 0 h 6"/>
                <a:gd name="T18" fmla="*/ 0 w 9"/>
                <a:gd name="T19" fmla="*/ 3 h 6"/>
                <a:gd name="T20" fmla="*/ 0 w 9"/>
                <a:gd name="T21" fmla="*/ 3 h 6"/>
                <a:gd name="T22" fmla="*/ 3 w 9"/>
                <a:gd name="T23" fmla="*/ 6 h 6"/>
                <a:gd name="T24" fmla="*/ 6 w 9"/>
                <a:gd name="T25" fmla="*/ 6 h 6"/>
                <a:gd name="T26" fmla="*/ 6 w 9"/>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6">
                  <a:moveTo>
                    <a:pt x="6" y="6"/>
                  </a:moveTo>
                  <a:lnTo>
                    <a:pt x="6" y="6"/>
                  </a:lnTo>
                  <a:lnTo>
                    <a:pt x="9" y="6"/>
                  </a:lnTo>
                  <a:lnTo>
                    <a:pt x="9" y="3"/>
                  </a:lnTo>
                  <a:lnTo>
                    <a:pt x="9" y="3"/>
                  </a:lnTo>
                  <a:lnTo>
                    <a:pt x="9" y="0"/>
                  </a:lnTo>
                  <a:lnTo>
                    <a:pt x="6" y="0"/>
                  </a:lnTo>
                  <a:lnTo>
                    <a:pt x="6" y="0"/>
                  </a:lnTo>
                  <a:lnTo>
                    <a:pt x="3" y="0"/>
                  </a:lnTo>
                  <a:lnTo>
                    <a:pt x="0" y="3"/>
                  </a:lnTo>
                  <a:lnTo>
                    <a:pt x="0" y="3"/>
                  </a:lnTo>
                  <a:lnTo>
                    <a:pt x="3" y="6"/>
                  </a:lnTo>
                  <a:lnTo>
                    <a:pt x="6" y="6"/>
                  </a:lnTo>
                  <a:lnTo>
                    <a:pt x="6"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19" name="Freeform 363"/>
            <p:cNvSpPr>
              <a:spLocks/>
            </p:cNvSpPr>
            <p:nvPr/>
          </p:nvSpPr>
          <p:spPr bwMode="auto">
            <a:xfrm>
              <a:off x="4588" y="557"/>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20" name="Freeform 364"/>
            <p:cNvSpPr>
              <a:spLocks/>
            </p:cNvSpPr>
            <p:nvPr/>
          </p:nvSpPr>
          <p:spPr bwMode="auto">
            <a:xfrm>
              <a:off x="4588" y="592"/>
              <a:ext cx="9" cy="6"/>
            </a:xfrm>
            <a:custGeom>
              <a:avLst/>
              <a:gdLst>
                <a:gd name="T0" fmla="*/ 6 w 9"/>
                <a:gd name="T1" fmla="*/ 6 h 6"/>
                <a:gd name="T2" fmla="*/ 6 w 9"/>
                <a:gd name="T3" fmla="*/ 6 h 6"/>
                <a:gd name="T4" fmla="*/ 9 w 9"/>
                <a:gd name="T5" fmla="*/ 6 h 6"/>
                <a:gd name="T6" fmla="*/ 9 w 9"/>
                <a:gd name="T7" fmla="*/ 3 h 6"/>
                <a:gd name="T8" fmla="*/ 9 w 9"/>
                <a:gd name="T9" fmla="*/ 3 h 6"/>
                <a:gd name="T10" fmla="*/ 9 w 9"/>
                <a:gd name="T11" fmla="*/ 0 h 6"/>
                <a:gd name="T12" fmla="*/ 6 w 9"/>
                <a:gd name="T13" fmla="*/ 0 h 6"/>
                <a:gd name="T14" fmla="*/ 6 w 9"/>
                <a:gd name="T15" fmla="*/ 0 h 6"/>
                <a:gd name="T16" fmla="*/ 3 w 9"/>
                <a:gd name="T17" fmla="*/ 0 h 6"/>
                <a:gd name="T18" fmla="*/ 0 w 9"/>
                <a:gd name="T19" fmla="*/ 3 h 6"/>
                <a:gd name="T20" fmla="*/ 0 w 9"/>
                <a:gd name="T21" fmla="*/ 3 h 6"/>
                <a:gd name="T22" fmla="*/ 3 w 9"/>
                <a:gd name="T23" fmla="*/ 6 h 6"/>
                <a:gd name="T24" fmla="*/ 6 w 9"/>
                <a:gd name="T25" fmla="*/ 6 h 6"/>
                <a:gd name="T26" fmla="*/ 6 w 9"/>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6">
                  <a:moveTo>
                    <a:pt x="6" y="6"/>
                  </a:moveTo>
                  <a:lnTo>
                    <a:pt x="6" y="6"/>
                  </a:lnTo>
                  <a:lnTo>
                    <a:pt x="9" y="6"/>
                  </a:lnTo>
                  <a:lnTo>
                    <a:pt x="9" y="3"/>
                  </a:lnTo>
                  <a:lnTo>
                    <a:pt x="9" y="3"/>
                  </a:lnTo>
                  <a:lnTo>
                    <a:pt x="9" y="0"/>
                  </a:lnTo>
                  <a:lnTo>
                    <a:pt x="6" y="0"/>
                  </a:lnTo>
                  <a:lnTo>
                    <a:pt x="6" y="0"/>
                  </a:lnTo>
                  <a:lnTo>
                    <a:pt x="3" y="0"/>
                  </a:lnTo>
                  <a:lnTo>
                    <a:pt x="0" y="3"/>
                  </a:lnTo>
                  <a:lnTo>
                    <a:pt x="0" y="3"/>
                  </a:lnTo>
                  <a:lnTo>
                    <a:pt x="3" y="6"/>
                  </a:lnTo>
                  <a:lnTo>
                    <a:pt x="6" y="6"/>
                  </a:lnTo>
                  <a:lnTo>
                    <a:pt x="6"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21" name="Freeform 365"/>
            <p:cNvSpPr>
              <a:spLocks/>
            </p:cNvSpPr>
            <p:nvPr/>
          </p:nvSpPr>
          <p:spPr bwMode="auto">
            <a:xfrm>
              <a:off x="4588" y="628"/>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22" name="Freeform 366"/>
            <p:cNvSpPr>
              <a:spLocks/>
            </p:cNvSpPr>
            <p:nvPr/>
          </p:nvSpPr>
          <p:spPr bwMode="auto">
            <a:xfrm>
              <a:off x="4588" y="660"/>
              <a:ext cx="9" cy="9"/>
            </a:xfrm>
            <a:custGeom>
              <a:avLst/>
              <a:gdLst>
                <a:gd name="T0" fmla="*/ 6 w 9"/>
                <a:gd name="T1" fmla="*/ 9 h 9"/>
                <a:gd name="T2" fmla="*/ 6 w 9"/>
                <a:gd name="T3" fmla="*/ 9 h 9"/>
                <a:gd name="T4" fmla="*/ 9 w 9"/>
                <a:gd name="T5" fmla="*/ 9 h 9"/>
                <a:gd name="T6" fmla="*/ 9 w 9"/>
                <a:gd name="T7" fmla="*/ 6 h 9"/>
                <a:gd name="T8" fmla="*/ 9 w 9"/>
                <a:gd name="T9" fmla="*/ 6 h 9"/>
                <a:gd name="T10" fmla="*/ 9 w 9"/>
                <a:gd name="T11" fmla="*/ 3 h 9"/>
                <a:gd name="T12" fmla="*/ 6 w 9"/>
                <a:gd name="T13" fmla="*/ 0 h 9"/>
                <a:gd name="T14" fmla="*/ 6 w 9"/>
                <a:gd name="T15" fmla="*/ 0 h 9"/>
                <a:gd name="T16" fmla="*/ 3 w 9"/>
                <a:gd name="T17" fmla="*/ 3 h 9"/>
                <a:gd name="T18" fmla="*/ 0 w 9"/>
                <a:gd name="T19" fmla="*/ 6 h 9"/>
                <a:gd name="T20" fmla="*/ 0 w 9"/>
                <a:gd name="T21" fmla="*/ 6 h 9"/>
                <a:gd name="T22" fmla="*/ 3 w 9"/>
                <a:gd name="T23" fmla="*/ 9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9"/>
                  </a:lnTo>
                  <a:lnTo>
                    <a:pt x="9" y="6"/>
                  </a:lnTo>
                  <a:lnTo>
                    <a:pt x="9" y="6"/>
                  </a:lnTo>
                  <a:lnTo>
                    <a:pt x="9" y="3"/>
                  </a:lnTo>
                  <a:lnTo>
                    <a:pt x="6" y="0"/>
                  </a:lnTo>
                  <a:lnTo>
                    <a:pt x="6" y="0"/>
                  </a:lnTo>
                  <a:lnTo>
                    <a:pt x="3" y="3"/>
                  </a:lnTo>
                  <a:lnTo>
                    <a:pt x="0" y="6"/>
                  </a:lnTo>
                  <a:lnTo>
                    <a:pt x="0" y="6"/>
                  </a:lnTo>
                  <a:lnTo>
                    <a:pt x="3" y="9"/>
                  </a:lnTo>
                  <a:lnTo>
                    <a:pt x="6" y="9"/>
                  </a:lnTo>
                  <a:lnTo>
                    <a:pt x="6"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23" name="Freeform 367"/>
            <p:cNvSpPr>
              <a:spLocks/>
            </p:cNvSpPr>
            <p:nvPr/>
          </p:nvSpPr>
          <p:spPr bwMode="auto">
            <a:xfrm>
              <a:off x="4588" y="699"/>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24" name="Freeform 368"/>
            <p:cNvSpPr>
              <a:spLocks/>
            </p:cNvSpPr>
            <p:nvPr/>
          </p:nvSpPr>
          <p:spPr bwMode="auto">
            <a:xfrm>
              <a:off x="4588" y="732"/>
              <a:ext cx="9" cy="8"/>
            </a:xfrm>
            <a:custGeom>
              <a:avLst/>
              <a:gdLst>
                <a:gd name="T0" fmla="*/ 6 w 9"/>
                <a:gd name="T1" fmla="*/ 8 h 8"/>
                <a:gd name="T2" fmla="*/ 6 w 9"/>
                <a:gd name="T3" fmla="*/ 8 h 8"/>
                <a:gd name="T4" fmla="*/ 9 w 9"/>
                <a:gd name="T5" fmla="*/ 8 h 8"/>
                <a:gd name="T6" fmla="*/ 9 w 9"/>
                <a:gd name="T7" fmla="*/ 5 h 8"/>
                <a:gd name="T8" fmla="*/ 9 w 9"/>
                <a:gd name="T9" fmla="*/ 5 h 8"/>
                <a:gd name="T10" fmla="*/ 9 w 9"/>
                <a:gd name="T11" fmla="*/ 2 h 8"/>
                <a:gd name="T12" fmla="*/ 6 w 9"/>
                <a:gd name="T13" fmla="*/ 0 h 8"/>
                <a:gd name="T14" fmla="*/ 6 w 9"/>
                <a:gd name="T15" fmla="*/ 0 h 8"/>
                <a:gd name="T16" fmla="*/ 3 w 9"/>
                <a:gd name="T17" fmla="*/ 2 h 8"/>
                <a:gd name="T18" fmla="*/ 0 w 9"/>
                <a:gd name="T19" fmla="*/ 5 h 8"/>
                <a:gd name="T20" fmla="*/ 0 w 9"/>
                <a:gd name="T21" fmla="*/ 5 h 8"/>
                <a:gd name="T22" fmla="*/ 3 w 9"/>
                <a:gd name="T23" fmla="*/ 8 h 8"/>
                <a:gd name="T24" fmla="*/ 6 w 9"/>
                <a:gd name="T25" fmla="*/ 8 h 8"/>
                <a:gd name="T26" fmla="*/ 6 w 9"/>
                <a:gd name="T2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8">
                  <a:moveTo>
                    <a:pt x="6" y="8"/>
                  </a:moveTo>
                  <a:lnTo>
                    <a:pt x="6" y="8"/>
                  </a:lnTo>
                  <a:lnTo>
                    <a:pt x="9" y="8"/>
                  </a:lnTo>
                  <a:lnTo>
                    <a:pt x="9" y="5"/>
                  </a:lnTo>
                  <a:lnTo>
                    <a:pt x="9" y="5"/>
                  </a:lnTo>
                  <a:lnTo>
                    <a:pt x="9" y="2"/>
                  </a:lnTo>
                  <a:lnTo>
                    <a:pt x="6" y="0"/>
                  </a:lnTo>
                  <a:lnTo>
                    <a:pt x="6" y="0"/>
                  </a:lnTo>
                  <a:lnTo>
                    <a:pt x="3" y="2"/>
                  </a:lnTo>
                  <a:lnTo>
                    <a:pt x="0" y="5"/>
                  </a:lnTo>
                  <a:lnTo>
                    <a:pt x="0" y="5"/>
                  </a:lnTo>
                  <a:lnTo>
                    <a:pt x="3" y="8"/>
                  </a:lnTo>
                  <a:lnTo>
                    <a:pt x="6" y="8"/>
                  </a:lnTo>
                  <a:lnTo>
                    <a:pt x="6"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25" name="Freeform 369"/>
            <p:cNvSpPr>
              <a:spLocks/>
            </p:cNvSpPr>
            <p:nvPr/>
          </p:nvSpPr>
          <p:spPr bwMode="auto">
            <a:xfrm>
              <a:off x="4588" y="770"/>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26" name="Freeform 370"/>
            <p:cNvSpPr>
              <a:spLocks/>
            </p:cNvSpPr>
            <p:nvPr/>
          </p:nvSpPr>
          <p:spPr bwMode="auto">
            <a:xfrm>
              <a:off x="4588" y="806"/>
              <a:ext cx="9" cy="5"/>
            </a:xfrm>
            <a:custGeom>
              <a:avLst/>
              <a:gdLst>
                <a:gd name="T0" fmla="*/ 6 w 9"/>
                <a:gd name="T1" fmla="*/ 5 h 5"/>
                <a:gd name="T2" fmla="*/ 6 w 9"/>
                <a:gd name="T3" fmla="*/ 5 h 5"/>
                <a:gd name="T4" fmla="*/ 9 w 9"/>
                <a:gd name="T5" fmla="*/ 5 h 5"/>
                <a:gd name="T6" fmla="*/ 9 w 9"/>
                <a:gd name="T7" fmla="*/ 3 h 5"/>
                <a:gd name="T8" fmla="*/ 9 w 9"/>
                <a:gd name="T9" fmla="*/ 3 h 5"/>
                <a:gd name="T10" fmla="*/ 9 w 9"/>
                <a:gd name="T11" fmla="*/ 0 h 5"/>
                <a:gd name="T12" fmla="*/ 6 w 9"/>
                <a:gd name="T13" fmla="*/ 0 h 5"/>
                <a:gd name="T14" fmla="*/ 6 w 9"/>
                <a:gd name="T15" fmla="*/ 0 h 5"/>
                <a:gd name="T16" fmla="*/ 3 w 9"/>
                <a:gd name="T17" fmla="*/ 0 h 5"/>
                <a:gd name="T18" fmla="*/ 0 w 9"/>
                <a:gd name="T19" fmla="*/ 3 h 5"/>
                <a:gd name="T20" fmla="*/ 0 w 9"/>
                <a:gd name="T21" fmla="*/ 3 h 5"/>
                <a:gd name="T22" fmla="*/ 3 w 9"/>
                <a:gd name="T23" fmla="*/ 5 h 5"/>
                <a:gd name="T24" fmla="*/ 6 w 9"/>
                <a:gd name="T25" fmla="*/ 5 h 5"/>
                <a:gd name="T26" fmla="*/ 6 w 9"/>
                <a:gd name="T2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5">
                  <a:moveTo>
                    <a:pt x="6" y="5"/>
                  </a:moveTo>
                  <a:lnTo>
                    <a:pt x="6" y="5"/>
                  </a:lnTo>
                  <a:lnTo>
                    <a:pt x="9" y="5"/>
                  </a:lnTo>
                  <a:lnTo>
                    <a:pt x="9" y="3"/>
                  </a:lnTo>
                  <a:lnTo>
                    <a:pt x="9" y="3"/>
                  </a:lnTo>
                  <a:lnTo>
                    <a:pt x="9" y="0"/>
                  </a:lnTo>
                  <a:lnTo>
                    <a:pt x="6" y="0"/>
                  </a:lnTo>
                  <a:lnTo>
                    <a:pt x="6" y="0"/>
                  </a:lnTo>
                  <a:lnTo>
                    <a:pt x="3" y="0"/>
                  </a:lnTo>
                  <a:lnTo>
                    <a:pt x="0" y="3"/>
                  </a:lnTo>
                  <a:lnTo>
                    <a:pt x="0" y="3"/>
                  </a:lnTo>
                  <a:lnTo>
                    <a:pt x="3" y="5"/>
                  </a:lnTo>
                  <a:lnTo>
                    <a:pt x="6" y="5"/>
                  </a:lnTo>
                  <a:lnTo>
                    <a:pt x="6"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27" name="Freeform 371"/>
            <p:cNvSpPr>
              <a:spLocks/>
            </p:cNvSpPr>
            <p:nvPr/>
          </p:nvSpPr>
          <p:spPr bwMode="auto">
            <a:xfrm>
              <a:off x="4588" y="841"/>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28" name="Freeform 372"/>
            <p:cNvSpPr>
              <a:spLocks/>
            </p:cNvSpPr>
            <p:nvPr/>
          </p:nvSpPr>
          <p:spPr bwMode="auto">
            <a:xfrm>
              <a:off x="4588" y="877"/>
              <a:ext cx="9" cy="6"/>
            </a:xfrm>
            <a:custGeom>
              <a:avLst/>
              <a:gdLst>
                <a:gd name="T0" fmla="*/ 6 w 9"/>
                <a:gd name="T1" fmla="*/ 6 h 6"/>
                <a:gd name="T2" fmla="*/ 6 w 9"/>
                <a:gd name="T3" fmla="*/ 6 h 6"/>
                <a:gd name="T4" fmla="*/ 9 w 9"/>
                <a:gd name="T5" fmla="*/ 6 h 6"/>
                <a:gd name="T6" fmla="*/ 9 w 9"/>
                <a:gd name="T7" fmla="*/ 3 h 6"/>
                <a:gd name="T8" fmla="*/ 9 w 9"/>
                <a:gd name="T9" fmla="*/ 3 h 6"/>
                <a:gd name="T10" fmla="*/ 9 w 9"/>
                <a:gd name="T11" fmla="*/ 0 h 6"/>
                <a:gd name="T12" fmla="*/ 6 w 9"/>
                <a:gd name="T13" fmla="*/ 0 h 6"/>
                <a:gd name="T14" fmla="*/ 6 w 9"/>
                <a:gd name="T15" fmla="*/ 0 h 6"/>
                <a:gd name="T16" fmla="*/ 3 w 9"/>
                <a:gd name="T17" fmla="*/ 0 h 6"/>
                <a:gd name="T18" fmla="*/ 0 w 9"/>
                <a:gd name="T19" fmla="*/ 3 h 6"/>
                <a:gd name="T20" fmla="*/ 0 w 9"/>
                <a:gd name="T21" fmla="*/ 3 h 6"/>
                <a:gd name="T22" fmla="*/ 3 w 9"/>
                <a:gd name="T23" fmla="*/ 6 h 6"/>
                <a:gd name="T24" fmla="*/ 6 w 9"/>
                <a:gd name="T25" fmla="*/ 6 h 6"/>
                <a:gd name="T26" fmla="*/ 6 w 9"/>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6">
                  <a:moveTo>
                    <a:pt x="6" y="6"/>
                  </a:moveTo>
                  <a:lnTo>
                    <a:pt x="6" y="6"/>
                  </a:lnTo>
                  <a:lnTo>
                    <a:pt x="9" y="6"/>
                  </a:lnTo>
                  <a:lnTo>
                    <a:pt x="9" y="3"/>
                  </a:lnTo>
                  <a:lnTo>
                    <a:pt x="9" y="3"/>
                  </a:lnTo>
                  <a:lnTo>
                    <a:pt x="9" y="0"/>
                  </a:lnTo>
                  <a:lnTo>
                    <a:pt x="6" y="0"/>
                  </a:lnTo>
                  <a:lnTo>
                    <a:pt x="6" y="0"/>
                  </a:lnTo>
                  <a:lnTo>
                    <a:pt x="3" y="0"/>
                  </a:lnTo>
                  <a:lnTo>
                    <a:pt x="0" y="3"/>
                  </a:lnTo>
                  <a:lnTo>
                    <a:pt x="0" y="3"/>
                  </a:lnTo>
                  <a:lnTo>
                    <a:pt x="3" y="6"/>
                  </a:lnTo>
                  <a:lnTo>
                    <a:pt x="6" y="6"/>
                  </a:lnTo>
                  <a:lnTo>
                    <a:pt x="6"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29" name="Freeform 373"/>
            <p:cNvSpPr>
              <a:spLocks/>
            </p:cNvSpPr>
            <p:nvPr/>
          </p:nvSpPr>
          <p:spPr bwMode="auto">
            <a:xfrm>
              <a:off x="4606" y="430"/>
              <a:ext cx="9" cy="8"/>
            </a:xfrm>
            <a:custGeom>
              <a:avLst/>
              <a:gdLst>
                <a:gd name="T0" fmla="*/ 6 w 9"/>
                <a:gd name="T1" fmla="*/ 8 h 8"/>
                <a:gd name="T2" fmla="*/ 6 w 9"/>
                <a:gd name="T3" fmla="*/ 8 h 8"/>
                <a:gd name="T4" fmla="*/ 9 w 9"/>
                <a:gd name="T5" fmla="*/ 8 h 8"/>
                <a:gd name="T6" fmla="*/ 9 w 9"/>
                <a:gd name="T7" fmla="*/ 5 h 8"/>
                <a:gd name="T8" fmla="*/ 9 w 9"/>
                <a:gd name="T9" fmla="*/ 5 h 8"/>
                <a:gd name="T10" fmla="*/ 9 w 9"/>
                <a:gd name="T11" fmla="*/ 2 h 8"/>
                <a:gd name="T12" fmla="*/ 6 w 9"/>
                <a:gd name="T13" fmla="*/ 0 h 8"/>
                <a:gd name="T14" fmla="*/ 6 w 9"/>
                <a:gd name="T15" fmla="*/ 0 h 8"/>
                <a:gd name="T16" fmla="*/ 3 w 9"/>
                <a:gd name="T17" fmla="*/ 2 h 8"/>
                <a:gd name="T18" fmla="*/ 0 w 9"/>
                <a:gd name="T19" fmla="*/ 5 h 8"/>
                <a:gd name="T20" fmla="*/ 0 w 9"/>
                <a:gd name="T21" fmla="*/ 5 h 8"/>
                <a:gd name="T22" fmla="*/ 3 w 9"/>
                <a:gd name="T23" fmla="*/ 8 h 8"/>
                <a:gd name="T24" fmla="*/ 6 w 9"/>
                <a:gd name="T25" fmla="*/ 8 h 8"/>
                <a:gd name="T26" fmla="*/ 6 w 9"/>
                <a:gd name="T2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8">
                  <a:moveTo>
                    <a:pt x="6" y="8"/>
                  </a:moveTo>
                  <a:lnTo>
                    <a:pt x="6" y="8"/>
                  </a:lnTo>
                  <a:lnTo>
                    <a:pt x="9" y="8"/>
                  </a:lnTo>
                  <a:lnTo>
                    <a:pt x="9" y="5"/>
                  </a:lnTo>
                  <a:lnTo>
                    <a:pt x="9" y="5"/>
                  </a:lnTo>
                  <a:lnTo>
                    <a:pt x="9" y="2"/>
                  </a:lnTo>
                  <a:lnTo>
                    <a:pt x="6" y="0"/>
                  </a:lnTo>
                  <a:lnTo>
                    <a:pt x="6" y="0"/>
                  </a:lnTo>
                  <a:lnTo>
                    <a:pt x="3" y="2"/>
                  </a:lnTo>
                  <a:lnTo>
                    <a:pt x="0" y="5"/>
                  </a:lnTo>
                  <a:lnTo>
                    <a:pt x="0" y="5"/>
                  </a:lnTo>
                  <a:lnTo>
                    <a:pt x="3" y="8"/>
                  </a:lnTo>
                  <a:lnTo>
                    <a:pt x="6" y="8"/>
                  </a:lnTo>
                  <a:lnTo>
                    <a:pt x="6"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30" name="Freeform 374"/>
            <p:cNvSpPr>
              <a:spLocks/>
            </p:cNvSpPr>
            <p:nvPr/>
          </p:nvSpPr>
          <p:spPr bwMode="auto">
            <a:xfrm>
              <a:off x="4606" y="468"/>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31" name="Freeform 375"/>
            <p:cNvSpPr>
              <a:spLocks/>
            </p:cNvSpPr>
            <p:nvPr/>
          </p:nvSpPr>
          <p:spPr bwMode="auto">
            <a:xfrm>
              <a:off x="4606" y="501"/>
              <a:ext cx="9" cy="8"/>
            </a:xfrm>
            <a:custGeom>
              <a:avLst/>
              <a:gdLst>
                <a:gd name="T0" fmla="*/ 6 w 9"/>
                <a:gd name="T1" fmla="*/ 8 h 8"/>
                <a:gd name="T2" fmla="*/ 6 w 9"/>
                <a:gd name="T3" fmla="*/ 8 h 8"/>
                <a:gd name="T4" fmla="*/ 9 w 9"/>
                <a:gd name="T5" fmla="*/ 8 h 8"/>
                <a:gd name="T6" fmla="*/ 9 w 9"/>
                <a:gd name="T7" fmla="*/ 5 h 8"/>
                <a:gd name="T8" fmla="*/ 9 w 9"/>
                <a:gd name="T9" fmla="*/ 5 h 8"/>
                <a:gd name="T10" fmla="*/ 9 w 9"/>
                <a:gd name="T11" fmla="*/ 3 h 8"/>
                <a:gd name="T12" fmla="*/ 6 w 9"/>
                <a:gd name="T13" fmla="*/ 0 h 8"/>
                <a:gd name="T14" fmla="*/ 6 w 9"/>
                <a:gd name="T15" fmla="*/ 0 h 8"/>
                <a:gd name="T16" fmla="*/ 3 w 9"/>
                <a:gd name="T17" fmla="*/ 3 h 8"/>
                <a:gd name="T18" fmla="*/ 0 w 9"/>
                <a:gd name="T19" fmla="*/ 5 h 8"/>
                <a:gd name="T20" fmla="*/ 0 w 9"/>
                <a:gd name="T21" fmla="*/ 5 h 8"/>
                <a:gd name="T22" fmla="*/ 3 w 9"/>
                <a:gd name="T23" fmla="*/ 8 h 8"/>
                <a:gd name="T24" fmla="*/ 6 w 9"/>
                <a:gd name="T25" fmla="*/ 8 h 8"/>
                <a:gd name="T26" fmla="*/ 6 w 9"/>
                <a:gd name="T2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8">
                  <a:moveTo>
                    <a:pt x="6" y="8"/>
                  </a:moveTo>
                  <a:lnTo>
                    <a:pt x="6" y="8"/>
                  </a:lnTo>
                  <a:lnTo>
                    <a:pt x="9" y="8"/>
                  </a:lnTo>
                  <a:lnTo>
                    <a:pt x="9" y="5"/>
                  </a:lnTo>
                  <a:lnTo>
                    <a:pt x="9" y="5"/>
                  </a:lnTo>
                  <a:lnTo>
                    <a:pt x="9" y="3"/>
                  </a:lnTo>
                  <a:lnTo>
                    <a:pt x="6" y="0"/>
                  </a:lnTo>
                  <a:lnTo>
                    <a:pt x="6" y="0"/>
                  </a:lnTo>
                  <a:lnTo>
                    <a:pt x="3" y="3"/>
                  </a:lnTo>
                  <a:lnTo>
                    <a:pt x="0" y="5"/>
                  </a:lnTo>
                  <a:lnTo>
                    <a:pt x="0" y="5"/>
                  </a:lnTo>
                  <a:lnTo>
                    <a:pt x="3" y="8"/>
                  </a:lnTo>
                  <a:lnTo>
                    <a:pt x="6" y="8"/>
                  </a:lnTo>
                  <a:lnTo>
                    <a:pt x="6"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32" name="Freeform 376"/>
            <p:cNvSpPr>
              <a:spLocks/>
            </p:cNvSpPr>
            <p:nvPr/>
          </p:nvSpPr>
          <p:spPr bwMode="auto">
            <a:xfrm>
              <a:off x="4606" y="539"/>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33" name="Freeform 377"/>
            <p:cNvSpPr>
              <a:spLocks/>
            </p:cNvSpPr>
            <p:nvPr/>
          </p:nvSpPr>
          <p:spPr bwMode="auto">
            <a:xfrm>
              <a:off x="4606" y="572"/>
              <a:ext cx="9" cy="9"/>
            </a:xfrm>
            <a:custGeom>
              <a:avLst/>
              <a:gdLst>
                <a:gd name="T0" fmla="*/ 6 w 9"/>
                <a:gd name="T1" fmla="*/ 9 h 9"/>
                <a:gd name="T2" fmla="*/ 6 w 9"/>
                <a:gd name="T3" fmla="*/ 9 h 9"/>
                <a:gd name="T4" fmla="*/ 9 w 9"/>
                <a:gd name="T5" fmla="*/ 9 h 9"/>
                <a:gd name="T6" fmla="*/ 9 w 9"/>
                <a:gd name="T7" fmla="*/ 6 h 9"/>
                <a:gd name="T8" fmla="*/ 9 w 9"/>
                <a:gd name="T9" fmla="*/ 6 h 9"/>
                <a:gd name="T10" fmla="*/ 9 w 9"/>
                <a:gd name="T11" fmla="*/ 3 h 9"/>
                <a:gd name="T12" fmla="*/ 6 w 9"/>
                <a:gd name="T13" fmla="*/ 0 h 9"/>
                <a:gd name="T14" fmla="*/ 6 w 9"/>
                <a:gd name="T15" fmla="*/ 0 h 9"/>
                <a:gd name="T16" fmla="*/ 3 w 9"/>
                <a:gd name="T17" fmla="*/ 3 h 9"/>
                <a:gd name="T18" fmla="*/ 0 w 9"/>
                <a:gd name="T19" fmla="*/ 6 h 9"/>
                <a:gd name="T20" fmla="*/ 0 w 9"/>
                <a:gd name="T21" fmla="*/ 6 h 9"/>
                <a:gd name="T22" fmla="*/ 3 w 9"/>
                <a:gd name="T23" fmla="*/ 9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9"/>
                  </a:lnTo>
                  <a:lnTo>
                    <a:pt x="9" y="6"/>
                  </a:lnTo>
                  <a:lnTo>
                    <a:pt x="9" y="6"/>
                  </a:lnTo>
                  <a:lnTo>
                    <a:pt x="9" y="3"/>
                  </a:lnTo>
                  <a:lnTo>
                    <a:pt x="6" y="0"/>
                  </a:lnTo>
                  <a:lnTo>
                    <a:pt x="6" y="0"/>
                  </a:lnTo>
                  <a:lnTo>
                    <a:pt x="3" y="3"/>
                  </a:lnTo>
                  <a:lnTo>
                    <a:pt x="0" y="6"/>
                  </a:lnTo>
                  <a:lnTo>
                    <a:pt x="0" y="6"/>
                  </a:lnTo>
                  <a:lnTo>
                    <a:pt x="3" y="9"/>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34" name="Freeform 378"/>
            <p:cNvSpPr>
              <a:spLocks/>
            </p:cNvSpPr>
            <p:nvPr/>
          </p:nvSpPr>
          <p:spPr bwMode="auto">
            <a:xfrm>
              <a:off x="4606" y="610"/>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35" name="Freeform 379"/>
            <p:cNvSpPr>
              <a:spLocks/>
            </p:cNvSpPr>
            <p:nvPr/>
          </p:nvSpPr>
          <p:spPr bwMode="auto">
            <a:xfrm>
              <a:off x="4606" y="643"/>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36" name="Freeform 380"/>
            <p:cNvSpPr>
              <a:spLocks/>
            </p:cNvSpPr>
            <p:nvPr/>
          </p:nvSpPr>
          <p:spPr bwMode="auto">
            <a:xfrm>
              <a:off x="4606" y="681"/>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37" name="Freeform 381"/>
            <p:cNvSpPr>
              <a:spLocks/>
            </p:cNvSpPr>
            <p:nvPr/>
          </p:nvSpPr>
          <p:spPr bwMode="auto">
            <a:xfrm>
              <a:off x="4606" y="714"/>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38" name="Freeform 382"/>
            <p:cNvSpPr>
              <a:spLocks/>
            </p:cNvSpPr>
            <p:nvPr/>
          </p:nvSpPr>
          <p:spPr bwMode="auto">
            <a:xfrm>
              <a:off x="4606" y="752"/>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39" name="Freeform 383"/>
            <p:cNvSpPr>
              <a:spLocks/>
            </p:cNvSpPr>
            <p:nvPr/>
          </p:nvSpPr>
          <p:spPr bwMode="auto">
            <a:xfrm>
              <a:off x="4606" y="785"/>
              <a:ext cx="9" cy="9"/>
            </a:xfrm>
            <a:custGeom>
              <a:avLst/>
              <a:gdLst>
                <a:gd name="T0" fmla="*/ 6 w 9"/>
                <a:gd name="T1" fmla="*/ 9 h 9"/>
                <a:gd name="T2" fmla="*/ 6 w 9"/>
                <a:gd name="T3" fmla="*/ 9 h 9"/>
                <a:gd name="T4" fmla="*/ 9 w 9"/>
                <a:gd name="T5" fmla="*/ 9 h 9"/>
                <a:gd name="T6" fmla="*/ 9 w 9"/>
                <a:gd name="T7" fmla="*/ 6 h 9"/>
                <a:gd name="T8" fmla="*/ 9 w 9"/>
                <a:gd name="T9" fmla="*/ 6 h 9"/>
                <a:gd name="T10" fmla="*/ 9 w 9"/>
                <a:gd name="T11" fmla="*/ 3 h 9"/>
                <a:gd name="T12" fmla="*/ 6 w 9"/>
                <a:gd name="T13" fmla="*/ 0 h 9"/>
                <a:gd name="T14" fmla="*/ 6 w 9"/>
                <a:gd name="T15" fmla="*/ 0 h 9"/>
                <a:gd name="T16" fmla="*/ 3 w 9"/>
                <a:gd name="T17" fmla="*/ 3 h 9"/>
                <a:gd name="T18" fmla="*/ 0 w 9"/>
                <a:gd name="T19" fmla="*/ 6 h 9"/>
                <a:gd name="T20" fmla="*/ 0 w 9"/>
                <a:gd name="T21" fmla="*/ 6 h 9"/>
                <a:gd name="T22" fmla="*/ 3 w 9"/>
                <a:gd name="T23" fmla="*/ 9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9"/>
                  </a:lnTo>
                  <a:lnTo>
                    <a:pt x="9" y="6"/>
                  </a:lnTo>
                  <a:lnTo>
                    <a:pt x="9" y="6"/>
                  </a:lnTo>
                  <a:lnTo>
                    <a:pt x="9" y="3"/>
                  </a:lnTo>
                  <a:lnTo>
                    <a:pt x="6" y="0"/>
                  </a:lnTo>
                  <a:lnTo>
                    <a:pt x="6" y="0"/>
                  </a:lnTo>
                  <a:lnTo>
                    <a:pt x="3" y="3"/>
                  </a:lnTo>
                  <a:lnTo>
                    <a:pt x="0" y="6"/>
                  </a:lnTo>
                  <a:lnTo>
                    <a:pt x="0" y="6"/>
                  </a:lnTo>
                  <a:lnTo>
                    <a:pt x="3" y="9"/>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40" name="Freeform 384"/>
            <p:cNvSpPr>
              <a:spLocks/>
            </p:cNvSpPr>
            <p:nvPr/>
          </p:nvSpPr>
          <p:spPr bwMode="auto">
            <a:xfrm>
              <a:off x="4606" y="823"/>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41" name="Freeform 385"/>
            <p:cNvSpPr>
              <a:spLocks/>
            </p:cNvSpPr>
            <p:nvPr/>
          </p:nvSpPr>
          <p:spPr bwMode="auto">
            <a:xfrm>
              <a:off x="4606" y="856"/>
              <a:ext cx="9" cy="9"/>
            </a:xfrm>
            <a:custGeom>
              <a:avLst/>
              <a:gdLst>
                <a:gd name="T0" fmla="*/ 6 w 9"/>
                <a:gd name="T1" fmla="*/ 9 h 9"/>
                <a:gd name="T2" fmla="*/ 6 w 9"/>
                <a:gd name="T3" fmla="*/ 9 h 9"/>
                <a:gd name="T4" fmla="*/ 9 w 9"/>
                <a:gd name="T5" fmla="*/ 9 h 9"/>
                <a:gd name="T6" fmla="*/ 9 w 9"/>
                <a:gd name="T7" fmla="*/ 6 h 9"/>
                <a:gd name="T8" fmla="*/ 9 w 9"/>
                <a:gd name="T9" fmla="*/ 6 h 9"/>
                <a:gd name="T10" fmla="*/ 9 w 9"/>
                <a:gd name="T11" fmla="*/ 3 h 9"/>
                <a:gd name="T12" fmla="*/ 6 w 9"/>
                <a:gd name="T13" fmla="*/ 0 h 9"/>
                <a:gd name="T14" fmla="*/ 6 w 9"/>
                <a:gd name="T15" fmla="*/ 0 h 9"/>
                <a:gd name="T16" fmla="*/ 3 w 9"/>
                <a:gd name="T17" fmla="*/ 3 h 9"/>
                <a:gd name="T18" fmla="*/ 0 w 9"/>
                <a:gd name="T19" fmla="*/ 6 h 9"/>
                <a:gd name="T20" fmla="*/ 0 w 9"/>
                <a:gd name="T21" fmla="*/ 6 h 9"/>
                <a:gd name="T22" fmla="*/ 3 w 9"/>
                <a:gd name="T23" fmla="*/ 9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9"/>
                  </a:lnTo>
                  <a:lnTo>
                    <a:pt x="9" y="6"/>
                  </a:lnTo>
                  <a:lnTo>
                    <a:pt x="9" y="6"/>
                  </a:lnTo>
                  <a:lnTo>
                    <a:pt x="9" y="3"/>
                  </a:lnTo>
                  <a:lnTo>
                    <a:pt x="6" y="0"/>
                  </a:lnTo>
                  <a:lnTo>
                    <a:pt x="6" y="0"/>
                  </a:lnTo>
                  <a:lnTo>
                    <a:pt x="3" y="3"/>
                  </a:lnTo>
                  <a:lnTo>
                    <a:pt x="0" y="6"/>
                  </a:lnTo>
                  <a:lnTo>
                    <a:pt x="0" y="6"/>
                  </a:lnTo>
                  <a:lnTo>
                    <a:pt x="3" y="9"/>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42" name="Freeform 386"/>
            <p:cNvSpPr>
              <a:spLocks/>
            </p:cNvSpPr>
            <p:nvPr/>
          </p:nvSpPr>
          <p:spPr bwMode="auto">
            <a:xfrm>
              <a:off x="4623" y="450"/>
              <a:ext cx="9" cy="6"/>
            </a:xfrm>
            <a:custGeom>
              <a:avLst/>
              <a:gdLst>
                <a:gd name="T0" fmla="*/ 3 w 9"/>
                <a:gd name="T1" fmla="*/ 6 h 6"/>
                <a:gd name="T2" fmla="*/ 3 w 9"/>
                <a:gd name="T3" fmla="*/ 6 h 6"/>
                <a:gd name="T4" fmla="*/ 6 w 9"/>
                <a:gd name="T5" fmla="*/ 6 h 6"/>
                <a:gd name="T6" fmla="*/ 9 w 9"/>
                <a:gd name="T7" fmla="*/ 3 h 6"/>
                <a:gd name="T8" fmla="*/ 9 w 9"/>
                <a:gd name="T9" fmla="*/ 3 h 6"/>
                <a:gd name="T10" fmla="*/ 6 w 9"/>
                <a:gd name="T11" fmla="*/ 0 h 6"/>
                <a:gd name="T12" fmla="*/ 3 w 9"/>
                <a:gd name="T13" fmla="*/ 0 h 6"/>
                <a:gd name="T14" fmla="*/ 3 w 9"/>
                <a:gd name="T15" fmla="*/ 0 h 6"/>
                <a:gd name="T16" fmla="*/ 0 w 9"/>
                <a:gd name="T17" fmla="*/ 0 h 6"/>
                <a:gd name="T18" fmla="*/ 0 w 9"/>
                <a:gd name="T19" fmla="*/ 3 h 6"/>
                <a:gd name="T20" fmla="*/ 0 w 9"/>
                <a:gd name="T21" fmla="*/ 3 h 6"/>
                <a:gd name="T22" fmla="*/ 0 w 9"/>
                <a:gd name="T23" fmla="*/ 6 h 6"/>
                <a:gd name="T24" fmla="*/ 3 w 9"/>
                <a:gd name="T25" fmla="*/ 6 h 6"/>
                <a:gd name="T26" fmla="*/ 3 w 9"/>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6">
                  <a:moveTo>
                    <a:pt x="3" y="6"/>
                  </a:moveTo>
                  <a:lnTo>
                    <a:pt x="3" y="6"/>
                  </a:lnTo>
                  <a:lnTo>
                    <a:pt x="6" y="6"/>
                  </a:lnTo>
                  <a:lnTo>
                    <a:pt x="9" y="3"/>
                  </a:lnTo>
                  <a:lnTo>
                    <a:pt x="9" y="3"/>
                  </a:lnTo>
                  <a:lnTo>
                    <a:pt x="6" y="0"/>
                  </a:lnTo>
                  <a:lnTo>
                    <a:pt x="3" y="0"/>
                  </a:lnTo>
                  <a:lnTo>
                    <a:pt x="3" y="0"/>
                  </a:lnTo>
                  <a:lnTo>
                    <a:pt x="0" y="0"/>
                  </a:lnTo>
                  <a:lnTo>
                    <a:pt x="0" y="3"/>
                  </a:lnTo>
                  <a:lnTo>
                    <a:pt x="0" y="3"/>
                  </a:lnTo>
                  <a:lnTo>
                    <a:pt x="0" y="6"/>
                  </a:lnTo>
                  <a:lnTo>
                    <a:pt x="3" y="6"/>
                  </a:lnTo>
                  <a:lnTo>
                    <a:pt x="3"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43" name="Freeform 387"/>
            <p:cNvSpPr>
              <a:spLocks/>
            </p:cNvSpPr>
            <p:nvPr/>
          </p:nvSpPr>
          <p:spPr bwMode="auto">
            <a:xfrm>
              <a:off x="4623" y="486"/>
              <a:ext cx="9" cy="9"/>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44" name="Freeform 388"/>
            <p:cNvSpPr>
              <a:spLocks/>
            </p:cNvSpPr>
            <p:nvPr/>
          </p:nvSpPr>
          <p:spPr bwMode="auto">
            <a:xfrm>
              <a:off x="4623" y="521"/>
              <a:ext cx="9" cy="6"/>
            </a:xfrm>
            <a:custGeom>
              <a:avLst/>
              <a:gdLst>
                <a:gd name="T0" fmla="*/ 3 w 9"/>
                <a:gd name="T1" fmla="*/ 6 h 6"/>
                <a:gd name="T2" fmla="*/ 3 w 9"/>
                <a:gd name="T3" fmla="*/ 6 h 6"/>
                <a:gd name="T4" fmla="*/ 6 w 9"/>
                <a:gd name="T5" fmla="*/ 6 h 6"/>
                <a:gd name="T6" fmla="*/ 9 w 9"/>
                <a:gd name="T7" fmla="*/ 3 h 6"/>
                <a:gd name="T8" fmla="*/ 9 w 9"/>
                <a:gd name="T9" fmla="*/ 3 h 6"/>
                <a:gd name="T10" fmla="*/ 6 w 9"/>
                <a:gd name="T11" fmla="*/ 0 h 6"/>
                <a:gd name="T12" fmla="*/ 3 w 9"/>
                <a:gd name="T13" fmla="*/ 0 h 6"/>
                <a:gd name="T14" fmla="*/ 3 w 9"/>
                <a:gd name="T15" fmla="*/ 0 h 6"/>
                <a:gd name="T16" fmla="*/ 0 w 9"/>
                <a:gd name="T17" fmla="*/ 0 h 6"/>
                <a:gd name="T18" fmla="*/ 0 w 9"/>
                <a:gd name="T19" fmla="*/ 3 h 6"/>
                <a:gd name="T20" fmla="*/ 0 w 9"/>
                <a:gd name="T21" fmla="*/ 3 h 6"/>
                <a:gd name="T22" fmla="*/ 0 w 9"/>
                <a:gd name="T23" fmla="*/ 6 h 6"/>
                <a:gd name="T24" fmla="*/ 3 w 9"/>
                <a:gd name="T25" fmla="*/ 6 h 6"/>
                <a:gd name="T26" fmla="*/ 3 w 9"/>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6">
                  <a:moveTo>
                    <a:pt x="3" y="6"/>
                  </a:moveTo>
                  <a:lnTo>
                    <a:pt x="3" y="6"/>
                  </a:lnTo>
                  <a:lnTo>
                    <a:pt x="6" y="6"/>
                  </a:lnTo>
                  <a:lnTo>
                    <a:pt x="9" y="3"/>
                  </a:lnTo>
                  <a:lnTo>
                    <a:pt x="9" y="3"/>
                  </a:lnTo>
                  <a:lnTo>
                    <a:pt x="6" y="0"/>
                  </a:lnTo>
                  <a:lnTo>
                    <a:pt x="3" y="0"/>
                  </a:lnTo>
                  <a:lnTo>
                    <a:pt x="3" y="0"/>
                  </a:lnTo>
                  <a:lnTo>
                    <a:pt x="0" y="0"/>
                  </a:lnTo>
                  <a:lnTo>
                    <a:pt x="0" y="3"/>
                  </a:lnTo>
                  <a:lnTo>
                    <a:pt x="0" y="3"/>
                  </a:lnTo>
                  <a:lnTo>
                    <a:pt x="0" y="6"/>
                  </a:lnTo>
                  <a:lnTo>
                    <a:pt x="3" y="6"/>
                  </a:lnTo>
                  <a:lnTo>
                    <a:pt x="3"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45" name="Freeform 389"/>
            <p:cNvSpPr>
              <a:spLocks/>
            </p:cNvSpPr>
            <p:nvPr/>
          </p:nvSpPr>
          <p:spPr bwMode="auto">
            <a:xfrm>
              <a:off x="4623" y="557"/>
              <a:ext cx="9" cy="9"/>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46" name="Freeform 390"/>
            <p:cNvSpPr>
              <a:spLocks/>
            </p:cNvSpPr>
            <p:nvPr/>
          </p:nvSpPr>
          <p:spPr bwMode="auto">
            <a:xfrm>
              <a:off x="4623" y="592"/>
              <a:ext cx="9" cy="6"/>
            </a:xfrm>
            <a:custGeom>
              <a:avLst/>
              <a:gdLst>
                <a:gd name="T0" fmla="*/ 3 w 9"/>
                <a:gd name="T1" fmla="*/ 6 h 6"/>
                <a:gd name="T2" fmla="*/ 3 w 9"/>
                <a:gd name="T3" fmla="*/ 6 h 6"/>
                <a:gd name="T4" fmla="*/ 6 w 9"/>
                <a:gd name="T5" fmla="*/ 6 h 6"/>
                <a:gd name="T6" fmla="*/ 9 w 9"/>
                <a:gd name="T7" fmla="*/ 3 h 6"/>
                <a:gd name="T8" fmla="*/ 9 w 9"/>
                <a:gd name="T9" fmla="*/ 3 h 6"/>
                <a:gd name="T10" fmla="*/ 6 w 9"/>
                <a:gd name="T11" fmla="*/ 0 h 6"/>
                <a:gd name="T12" fmla="*/ 3 w 9"/>
                <a:gd name="T13" fmla="*/ 0 h 6"/>
                <a:gd name="T14" fmla="*/ 3 w 9"/>
                <a:gd name="T15" fmla="*/ 0 h 6"/>
                <a:gd name="T16" fmla="*/ 0 w 9"/>
                <a:gd name="T17" fmla="*/ 0 h 6"/>
                <a:gd name="T18" fmla="*/ 0 w 9"/>
                <a:gd name="T19" fmla="*/ 3 h 6"/>
                <a:gd name="T20" fmla="*/ 0 w 9"/>
                <a:gd name="T21" fmla="*/ 3 h 6"/>
                <a:gd name="T22" fmla="*/ 0 w 9"/>
                <a:gd name="T23" fmla="*/ 6 h 6"/>
                <a:gd name="T24" fmla="*/ 3 w 9"/>
                <a:gd name="T25" fmla="*/ 6 h 6"/>
                <a:gd name="T26" fmla="*/ 3 w 9"/>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6">
                  <a:moveTo>
                    <a:pt x="3" y="6"/>
                  </a:moveTo>
                  <a:lnTo>
                    <a:pt x="3" y="6"/>
                  </a:lnTo>
                  <a:lnTo>
                    <a:pt x="6" y="6"/>
                  </a:lnTo>
                  <a:lnTo>
                    <a:pt x="9" y="3"/>
                  </a:lnTo>
                  <a:lnTo>
                    <a:pt x="9" y="3"/>
                  </a:lnTo>
                  <a:lnTo>
                    <a:pt x="6" y="0"/>
                  </a:lnTo>
                  <a:lnTo>
                    <a:pt x="3" y="0"/>
                  </a:lnTo>
                  <a:lnTo>
                    <a:pt x="3" y="0"/>
                  </a:lnTo>
                  <a:lnTo>
                    <a:pt x="0" y="0"/>
                  </a:lnTo>
                  <a:lnTo>
                    <a:pt x="0" y="3"/>
                  </a:lnTo>
                  <a:lnTo>
                    <a:pt x="0" y="3"/>
                  </a:lnTo>
                  <a:lnTo>
                    <a:pt x="0" y="6"/>
                  </a:lnTo>
                  <a:lnTo>
                    <a:pt x="3" y="6"/>
                  </a:lnTo>
                  <a:lnTo>
                    <a:pt x="3"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47" name="Freeform 391"/>
            <p:cNvSpPr>
              <a:spLocks/>
            </p:cNvSpPr>
            <p:nvPr/>
          </p:nvSpPr>
          <p:spPr bwMode="auto">
            <a:xfrm>
              <a:off x="4623" y="628"/>
              <a:ext cx="9" cy="9"/>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48" name="Freeform 392"/>
            <p:cNvSpPr>
              <a:spLocks/>
            </p:cNvSpPr>
            <p:nvPr/>
          </p:nvSpPr>
          <p:spPr bwMode="auto">
            <a:xfrm>
              <a:off x="4623" y="660"/>
              <a:ext cx="9" cy="9"/>
            </a:xfrm>
            <a:custGeom>
              <a:avLst/>
              <a:gdLst>
                <a:gd name="T0" fmla="*/ 3 w 9"/>
                <a:gd name="T1" fmla="*/ 9 h 9"/>
                <a:gd name="T2" fmla="*/ 3 w 9"/>
                <a:gd name="T3" fmla="*/ 9 h 9"/>
                <a:gd name="T4" fmla="*/ 6 w 9"/>
                <a:gd name="T5" fmla="*/ 9 h 9"/>
                <a:gd name="T6" fmla="*/ 9 w 9"/>
                <a:gd name="T7" fmla="*/ 6 h 9"/>
                <a:gd name="T8" fmla="*/ 9 w 9"/>
                <a:gd name="T9" fmla="*/ 6 h 9"/>
                <a:gd name="T10" fmla="*/ 6 w 9"/>
                <a:gd name="T11" fmla="*/ 3 h 9"/>
                <a:gd name="T12" fmla="*/ 3 w 9"/>
                <a:gd name="T13" fmla="*/ 0 h 9"/>
                <a:gd name="T14" fmla="*/ 3 w 9"/>
                <a:gd name="T15" fmla="*/ 0 h 9"/>
                <a:gd name="T16" fmla="*/ 0 w 9"/>
                <a:gd name="T17" fmla="*/ 3 h 9"/>
                <a:gd name="T18" fmla="*/ 0 w 9"/>
                <a:gd name="T19" fmla="*/ 6 h 9"/>
                <a:gd name="T20" fmla="*/ 0 w 9"/>
                <a:gd name="T21" fmla="*/ 6 h 9"/>
                <a:gd name="T22" fmla="*/ 0 w 9"/>
                <a:gd name="T23" fmla="*/ 9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9"/>
                  </a:lnTo>
                  <a:lnTo>
                    <a:pt x="9" y="6"/>
                  </a:lnTo>
                  <a:lnTo>
                    <a:pt x="9" y="6"/>
                  </a:lnTo>
                  <a:lnTo>
                    <a:pt x="6" y="3"/>
                  </a:lnTo>
                  <a:lnTo>
                    <a:pt x="3" y="0"/>
                  </a:lnTo>
                  <a:lnTo>
                    <a:pt x="3" y="0"/>
                  </a:lnTo>
                  <a:lnTo>
                    <a:pt x="0" y="3"/>
                  </a:lnTo>
                  <a:lnTo>
                    <a:pt x="0" y="6"/>
                  </a:lnTo>
                  <a:lnTo>
                    <a:pt x="0" y="6"/>
                  </a:lnTo>
                  <a:lnTo>
                    <a:pt x="0" y="9"/>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49" name="Freeform 393"/>
            <p:cNvSpPr>
              <a:spLocks/>
            </p:cNvSpPr>
            <p:nvPr/>
          </p:nvSpPr>
          <p:spPr bwMode="auto">
            <a:xfrm>
              <a:off x="4623" y="699"/>
              <a:ext cx="9" cy="9"/>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50" name="Freeform 394"/>
            <p:cNvSpPr>
              <a:spLocks/>
            </p:cNvSpPr>
            <p:nvPr/>
          </p:nvSpPr>
          <p:spPr bwMode="auto">
            <a:xfrm>
              <a:off x="4623" y="732"/>
              <a:ext cx="9" cy="8"/>
            </a:xfrm>
            <a:custGeom>
              <a:avLst/>
              <a:gdLst>
                <a:gd name="T0" fmla="*/ 3 w 9"/>
                <a:gd name="T1" fmla="*/ 8 h 8"/>
                <a:gd name="T2" fmla="*/ 3 w 9"/>
                <a:gd name="T3" fmla="*/ 8 h 8"/>
                <a:gd name="T4" fmla="*/ 6 w 9"/>
                <a:gd name="T5" fmla="*/ 8 h 8"/>
                <a:gd name="T6" fmla="*/ 9 w 9"/>
                <a:gd name="T7" fmla="*/ 5 h 8"/>
                <a:gd name="T8" fmla="*/ 9 w 9"/>
                <a:gd name="T9" fmla="*/ 5 h 8"/>
                <a:gd name="T10" fmla="*/ 6 w 9"/>
                <a:gd name="T11" fmla="*/ 2 h 8"/>
                <a:gd name="T12" fmla="*/ 3 w 9"/>
                <a:gd name="T13" fmla="*/ 0 h 8"/>
                <a:gd name="T14" fmla="*/ 3 w 9"/>
                <a:gd name="T15" fmla="*/ 0 h 8"/>
                <a:gd name="T16" fmla="*/ 0 w 9"/>
                <a:gd name="T17" fmla="*/ 2 h 8"/>
                <a:gd name="T18" fmla="*/ 0 w 9"/>
                <a:gd name="T19" fmla="*/ 5 h 8"/>
                <a:gd name="T20" fmla="*/ 0 w 9"/>
                <a:gd name="T21" fmla="*/ 5 h 8"/>
                <a:gd name="T22" fmla="*/ 0 w 9"/>
                <a:gd name="T23" fmla="*/ 8 h 8"/>
                <a:gd name="T24" fmla="*/ 3 w 9"/>
                <a:gd name="T25" fmla="*/ 8 h 8"/>
                <a:gd name="T26" fmla="*/ 3 w 9"/>
                <a:gd name="T2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8">
                  <a:moveTo>
                    <a:pt x="3" y="8"/>
                  </a:moveTo>
                  <a:lnTo>
                    <a:pt x="3" y="8"/>
                  </a:lnTo>
                  <a:lnTo>
                    <a:pt x="6" y="8"/>
                  </a:lnTo>
                  <a:lnTo>
                    <a:pt x="9" y="5"/>
                  </a:lnTo>
                  <a:lnTo>
                    <a:pt x="9" y="5"/>
                  </a:lnTo>
                  <a:lnTo>
                    <a:pt x="6" y="2"/>
                  </a:lnTo>
                  <a:lnTo>
                    <a:pt x="3" y="0"/>
                  </a:lnTo>
                  <a:lnTo>
                    <a:pt x="3" y="0"/>
                  </a:lnTo>
                  <a:lnTo>
                    <a:pt x="0" y="2"/>
                  </a:lnTo>
                  <a:lnTo>
                    <a:pt x="0" y="5"/>
                  </a:lnTo>
                  <a:lnTo>
                    <a:pt x="0" y="5"/>
                  </a:lnTo>
                  <a:lnTo>
                    <a:pt x="0" y="8"/>
                  </a:lnTo>
                  <a:lnTo>
                    <a:pt x="3" y="8"/>
                  </a:lnTo>
                  <a:lnTo>
                    <a:pt x="3"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51" name="Freeform 395"/>
            <p:cNvSpPr>
              <a:spLocks/>
            </p:cNvSpPr>
            <p:nvPr/>
          </p:nvSpPr>
          <p:spPr bwMode="auto">
            <a:xfrm>
              <a:off x="4623" y="770"/>
              <a:ext cx="9" cy="9"/>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52" name="Freeform 396"/>
            <p:cNvSpPr>
              <a:spLocks/>
            </p:cNvSpPr>
            <p:nvPr/>
          </p:nvSpPr>
          <p:spPr bwMode="auto">
            <a:xfrm>
              <a:off x="4623" y="806"/>
              <a:ext cx="9" cy="5"/>
            </a:xfrm>
            <a:custGeom>
              <a:avLst/>
              <a:gdLst>
                <a:gd name="T0" fmla="*/ 3 w 9"/>
                <a:gd name="T1" fmla="*/ 5 h 5"/>
                <a:gd name="T2" fmla="*/ 3 w 9"/>
                <a:gd name="T3" fmla="*/ 5 h 5"/>
                <a:gd name="T4" fmla="*/ 6 w 9"/>
                <a:gd name="T5" fmla="*/ 5 h 5"/>
                <a:gd name="T6" fmla="*/ 9 w 9"/>
                <a:gd name="T7" fmla="*/ 3 h 5"/>
                <a:gd name="T8" fmla="*/ 9 w 9"/>
                <a:gd name="T9" fmla="*/ 3 h 5"/>
                <a:gd name="T10" fmla="*/ 6 w 9"/>
                <a:gd name="T11" fmla="*/ 0 h 5"/>
                <a:gd name="T12" fmla="*/ 3 w 9"/>
                <a:gd name="T13" fmla="*/ 0 h 5"/>
                <a:gd name="T14" fmla="*/ 3 w 9"/>
                <a:gd name="T15" fmla="*/ 0 h 5"/>
                <a:gd name="T16" fmla="*/ 0 w 9"/>
                <a:gd name="T17" fmla="*/ 0 h 5"/>
                <a:gd name="T18" fmla="*/ 0 w 9"/>
                <a:gd name="T19" fmla="*/ 3 h 5"/>
                <a:gd name="T20" fmla="*/ 0 w 9"/>
                <a:gd name="T21" fmla="*/ 3 h 5"/>
                <a:gd name="T22" fmla="*/ 0 w 9"/>
                <a:gd name="T23" fmla="*/ 5 h 5"/>
                <a:gd name="T24" fmla="*/ 3 w 9"/>
                <a:gd name="T25" fmla="*/ 5 h 5"/>
                <a:gd name="T26" fmla="*/ 3 w 9"/>
                <a:gd name="T2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5">
                  <a:moveTo>
                    <a:pt x="3" y="5"/>
                  </a:moveTo>
                  <a:lnTo>
                    <a:pt x="3" y="5"/>
                  </a:lnTo>
                  <a:lnTo>
                    <a:pt x="6" y="5"/>
                  </a:lnTo>
                  <a:lnTo>
                    <a:pt x="9" y="3"/>
                  </a:lnTo>
                  <a:lnTo>
                    <a:pt x="9" y="3"/>
                  </a:lnTo>
                  <a:lnTo>
                    <a:pt x="6" y="0"/>
                  </a:lnTo>
                  <a:lnTo>
                    <a:pt x="3" y="0"/>
                  </a:lnTo>
                  <a:lnTo>
                    <a:pt x="3" y="0"/>
                  </a:lnTo>
                  <a:lnTo>
                    <a:pt x="0" y="0"/>
                  </a:lnTo>
                  <a:lnTo>
                    <a:pt x="0" y="3"/>
                  </a:lnTo>
                  <a:lnTo>
                    <a:pt x="0" y="3"/>
                  </a:lnTo>
                  <a:lnTo>
                    <a:pt x="0" y="5"/>
                  </a:lnTo>
                  <a:lnTo>
                    <a:pt x="3" y="5"/>
                  </a:lnTo>
                  <a:lnTo>
                    <a:pt x="3"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53" name="Freeform 397"/>
            <p:cNvSpPr>
              <a:spLocks/>
            </p:cNvSpPr>
            <p:nvPr/>
          </p:nvSpPr>
          <p:spPr bwMode="auto">
            <a:xfrm>
              <a:off x="4623" y="841"/>
              <a:ext cx="9" cy="9"/>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54" name="Freeform 398"/>
            <p:cNvSpPr>
              <a:spLocks/>
            </p:cNvSpPr>
            <p:nvPr/>
          </p:nvSpPr>
          <p:spPr bwMode="auto">
            <a:xfrm>
              <a:off x="4641" y="468"/>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55" name="Freeform 399"/>
            <p:cNvSpPr>
              <a:spLocks/>
            </p:cNvSpPr>
            <p:nvPr/>
          </p:nvSpPr>
          <p:spPr bwMode="auto">
            <a:xfrm>
              <a:off x="4641" y="501"/>
              <a:ext cx="9" cy="8"/>
            </a:xfrm>
            <a:custGeom>
              <a:avLst/>
              <a:gdLst>
                <a:gd name="T0" fmla="*/ 6 w 9"/>
                <a:gd name="T1" fmla="*/ 8 h 8"/>
                <a:gd name="T2" fmla="*/ 6 w 9"/>
                <a:gd name="T3" fmla="*/ 8 h 8"/>
                <a:gd name="T4" fmla="*/ 9 w 9"/>
                <a:gd name="T5" fmla="*/ 8 h 8"/>
                <a:gd name="T6" fmla="*/ 9 w 9"/>
                <a:gd name="T7" fmla="*/ 5 h 8"/>
                <a:gd name="T8" fmla="*/ 9 w 9"/>
                <a:gd name="T9" fmla="*/ 5 h 8"/>
                <a:gd name="T10" fmla="*/ 9 w 9"/>
                <a:gd name="T11" fmla="*/ 3 h 8"/>
                <a:gd name="T12" fmla="*/ 6 w 9"/>
                <a:gd name="T13" fmla="*/ 0 h 8"/>
                <a:gd name="T14" fmla="*/ 6 w 9"/>
                <a:gd name="T15" fmla="*/ 0 h 8"/>
                <a:gd name="T16" fmla="*/ 3 w 9"/>
                <a:gd name="T17" fmla="*/ 3 h 8"/>
                <a:gd name="T18" fmla="*/ 0 w 9"/>
                <a:gd name="T19" fmla="*/ 5 h 8"/>
                <a:gd name="T20" fmla="*/ 0 w 9"/>
                <a:gd name="T21" fmla="*/ 5 h 8"/>
                <a:gd name="T22" fmla="*/ 3 w 9"/>
                <a:gd name="T23" fmla="*/ 8 h 8"/>
                <a:gd name="T24" fmla="*/ 6 w 9"/>
                <a:gd name="T25" fmla="*/ 8 h 8"/>
                <a:gd name="T26" fmla="*/ 6 w 9"/>
                <a:gd name="T2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8">
                  <a:moveTo>
                    <a:pt x="6" y="8"/>
                  </a:moveTo>
                  <a:lnTo>
                    <a:pt x="6" y="8"/>
                  </a:lnTo>
                  <a:lnTo>
                    <a:pt x="9" y="8"/>
                  </a:lnTo>
                  <a:lnTo>
                    <a:pt x="9" y="5"/>
                  </a:lnTo>
                  <a:lnTo>
                    <a:pt x="9" y="5"/>
                  </a:lnTo>
                  <a:lnTo>
                    <a:pt x="9" y="3"/>
                  </a:lnTo>
                  <a:lnTo>
                    <a:pt x="6" y="0"/>
                  </a:lnTo>
                  <a:lnTo>
                    <a:pt x="6" y="0"/>
                  </a:lnTo>
                  <a:lnTo>
                    <a:pt x="3" y="3"/>
                  </a:lnTo>
                  <a:lnTo>
                    <a:pt x="0" y="5"/>
                  </a:lnTo>
                  <a:lnTo>
                    <a:pt x="0" y="5"/>
                  </a:lnTo>
                  <a:lnTo>
                    <a:pt x="3" y="8"/>
                  </a:lnTo>
                  <a:lnTo>
                    <a:pt x="6" y="8"/>
                  </a:lnTo>
                  <a:lnTo>
                    <a:pt x="6"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56" name="Freeform 400"/>
            <p:cNvSpPr>
              <a:spLocks/>
            </p:cNvSpPr>
            <p:nvPr/>
          </p:nvSpPr>
          <p:spPr bwMode="auto">
            <a:xfrm>
              <a:off x="4641" y="539"/>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57" name="Freeform 401"/>
            <p:cNvSpPr>
              <a:spLocks/>
            </p:cNvSpPr>
            <p:nvPr/>
          </p:nvSpPr>
          <p:spPr bwMode="auto">
            <a:xfrm>
              <a:off x="4641" y="572"/>
              <a:ext cx="9" cy="9"/>
            </a:xfrm>
            <a:custGeom>
              <a:avLst/>
              <a:gdLst>
                <a:gd name="T0" fmla="*/ 6 w 9"/>
                <a:gd name="T1" fmla="*/ 9 h 9"/>
                <a:gd name="T2" fmla="*/ 6 w 9"/>
                <a:gd name="T3" fmla="*/ 9 h 9"/>
                <a:gd name="T4" fmla="*/ 9 w 9"/>
                <a:gd name="T5" fmla="*/ 9 h 9"/>
                <a:gd name="T6" fmla="*/ 9 w 9"/>
                <a:gd name="T7" fmla="*/ 6 h 9"/>
                <a:gd name="T8" fmla="*/ 9 w 9"/>
                <a:gd name="T9" fmla="*/ 6 h 9"/>
                <a:gd name="T10" fmla="*/ 9 w 9"/>
                <a:gd name="T11" fmla="*/ 3 h 9"/>
                <a:gd name="T12" fmla="*/ 6 w 9"/>
                <a:gd name="T13" fmla="*/ 0 h 9"/>
                <a:gd name="T14" fmla="*/ 6 w 9"/>
                <a:gd name="T15" fmla="*/ 0 h 9"/>
                <a:gd name="T16" fmla="*/ 3 w 9"/>
                <a:gd name="T17" fmla="*/ 3 h 9"/>
                <a:gd name="T18" fmla="*/ 0 w 9"/>
                <a:gd name="T19" fmla="*/ 6 h 9"/>
                <a:gd name="T20" fmla="*/ 0 w 9"/>
                <a:gd name="T21" fmla="*/ 6 h 9"/>
                <a:gd name="T22" fmla="*/ 3 w 9"/>
                <a:gd name="T23" fmla="*/ 9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9"/>
                  </a:lnTo>
                  <a:lnTo>
                    <a:pt x="9" y="6"/>
                  </a:lnTo>
                  <a:lnTo>
                    <a:pt x="9" y="6"/>
                  </a:lnTo>
                  <a:lnTo>
                    <a:pt x="9" y="3"/>
                  </a:lnTo>
                  <a:lnTo>
                    <a:pt x="6" y="0"/>
                  </a:lnTo>
                  <a:lnTo>
                    <a:pt x="6" y="0"/>
                  </a:lnTo>
                  <a:lnTo>
                    <a:pt x="3" y="3"/>
                  </a:lnTo>
                  <a:lnTo>
                    <a:pt x="0" y="6"/>
                  </a:lnTo>
                  <a:lnTo>
                    <a:pt x="0" y="6"/>
                  </a:lnTo>
                  <a:lnTo>
                    <a:pt x="3" y="9"/>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58" name="Freeform 402"/>
            <p:cNvSpPr>
              <a:spLocks/>
            </p:cNvSpPr>
            <p:nvPr/>
          </p:nvSpPr>
          <p:spPr bwMode="auto">
            <a:xfrm>
              <a:off x="4641" y="610"/>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59" name="Freeform 403"/>
            <p:cNvSpPr>
              <a:spLocks/>
            </p:cNvSpPr>
            <p:nvPr/>
          </p:nvSpPr>
          <p:spPr bwMode="auto">
            <a:xfrm>
              <a:off x="4641" y="643"/>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60" name="Freeform 404"/>
            <p:cNvSpPr>
              <a:spLocks/>
            </p:cNvSpPr>
            <p:nvPr/>
          </p:nvSpPr>
          <p:spPr bwMode="auto">
            <a:xfrm>
              <a:off x="4641" y="681"/>
              <a:ext cx="9" cy="9"/>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71061" name="Freeform 405"/>
          <p:cNvSpPr>
            <a:spLocks/>
          </p:cNvSpPr>
          <p:nvPr/>
        </p:nvSpPr>
        <p:spPr bwMode="auto">
          <a:xfrm>
            <a:off x="7367588" y="1133475"/>
            <a:ext cx="14287" cy="14288"/>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62" name="Freeform 406"/>
          <p:cNvSpPr>
            <a:spLocks/>
          </p:cNvSpPr>
          <p:nvPr/>
        </p:nvSpPr>
        <p:spPr bwMode="auto">
          <a:xfrm>
            <a:off x="7367588" y="1193800"/>
            <a:ext cx="14287" cy="14288"/>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63" name="Freeform 407"/>
          <p:cNvSpPr>
            <a:spLocks/>
          </p:cNvSpPr>
          <p:nvPr/>
        </p:nvSpPr>
        <p:spPr bwMode="auto">
          <a:xfrm>
            <a:off x="7367588" y="1246188"/>
            <a:ext cx="14287" cy="14287"/>
          </a:xfrm>
          <a:custGeom>
            <a:avLst/>
            <a:gdLst>
              <a:gd name="T0" fmla="*/ 6 w 9"/>
              <a:gd name="T1" fmla="*/ 9 h 9"/>
              <a:gd name="T2" fmla="*/ 6 w 9"/>
              <a:gd name="T3" fmla="*/ 9 h 9"/>
              <a:gd name="T4" fmla="*/ 9 w 9"/>
              <a:gd name="T5" fmla="*/ 9 h 9"/>
              <a:gd name="T6" fmla="*/ 9 w 9"/>
              <a:gd name="T7" fmla="*/ 6 h 9"/>
              <a:gd name="T8" fmla="*/ 9 w 9"/>
              <a:gd name="T9" fmla="*/ 6 h 9"/>
              <a:gd name="T10" fmla="*/ 9 w 9"/>
              <a:gd name="T11" fmla="*/ 3 h 9"/>
              <a:gd name="T12" fmla="*/ 6 w 9"/>
              <a:gd name="T13" fmla="*/ 0 h 9"/>
              <a:gd name="T14" fmla="*/ 6 w 9"/>
              <a:gd name="T15" fmla="*/ 0 h 9"/>
              <a:gd name="T16" fmla="*/ 3 w 9"/>
              <a:gd name="T17" fmla="*/ 3 h 9"/>
              <a:gd name="T18" fmla="*/ 0 w 9"/>
              <a:gd name="T19" fmla="*/ 6 h 9"/>
              <a:gd name="T20" fmla="*/ 0 w 9"/>
              <a:gd name="T21" fmla="*/ 6 h 9"/>
              <a:gd name="T22" fmla="*/ 3 w 9"/>
              <a:gd name="T23" fmla="*/ 9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9"/>
                </a:lnTo>
                <a:lnTo>
                  <a:pt x="9" y="6"/>
                </a:lnTo>
                <a:lnTo>
                  <a:pt x="9" y="6"/>
                </a:lnTo>
                <a:lnTo>
                  <a:pt x="9" y="3"/>
                </a:lnTo>
                <a:lnTo>
                  <a:pt x="6" y="0"/>
                </a:lnTo>
                <a:lnTo>
                  <a:pt x="6" y="0"/>
                </a:lnTo>
                <a:lnTo>
                  <a:pt x="3" y="3"/>
                </a:lnTo>
                <a:lnTo>
                  <a:pt x="0" y="6"/>
                </a:lnTo>
                <a:lnTo>
                  <a:pt x="0" y="6"/>
                </a:lnTo>
                <a:lnTo>
                  <a:pt x="3" y="9"/>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64" name="Freeform 408"/>
          <p:cNvSpPr>
            <a:spLocks/>
          </p:cNvSpPr>
          <p:nvPr/>
        </p:nvSpPr>
        <p:spPr bwMode="auto">
          <a:xfrm>
            <a:off x="7367588" y="1306513"/>
            <a:ext cx="14287" cy="14287"/>
          </a:xfrm>
          <a:custGeom>
            <a:avLst/>
            <a:gdLst>
              <a:gd name="T0" fmla="*/ 6 w 9"/>
              <a:gd name="T1" fmla="*/ 9 h 9"/>
              <a:gd name="T2" fmla="*/ 6 w 9"/>
              <a:gd name="T3" fmla="*/ 9 h 9"/>
              <a:gd name="T4" fmla="*/ 9 w 9"/>
              <a:gd name="T5" fmla="*/ 6 h 9"/>
              <a:gd name="T6" fmla="*/ 9 w 9"/>
              <a:gd name="T7" fmla="*/ 3 h 9"/>
              <a:gd name="T8" fmla="*/ 9 w 9"/>
              <a:gd name="T9" fmla="*/ 3 h 9"/>
              <a:gd name="T10" fmla="*/ 9 w 9"/>
              <a:gd name="T11" fmla="*/ 0 h 9"/>
              <a:gd name="T12" fmla="*/ 6 w 9"/>
              <a:gd name="T13" fmla="*/ 0 h 9"/>
              <a:gd name="T14" fmla="*/ 6 w 9"/>
              <a:gd name="T15" fmla="*/ 0 h 9"/>
              <a:gd name="T16" fmla="*/ 3 w 9"/>
              <a:gd name="T17" fmla="*/ 0 h 9"/>
              <a:gd name="T18" fmla="*/ 0 w 9"/>
              <a:gd name="T19" fmla="*/ 3 h 9"/>
              <a:gd name="T20" fmla="*/ 0 w 9"/>
              <a:gd name="T21" fmla="*/ 3 h 9"/>
              <a:gd name="T22" fmla="*/ 3 w 9"/>
              <a:gd name="T23" fmla="*/ 6 h 9"/>
              <a:gd name="T24" fmla="*/ 6 w 9"/>
              <a:gd name="T25" fmla="*/ 9 h 9"/>
              <a:gd name="T26" fmla="*/ 6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6" y="9"/>
                </a:moveTo>
                <a:lnTo>
                  <a:pt x="6" y="9"/>
                </a:lnTo>
                <a:lnTo>
                  <a:pt x="9" y="6"/>
                </a:lnTo>
                <a:lnTo>
                  <a:pt x="9" y="3"/>
                </a:lnTo>
                <a:lnTo>
                  <a:pt x="9" y="3"/>
                </a:lnTo>
                <a:lnTo>
                  <a:pt x="9" y="0"/>
                </a:lnTo>
                <a:lnTo>
                  <a:pt x="6" y="0"/>
                </a:lnTo>
                <a:lnTo>
                  <a:pt x="6" y="0"/>
                </a:lnTo>
                <a:lnTo>
                  <a:pt x="3" y="0"/>
                </a:lnTo>
                <a:lnTo>
                  <a:pt x="0" y="3"/>
                </a:lnTo>
                <a:lnTo>
                  <a:pt x="0" y="3"/>
                </a:lnTo>
                <a:lnTo>
                  <a:pt x="3" y="6"/>
                </a:lnTo>
                <a:lnTo>
                  <a:pt x="6" y="9"/>
                </a:lnTo>
                <a:lnTo>
                  <a:pt x="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65" name="Freeform 409"/>
          <p:cNvSpPr>
            <a:spLocks/>
          </p:cNvSpPr>
          <p:nvPr/>
        </p:nvSpPr>
        <p:spPr bwMode="auto">
          <a:xfrm>
            <a:off x="7396163" y="771525"/>
            <a:ext cx="9525" cy="14288"/>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66" name="Freeform 410"/>
          <p:cNvSpPr>
            <a:spLocks/>
          </p:cNvSpPr>
          <p:nvPr/>
        </p:nvSpPr>
        <p:spPr bwMode="auto">
          <a:xfrm>
            <a:off x="7396163" y="827088"/>
            <a:ext cx="9525" cy="9525"/>
          </a:xfrm>
          <a:custGeom>
            <a:avLst/>
            <a:gdLst>
              <a:gd name="T0" fmla="*/ 3 w 6"/>
              <a:gd name="T1" fmla="*/ 6 h 6"/>
              <a:gd name="T2" fmla="*/ 3 w 6"/>
              <a:gd name="T3" fmla="*/ 6 h 6"/>
              <a:gd name="T4" fmla="*/ 6 w 6"/>
              <a:gd name="T5" fmla="*/ 6 h 6"/>
              <a:gd name="T6" fmla="*/ 6 w 6"/>
              <a:gd name="T7" fmla="*/ 3 h 6"/>
              <a:gd name="T8" fmla="*/ 6 w 6"/>
              <a:gd name="T9" fmla="*/ 3 h 6"/>
              <a:gd name="T10" fmla="*/ 6 w 6"/>
              <a:gd name="T11" fmla="*/ 0 h 6"/>
              <a:gd name="T12" fmla="*/ 3 w 6"/>
              <a:gd name="T13" fmla="*/ 0 h 6"/>
              <a:gd name="T14" fmla="*/ 3 w 6"/>
              <a:gd name="T15" fmla="*/ 0 h 6"/>
              <a:gd name="T16" fmla="*/ 0 w 6"/>
              <a:gd name="T17" fmla="*/ 0 h 6"/>
              <a:gd name="T18" fmla="*/ 0 w 6"/>
              <a:gd name="T19" fmla="*/ 3 h 6"/>
              <a:gd name="T20" fmla="*/ 0 w 6"/>
              <a:gd name="T21" fmla="*/ 3 h 6"/>
              <a:gd name="T22" fmla="*/ 0 w 6"/>
              <a:gd name="T23" fmla="*/ 6 h 6"/>
              <a:gd name="T24" fmla="*/ 3 w 6"/>
              <a:gd name="T25" fmla="*/ 6 h 6"/>
              <a:gd name="T26" fmla="*/ 3 w 6"/>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6">
                <a:moveTo>
                  <a:pt x="3" y="6"/>
                </a:moveTo>
                <a:lnTo>
                  <a:pt x="3" y="6"/>
                </a:lnTo>
                <a:lnTo>
                  <a:pt x="6" y="6"/>
                </a:lnTo>
                <a:lnTo>
                  <a:pt x="6" y="3"/>
                </a:lnTo>
                <a:lnTo>
                  <a:pt x="6" y="3"/>
                </a:lnTo>
                <a:lnTo>
                  <a:pt x="6" y="0"/>
                </a:lnTo>
                <a:lnTo>
                  <a:pt x="3" y="0"/>
                </a:lnTo>
                <a:lnTo>
                  <a:pt x="3" y="0"/>
                </a:lnTo>
                <a:lnTo>
                  <a:pt x="0" y="0"/>
                </a:lnTo>
                <a:lnTo>
                  <a:pt x="0" y="3"/>
                </a:lnTo>
                <a:lnTo>
                  <a:pt x="0" y="3"/>
                </a:lnTo>
                <a:lnTo>
                  <a:pt x="0" y="6"/>
                </a:lnTo>
                <a:lnTo>
                  <a:pt x="3" y="6"/>
                </a:lnTo>
                <a:lnTo>
                  <a:pt x="3"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67" name="Freeform 411"/>
          <p:cNvSpPr>
            <a:spLocks/>
          </p:cNvSpPr>
          <p:nvPr/>
        </p:nvSpPr>
        <p:spPr bwMode="auto">
          <a:xfrm>
            <a:off x="7396163" y="884238"/>
            <a:ext cx="9525" cy="14287"/>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68" name="Freeform 412"/>
          <p:cNvSpPr>
            <a:spLocks/>
          </p:cNvSpPr>
          <p:nvPr/>
        </p:nvSpPr>
        <p:spPr bwMode="auto">
          <a:xfrm>
            <a:off x="7396163" y="939800"/>
            <a:ext cx="9525" cy="9525"/>
          </a:xfrm>
          <a:custGeom>
            <a:avLst/>
            <a:gdLst>
              <a:gd name="T0" fmla="*/ 3 w 6"/>
              <a:gd name="T1" fmla="*/ 6 h 6"/>
              <a:gd name="T2" fmla="*/ 3 w 6"/>
              <a:gd name="T3" fmla="*/ 6 h 6"/>
              <a:gd name="T4" fmla="*/ 6 w 6"/>
              <a:gd name="T5" fmla="*/ 6 h 6"/>
              <a:gd name="T6" fmla="*/ 6 w 6"/>
              <a:gd name="T7" fmla="*/ 3 h 6"/>
              <a:gd name="T8" fmla="*/ 6 w 6"/>
              <a:gd name="T9" fmla="*/ 3 h 6"/>
              <a:gd name="T10" fmla="*/ 6 w 6"/>
              <a:gd name="T11" fmla="*/ 0 h 6"/>
              <a:gd name="T12" fmla="*/ 3 w 6"/>
              <a:gd name="T13" fmla="*/ 0 h 6"/>
              <a:gd name="T14" fmla="*/ 3 w 6"/>
              <a:gd name="T15" fmla="*/ 0 h 6"/>
              <a:gd name="T16" fmla="*/ 0 w 6"/>
              <a:gd name="T17" fmla="*/ 0 h 6"/>
              <a:gd name="T18" fmla="*/ 0 w 6"/>
              <a:gd name="T19" fmla="*/ 3 h 6"/>
              <a:gd name="T20" fmla="*/ 0 w 6"/>
              <a:gd name="T21" fmla="*/ 3 h 6"/>
              <a:gd name="T22" fmla="*/ 0 w 6"/>
              <a:gd name="T23" fmla="*/ 6 h 6"/>
              <a:gd name="T24" fmla="*/ 3 w 6"/>
              <a:gd name="T25" fmla="*/ 6 h 6"/>
              <a:gd name="T26" fmla="*/ 3 w 6"/>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6">
                <a:moveTo>
                  <a:pt x="3" y="6"/>
                </a:moveTo>
                <a:lnTo>
                  <a:pt x="3" y="6"/>
                </a:lnTo>
                <a:lnTo>
                  <a:pt x="6" y="6"/>
                </a:lnTo>
                <a:lnTo>
                  <a:pt x="6" y="3"/>
                </a:lnTo>
                <a:lnTo>
                  <a:pt x="6" y="3"/>
                </a:lnTo>
                <a:lnTo>
                  <a:pt x="6" y="0"/>
                </a:lnTo>
                <a:lnTo>
                  <a:pt x="3" y="0"/>
                </a:lnTo>
                <a:lnTo>
                  <a:pt x="3" y="0"/>
                </a:lnTo>
                <a:lnTo>
                  <a:pt x="0" y="0"/>
                </a:lnTo>
                <a:lnTo>
                  <a:pt x="0" y="3"/>
                </a:lnTo>
                <a:lnTo>
                  <a:pt x="0" y="3"/>
                </a:lnTo>
                <a:lnTo>
                  <a:pt x="0" y="6"/>
                </a:lnTo>
                <a:lnTo>
                  <a:pt x="3" y="6"/>
                </a:lnTo>
                <a:lnTo>
                  <a:pt x="3"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69" name="Freeform 413"/>
          <p:cNvSpPr>
            <a:spLocks/>
          </p:cNvSpPr>
          <p:nvPr/>
        </p:nvSpPr>
        <p:spPr bwMode="auto">
          <a:xfrm>
            <a:off x="7396163" y="996950"/>
            <a:ext cx="9525" cy="14288"/>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70" name="Freeform 414"/>
          <p:cNvSpPr>
            <a:spLocks/>
          </p:cNvSpPr>
          <p:nvPr/>
        </p:nvSpPr>
        <p:spPr bwMode="auto">
          <a:xfrm>
            <a:off x="7396163" y="1047750"/>
            <a:ext cx="9525" cy="14288"/>
          </a:xfrm>
          <a:custGeom>
            <a:avLst/>
            <a:gdLst>
              <a:gd name="T0" fmla="*/ 3 w 6"/>
              <a:gd name="T1" fmla="*/ 9 h 9"/>
              <a:gd name="T2" fmla="*/ 3 w 6"/>
              <a:gd name="T3" fmla="*/ 9 h 9"/>
              <a:gd name="T4" fmla="*/ 6 w 6"/>
              <a:gd name="T5" fmla="*/ 9 h 9"/>
              <a:gd name="T6" fmla="*/ 6 w 6"/>
              <a:gd name="T7" fmla="*/ 6 h 9"/>
              <a:gd name="T8" fmla="*/ 6 w 6"/>
              <a:gd name="T9" fmla="*/ 6 h 9"/>
              <a:gd name="T10" fmla="*/ 6 w 6"/>
              <a:gd name="T11" fmla="*/ 3 h 9"/>
              <a:gd name="T12" fmla="*/ 3 w 6"/>
              <a:gd name="T13" fmla="*/ 0 h 9"/>
              <a:gd name="T14" fmla="*/ 3 w 6"/>
              <a:gd name="T15" fmla="*/ 0 h 9"/>
              <a:gd name="T16" fmla="*/ 0 w 6"/>
              <a:gd name="T17" fmla="*/ 3 h 9"/>
              <a:gd name="T18" fmla="*/ 0 w 6"/>
              <a:gd name="T19" fmla="*/ 6 h 9"/>
              <a:gd name="T20" fmla="*/ 0 w 6"/>
              <a:gd name="T21" fmla="*/ 6 h 9"/>
              <a:gd name="T22" fmla="*/ 0 w 6"/>
              <a:gd name="T23" fmla="*/ 9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9"/>
                </a:lnTo>
                <a:lnTo>
                  <a:pt x="6" y="6"/>
                </a:lnTo>
                <a:lnTo>
                  <a:pt x="6" y="6"/>
                </a:lnTo>
                <a:lnTo>
                  <a:pt x="6" y="3"/>
                </a:lnTo>
                <a:lnTo>
                  <a:pt x="3" y="0"/>
                </a:lnTo>
                <a:lnTo>
                  <a:pt x="3" y="0"/>
                </a:lnTo>
                <a:lnTo>
                  <a:pt x="0" y="3"/>
                </a:lnTo>
                <a:lnTo>
                  <a:pt x="0" y="6"/>
                </a:lnTo>
                <a:lnTo>
                  <a:pt x="0" y="6"/>
                </a:lnTo>
                <a:lnTo>
                  <a:pt x="0" y="9"/>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71" name="Freeform 415"/>
          <p:cNvSpPr>
            <a:spLocks/>
          </p:cNvSpPr>
          <p:nvPr/>
        </p:nvSpPr>
        <p:spPr bwMode="auto">
          <a:xfrm>
            <a:off x="7396163" y="1109663"/>
            <a:ext cx="9525" cy="14287"/>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72" name="Freeform 416"/>
          <p:cNvSpPr>
            <a:spLocks/>
          </p:cNvSpPr>
          <p:nvPr/>
        </p:nvSpPr>
        <p:spPr bwMode="auto">
          <a:xfrm>
            <a:off x="7396163" y="1162050"/>
            <a:ext cx="9525" cy="12700"/>
          </a:xfrm>
          <a:custGeom>
            <a:avLst/>
            <a:gdLst>
              <a:gd name="T0" fmla="*/ 3 w 6"/>
              <a:gd name="T1" fmla="*/ 8 h 8"/>
              <a:gd name="T2" fmla="*/ 3 w 6"/>
              <a:gd name="T3" fmla="*/ 8 h 8"/>
              <a:gd name="T4" fmla="*/ 6 w 6"/>
              <a:gd name="T5" fmla="*/ 8 h 8"/>
              <a:gd name="T6" fmla="*/ 6 w 6"/>
              <a:gd name="T7" fmla="*/ 5 h 8"/>
              <a:gd name="T8" fmla="*/ 6 w 6"/>
              <a:gd name="T9" fmla="*/ 5 h 8"/>
              <a:gd name="T10" fmla="*/ 6 w 6"/>
              <a:gd name="T11" fmla="*/ 2 h 8"/>
              <a:gd name="T12" fmla="*/ 3 w 6"/>
              <a:gd name="T13" fmla="*/ 0 h 8"/>
              <a:gd name="T14" fmla="*/ 3 w 6"/>
              <a:gd name="T15" fmla="*/ 0 h 8"/>
              <a:gd name="T16" fmla="*/ 0 w 6"/>
              <a:gd name="T17" fmla="*/ 2 h 8"/>
              <a:gd name="T18" fmla="*/ 0 w 6"/>
              <a:gd name="T19" fmla="*/ 5 h 8"/>
              <a:gd name="T20" fmla="*/ 0 w 6"/>
              <a:gd name="T21" fmla="*/ 5 h 8"/>
              <a:gd name="T22" fmla="*/ 0 w 6"/>
              <a:gd name="T23" fmla="*/ 8 h 8"/>
              <a:gd name="T24" fmla="*/ 3 w 6"/>
              <a:gd name="T25" fmla="*/ 8 h 8"/>
              <a:gd name="T26" fmla="*/ 3 w 6"/>
              <a:gd name="T2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8">
                <a:moveTo>
                  <a:pt x="3" y="8"/>
                </a:moveTo>
                <a:lnTo>
                  <a:pt x="3" y="8"/>
                </a:lnTo>
                <a:lnTo>
                  <a:pt x="6" y="8"/>
                </a:lnTo>
                <a:lnTo>
                  <a:pt x="6" y="5"/>
                </a:lnTo>
                <a:lnTo>
                  <a:pt x="6" y="5"/>
                </a:lnTo>
                <a:lnTo>
                  <a:pt x="6" y="2"/>
                </a:lnTo>
                <a:lnTo>
                  <a:pt x="3" y="0"/>
                </a:lnTo>
                <a:lnTo>
                  <a:pt x="3" y="0"/>
                </a:lnTo>
                <a:lnTo>
                  <a:pt x="0" y="2"/>
                </a:lnTo>
                <a:lnTo>
                  <a:pt x="0" y="5"/>
                </a:lnTo>
                <a:lnTo>
                  <a:pt x="0" y="5"/>
                </a:lnTo>
                <a:lnTo>
                  <a:pt x="0" y="8"/>
                </a:lnTo>
                <a:lnTo>
                  <a:pt x="3" y="8"/>
                </a:lnTo>
                <a:lnTo>
                  <a:pt x="3"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73" name="Freeform 417"/>
          <p:cNvSpPr>
            <a:spLocks/>
          </p:cNvSpPr>
          <p:nvPr/>
        </p:nvSpPr>
        <p:spPr bwMode="auto">
          <a:xfrm>
            <a:off x="7396163" y="1222375"/>
            <a:ext cx="9525" cy="14288"/>
          </a:xfrm>
          <a:custGeom>
            <a:avLst/>
            <a:gdLst>
              <a:gd name="T0" fmla="*/ 3 w 6"/>
              <a:gd name="T1" fmla="*/ 9 h 9"/>
              <a:gd name="T2" fmla="*/ 3 w 6"/>
              <a:gd name="T3" fmla="*/ 9 h 9"/>
              <a:gd name="T4" fmla="*/ 6 w 6"/>
              <a:gd name="T5" fmla="*/ 6 h 9"/>
              <a:gd name="T6" fmla="*/ 6 w 6"/>
              <a:gd name="T7" fmla="*/ 3 h 9"/>
              <a:gd name="T8" fmla="*/ 6 w 6"/>
              <a:gd name="T9" fmla="*/ 3 h 9"/>
              <a:gd name="T10" fmla="*/ 6 w 6"/>
              <a:gd name="T11" fmla="*/ 0 h 9"/>
              <a:gd name="T12" fmla="*/ 3 w 6"/>
              <a:gd name="T13" fmla="*/ 0 h 9"/>
              <a:gd name="T14" fmla="*/ 3 w 6"/>
              <a:gd name="T15" fmla="*/ 0 h 9"/>
              <a:gd name="T16" fmla="*/ 0 w 6"/>
              <a:gd name="T17" fmla="*/ 0 h 9"/>
              <a:gd name="T18" fmla="*/ 0 w 6"/>
              <a:gd name="T19" fmla="*/ 3 h 9"/>
              <a:gd name="T20" fmla="*/ 0 w 6"/>
              <a:gd name="T21" fmla="*/ 3 h 9"/>
              <a:gd name="T22" fmla="*/ 0 w 6"/>
              <a:gd name="T23" fmla="*/ 6 h 9"/>
              <a:gd name="T24" fmla="*/ 3 w 6"/>
              <a:gd name="T25" fmla="*/ 9 h 9"/>
              <a:gd name="T26" fmla="*/ 3 w 6"/>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9">
                <a:moveTo>
                  <a:pt x="3" y="9"/>
                </a:moveTo>
                <a:lnTo>
                  <a:pt x="3" y="9"/>
                </a:lnTo>
                <a:lnTo>
                  <a:pt x="6" y="6"/>
                </a:lnTo>
                <a:lnTo>
                  <a:pt x="6" y="3"/>
                </a:lnTo>
                <a:lnTo>
                  <a:pt x="6"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74" name="Freeform 418"/>
          <p:cNvSpPr>
            <a:spLocks/>
          </p:cNvSpPr>
          <p:nvPr/>
        </p:nvSpPr>
        <p:spPr bwMode="auto">
          <a:xfrm>
            <a:off x="7396163" y="1279525"/>
            <a:ext cx="9525" cy="7938"/>
          </a:xfrm>
          <a:custGeom>
            <a:avLst/>
            <a:gdLst>
              <a:gd name="T0" fmla="*/ 3 w 6"/>
              <a:gd name="T1" fmla="*/ 5 h 5"/>
              <a:gd name="T2" fmla="*/ 3 w 6"/>
              <a:gd name="T3" fmla="*/ 5 h 5"/>
              <a:gd name="T4" fmla="*/ 6 w 6"/>
              <a:gd name="T5" fmla="*/ 5 h 5"/>
              <a:gd name="T6" fmla="*/ 6 w 6"/>
              <a:gd name="T7" fmla="*/ 3 h 5"/>
              <a:gd name="T8" fmla="*/ 6 w 6"/>
              <a:gd name="T9" fmla="*/ 3 h 5"/>
              <a:gd name="T10" fmla="*/ 6 w 6"/>
              <a:gd name="T11" fmla="*/ 0 h 5"/>
              <a:gd name="T12" fmla="*/ 3 w 6"/>
              <a:gd name="T13" fmla="*/ 0 h 5"/>
              <a:gd name="T14" fmla="*/ 3 w 6"/>
              <a:gd name="T15" fmla="*/ 0 h 5"/>
              <a:gd name="T16" fmla="*/ 0 w 6"/>
              <a:gd name="T17" fmla="*/ 0 h 5"/>
              <a:gd name="T18" fmla="*/ 0 w 6"/>
              <a:gd name="T19" fmla="*/ 3 h 5"/>
              <a:gd name="T20" fmla="*/ 0 w 6"/>
              <a:gd name="T21" fmla="*/ 3 h 5"/>
              <a:gd name="T22" fmla="*/ 0 w 6"/>
              <a:gd name="T23" fmla="*/ 5 h 5"/>
              <a:gd name="T24" fmla="*/ 3 w 6"/>
              <a:gd name="T25" fmla="*/ 5 h 5"/>
              <a:gd name="T26" fmla="*/ 3 w 6"/>
              <a:gd name="T2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5">
                <a:moveTo>
                  <a:pt x="3" y="5"/>
                </a:moveTo>
                <a:lnTo>
                  <a:pt x="3" y="5"/>
                </a:lnTo>
                <a:lnTo>
                  <a:pt x="6" y="5"/>
                </a:lnTo>
                <a:lnTo>
                  <a:pt x="6" y="3"/>
                </a:lnTo>
                <a:lnTo>
                  <a:pt x="6" y="3"/>
                </a:lnTo>
                <a:lnTo>
                  <a:pt x="6" y="0"/>
                </a:lnTo>
                <a:lnTo>
                  <a:pt x="3" y="0"/>
                </a:lnTo>
                <a:lnTo>
                  <a:pt x="3" y="0"/>
                </a:lnTo>
                <a:lnTo>
                  <a:pt x="0" y="0"/>
                </a:lnTo>
                <a:lnTo>
                  <a:pt x="0" y="3"/>
                </a:lnTo>
                <a:lnTo>
                  <a:pt x="0" y="3"/>
                </a:lnTo>
                <a:lnTo>
                  <a:pt x="0" y="5"/>
                </a:lnTo>
                <a:lnTo>
                  <a:pt x="3" y="5"/>
                </a:lnTo>
                <a:lnTo>
                  <a:pt x="3"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75" name="Freeform 419"/>
          <p:cNvSpPr>
            <a:spLocks/>
          </p:cNvSpPr>
          <p:nvPr/>
        </p:nvSpPr>
        <p:spPr bwMode="auto">
          <a:xfrm>
            <a:off x="7424738" y="795338"/>
            <a:ext cx="14287" cy="12700"/>
          </a:xfrm>
          <a:custGeom>
            <a:avLst/>
            <a:gdLst>
              <a:gd name="T0" fmla="*/ 3 w 9"/>
              <a:gd name="T1" fmla="*/ 8 h 8"/>
              <a:gd name="T2" fmla="*/ 3 w 9"/>
              <a:gd name="T3" fmla="*/ 8 h 8"/>
              <a:gd name="T4" fmla="*/ 6 w 9"/>
              <a:gd name="T5" fmla="*/ 8 h 8"/>
              <a:gd name="T6" fmla="*/ 9 w 9"/>
              <a:gd name="T7" fmla="*/ 5 h 8"/>
              <a:gd name="T8" fmla="*/ 9 w 9"/>
              <a:gd name="T9" fmla="*/ 5 h 8"/>
              <a:gd name="T10" fmla="*/ 6 w 9"/>
              <a:gd name="T11" fmla="*/ 3 h 8"/>
              <a:gd name="T12" fmla="*/ 3 w 9"/>
              <a:gd name="T13" fmla="*/ 0 h 8"/>
              <a:gd name="T14" fmla="*/ 3 w 9"/>
              <a:gd name="T15" fmla="*/ 0 h 8"/>
              <a:gd name="T16" fmla="*/ 0 w 9"/>
              <a:gd name="T17" fmla="*/ 3 h 8"/>
              <a:gd name="T18" fmla="*/ 0 w 9"/>
              <a:gd name="T19" fmla="*/ 5 h 8"/>
              <a:gd name="T20" fmla="*/ 0 w 9"/>
              <a:gd name="T21" fmla="*/ 5 h 8"/>
              <a:gd name="T22" fmla="*/ 0 w 9"/>
              <a:gd name="T23" fmla="*/ 8 h 8"/>
              <a:gd name="T24" fmla="*/ 3 w 9"/>
              <a:gd name="T25" fmla="*/ 8 h 8"/>
              <a:gd name="T26" fmla="*/ 3 w 9"/>
              <a:gd name="T2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8">
                <a:moveTo>
                  <a:pt x="3" y="8"/>
                </a:moveTo>
                <a:lnTo>
                  <a:pt x="3" y="8"/>
                </a:lnTo>
                <a:lnTo>
                  <a:pt x="6" y="8"/>
                </a:lnTo>
                <a:lnTo>
                  <a:pt x="9" y="5"/>
                </a:lnTo>
                <a:lnTo>
                  <a:pt x="9" y="5"/>
                </a:lnTo>
                <a:lnTo>
                  <a:pt x="6" y="3"/>
                </a:lnTo>
                <a:lnTo>
                  <a:pt x="3" y="0"/>
                </a:lnTo>
                <a:lnTo>
                  <a:pt x="3" y="0"/>
                </a:lnTo>
                <a:lnTo>
                  <a:pt x="0" y="3"/>
                </a:lnTo>
                <a:lnTo>
                  <a:pt x="0" y="5"/>
                </a:lnTo>
                <a:lnTo>
                  <a:pt x="0" y="5"/>
                </a:lnTo>
                <a:lnTo>
                  <a:pt x="0" y="8"/>
                </a:lnTo>
                <a:lnTo>
                  <a:pt x="3" y="8"/>
                </a:lnTo>
                <a:lnTo>
                  <a:pt x="3"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76" name="Freeform 420"/>
          <p:cNvSpPr>
            <a:spLocks/>
          </p:cNvSpPr>
          <p:nvPr/>
        </p:nvSpPr>
        <p:spPr bwMode="auto">
          <a:xfrm>
            <a:off x="7424738" y="855663"/>
            <a:ext cx="14287" cy="14287"/>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77" name="Freeform 421"/>
          <p:cNvSpPr>
            <a:spLocks/>
          </p:cNvSpPr>
          <p:nvPr/>
        </p:nvSpPr>
        <p:spPr bwMode="auto">
          <a:xfrm>
            <a:off x="7424738" y="908050"/>
            <a:ext cx="14287" cy="14288"/>
          </a:xfrm>
          <a:custGeom>
            <a:avLst/>
            <a:gdLst>
              <a:gd name="T0" fmla="*/ 3 w 9"/>
              <a:gd name="T1" fmla="*/ 9 h 9"/>
              <a:gd name="T2" fmla="*/ 3 w 9"/>
              <a:gd name="T3" fmla="*/ 9 h 9"/>
              <a:gd name="T4" fmla="*/ 6 w 9"/>
              <a:gd name="T5" fmla="*/ 9 h 9"/>
              <a:gd name="T6" fmla="*/ 9 w 9"/>
              <a:gd name="T7" fmla="*/ 6 h 9"/>
              <a:gd name="T8" fmla="*/ 9 w 9"/>
              <a:gd name="T9" fmla="*/ 6 h 9"/>
              <a:gd name="T10" fmla="*/ 6 w 9"/>
              <a:gd name="T11" fmla="*/ 3 h 9"/>
              <a:gd name="T12" fmla="*/ 3 w 9"/>
              <a:gd name="T13" fmla="*/ 0 h 9"/>
              <a:gd name="T14" fmla="*/ 3 w 9"/>
              <a:gd name="T15" fmla="*/ 0 h 9"/>
              <a:gd name="T16" fmla="*/ 0 w 9"/>
              <a:gd name="T17" fmla="*/ 3 h 9"/>
              <a:gd name="T18" fmla="*/ 0 w 9"/>
              <a:gd name="T19" fmla="*/ 6 h 9"/>
              <a:gd name="T20" fmla="*/ 0 w 9"/>
              <a:gd name="T21" fmla="*/ 6 h 9"/>
              <a:gd name="T22" fmla="*/ 0 w 9"/>
              <a:gd name="T23" fmla="*/ 9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9"/>
                </a:lnTo>
                <a:lnTo>
                  <a:pt x="9" y="6"/>
                </a:lnTo>
                <a:lnTo>
                  <a:pt x="9" y="6"/>
                </a:lnTo>
                <a:lnTo>
                  <a:pt x="6" y="3"/>
                </a:lnTo>
                <a:lnTo>
                  <a:pt x="3" y="0"/>
                </a:lnTo>
                <a:lnTo>
                  <a:pt x="3" y="0"/>
                </a:lnTo>
                <a:lnTo>
                  <a:pt x="0" y="3"/>
                </a:lnTo>
                <a:lnTo>
                  <a:pt x="0" y="6"/>
                </a:lnTo>
                <a:lnTo>
                  <a:pt x="0" y="6"/>
                </a:lnTo>
                <a:lnTo>
                  <a:pt x="0" y="9"/>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78" name="Freeform 422"/>
          <p:cNvSpPr>
            <a:spLocks/>
          </p:cNvSpPr>
          <p:nvPr/>
        </p:nvSpPr>
        <p:spPr bwMode="auto">
          <a:xfrm>
            <a:off x="7424738" y="968375"/>
            <a:ext cx="14287" cy="14288"/>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79" name="Freeform 423"/>
          <p:cNvSpPr>
            <a:spLocks/>
          </p:cNvSpPr>
          <p:nvPr/>
        </p:nvSpPr>
        <p:spPr bwMode="auto">
          <a:xfrm>
            <a:off x="7424738" y="1020763"/>
            <a:ext cx="14287" cy="14287"/>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80" name="Freeform 424"/>
          <p:cNvSpPr>
            <a:spLocks/>
          </p:cNvSpPr>
          <p:nvPr/>
        </p:nvSpPr>
        <p:spPr bwMode="auto">
          <a:xfrm>
            <a:off x="7424738" y="1081088"/>
            <a:ext cx="14287" cy="14287"/>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81" name="Freeform 425"/>
          <p:cNvSpPr>
            <a:spLocks/>
          </p:cNvSpPr>
          <p:nvPr/>
        </p:nvSpPr>
        <p:spPr bwMode="auto">
          <a:xfrm>
            <a:off x="7424738" y="1133475"/>
            <a:ext cx="14287" cy="14288"/>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82" name="Freeform 426"/>
          <p:cNvSpPr>
            <a:spLocks/>
          </p:cNvSpPr>
          <p:nvPr/>
        </p:nvSpPr>
        <p:spPr bwMode="auto">
          <a:xfrm>
            <a:off x="7424738" y="1193800"/>
            <a:ext cx="14287" cy="14288"/>
          </a:xfrm>
          <a:custGeom>
            <a:avLst/>
            <a:gdLst>
              <a:gd name="T0" fmla="*/ 3 w 9"/>
              <a:gd name="T1" fmla="*/ 9 h 9"/>
              <a:gd name="T2" fmla="*/ 3 w 9"/>
              <a:gd name="T3" fmla="*/ 9 h 9"/>
              <a:gd name="T4" fmla="*/ 6 w 9"/>
              <a:gd name="T5" fmla="*/ 6 h 9"/>
              <a:gd name="T6" fmla="*/ 9 w 9"/>
              <a:gd name="T7" fmla="*/ 3 h 9"/>
              <a:gd name="T8" fmla="*/ 9 w 9"/>
              <a:gd name="T9" fmla="*/ 3 h 9"/>
              <a:gd name="T10" fmla="*/ 6 w 9"/>
              <a:gd name="T11" fmla="*/ 0 h 9"/>
              <a:gd name="T12" fmla="*/ 3 w 9"/>
              <a:gd name="T13" fmla="*/ 0 h 9"/>
              <a:gd name="T14" fmla="*/ 3 w 9"/>
              <a:gd name="T15" fmla="*/ 0 h 9"/>
              <a:gd name="T16" fmla="*/ 0 w 9"/>
              <a:gd name="T17" fmla="*/ 0 h 9"/>
              <a:gd name="T18" fmla="*/ 0 w 9"/>
              <a:gd name="T19" fmla="*/ 3 h 9"/>
              <a:gd name="T20" fmla="*/ 0 w 9"/>
              <a:gd name="T21" fmla="*/ 3 h 9"/>
              <a:gd name="T22" fmla="*/ 0 w 9"/>
              <a:gd name="T23" fmla="*/ 6 h 9"/>
              <a:gd name="T24" fmla="*/ 3 w 9"/>
              <a:gd name="T25" fmla="*/ 9 h 9"/>
              <a:gd name="T26" fmla="*/ 3 w 9"/>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3" y="9"/>
                </a:moveTo>
                <a:lnTo>
                  <a:pt x="3" y="9"/>
                </a:lnTo>
                <a:lnTo>
                  <a:pt x="6" y="6"/>
                </a:lnTo>
                <a:lnTo>
                  <a:pt x="9" y="3"/>
                </a:lnTo>
                <a:lnTo>
                  <a:pt x="9" y="3"/>
                </a:lnTo>
                <a:lnTo>
                  <a:pt x="6" y="0"/>
                </a:lnTo>
                <a:lnTo>
                  <a:pt x="3" y="0"/>
                </a:lnTo>
                <a:lnTo>
                  <a:pt x="3" y="0"/>
                </a:lnTo>
                <a:lnTo>
                  <a:pt x="0" y="0"/>
                </a:lnTo>
                <a:lnTo>
                  <a:pt x="0" y="3"/>
                </a:lnTo>
                <a:lnTo>
                  <a:pt x="0" y="3"/>
                </a:lnTo>
                <a:lnTo>
                  <a:pt x="0" y="6"/>
                </a:lnTo>
                <a:lnTo>
                  <a:pt x="3" y="9"/>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83" name="Freeform 427"/>
          <p:cNvSpPr>
            <a:spLocks/>
          </p:cNvSpPr>
          <p:nvPr/>
        </p:nvSpPr>
        <p:spPr bwMode="auto">
          <a:xfrm>
            <a:off x="7448550" y="827088"/>
            <a:ext cx="12700" cy="9525"/>
          </a:xfrm>
          <a:custGeom>
            <a:avLst/>
            <a:gdLst>
              <a:gd name="T0" fmla="*/ 5 w 8"/>
              <a:gd name="T1" fmla="*/ 6 h 6"/>
              <a:gd name="T2" fmla="*/ 5 w 8"/>
              <a:gd name="T3" fmla="*/ 6 h 6"/>
              <a:gd name="T4" fmla="*/ 8 w 8"/>
              <a:gd name="T5" fmla="*/ 6 h 6"/>
              <a:gd name="T6" fmla="*/ 8 w 8"/>
              <a:gd name="T7" fmla="*/ 3 h 6"/>
              <a:gd name="T8" fmla="*/ 8 w 8"/>
              <a:gd name="T9" fmla="*/ 3 h 6"/>
              <a:gd name="T10" fmla="*/ 8 w 8"/>
              <a:gd name="T11" fmla="*/ 0 h 6"/>
              <a:gd name="T12" fmla="*/ 5 w 8"/>
              <a:gd name="T13" fmla="*/ 0 h 6"/>
              <a:gd name="T14" fmla="*/ 5 w 8"/>
              <a:gd name="T15" fmla="*/ 0 h 6"/>
              <a:gd name="T16" fmla="*/ 2 w 8"/>
              <a:gd name="T17" fmla="*/ 0 h 6"/>
              <a:gd name="T18" fmla="*/ 0 w 8"/>
              <a:gd name="T19" fmla="*/ 3 h 6"/>
              <a:gd name="T20" fmla="*/ 0 w 8"/>
              <a:gd name="T21" fmla="*/ 3 h 6"/>
              <a:gd name="T22" fmla="*/ 2 w 8"/>
              <a:gd name="T23" fmla="*/ 6 h 6"/>
              <a:gd name="T24" fmla="*/ 5 w 8"/>
              <a:gd name="T25" fmla="*/ 6 h 6"/>
              <a:gd name="T26" fmla="*/ 5 w 8"/>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6">
                <a:moveTo>
                  <a:pt x="5" y="6"/>
                </a:moveTo>
                <a:lnTo>
                  <a:pt x="5" y="6"/>
                </a:lnTo>
                <a:lnTo>
                  <a:pt x="8" y="6"/>
                </a:lnTo>
                <a:lnTo>
                  <a:pt x="8" y="3"/>
                </a:lnTo>
                <a:lnTo>
                  <a:pt x="8" y="3"/>
                </a:lnTo>
                <a:lnTo>
                  <a:pt x="8" y="0"/>
                </a:lnTo>
                <a:lnTo>
                  <a:pt x="5" y="0"/>
                </a:lnTo>
                <a:lnTo>
                  <a:pt x="5" y="0"/>
                </a:lnTo>
                <a:lnTo>
                  <a:pt x="2" y="0"/>
                </a:lnTo>
                <a:lnTo>
                  <a:pt x="0" y="3"/>
                </a:lnTo>
                <a:lnTo>
                  <a:pt x="0" y="3"/>
                </a:lnTo>
                <a:lnTo>
                  <a:pt x="2" y="6"/>
                </a:lnTo>
                <a:lnTo>
                  <a:pt x="5" y="6"/>
                </a:lnTo>
                <a:lnTo>
                  <a:pt x="5"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84" name="Freeform 428"/>
          <p:cNvSpPr>
            <a:spLocks/>
          </p:cNvSpPr>
          <p:nvPr/>
        </p:nvSpPr>
        <p:spPr bwMode="auto">
          <a:xfrm>
            <a:off x="7448550" y="884238"/>
            <a:ext cx="12700" cy="14287"/>
          </a:xfrm>
          <a:custGeom>
            <a:avLst/>
            <a:gdLst>
              <a:gd name="T0" fmla="*/ 5 w 8"/>
              <a:gd name="T1" fmla="*/ 9 h 9"/>
              <a:gd name="T2" fmla="*/ 5 w 8"/>
              <a:gd name="T3" fmla="*/ 9 h 9"/>
              <a:gd name="T4" fmla="*/ 8 w 8"/>
              <a:gd name="T5" fmla="*/ 6 h 9"/>
              <a:gd name="T6" fmla="*/ 8 w 8"/>
              <a:gd name="T7" fmla="*/ 3 h 9"/>
              <a:gd name="T8" fmla="*/ 8 w 8"/>
              <a:gd name="T9" fmla="*/ 3 h 9"/>
              <a:gd name="T10" fmla="*/ 8 w 8"/>
              <a:gd name="T11" fmla="*/ 0 h 9"/>
              <a:gd name="T12" fmla="*/ 5 w 8"/>
              <a:gd name="T13" fmla="*/ 0 h 9"/>
              <a:gd name="T14" fmla="*/ 5 w 8"/>
              <a:gd name="T15" fmla="*/ 0 h 9"/>
              <a:gd name="T16" fmla="*/ 2 w 8"/>
              <a:gd name="T17" fmla="*/ 0 h 9"/>
              <a:gd name="T18" fmla="*/ 0 w 8"/>
              <a:gd name="T19" fmla="*/ 3 h 9"/>
              <a:gd name="T20" fmla="*/ 0 w 8"/>
              <a:gd name="T21" fmla="*/ 3 h 9"/>
              <a:gd name="T22" fmla="*/ 2 w 8"/>
              <a:gd name="T23" fmla="*/ 6 h 9"/>
              <a:gd name="T24" fmla="*/ 5 w 8"/>
              <a:gd name="T25" fmla="*/ 9 h 9"/>
              <a:gd name="T26" fmla="*/ 5 w 8"/>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9">
                <a:moveTo>
                  <a:pt x="5" y="9"/>
                </a:moveTo>
                <a:lnTo>
                  <a:pt x="5" y="9"/>
                </a:lnTo>
                <a:lnTo>
                  <a:pt x="8" y="6"/>
                </a:lnTo>
                <a:lnTo>
                  <a:pt x="8" y="3"/>
                </a:lnTo>
                <a:lnTo>
                  <a:pt x="8" y="3"/>
                </a:lnTo>
                <a:lnTo>
                  <a:pt x="8" y="0"/>
                </a:lnTo>
                <a:lnTo>
                  <a:pt x="5" y="0"/>
                </a:lnTo>
                <a:lnTo>
                  <a:pt x="5" y="0"/>
                </a:lnTo>
                <a:lnTo>
                  <a:pt x="2" y="0"/>
                </a:lnTo>
                <a:lnTo>
                  <a:pt x="0" y="3"/>
                </a:lnTo>
                <a:lnTo>
                  <a:pt x="0" y="3"/>
                </a:lnTo>
                <a:lnTo>
                  <a:pt x="2" y="6"/>
                </a:lnTo>
                <a:lnTo>
                  <a:pt x="5" y="9"/>
                </a:lnTo>
                <a:lnTo>
                  <a:pt x="5"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85" name="Freeform 429"/>
          <p:cNvSpPr>
            <a:spLocks/>
          </p:cNvSpPr>
          <p:nvPr/>
        </p:nvSpPr>
        <p:spPr bwMode="auto">
          <a:xfrm>
            <a:off x="7448550" y="939800"/>
            <a:ext cx="12700" cy="9525"/>
          </a:xfrm>
          <a:custGeom>
            <a:avLst/>
            <a:gdLst>
              <a:gd name="T0" fmla="*/ 5 w 8"/>
              <a:gd name="T1" fmla="*/ 6 h 6"/>
              <a:gd name="T2" fmla="*/ 5 w 8"/>
              <a:gd name="T3" fmla="*/ 6 h 6"/>
              <a:gd name="T4" fmla="*/ 8 w 8"/>
              <a:gd name="T5" fmla="*/ 6 h 6"/>
              <a:gd name="T6" fmla="*/ 8 w 8"/>
              <a:gd name="T7" fmla="*/ 3 h 6"/>
              <a:gd name="T8" fmla="*/ 8 w 8"/>
              <a:gd name="T9" fmla="*/ 3 h 6"/>
              <a:gd name="T10" fmla="*/ 8 w 8"/>
              <a:gd name="T11" fmla="*/ 0 h 6"/>
              <a:gd name="T12" fmla="*/ 5 w 8"/>
              <a:gd name="T13" fmla="*/ 0 h 6"/>
              <a:gd name="T14" fmla="*/ 5 w 8"/>
              <a:gd name="T15" fmla="*/ 0 h 6"/>
              <a:gd name="T16" fmla="*/ 2 w 8"/>
              <a:gd name="T17" fmla="*/ 0 h 6"/>
              <a:gd name="T18" fmla="*/ 0 w 8"/>
              <a:gd name="T19" fmla="*/ 3 h 6"/>
              <a:gd name="T20" fmla="*/ 0 w 8"/>
              <a:gd name="T21" fmla="*/ 3 h 6"/>
              <a:gd name="T22" fmla="*/ 2 w 8"/>
              <a:gd name="T23" fmla="*/ 6 h 6"/>
              <a:gd name="T24" fmla="*/ 5 w 8"/>
              <a:gd name="T25" fmla="*/ 6 h 6"/>
              <a:gd name="T26" fmla="*/ 5 w 8"/>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6">
                <a:moveTo>
                  <a:pt x="5" y="6"/>
                </a:moveTo>
                <a:lnTo>
                  <a:pt x="5" y="6"/>
                </a:lnTo>
                <a:lnTo>
                  <a:pt x="8" y="6"/>
                </a:lnTo>
                <a:lnTo>
                  <a:pt x="8" y="3"/>
                </a:lnTo>
                <a:lnTo>
                  <a:pt x="8" y="3"/>
                </a:lnTo>
                <a:lnTo>
                  <a:pt x="8" y="0"/>
                </a:lnTo>
                <a:lnTo>
                  <a:pt x="5" y="0"/>
                </a:lnTo>
                <a:lnTo>
                  <a:pt x="5" y="0"/>
                </a:lnTo>
                <a:lnTo>
                  <a:pt x="2" y="0"/>
                </a:lnTo>
                <a:lnTo>
                  <a:pt x="0" y="3"/>
                </a:lnTo>
                <a:lnTo>
                  <a:pt x="0" y="3"/>
                </a:lnTo>
                <a:lnTo>
                  <a:pt x="2" y="6"/>
                </a:lnTo>
                <a:lnTo>
                  <a:pt x="5" y="6"/>
                </a:lnTo>
                <a:lnTo>
                  <a:pt x="5"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86" name="Freeform 430"/>
          <p:cNvSpPr>
            <a:spLocks/>
          </p:cNvSpPr>
          <p:nvPr/>
        </p:nvSpPr>
        <p:spPr bwMode="auto">
          <a:xfrm>
            <a:off x="7448550" y="996950"/>
            <a:ext cx="12700" cy="14288"/>
          </a:xfrm>
          <a:custGeom>
            <a:avLst/>
            <a:gdLst>
              <a:gd name="T0" fmla="*/ 5 w 8"/>
              <a:gd name="T1" fmla="*/ 9 h 9"/>
              <a:gd name="T2" fmla="*/ 5 w 8"/>
              <a:gd name="T3" fmla="*/ 9 h 9"/>
              <a:gd name="T4" fmla="*/ 8 w 8"/>
              <a:gd name="T5" fmla="*/ 6 h 9"/>
              <a:gd name="T6" fmla="*/ 8 w 8"/>
              <a:gd name="T7" fmla="*/ 3 h 9"/>
              <a:gd name="T8" fmla="*/ 8 w 8"/>
              <a:gd name="T9" fmla="*/ 3 h 9"/>
              <a:gd name="T10" fmla="*/ 8 w 8"/>
              <a:gd name="T11" fmla="*/ 0 h 9"/>
              <a:gd name="T12" fmla="*/ 5 w 8"/>
              <a:gd name="T13" fmla="*/ 0 h 9"/>
              <a:gd name="T14" fmla="*/ 5 w 8"/>
              <a:gd name="T15" fmla="*/ 0 h 9"/>
              <a:gd name="T16" fmla="*/ 2 w 8"/>
              <a:gd name="T17" fmla="*/ 0 h 9"/>
              <a:gd name="T18" fmla="*/ 0 w 8"/>
              <a:gd name="T19" fmla="*/ 3 h 9"/>
              <a:gd name="T20" fmla="*/ 0 w 8"/>
              <a:gd name="T21" fmla="*/ 3 h 9"/>
              <a:gd name="T22" fmla="*/ 2 w 8"/>
              <a:gd name="T23" fmla="*/ 6 h 9"/>
              <a:gd name="T24" fmla="*/ 5 w 8"/>
              <a:gd name="T25" fmla="*/ 9 h 9"/>
              <a:gd name="T26" fmla="*/ 5 w 8"/>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9">
                <a:moveTo>
                  <a:pt x="5" y="9"/>
                </a:moveTo>
                <a:lnTo>
                  <a:pt x="5" y="9"/>
                </a:lnTo>
                <a:lnTo>
                  <a:pt x="8" y="6"/>
                </a:lnTo>
                <a:lnTo>
                  <a:pt x="8" y="3"/>
                </a:lnTo>
                <a:lnTo>
                  <a:pt x="8" y="3"/>
                </a:lnTo>
                <a:lnTo>
                  <a:pt x="8" y="0"/>
                </a:lnTo>
                <a:lnTo>
                  <a:pt x="5" y="0"/>
                </a:lnTo>
                <a:lnTo>
                  <a:pt x="5" y="0"/>
                </a:lnTo>
                <a:lnTo>
                  <a:pt x="2" y="0"/>
                </a:lnTo>
                <a:lnTo>
                  <a:pt x="0" y="3"/>
                </a:lnTo>
                <a:lnTo>
                  <a:pt x="0" y="3"/>
                </a:lnTo>
                <a:lnTo>
                  <a:pt x="2" y="6"/>
                </a:lnTo>
                <a:lnTo>
                  <a:pt x="5" y="9"/>
                </a:lnTo>
                <a:lnTo>
                  <a:pt x="5"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87" name="Freeform 431"/>
          <p:cNvSpPr>
            <a:spLocks/>
          </p:cNvSpPr>
          <p:nvPr/>
        </p:nvSpPr>
        <p:spPr bwMode="auto">
          <a:xfrm>
            <a:off x="7448550" y="1047750"/>
            <a:ext cx="12700" cy="14288"/>
          </a:xfrm>
          <a:custGeom>
            <a:avLst/>
            <a:gdLst>
              <a:gd name="T0" fmla="*/ 5 w 8"/>
              <a:gd name="T1" fmla="*/ 9 h 9"/>
              <a:gd name="T2" fmla="*/ 5 w 8"/>
              <a:gd name="T3" fmla="*/ 9 h 9"/>
              <a:gd name="T4" fmla="*/ 8 w 8"/>
              <a:gd name="T5" fmla="*/ 9 h 9"/>
              <a:gd name="T6" fmla="*/ 8 w 8"/>
              <a:gd name="T7" fmla="*/ 6 h 9"/>
              <a:gd name="T8" fmla="*/ 8 w 8"/>
              <a:gd name="T9" fmla="*/ 6 h 9"/>
              <a:gd name="T10" fmla="*/ 8 w 8"/>
              <a:gd name="T11" fmla="*/ 3 h 9"/>
              <a:gd name="T12" fmla="*/ 5 w 8"/>
              <a:gd name="T13" fmla="*/ 0 h 9"/>
              <a:gd name="T14" fmla="*/ 5 w 8"/>
              <a:gd name="T15" fmla="*/ 0 h 9"/>
              <a:gd name="T16" fmla="*/ 2 w 8"/>
              <a:gd name="T17" fmla="*/ 3 h 9"/>
              <a:gd name="T18" fmla="*/ 0 w 8"/>
              <a:gd name="T19" fmla="*/ 6 h 9"/>
              <a:gd name="T20" fmla="*/ 0 w 8"/>
              <a:gd name="T21" fmla="*/ 6 h 9"/>
              <a:gd name="T22" fmla="*/ 2 w 8"/>
              <a:gd name="T23" fmla="*/ 9 h 9"/>
              <a:gd name="T24" fmla="*/ 5 w 8"/>
              <a:gd name="T25" fmla="*/ 9 h 9"/>
              <a:gd name="T26" fmla="*/ 5 w 8"/>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9">
                <a:moveTo>
                  <a:pt x="5" y="9"/>
                </a:moveTo>
                <a:lnTo>
                  <a:pt x="5" y="9"/>
                </a:lnTo>
                <a:lnTo>
                  <a:pt x="8" y="9"/>
                </a:lnTo>
                <a:lnTo>
                  <a:pt x="8" y="6"/>
                </a:lnTo>
                <a:lnTo>
                  <a:pt x="8" y="6"/>
                </a:lnTo>
                <a:lnTo>
                  <a:pt x="8" y="3"/>
                </a:lnTo>
                <a:lnTo>
                  <a:pt x="5" y="0"/>
                </a:lnTo>
                <a:lnTo>
                  <a:pt x="5" y="0"/>
                </a:lnTo>
                <a:lnTo>
                  <a:pt x="2" y="3"/>
                </a:lnTo>
                <a:lnTo>
                  <a:pt x="0" y="6"/>
                </a:lnTo>
                <a:lnTo>
                  <a:pt x="0" y="6"/>
                </a:lnTo>
                <a:lnTo>
                  <a:pt x="2" y="9"/>
                </a:lnTo>
                <a:lnTo>
                  <a:pt x="5" y="9"/>
                </a:lnTo>
                <a:lnTo>
                  <a:pt x="5"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88" name="Freeform 432"/>
          <p:cNvSpPr>
            <a:spLocks/>
          </p:cNvSpPr>
          <p:nvPr/>
        </p:nvSpPr>
        <p:spPr bwMode="auto">
          <a:xfrm>
            <a:off x="7448550" y="1109663"/>
            <a:ext cx="12700" cy="14287"/>
          </a:xfrm>
          <a:custGeom>
            <a:avLst/>
            <a:gdLst>
              <a:gd name="T0" fmla="*/ 5 w 8"/>
              <a:gd name="T1" fmla="*/ 9 h 9"/>
              <a:gd name="T2" fmla="*/ 5 w 8"/>
              <a:gd name="T3" fmla="*/ 9 h 9"/>
              <a:gd name="T4" fmla="*/ 8 w 8"/>
              <a:gd name="T5" fmla="*/ 6 h 9"/>
              <a:gd name="T6" fmla="*/ 8 w 8"/>
              <a:gd name="T7" fmla="*/ 3 h 9"/>
              <a:gd name="T8" fmla="*/ 8 w 8"/>
              <a:gd name="T9" fmla="*/ 3 h 9"/>
              <a:gd name="T10" fmla="*/ 8 w 8"/>
              <a:gd name="T11" fmla="*/ 0 h 9"/>
              <a:gd name="T12" fmla="*/ 5 w 8"/>
              <a:gd name="T13" fmla="*/ 0 h 9"/>
              <a:gd name="T14" fmla="*/ 5 w 8"/>
              <a:gd name="T15" fmla="*/ 0 h 9"/>
              <a:gd name="T16" fmla="*/ 2 w 8"/>
              <a:gd name="T17" fmla="*/ 0 h 9"/>
              <a:gd name="T18" fmla="*/ 0 w 8"/>
              <a:gd name="T19" fmla="*/ 3 h 9"/>
              <a:gd name="T20" fmla="*/ 0 w 8"/>
              <a:gd name="T21" fmla="*/ 3 h 9"/>
              <a:gd name="T22" fmla="*/ 2 w 8"/>
              <a:gd name="T23" fmla="*/ 6 h 9"/>
              <a:gd name="T24" fmla="*/ 5 w 8"/>
              <a:gd name="T25" fmla="*/ 9 h 9"/>
              <a:gd name="T26" fmla="*/ 5 w 8"/>
              <a:gd name="T2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9">
                <a:moveTo>
                  <a:pt x="5" y="9"/>
                </a:moveTo>
                <a:lnTo>
                  <a:pt x="5" y="9"/>
                </a:lnTo>
                <a:lnTo>
                  <a:pt x="8" y="6"/>
                </a:lnTo>
                <a:lnTo>
                  <a:pt x="8" y="3"/>
                </a:lnTo>
                <a:lnTo>
                  <a:pt x="8" y="3"/>
                </a:lnTo>
                <a:lnTo>
                  <a:pt x="8" y="0"/>
                </a:lnTo>
                <a:lnTo>
                  <a:pt x="5" y="0"/>
                </a:lnTo>
                <a:lnTo>
                  <a:pt x="5" y="0"/>
                </a:lnTo>
                <a:lnTo>
                  <a:pt x="2" y="0"/>
                </a:lnTo>
                <a:lnTo>
                  <a:pt x="0" y="3"/>
                </a:lnTo>
                <a:lnTo>
                  <a:pt x="0" y="3"/>
                </a:lnTo>
                <a:lnTo>
                  <a:pt x="2" y="6"/>
                </a:lnTo>
                <a:lnTo>
                  <a:pt x="5" y="9"/>
                </a:lnTo>
                <a:lnTo>
                  <a:pt x="5"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089" name="Freeform 433"/>
          <p:cNvSpPr>
            <a:spLocks/>
          </p:cNvSpPr>
          <p:nvPr/>
        </p:nvSpPr>
        <p:spPr bwMode="auto">
          <a:xfrm>
            <a:off x="2390775" y="400050"/>
            <a:ext cx="1117600" cy="1335088"/>
          </a:xfrm>
          <a:custGeom>
            <a:avLst/>
            <a:gdLst>
              <a:gd name="T0" fmla="*/ 388 w 704"/>
              <a:gd name="T1" fmla="*/ 373 h 841"/>
              <a:gd name="T2" fmla="*/ 420 w 704"/>
              <a:gd name="T3" fmla="*/ 400 h 841"/>
              <a:gd name="T4" fmla="*/ 444 w 704"/>
              <a:gd name="T5" fmla="*/ 435 h 841"/>
              <a:gd name="T6" fmla="*/ 459 w 704"/>
              <a:gd name="T7" fmla="*/ 480 h 841"/>
              <a:gd name="T8" fmla="*/ 465 w 704"/>
              <a:gd name="T9" fmla="*/ 527 h 841"/>
              <a:gd name="T10" fmla="*/ 462 w 704"/>
              <a:gd name="T11" fmla="*/ 577 h 841"/>
              <a:gd name="T12" fmla="*/ 447 w 704"/>
              <a:gd name="T13" fmla="*/ 625 h 841"/>
              <a:gd name="T14" fmla="*/ 423 w 704"/>
              <a:gd name="T15" fmla="*/ 669 h 841"/>
              <a:gd name="T16" fmla="*/ 388 w 704"/>
              <a:gd name="T17" fmla="*/ 705 h 841"/>
              <a:gd name="T18" fmla="*/ 0 w 704"/>
              <a:gd name="T19" fmla="*/ 841 h 841"/>
              <a:gd name="T20" fmla="*/ 488 w 704"/>
              <a:gd name="T21" fmla="*/ 841 h 841"/>
              <a:gd name="T22" fmla="*/ 536 w 704"/>
              <a:gd name="T23" fmla="*/ 814 h 841"/>
              <a:gd name="T24" fmla="*/ 580 w 704"/>
              <a:gd name="T25" fmla="*/ 785 h 841"/>
              <a:gd name="T26" fmla="*/ 616 w 704"/>
              <a:gd name="T27" fmla="*/ 746 h 841"/>
              <a:gd name="T28" fmla="*/ 648 w 704"/>
              <a:gd name="T29" fmla="*/ 705 h 841"/>
              <a:gd name="T30" fmla="*/ 672 w 704"/>
              <a:gd name="T31" fmla="*/ 657 h 841"/>
              <a:gd name="T32" fmla="*/ 690 w 704"/>
              <a:gd name="T33" fmla="*/ 607 h 841"/>
              <a:gd name="T34" fmla="*/ 701 w 704"/>
              <a:gd name="T35" fmla="*/ 551 h 841"/>
              <a:gd name="T36" fmla="*/ 704 w 704"/>
              <a:gd name="T37" fmla="*/ 488 h 841"/>
              <a:gd name="T38" fmla="*/ 701 w 704"/>
              <a:gd name="T39" fmla="*/ 453 h 841"/>
              <a:gd name="T40" fmla="*/ 690 w 704"/>
              <a:gd name="T41" fmla="*/ 385 h 841"/>
              <a:gd name="T42" fmla="*/ 666 w 704"/>
              <a:gd name="T43" fmla="*/ 326 h 841"/>
              <a:gd name="T44" fmla="*/ 630 w 704"/>
              <a:gd name="T45" fmla="*/ 269 h 841"/>
              <a:gd name="T46" fmla="*/ 586 w 704"/>
              <a:gd name="T47" fmla="*/ 222 h 841"/>
              <a:gd name="T48" fmla="*/ 530 w 704"/>
              <a:gd name="T49" fmla="*/ 183 h 841"/>
              <a:gd name="T50" fmla="*/ 468 w 704"/>
              <a:gd name="T51" fmla="*/ 157 h 841"/>
              <a:gd name="T52" fmla="*/ 397 w 704"/>
              <a:gd name="T53" fmla="*/ 139 h 841"/>
              <a:gd name="T54" fmla="*/ 358 w 704"/>
              <a:gd name="T55" fmla="*/ 0 h 841"/>
              <a:gd name="T56" fmla="*/ 157 w 704"/>
              <a:gd name="T57" fmla="*/ 225 h 841"/>
              <a:gd name="T58" fmla="*/ 127 w 704"/>
              <a:gd name="T59" fmla="*/ 373 h 841"/>
              <a:gd name="T60" fmla="*/ 225 w 704"/>
              <a:gd name="T61" fmla="*/ 497 h 841"/>
              <a:gd name="T62" fmla="*/ 287 w 704"/>
              <a:gd name="T63" fmla="*/ 527 h 841"/>
              <a:gd name="T64" fmla="*/ 302 w 704"/>
              <a:gd name="T65" fmla="*/ 497 h 8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04" h="841">
                <a:moveTo>
                  <a:pt x="388" y="373"/>
                </a:moveTo>
                <a:lnTo>
                  <a:pt x="388" y="373"/>
                </a:lnTo>
                <a:lnTo>
                  <a:pt x="405" y="385"/>
                </a:lnTo>
                <a:lnTo>
                  <a:pt x="420" y="400"/>
                </a:lnTo>
                <a:lnTo>
                  <a:pt x="432" y="417"/>
                </a:lnTo>
                <a:lnTo>
                  <a:pt x="444" y="435"/>
                </a:lnTo>
                <a:lnTo>
                  <a:pt x="453" y="459"/>
                </a:lnTo>
                <a:lnTo>
                  <a:pt x="459" y="480"/>
                </a:lnTo>
                <a:lnTo>
                  <a:pt x="462" y="503"/>
                </a:lnTo>
                <a:lnTo>
                  <a:pt x="465" y="527"/>
                </a:lnTo>
                <a:lnTo>
                  <a:pt x="465" y="554"/>
                </a:lnTo>
                <a:lnTo>
                  <a:pt x="462" y="577"/>
                </a:lnTo>
                <a:lnTo>
                  <a:pt x="456" y="601"/>
                </a:lnTo>
                <a:lnTo>
                  <a:pt x="447" y="625"/>
                </a:lnTo>
                <a:lnTo>
                  <a:pt x="435" y="648"/>
                </a:lnTo>
                <a:lnTo>
                  <a:pt x="423" y="669"/>
                </a:lnTo>
                <a:lnTo>
                  <a:pt x="405" y="687"/>
                </a:lnTo>
                <a:lnTo>
                  <a:pt x="388" y="705"/>
                </a:lnTo>
                <a:lnTo>
                  <a:pt x="0" y="705"/>
                </a:lnTo>
                <a:lnTo>
                  <a:pt x="0" y="841"/>
                </a:lnTo>
                <a:lnTo>
                  <a:pt x="488" y="841"/>
                </a:lnTo>
                <a:lnTo>
                  <a:pt x="488" y="841"/>
                </a:lnTo>
                <a:lnTo>
                  <a:pt x="512" y="829"/>
                </a:lnTo>
                <a:lnTo>
                  <a:pt x="536" y="814"/>
                </a:lnTo>
                <a:lnTo>
                  <a:pt x="559" y="799"/>
                </a:lnTo>
                <a:lnTo>
                  <a:pt x="580" y="785"/>
                </a:lnTo>
                <a:lnTo>
                  <a:pt x="598" y="767"/>
                </a:lnTo>
                <a:lnTo>
                  <a:pt x="616" y="746"/>
                </a:lnTo>
                <a:lnTo>
                  <a:pt x="633" y="725"/>
                </a:lnTo>
                <a:lnTo>
                  <a:pt x="648" y="705"/>
                </a:lnTo>
                <a:lnTo>
                  <a:pt x="660" y="681"/>
                </a:lnTo>
                <a:lnTo>
                  <a:pt x="672" y="657"/>
                </a:lnTo>
                <a:lnTo>
                  <a:pt x="681" y="634"/>
                </a:lnTo>
                <a:lnTo>
                  <a:pt x="690" y="607"/>
                </a:lnTo>
                <a:lnTo>
                  <a:pt x="696" y="577"/>
                </a:lnTo>
                <a:lnTo>
                  <a:pt x="701" y="551"/>
                </a:lnTo>
                <a:lnTo>
                  <a:pt x="704" y="518"/>
                </a:lnTo>
                <a:lnTo>
                  <a:pt x="704" y="488"/>
                </a:lnTo>
                <a:lnTo>
                  <a:pt x="704" y="488"/>
                </a:lnTo>
                <a:lnTo>
                  <a:pt x="701" y="453"/>
                </a:lnTo>
                <a:lnTo>
                  <a:pt x="698" y="417"/>
                </a:lnTo>
                <a:lnTo>
                  <a:pt x="690" y="385"/>
                </a:lnTo>
                <a:lnTo>
                  <a:pt x="681" y="355"/>
                </a:lnTo>
                <a:lnTo>
                  <a:pt x="666" y="326"/>
                </a:lnTo>
                <a:lnTo>
                  <a:pt x="648" y="296"/>
                </a:lnTo>
                <a:lnTo>
                  <a:pt x="630" y="269"/>
                </a:lnTo>
                <a:lnTo>
                  <a:pt x="610" y="246"/>
                </a:lnTo>
                <a:lnTo>
                  <a:pt x="586" y="222"/>
                </a:lnTo>
                <a:lnTo>
                  <a:pt x="559" y="201"/>
                </a:lnTo>
                <a:lnTo>
                  <a:pt x="530" y="183"/>
                </a:lnTo>
                <a:lnTo>
                  <a:pt x="500" y="169"/>
                </a:lnTo>
                <a:lnTo>
                  <a:pt x="468" y="157"/>
                </a:lnTo>
                <a:lnTo>
                  <a:pt x="432" y="145"/>
                </a:lnTo>
                <a:lnTo>
                  <a:pt x="397" y="139"/>
                </a:lnTo>
                <a:lnTo>
                  <a:pt x="358" y="133"/>
                </a:lnTo>
                <a:lnTo>
                  <a:pt x="358" y="0"/>
                </a:lnTo>
                <a:lnTo>
                  <a:pt x="157" y="0"/>
                </a:lnTo>
                <a:lnTo>
                  <a:pt x="157" y="225"/>
                </a:lnTo>
                <a:lnTo>
                  <a:pt x="71" y="331"/>
                </a:lnTo>
                <a:lnTo>
                  <a:pt x="127" y="373"/>
                </a:lnTo>
                <a:lnTo>
                  <a:pt x="210" y="497"/>
                </a:lnTo>
                <a:lnTo>
                  <a:pt x="225" y="497"/>
                </a:lnTo>
                <a:lnTo>
                  <a:pt x="225" y="527"/>
                </a:lnTo>
                <a:lnTo>
                  <a:pt x="287" y="527"/>
                </a:lnTo>
                <a:lnTo>
                  <a:pt x="287" y="497"/>
                </a:lnTo>
                <a:lnTo>
                  <a:pt x="302" y="497"/>
                </a:lnTo>
                <a:lnTo>
                  <a:pt x="388" y="373"/>
                </a:lnTo>
                <a:close/>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1090" name="Freeform 434"/>
          <p:cNvSpPr>
            <a:spLocks/>
          </p:cNvSpPr>
          <p:nvPr/>
        </p:nvSpPr>
        <p:spPr bwMode="auto">
          <a:xfrm>
            <a:off x="3128963" y="1179513"/>
            <a:ext cx="182562" cy="188912"/>
          </a:xfrm>
          <a:custGeom>
            <a:avLst/>
            <a:gdLst>
              <a:gd name="T0" fmla="*/ 59 w 115"/>
              <a:gd name="T1" fmla="*/ 119 h 119"/>
              <a:gd name="T2" fmla="*/ 59 w 115"/>
              <a:gd name="T3" fmla="*/ 119 h 119"/>
              <a:gd name="T4" fmla="*/ 68 w 115"/>
              <a:gd name="T5" fmla="*/ 116 h 119"/>
              <a:gd name="T6" fmla="*/ 80 w 115"/>
              <a:gd name="T7" fmla="*/ 113 h 119"/>
              <a:gd name="T8" fmla="*/ 91 w 115"/>
              <a:gd name="T9" fmla="*/ 107 h 119"/>
              <a:gd name="T10" fmla="*/ 97 w 115"/>
              <a:gd name="T11" fmla="*/ 101 h 119"/>
              <a:gd name="T12" fmla="*/ 106 w 115"/>
              <a:gd name="T13" fmla="*/ 92 h 119"/>
              <a:gd name="T14" fmla="*/ 112 w 115"/>
              <a:gd name="T15" fmla="*/ 83 h 119"/>
              <a:gd name="T16" fmla="*/ 115 w 115"/>
              <a:gd name="T17" fmla="*/ 71 h 119"/>
              <a:gd name="T18" fmla="*/ 115 w 115"/>
              <a:gd name="T19" fmla="*/ 60 h 119"/>
              <a:gd name="T20" fmla="*/ 115 w 115"/>
              <a:gd name="T21" fmla="*/ 60 h 119"/>
              <a:gd name="T22" fmla="*/ 115 w 115"/>
              <a:gd name="T23" fmla="*/ 48 h 119"/>
              <a:gd name="T24" fmla="*/ 112 w 115"/>
              <a:gd name="T25" fmla="*/ 36 h 119"/>
              <a:gd name="T26" fmla="*/ 106 w 115"/>
              <a:gd name="T27" fmla="*/ 27 h 119"/>
              <a:gd name="T28" fmla="*/ 97 w 115"/>
              <a:gd name="T29" fmla="*/ 18 h 119"/>
              <a:gd name="T30" fmla="*/ 91 w 115"/>
              <a:gd name="T31" fmla="*/ 12 h 119"/>
              <a:gd name="T32" fmla="*/ 80 w 115"/>
              <a:gd name="T33" fmla="*/ 6 h 119"/>
              <a:gd name="T34" fmla="*/ 68 w 115"/>
              <a:gd name="T35" fmla="*/ 3 h 119"/>
              <a:gd name="T36" fmla="*/ 59 w 115"/>
              <a:gd name="T37" fmla="*/ 0 h 119"/>
              <a:gd name="T38" fmla="*/ 59 w 115"/>
              <a:gd name="T39" fmla="*/ 0 h 119"/>
              <a:gd name="T40" fmla="*/ 47 w 115"/>
              <a:gd name="T41" fmla="*/ 3 h 119"/>
              <a:gd name="T42" fmla="*/ 35 w 115"/>
              <a:gd name="T43" fmla="*/ 6 h 119"/>
              <a:gd name="T44" fmla="*/ 23 w 115"/>
              <a:gd name="T45" fmla="*/ 12 h 119"/>
              <a:gd name="T46" fmla="*/ 17 w 115"/>
              <a:gd name="T47" fmla="*/ 18 h 119"/>
              <a:gd name="T48" fmla="*/ 8 w 115"/>
              <a:gd name="T49" fmla="*/ 27 h 119"/>
              <a:gd name="T50" fmla="*/ 3 w 115"/>
              <a:gd name="T51" fmla="*/ 36 h 119"/>
              <a:gd name="T52" fmla="*/ 0 w 115"/>
              <a:gd name="T53" fmla="*/ 48 h 119"/>
              <a:gd name="T54" fmla="*/ 0 w 115"/>
              <a:gd name="T55" fmla="*/ 60 h 119"/>
              <a:gd name="T56" fmla="*/ 0 w 115"/>
              <a:gd name="T57" fmla="*/ 60 h 119"/>
              <a:gd name="T58" fmla="*/ 0 w 115"/>
              <a:gd name="T59" fmla="*/ 71 h 119"/>
              <a:gd name="T60" fmla="*/ 3 w 115"/>
              <a:gd name="T61" fmla="*/ 83 h 119"/>
              <a:gd name="T62" fmla="*/ 8 w 115"/>
              <a:gd name="T63" fmla="*/ 92 h 119"/>
              <a:gd name="T64" fmla="*/ 17 w 115"/>
              <a:gd name="T65" fmla="*/ 101 h 119"/>
              <a:gd name="T66" fmla="*/ 23 w 115"/>
              <a:gd name="T67" fmla="*/ 107 h 119"/>
              <a:gd name="T68" fmla="*/ 35 w 115"/>
              <a:gd name="T69" fmla="*/ 113 h 119"/>
              <a:gd name="T70" fmla="*/ 47 w 115"/>
              <a:gd name="T71" fmla="*/ 116 h 119"/>
              <a:gd name="T72" fmla="*/ 59 w 115"/>
              <a:gd name="T73" fmla="*/ 119 h 119"/>
              <a:gd name="T74" fmla="*/ 59 w 115"/>
              <a:gd name="T75" fmla="*/ 11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5" h="119">
                <a:moveTo>
                  <a:pt x="59" y="119"/>
                </a:moveTo>
                <a:lnTo>
                  <a:pt x="59" y="119"/>
                </a:lnTo>
                <a:lnTo>
                  <a:pt x="68" y="116"/>
                </a:lnTo>
                <a:lnTo>
                  <a:pt x="80" y="113"/>
                </a:lnTo>
                <a:lnTo>
                  <a:pt x="91" y="107"/>
                </a:lnTo>
                <a:lnTo>
                  <a:pt x="97" y="101"/>
                </a:lnTo>
                <a:lnTo>
                  <a:pt x="106" y="92"/>
                </a:lnTo>
                <a:lnTo>
                  <a:pt x="112" y="83"/>
                </a:lnTo>
                <a:lnTo>
                  <a:pt x="115" y="71"/>
                </a:lnTo>
                <a:lnTo>
                  <a:pt x="115" y="60"/>
                </a:lnTo>
                <a:lnTo>
                  <a:pt x="115" y="60"/>
                </a:lnTo>
                <a:lnTo>
                  <a:pt x="115" y="48"/>
                </a:lnTo>
                <a:lnTo>
                  <a:pt x="112" y="36"/>
                </a:lnTo>
                <a:lnTo>
                  <a:pt x="106" y="27"/>
                </a:lnTo>
                <a:lnTo>
                  <a:pt x="97" y="18"/>
                </a:lnTo>
                <a:lnTo>
                  <a:pt x="91" y="12"/>
                </a:lnTo>
                <a:lnTo>
                  <a:pt x="80" y="6"/>
                </a:lnTo>
                <a:lnTo>
                  <a:pt x="68" y="3"/>
                </a:lnTo>
                <a:lnTo>
                  <a:pt x="59" y="0"/>
                </a:lnTo>
                <a:lnTo>
                  <a:pt x="59" y="0"/>
                </a:lnTo>
                <a:lnTo>
                  <a:pt x="47" y="3"/>
                </a:lnTo>
                <a:lnTo>
                  <a:pt x="35" y="6"/>
                </a:lnTo>
                <a:lnTo>
                  <a:pt x="23" y="12"/>
                </a:lnTo>
                <a:lnTo>
                  <a:pt x="17" y="18"/>
                </a:lnTo>
                <a:lnTo>
                  <a:pt x="8" y="27"/>
                </a:lnTo>
                <a:lnTo>
                  <a:pt x="3" y="36"/>
                </a:lnTo>
                <a:lnTo>
                  <a:pt x="0" y="48"/>
                </a:lnTo>
                <a:lnTo>
                  <a:pt x="0" y="60"/>
                </a:lnTo>
                <a:lnTo>
                  <a:pt x="0" y="60"/>
                </a:lnTo>
                <a:lnTo>
                  <a:pt x="0" y="71"/>
                </a:lnTo>
                <a:lnTo>
                  <a:pt x="3" y="83"/>
                </a:lnTo>
                <a:lnTo>
                  <a:pt x="8" y="92"/>
                </a:lnTo>
                <a:lnTo>
                  <a:pt x="17" y="101"/>
                </a:lnTo>
                <a:lnTo>
                  <a:pt x="23" y="107"/>
                </a:lnTo>
                <a:lnTo>
                  <a:pt x="35" y="113"/>
                </a:lnTo>
                <a:lnTo>
                  <a:pt x="47" y="116"/>
                </a:lnTo>
                <a:lnTo>
                  <a:pt x="59" y="119"/>
                </a:lnTo>
                <a:lnTo>
                  <a:pt x="59" y="119"/>
                </a:lnTo>
                <a:close/>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1091" name="Line 435"/>
          <p:cNvSpPr>
            <a:spLocks noChangeShapeType="1"/>
          </p:cNvSpPr>
          <p:nvPr/>
        </p:nvSpPr>
        <p:spPr bwMode="auto">
          <a:xfrm>
            <a:off x="2747963" y="1189038"/>
            <a:ext cx="98425" cy="158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092" name="Line 436"/>
          <p:cNvSpPr>
            <a:spLocks noChangeShapeType="1"/>
          </p:cNvSpPr>
          <p:nvPr/>
        </p:nvSpPr>
        <p:spPr bwMode="auto">
          <a:xfrm>
            <a:off x="2592388" y="992188"/>
            <a:ext cx="414337" cy="158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093" name="Freeform 437"/>
          <p:cNvSpPr>
            <a:spLocks/>
          </p:cNvSpPr>
          <p:nvPr/>
        </p:nvSpPr>
        <p:spPr bwMode="auto">
          <a:xfrm>
            <a:off x="2432050" y="663575"/>
            <a:ext cx="146050" cy="144463"/>
          </a:xfrm>
          <a:custGeom>
            <a:avLst/>
            <a:gdLst>
              <a:gd name="T0" fmla="*/ 92 w 92"/>
              <a:gd name="T1" fmla="*/ 29 h 91"/>
              <a:gd name="T2" fmla="*/ 92 w 92"/>
              <a:gd name="T3" fmla="*/ 29 h 91"/>
              <a:gd name="T4" fmla="*/ 63 w 92"/>
              <a:gd name="T5" fmla="*/ 9 h 91"/>
              <a:gd name="T6" fmla="*/ 48 w 92"/>
              <a:gd name="T7" fmla="*/ 3 h 91"/>
              <a:gd name="T8" fmla="*/ 36 w 92"/>
              <a:gd name="T9" fmla="*/ 0 h 91"/>
              <a:gd name="T10" fmla="*/ 0 w 92"/>
              <a:gd name="T11" fmla="*/ 44 h 91"/>
              <a:gd name="T12" fmla="*/ 0 w 92"/>
              <a:gd name="T13" fmla="*/ 44 h 91"/>
              <a:gd name="T14" fmla="*/ 6 w 92"/>
              <a:gd name="T15" fmla="*/ 53 h 91"/>
              <a:gd name="T16" fmla="*/ 15 w 92"/>
              <a:gd name="T17" fmla="*/ 68 h 91"/>
              <a:gd name="T18" fmla="*/ 42 w 92"/>
              <a:gd name="T19" fmla="*/ 91 h 91"/>
              <a:gd name="T20" fmla="*/ 92 w 92"/>
              <a:gd name="T21" fmla="*/ 29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2" h="91">
                <a:moveTo>
                  <a:pt x="92" y="29"/>
                </a:moveTo>
                <a:lnTo>
                  <a:pt x="92" y="29"/>
                </a:lnTo>
                <a:lnTo>
                  <a:pt x="63" y="9"/>
                </a:lnTo>
                <a:lnTo>
                  <a:pt x="48" y="3"/>
                </a:lnTo>
                <a:lnTo>
                  <a:pt x="36" y="0"/>
                </a:lnTo>
                <a:lnTo>
                  <a:pt x="0" y="44"/>
                </a:lnTo>
                <a:lnTo>
                  <a:pt x="0" y="44"/>
                </a:lnTo>
                <a:lnTo>
                  <a:pt x="6" y="53"/>
                </a:lnTo>
                <a:lnTo>
                  <a:pt x="15" y="68"/>
                </a:lnTo>
                <a:lnTo>
                  <a:pt x="42" y="91"/>
                </a:lnTo>
                <a:lnTo>
                  <a:pt x="92" y="29"/>
                </a:lnTo>
                <a:close/>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1094" name="Freeform 438"/>
          <p:cNvSpPr>
            <a:spLocks/>
          </p:cNvSpPr>
          <p:nvPr/>
        </p:nvSpPr>
        <p:spPr bwMode="auto">
          <a:xfrm>
            <a:off x="2498725" y="709613"/>
            <a:ext cx="141288" cy="146050"/>
          </a:xfrm>
          <a:custGeom>
            <a:avLst/>
            <a:gdLst>
              <a:gd name="T0" fmla="*/ 89 w 89"/>
              <a:gd name="T1" fmla="*/ 30 h 92"/>
              <a:gd name="T2" fmla="*/ 50 w 89"/>
              <a:gd name="T3" fmla="*/ 0 h 92"/>
              <a:gd name="T4" fmla="*/ 0 w 89"/>
              <a:gd name="T5" fmla="*/ 62 h 92"/>
              <a:gd name="T6" fmla="*/ 38 w 89"/>
              <a:gd name="T7" fmla="*/ 92 h 92"/>
              <a:gd name="T8" fmla="*/ 89 w 89"/>
              <a:gd name="T9" fmla="*/ 30 h 92"/>
            </a:gdLst>
            <a:ahLst/>
            <a:cxnLst>
              <a:cxn ang="0">
                <a:pos x="T0" y="T1"/>
              </a:cxn>
              <a:cxn ang="0">
                <a:pos x="T2" y="T3"/>
              </a:cxn>
              <a:cxn ang="0">
                <a:pos x="T4" y="T5"/>
              </a:cxn>
              <a:cxn ang="0">
                <a:pos x="T6" y="T7"/>
              </a:cxn>
              <a:cxn ang="0">
                <a:pos x="T8" y="T9"/>
              </a:cxn>
            </a:cxnLst>
            <a:rect l="0" t="0" r="r" b="b"/>
            <a:pathLst>
              <a:path w="89" h="92">
                <a:moveTo>
                  <a:pt x="89" y="30"/>
                </a:moveTo>
                <a:lnTo>
                  <a:pt x="50" y="0"/>
                </a:lnTo>
                <a:lnTo>
                  <a:pt x="0" y="62"/>
                </a:lnTo>
                <a:lnTo>
                  <a:pt x="38" y="92"/>
                </a:lnTo>
                <a:lnTo>
                  <a:pt x="89" y="30"/>
                </a:lnTo>
                <a:close/>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1095" name="Rectangle 439"/>
          <p:cNvSpPr>
            <a:spLocks noChangeArrowheads="1"/>
          </p:cNvSpPr>
          <p:nvPr/>
        </p:nvSpPr>
        <p:spPr bwMode="auto">
          <a:xfrm>
            <a:off x="3875088" y="1277938"/>
            <a:ext cx="966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200">
                <a:solidFill>
                  <a:srgbClr val="000000"/>
                </a:solidFill>
              </a:rPr>
              <a:t>Stage and focus</a:t>
            </a:r>
          </a:p>
          <a:p>
            <a:pPr eaLnBrk="1" hangingPunct="1"/>
            <a:r>
              <a:rPr lang="en-US" sz="1200">
                <a:solidFill>
                  <a:srgbClr val="000000"/>
                </a:solidFill>
              </a:rPr>
              <a:t>motor drives</a:t>
            </a:r>
          </a:p>
        </p:txBody>
      </p:sp>
      <p:sp>
        <p:nvSpPr>
          <p:cNvPr id="71096" name="Rectangle 440"/>
          <p:cNvSpPr>
            <a:spLocks noChangeArrowheads="1"/>
          </p:cNvSpPr>
          <p:nvPr/>
        </p:nvSpPr>
        <p:spPr bwMode="auto">
          <a:xfrm>
            <a:off x="3481388" y="2566988"/>
            <a:ext cx="1446212"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200">
                <a:solidFill>
                  <a:srgbClr val="000000"/>
                </a:solidFill>
              </a:rPr>
              <a:t>Cytoplasm morphology</a:t>
            </a:r>
            <a:endParaRPr lang="en-US" sz="1200"/>
          </a:p>
        </p:txBody>
      </p:sp>
      <p:sp>
        <p:nvSpPr>
          <p:cNvPr id="71097" name="Rectangle 441"/>
          <p:cNvSpPr>
            <a:spLocks noChangeArrowheads="1"/>
          </p:cNvSpPr>
          <p:nvPr/>
        </p:nvSpPr>
        <p:spPr bwMode="auto">
          <a:xfrm>
            <a:off x="3481388" y="2840038"/>
            <a:ext cx="1284287"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200">
                <a:solidFill>
                  <a:srgbClr val="000000"/>
                </a:solidFill>
              </a:rPr>
              <a:t>Nucleus morphology</a:t>
            </a:r>
            <a:endParaRPr lang="en-US" sz="1200"/>
          </a:p>
        </p:txBody>
      </p:sp>
      <p:sp>
        <p:nvSpPr>
          <p:cNvPr id="71098" name="Rectangle 442"/>
          <p:cNvSpPr>
            <a:spLocks noChangeArrowheads="1"/>
          </p:cNvSpPr>
          <p:nvPr/>
        </p:nvSpPr>
        <p:spPr bwMode="auto">
          <a:xfrm>
            <a:off x="3481388" y="3106738"/>
            <a:ext cx="704850"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200">
                <a:solidFill>
                  <a:srgbClr val="000000"/>
                </a:solidFill>
              </a:rPr>
              <a:t>Granularity</a:t>
            </a:r>
            <a:endParaRPr lang="en-US" sz="1200"/>
          </a:p>
        </p:txBody>
      </p:sp>
      <p:sp>
        <p:nvSpPr>
          <p:cNvPr id="71099" name="Rectangle 443"/>
          <p:cNvSpPr>
            <a:spLocks noChangeArrowheads="1"/>
          </p:cNvSpPr>
          <p:nvPr/>
        </p:nvSpPr>
        <p:spPr bwMode="auto">
          <a:xfrm>
            <a:off x="3481388" y="3336925"/>
            <a:ext cx="1155700"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lnSpc>
                <a:spcPct val="80000"/>
              </a:lnSpc>
            </a:pPr>
            <a:r>
              <a:rPr lang="en-US" sz="1200">
                <a:solidFill>
                  <a:srgbClr val="000000"/>
                </a:solidFill>
              </a:rPr>
              <a:t>Nuclear/cytoplasm</a:t>
            </a:r>
          </a:p>
          <a:p>
            <a:pPr eaLnBrk="1" hangingPunct="1">
              <a:lnSpc>
                <a:spcPct val="80000"/>
              </a:lnSpc>
            </a:pPr>
            <a:r>
              <a:rPr lang="en-US" sz="1200">
                <a:solidFill>
                  <a:srgbClr val="000000"/>
                </a:solidFill>
              </a:rPr>
              <a:t>ratio</a:t>
            </a:r>
          </a:p>
        </p:txBody>
      </p:sp>
      <p:sp>
        <p:nvSpPr>
          <p:cNvPr id="71100" name="Rectangle 444"/>
          <p:cNvSpPr>
            <a:spLocks noChangeArrowheads="1"/>
          </p:cNvSpPr>
          <p:nvPr/>
        </p:nvSpPr>
        <p:spPr bwMode="auto">
          <a:xfrm>
            <a:off x="3481388" y="3760788"/>
            <a:ext cx="1117600"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200">
                <a:solidFill>
                  <a:srgbClr val="000000"/>
                </a:solidFill>
              </a:rPr>
              <a:t>Chromatin pattern</a:t>
            </a:r>
            <a:endParaRPr lang="en-US" sz="1200"/>
          </a:p>
        </p:txBody>
      </p:sp>
      <p:sp>
        <p:nvSpPr>
          <p:cNvPr id="71101" name="Rectangle 445"/>
          <p:cNvSpPr>
            <a:spLocks noChangeArrowheads="1"/>
          </p:cNvSpPr>
          <p:nvPr/>
        </p:nvSpPr>
        <p:spPr bwMode="auto">
          <a:xfrm>
            <a:off x="3481388" y="4033838"/>
            <a:ext cx="347662"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200">
                <a:solidFill>
                  <a:srgbClr val="000000"/>
                </a:solidFill>
              </a:rPr>
              <a:t>Color</a:t>
            </a:r>
            <a:endParaRPr lang="en-US" sz="1200"/>
          </a:p>
        </p:txBody>
      </p:sp>
      <p:sp>
        <p:nvSpPr>
          <p:cNvPr id="71102" name="Rectangle 446"/>
          <p:cNvSpPr>
            <a:spLocks noChangeArrowheads="1"/>
          </p:cNvSpPr>
          <p:nvPr/>
        </p:nvSpPr>
        <p:spPr bwMode="auto">
          <a:xfrm>
            <a:off x="3481388" y="4305300"/>
            <a:ext cx="858837"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200">
                <a:solidFill>
                  <a:srgbClr val="000000"/>
                </a:solidFill>
              </a:rPr>
              <a:t>Vacuolization</a:t>
            </a:r>
            <a:endParaRPr lang="en-US" sz="1200"/>
          </a:p>
        </p:txBody>
      </p:sp>
      <p:sp>
        <p:nvSpPr>
          <p:cNvPr id="71103" name="Rectangle 447"/>
          <p:cNvSpPr>
            <a:spLocks noChangeArrowheads="1"/>
          </p:cNvSpPr>
          <p:nvPr/>
        </p:nvSpPr>
        <p:spPr bwMode="auto">
          <a:xfrm>
            <a:off x="6027738" y="2566988"/>
            <a:ext cx="720725"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200">
                <a:solidFill>
                  <a:srgbClr val="000000"/>
                </a:solidFill>
              </a:rPr>
              <a:t>Neutrophils</a:t>
            </a:r>
            <a:endParaRPr lang="en-US" sz="1200"/>
          </a:p>
        </p:txBody>
      </p:sp>
      <p:sp>
        <p:nvSpPr>
          <p:cNvPr id="71104" name="Rectangle 448"/>
          <p:cNvSpPr>
            <a:spLocks noChangeArrowheads="1"/>
          </p:cNvSpPr>
          <p:nvPr/>
        </p:nvSpPr>
        <p:spPr bwMode="auto">
          <a:xfrm>
            <a:off x="6027738" y="2759075"/>
            <a:ext cx="381000"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200">
                <a:solidFill>
                  <a:srgbClr val="000000"/>
                </a:solidFill>
              </a:rPr>
              <a:t>Bands</a:t>
            </a:r>
            <a:endParaRPr lang="en-US" sz="1200"/>
          </a:p>
        </p:txBody>
      </p:sp>
      <p:sp>
        <p:nvSpPr>
          <p:cNvPr id="71105" name="Rectangle 449"/>
          <p:cNvSpPr>
            <a:spLocks noChangeArrowheads="1"/>
          </p:cNvSpPr>
          <p:nvPr/>
        </p:nvSpPr>
        <p:spPr bwMode="auto">
          <a:xfrm>
            <a:off x="6027738" y="2952750"/>
            <a:ext cx="720725"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200">
                <a:solidFill>
                  <a:srgbClr val="000000"/>
                </a:solidFill>
              </a:rPr>
              <a:t>Eosinophils</a:t>
            </a:r>
            <a:endParaRPr lang="en-US" sz="1200"/>
          </a:p>
        </p:txBody>
      </p:sp>
      <p:sp>
        <p:nvSpPr>
          <p:cNvPr id="71106" name="Rectangle 450"/>
          <p:cNvSpPr>
            <a:spLocks noChangeArrowheads="1"/>
          </p:cNvSpPr>
          <p:nvPr/>
        </p:nvSpPr>
        <p:spPr bwMode="auto">
          <a:xfrm>
            <a:off x="6027738" y="3336925"/>
            <a:ext cx="677862"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200">
                <a:solidFill>
                  <a:srgbClr val="000000"/>
                </a:solidFill>
              </a:rPr>
              <a:t>Monocytes</a:t>
            </a:r>
            <a:endParaRPr lang="en-US" sz="1200"/>
          </a:p>
        </p:txBody>
      </p:sp>
      <p:sp>
        <p:nvSpPr>
          <p:cNvPr id="71107" name="Rectangle 451"/>
          <p:cNvSpPr>
            <a:spLocks noChangeArrowheads="1"/>
          </p:cNvSpPr>
          <p:nvPr/>
        </p:nvSpPr>
        <p:spPr bwMode="auto">
          <a:xfrm>
            <a:off x="6027738" y="3144838"/>
            <a:ext cx="601662"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200">
                <a:solidFill>
                  <a:srgbClr val="000000"/>
                </a:solidFill>
              </a:rPr>
              <a:t>Basophils</a:t>
            </a:r>
            <a:endParaRPr lang="en-US" sz="1200"/>
          </a:p>
        </p:txBody>
      </p:sp>
      <p:sp>
        <p:nvSpPr>
          <p:cNvPr id="71108" name="Rectangle 452"/>
          <p:cNvSpPr>
            <a:spLocks noChangeArrowheads="1"/>
          </p:cNvSpPr>
          <p:nvPr/>
        </p:nvSpPr>
        <p:spPr bwMode="auto">
          <a:xfrm>
            <a:off x="6027738" y="3530600"/>
            <a:ext cx="831850"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200">
                <a:solidFill>
                  <a:srgbClr val="000000"/>
                </a:solidFill>
              </a:rPr>
              <a:t>Lymphocytes</a:t>
            </a:r>
            <a:endParaRPr lang="en-US" sz="1200"/>
          </a:p>
        </p:txBody>
      </p:sp>
      <p:sp>
        <p:nvSpPr>
          <p:cNvPr id="71109" name="Rectangle 453"/>
          <p:cNvSpPr>
            <a:spLocks noChangeArrowheads="1"/>
          </p:cNvSpPr>
          <p:nvPr/>
        </p:nvSpPr>
        <p:spPr bwMode="auto">
          <a:xfrm>
            <a:off x="6027738" y="3722688"/>
            <a:ext cx="1346200"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200">
                <a:solidFill>
                  <a:srgbClr val="000000"/>
                </a:solidFill>
              </a:rPr>
              <a:t>Atypical lymphocytes</a:t>
            </a:r>
            <a:endParaRPr lang="en-US" sz="1200"/>
          </a:p>
        </p:txBody>
      </p:sp>
      <p:sp>
        <p:nvSpPr>
          <p:cNvPr id="71110" name="Rectangle 454"/>
          <p:cNvSpPr>
            <a:spLocks noChangeArrowheads="1"/>
          </p:cNvSpPr>
          <p:nvPr/>
        </p:nvSpPr>
        <p:spPr bwMode="auto">
          <a:xfrm>
            <a:off x="6027738" y="3916363"/>
            <a:ext cx="914400"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200">
                <a:solidFill>
                  <a:srgbClr val="000000"/>
                </a:solidFill>
              </a:rPr>
              <a:t>Blast-like cells</a:t>
            </a:r>
            <a:endParaRPr lang="en-US" sz="1200"/>
          </a:p>
        </p:txBody>
      </p:sp>
      <p:sp>
        <p:nvSpPr>
          <p:cNvPr id="71111" name="Rectangle 455"/>
          <p:cNvSpPr>
            <a:spLocks noChangeArrowheads="1"/>
          </p:cNvSpPr>
          <p:nvPr/>
        </p:nvSpPr>
        <p:spPr bwMode="auto">
          <a:xfrm>
            <a:off x="6027738" y="4108450"/>
            <a:ext cx="1414462"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200">
                <a:solidFill>
                  <a:srgbClr val="000000"/>
                </a:solidFill>
              </a:rPr>
              <a:t>Nucleated erythrocytes</a:t>
            </a:r>
            <a:endParaRPr lang="en-US" sz="1200"/>
          </a:p>
        </p:txBody>
      </p:sp>
      <p:sp>
        <p:nvSpPr>
          <p:cNvPr id="71112" name="Rectangle 456"/>
          <p:cNvSpPr>
            <a:spLocks noChangeArrowheads="1"/>
          </p:cNvSpPr>
          <p:nvPr/>
        </p:nvSpPr>
        <p:spPr bwMode="auto">
          <a:xfrm>
            <a:off x="6027738" y="4302125"/>
            <a:ext cx="1292225"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200">
                <a:solidFill>
                  <a:srgbClr val="000000"/>
                </a:solidFill>
              </a:rPr>
              <a:t>Other immature cells</a:t>
            </a:r>
            <a:endParaRPr lang="en-US" sz="1200"/>
          </a:p>
        </p:txBody>
      </p:sp>
      <p:sp>
        <p:nvSpPr>
          <p:cNvPr id="71113" name="Rectangle 457"/>
          <p:cNvSpPr>
            <a:spLocks noChangeArrowheads="1"/>
          </p:cNvSpPr>
          <p:nvPr/>
        </p:nvSpPr>
        <p:spPr bwMode="auto">
          <a:xfrm>
            <a:off x="7753350" y="939800"/>
            <a:ext cx="930275"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200">
                <a:solidFill>
                  <a:srgbClr val="000000"/>
                </a:solidFill>
              </a:rPr>
              <a:t>Image memory</a:t>
            </a:r>
            <a:endParaRPr lang="en-US" sz="1200"/>
          </a:p>
        </p:txBody>
      </p:sp>
      <p:sp>
        <p:nvSpPr>
          <p:cNvPr id="71114" name="Rectangle 458"/>
          <p:cNvSpPr>
            <a:spLocks noChangeArrowheads="1"/>
          </p:cNvSpPr>
          <p:nvPr/>
        </p:nvSpPr>
        <p:spPr bwMode="auto">
          <a:xfrm>
            <a:off x="4133850" y="639763"/>
            <a:ext cx="46672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200">
                <a:solidFill>
                  <a:srgbClr val="000000"/>
                </a:solidFill>
              </a:rPr>
              <a:t>Video</a:t>
            </a:r>
          </a:p>
          <a:p>
            <a:pPr eaLnBrk="1" hangingPunct="1"/>
            <a:r>
              <a:rPr lang="en-US" sz="1200">
                <a:solidFill>
                  <a:srgbClr val="000000"/>
                </a:solidFill>
              </a:rPr>
              <a:t>scanner</a:t>
            </a:r>
          </a:p>
        </p:txBody>
      </p:sp>
      <p:sp>
        <p:nvSpPr>
          <p:cNvPr id="71115" name="Rectangle 459"/>
          <p:cNvSpPr>
            <a:spLocks noChangeArrowheads="1"/>
          </p:cNvSpPr>
          <p:nvPr/>
        </p:nvSpPr>
        <p:spPr bwMode="auto">
          <a:xfrm>
            <a:off x="5389563" y="874713"/>
            <a:ext cx="519112" cy="54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200">
                <a:solidFill>
                  <a:srgbClr val="000000"/>
                </a:solidFill>
              </a:rPr>
              <a:t>Color</a:t>
            </a:r>
          </a:p>
          <a:p>
            <a:pPr eaLnBrk="1" hangingPunct="1"/>
            <a:r>
              <a:rPr lang="en-US" sz="1200">
                <a:solidFill>
                  <a:srgbClr val="000000"/>
                </a:solidFill>
              </a:rPr>
              <a:t>analyzer</a:t>
            </a:r>
            <a:endParaRPr lang="en-US" sz="1200"/>
          </a:p>
          <a:p>
            <a:pPr eaLnBrk="1" hangingPunct="1"/>
            <a:endParaRPr lang="en-US" sz="1200"/>
          </a:p>
        </p:txBody>
      </p:sp>
      <p:sp>
        <p:nvSpPr>
          <p:cNvPr id="71116" name="Rectangle 460"/>
          <p:cNvSpPr>
            <a:spLocks noChangeArrowheads="1"/>
          </p:cNvSpPr>
          <p:nvPr/>
        </p:nvSpPr>
        <p:spPr bwMode="auto">
          <a:xfrm>
            <a:off x="2371725" y="2703513"/>
            <a:ext cx="1057275" cy="1804987"/>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71117" name="Rectangle 461"/>
          <p:cNvSpPr>
            <a:spLocks noChangeArrowheads="1"/>
          </p:cNvSpPr>
          <p:nvPr/>
        </p:nvSpPr>
        <p:spPr bwMode="auto">
          <a:xfrm>
            <a:off x="2470150" y="3451225"/>
            <a:ext cx="9080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200">
                <a:solidFill>
                  <a:srgbClr val="000000"/>
                </a:solidFill>
              </a:rPr>
              <a:t>Morphological</a:t>
            </a:r>
          </a:p>
          <a:p>
            <a:pPr eaLnBrk="1" hangingPunct="1"/>
            <a:r>
              <a:rPr lang="en-US" sz="1200">
                <a:solidFill>
                  <a:srgbClr val="000000"/>
                </a:solidFill>
              </a:rPr>
              <a:t>analyzer</a:t>
            </a:r>
          </a:p>
        </p:txBody>
      </p:sp>
      <p:sp>
        <p:nvSpPr>
          <p:cNvPr id="71118" name="Rectangle 462"/>
          <p:cNvSpPr>
            <a:spLocks noChangeArrowheads="1"/>
          </p:cNvSpPr>
          <p:nvPr/>
        </p:nvSpPr>
        <p:spPr bwMode="auto">
          <a:xfrm>
            <a:off x="4994275" y="2703513"/>
            <a:ext cx="982663" cy="1804987"/>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71119" name="Rectangle 463"/>
          <p:cNvSpPr>
            <a:spLocks noChangeArrowheads="1"/>
          </p:cNvSpPr>
          <p:nvPr/>
        </p:nvSpPr>
        <p:spPr bwMode="auto">
          <a:xfrm>
            <a:off x="5145088" y="3451225"/>
            <a:ext cx="747712"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200">
                <a:solidFill>
                  <a:srgbClr val="000000"/>
                </a:solidFill>
              </a:rPr>
              <a:t>Recognition</a:t>
            </a:r>
          </a:p>
          <a:p>
            <a:pPr eaLnBrk="1" hangingPunct="1"/>
            <a:r>
              <a:rPr lang="en-US" sz="1200">
                <a:solidFill>
                  <a:srgbClr val="000000"/>
                </a:solidFill>
              </a:rPr>
              <a:t>computer</a:t>
            </a:r>
          </a:p>
        </p:txBody>
      </p:sp>
      <p:sp>
        <p:nvSpPr>
          <p:cNvPr id="71120" name="Rectangle 464"/>
          <p:cNvSpPr>
            <a:spLocks noChangeArrowheads="1"/>
          </p:cNvSpPr>
          <p:nvPr/>
        </p:nvSpPr>
        <p:spPr bwMode="auto">
          <a:xfrm>
            <a:off x="4994275" y="1931988"/>
            <a:ext cx="982663" cy="488950"/>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71121" name="Rectangle 465"/>
          <p:cNvSpPr>
            <a:spLocks noChangeArrowheads="1"/>
          </p:cNvSpPr>
          <p:nvPr/>
        </p:nvSpPr>
        <p:spPr bwMode="auto">
          <a:xfrm>
            <a:off x="5205413" y="2020888"/>
            <a:ext cx="620712"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200">
                <a:solidFill>
                  <a:srgbClr val="000000"/>
                </a:solidFill>
              </a:rPr>
              <a:t>Reference</a:t>
            </a:r>
          </a:p>
          <a:p>
            <a:pPr eaLnBrk="1" hangingPunct="1"/>
            <a:r>
              <a:rPr lang="en-US" sz="1200">
                <a:solidFill>
                  <a:srgbClr val="000000"/>
                </a:solidFill>
              </a:rPr>
              <a:t>memory</a:t>
            </a:r>
          </a:p>
        </p:txBody>
      </p:sp>
      <p:sp>
        <p:nvSpPr>
          <p:cNvPr id="71122" name="Rectangle 466"/>
          <p:cNvSpPr>
            <a:spLocks noChangeArrowheads="1"/>
          </p:cNvSpPr>
          <p:nvPr/>
        </p:nvSpPr>
        <p:spPr bwMode="auto">
          <a:xfrm>
            <a:off x="7466013" y="2703513"/>
            <a:ext cx="982662" cy="1804987"/>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71123" name="Rectangle 467"/>
          <p:cNvSpPr>
            <a:spLocks noChangeArrowheads="1"/>
          </p:cNvSpPr>
          <p:nvPr/>
        </p:nvSpPr>
        <p:spPr bwMode="auto">
          <a:xfrm>
            <a:off x="7683500" y="3041650"/>
            <a:ext cx="517525"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200">
                <a:solidFill>
                  <a:srgbClr val="000000"/>
                </a:solidFill>
              </a:rPr>
              <a:t>Normal</a:t>
            </a:r>
          </a:p>
          <a:p>
            <a:pPr eaLnBrk="1" hangingPunct="1"/>
            <a:r>
              <a:rPr lang="en-US" sz="1200">
                <a:solidFill>
                  <a:srgbClr val="000000"/>
                </a:solidFill>
              </a:rPr>
              <a:t>cell</a:t>
            </a:r>
          </a:p>
          <a:p>
            <a:pPr eaLnBrk="1" hangingPunct="1"/>
            <a:r>
              <a:rPr lang="en-US" sz="1200">
                <a:solidFill>
                  <a:srgbClr val="000000"/>
                </a:solidFill>
              </a:rPr>
              <a:t>counters</a:t>
            </a:r>
          </a:p>
        </p:txBody>
      </p:sp>
      <p:sp>
        <p:nvSpPr>
          <p:cNvPr id="71124" name="Rectangle 468"/>
          <p:cNvSpPr>
            <a:spLocks noChangeArrowheads="1"/>
          </p:cNvSpPr>
          <p:nvPr/>
        </p:nvSpPr>
        <p:spPr bwMode="auto">
          <a:xfrm>
            <a:off x="7683500" y="3930650"/>
            <a:ext cx="60483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200">
                <a:solidFill>
                  <a:srgbClr val="000000"/>
                </a:solidFill>
              </a:rPr>
              <a:t>"Suspect“</a:t>
            </a:r>
          </a:p>
          <a:p>
            <a:pPr eaLnBrk="1" hangingPunct="1"/>
            <a:r>
              <a:rPr lang="en-US" sz="1200">
                <a:solidFill>
                  <a:srgbClr val="000000"/>
                </a:solidFill>
              </a:rPr>
              <a:t>cell</a:t>
            </a:r>
          </a:p>
          <a:p>
            <a:pPr eaLnBrk="1" hangingPunct="1"/>
            <a:r>
              <a:rPr lang="en-US" sz="1200">
                <a:solidFill>
                  <a:srgbClr val="000000"/>
                </a:solidFill>
              </a:rPr>
              <a:t>counters</a:t>
            </a:r>
          </a:p>
        </p:txBody>
      </p:sp>
      <p:sp>
        <p:nvSpPr>
          <p:cNvPr id="71125" name="Line 469"/>
          <p:cNvSpPr>
            <a:spLocks noChangeShapeType="1"/>
          </p:cNvSpPr>
          <p:nvPr/>
        </p:nvSpPr>
        <p:spPr bwMode="auto">
          <a:xfrm>
            <a:off x="2959100" y="563563"/>
            <a:ext cx="762000" cy="15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126" name="Line 470"/>
          <p:cNvSpPr>
            <a:spLocks noChangeShapeType="1"/>
          </p:cNvSpPr>
          <p:nvPr/>
        </p:nvSpPr>
        <p:spPr bwMode="auto">
          <a:xfrm>
            <a:off x="3508375" y="1490663"/>
            <a:ext cx="282575" cy="15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127" name="Line 471"/>
          <p:cNvSpPr>
            <a:spLocks noChangeShapeType="1"/>
          </p:cNvSpPr>
          <p:nvPr/>
        </p:nvSpPr>
        <p:spPr bwMode="auto">
          <a:xfrm>
            <a:off x="4900613" y="1030288"/>
            <a:ext cx="276225" cy="15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128" name="Line 472"/>
          <p:cNvSpPr>
            <a:spLocks noChangeShapeType="1"/>
          </p:cNvSpPr>
          <p:nvPr/>
        </p:nvSpPr>
        <p:spPr bwMode="auto">
          <a:xfrm>
            <a:off x="6005513" y="1030288"/>
            <a:ext cx="276225" cy="15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129" name="Freeform 473"/>
          <p:cNvSpPr>
            <a:spLocks/>
          </p:cNvSpPr>
          <p:nvPr/>
        </p:nvSpPr>
        <p:spPr bwMode="auto">
          <a:xfrm>
            <a:off x="2898775" y="1668463"/>
            <a:ext cx="4116388" cy="958850"/>
          </a:xfrm>
          <a:custGeom>
            <a:avLst/>
            <a:gdLst>
              <a:gd name="T0" fmla="*/ 2593 w 2593"/>
              <a:gd name="T1" fmla="*/ 0 h 604"/>
              <a:gd name="T2" fmla="*/ 2593 w 2593"/>
              <a:gd name="T3" fmla="*/ 83 h 604"/>
              <a:gd name="T4" fmla="*/ 405 w 2593"/>
              <a:gd name="T5" fmla="*/ 83 h 604"/>
              <a:gd name="T6" fmla="*/ 405 w 2593"/>
              <a:gd name="T7" fmla="*/ 187 h 604"/>
              <a:gd name="T8" fmla="*/ 0 w 2593"/>
              <a:gd name="T9" fmla="*/ 187 h 604"/>
              <a:gd name="T10" fmla="*/ 0 w 2593"/>
              <a:gd name="T11" fmla="*/ 604 h 604"/>
            </a:gdLst>
            <a:ahLst/>
            <a:cxnLst>
              <a:cxn ang="0">
                <a:pos x="T0" y="T1"/>
              </a:cxn>
              <a:cxn ang="0">
                <a:pos x="T2" y="T3"/>
              </a:cxn>
              <a:cxn ang="0">
                <a:pos x="T4" y="T5"/>
              </a:cxn>
              <a:cxn ang="0">
                <a:pos x="T6" y="T7"/>
              </a:cxn>
              <a:cxn ang="0">
                <a:pos x="T8" y="T9"/>
              </a:cxn>
              <a:cxn ang="0">
                <a:pos x="T10" y="T11"/>
              </a:cxn>
            </a:cxnLst>
            <a:rect l="0" t="0" r="r" b="b"/>
            <a:pathLst>
              <a:path w="2593" h="604">
                <a:moveTo>
                  <a:pt x="2593" y="0"/>
                </a:moveTo>
                <a:lnTo>
                  <a:pt x="2593" y="83"/>
                </a:lnTo>
                <a:lnTo>
                  <a:pt x="405" y="83"/>
                </a:lnTo>
                <a:lnTo>
                  <a:pt x="405" y="187"/>
                </a:lnTo>
                <a:lnTo>
                  <a:pt x="0" y="187"/>
                </a:lnTo>
                <a:lnTo>
                  <a:pt x="0" y="604"/>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1130" name="Rectangle 474"/>
          <p:cNvSpPr>
            <a:spLocks noChangeArrowheads="1"/>
          </p:cNvSpPr>
          <p:nvPr/>
        </p:nvSpPr>
        <p:spPr bwMode="auto">
          <a:xfrm>
            <a:off x="7683500" y="2092325"/>
            <a:ext cx="601663"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200">
                <a:solidFill>
                  <a:srgbClr val="000000"/>
                </a:solidFill>
              </a:rPr>
              <a:t>Keyboard</a:t>
            </a:r>
            <a:endParaRPr lang="en-US" sz="1200"/>
          </a:p>
        </p:txBody>
      </p:sp>
      <p:sp>
        <p:nvSpPr>
          <p:cNvPr id="71131" name="Rectangle 475"/>
          <p:cNvSpPr>
            <a:spLocks noChangeArrowheads="1"/>
          </p:cNvSpPr>
          <p:nvPr/>
        </p:nvSpPr>
        <p:spPr bwMode="auto">
          <a:xfrm>
            <a:off x="6597650" y="4757738"/>
            <a:ext cx="373063"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200">
                <a:solidFill>
                  <a:srgbClr val="000000"/>
                </a:solidFill>
              </a:rPr>
              <a:t>Video</a:t>
            </a:r>
            <a:endParaRPr lang="en-US" sz="1200"/>
          </a:p>
        </p:txBody>
      </p:sp>
      <p:sp>
        <p:nvSpPr>
          <p:cNvPr id="71132" name="Rectangle 476"/>
          <p:cNvSpPr>
            <a:spLocks noChangeArrowheads="1"/>
          </p:cNvSpPr>
          <p:nvPr/>
        </p:nvSpPr>
        <p:spPr bwMode="auto">
          <a:xfrm>
            <a:off x="6597650" y="4906963"/>
            <a:ext cx="441325"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200">
                <a:solidFill>
                  <a:srgbClr val="000000"/>
                </a:solidFill>
              </a:rPr>
              <a:t>display</a:t>
            </a:r>
            <a:endParaRPr lang="en-US" sz="1200"/>
          </a:p>
        </p:txBody>
      </p:sp>
      <p:sp>
        <p:nvSpPr>
          <p:cNvPr id="71133" name="Rectangle 477"/>
          <p:cNvSpPr>
            <a:spLocks noChangeArrowheads="1"/>
          </p:cNvSpPr>
          <p:nvPr/>
        </p:nvSpPr>
        <p:spPr bwMode="auto">
          <a:xfrm>
            <a:off x="6413500" y="5546725"/>
            <a:ext cx="838200"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sz="1200">
                <a:solidFill>
                  <a:srgbClr val="000000"/>
                </a:solidFill>
              </a:rPr>
              <a:t>Ticket printer</a:t>
            </a:r>
            <a:endParaRPr lang="en-US" sz="1200"/>
          </a:p>
        </p:txBody>
      </p:sp>
      <p:sp>
        <p:nvSpPr>
          <p:cNvPr id="71134" name="Line 478"/>
          <p:cNvSpPr>
            <a:spLocks noChangeShapeType="1"/>
          </p:cNvSpPr>
          <p:nvPr/>
        </p:nvSpPr>
        <p:spPr bwMode="auto">
          <a:xfrm>
            <a:off x="5487988" y="2420938"/>
            <a:ext cx="1587" cy="21113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135" name="Line 479"/>
          <p:cNvSpPr>
            <a:spLocks noChangeShapeType="1"/>
          </p:cNvSpPr>
          <p:nvPr/>
        </p:nvSpPr>
        <p:spPr bwMode="auto">
          <a:xfrm>
            <a:off x="3429000" y="2735263"/>
            <a:ext cx="1495425" cy="15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136" name="Line 480"/>
          <p:cNvSpPr>
            <a:spLocks noChangeShapeType="1"/>
          </p:cNvSpPr>
          <p:nvPr/>
        </p:nvSpPr>
        <p:spPr bwMode="auto">
          <a:xfrm>
            <a:off x="3429000" y="3003550"/>
            <a:ext cx="1495425"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137" name="Line 481"/>
          <p:cNvSpPr>
            <a:spLocks noChangeShapeType="1"/>
          </p:cNvSpPr>
          <p:nvPr/>
        </p:nvSpPr>
        <p:spPr bwMode="auto">
          <a:xfrm>
            <a:off x="3429000" y="3276600"/>
            <a:ext cx="1495425"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138" name="Line 482"/>
          <p:cNvSpPr>
            <a:spLocks noChangeShapeType="1"/>
          </p:cNvSpPr>
          <p:nvPr/>
        </p:nvSpPr>
        <p:spPr bwMode="auto">
          <a:xfrm>
            <a:off x="3429000" y="3657600"/>
            <a:ext cx="1495425"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139" name="Line 483"/>
          <p:cNvSpPr>
            <a:spLocks noChangeShapeType="1"/>
          </p:cNvSpPr>
          <p:nvPr/>
        </p:nvSpPr>
        <p:spPr bwMode="auto">
          <a:xfrm>
            <a:off x="3429000" y="3930650"/>
            <a:ext cx="1495425"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140" name="Line 484"/>
          <p:cNvSpPr>
            <a:spLocks noChangeShapeType="1"/>
          </p:cNvSpPr>
          <p:nvPr/>
        </p:nvSpPr>
        <p:spPr bwMode="auto">
          <a:xfrm>
            <a:off x="3429000" y="4202113"/>
            <a:ext cx="1495425" cy="15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141" name="Line 485"/>
          <p:cNvSpPr>
            <a:spLocks noChangeShapeType="1"/>
          </p:cNvSpPr>
          <p:nvPr/>
        </p:nvSpPr>
        <p:spPr bwMode="auto">
          <a:xfrm>
            <a:off x="3429000" y="4470400"/>
            <a:ext cx="1495425"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142" name="Line 486"/>
          <p:cNvSpPr>
            <a:spLocks noChangeShapeType="1"/>
          </p:cNvSpPr>
          <p:nvPr/>
        </p:nvSpPr>
        <p:spPr bwMode="auto">
          <a:xfrm>
            <a:off x="5976938" y="2735263"/>
            <a:ext cx="1419225" cy="15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143" name="Line 487"/>
          <p:cNvSpPr>
            <a:spLocks noChangeShapeType="1"/>
          </p:cNvSpPr>
          <p:nvPr/>
        </p:nvSpPr>
        <p:spPr bwMode="auto">
          <a:xfrm>
            <a:off x="5976938" y="2928938"/>
            <a:ext cx="1419225" cy="15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144" name="Line 488"/>
          <p:cNvSpPr>
            <a:spLocks noChangeShapeType="1"/>
          </p:cNvSpPr>
          <p:nvPr/>
        </p:nvSpPr>
        <p:spPr bwMode="auto">
          <a:xfrm>
            <a:off x="5976938" y="3121025"/>
            <a:ext cx="1419225"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145" name="Line 489"/>
          <p:cNvSpPr>
            <a:spLocks noChangeShapeType="1"/>
          </p:cNvSpPr>
          <p:nvPr/>
        </p:nvSpPr>
        <p:spPr bwMode="auto">
          <a:xfrm>
            <a:off x="5976938" y="3314700"/>
            <a:ext cx="1419225"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146" name="Line 490"/>
          <p:cNvSpPr>
            <a:spLocks noChangeShapeType="1"/>
          </p:cNvSpPr>
          <p:nvPr/>
        </p:nvSpPr>
        <p:spPr bwMode="auto">
          <a:xfrm>
            <a:off x="5976938" y="3506788"/>
            <a:ext cx="1419225" cy="15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147" name="Line 491"/>
          <p:cNvSpPr>
            <a:spLocks noChangeShapeType="1"/>
          </p:cNvSpPr>
          <p:nvPr/>
        </p:nvSpPr>
        <p:spPr bwMode="auto">
          <a:xfrm>
            <a:off x="5976938" y="3700463"/>
            <a:ext cx="1419225" cy="15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148" name="Line 492"/>
          <p:cNvSpPr>
            <a:spLocks noChangeShapeType="1"/>
          </p:cNvSpPr>
          <p:nvPr/>
        </p:nvSpPr>
        <p:spPr bwMode="auto">
          <a:xfrm>
            <a:off x="5976938" y="3892550"/>
            <a:ext cx="1419225"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149" name="Line 493"/>
          <p:cNvSpPr>
            <a:spLocks noChangeShapeType="1"/>
          </p:cNvSpPr>
          <p:nvPr/>
        </p:nvSpPr>
        <p:spPr bwMode="auto">
          <a:xfrm>
            <a:off x="5976938" y="4084638"/>
            <a:ext cx="1419225" cy="15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150" name="Line 494"/>
          <p:cNvSpPr>
            <a:spLocks noChangeShapeType="1"/>
          </p:cNvSpPr>
          <p:nvPr/>
        </p:nvSpPr>
        <p:spPr bwMode="auto">
          <a:xfrm>
            <a:off x="5976938" y="4278313"/>
            <a:ext cx="1419225" cy="15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151" name="Line 495"/>
          <p:cNvSpPr>
            <a:spLocks noChangeShapeType="1"/>
          </p:cNvSpPr>
          <p:nvPr/>
        </p:nvSpPr>
        <p:spPr bwMode="auto">
          <a:xfrm>
            <a:off x="5976938" y="4470400"/>
            <a:ext cx="1419225"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152" name="Freeform 496"/>
          <p:cNvSpPr>
            <a:spLocks/>
          </p:cNvSpPr>
          <p:nvPr/>
        </p:nvSpPr>
        <p:spPr bwMode="auto">
          <a:xfrm>
            <a:off x="6715125" y="5932488"/>
            <a:ext cx="361950" cy="112712"/>
          </a:xfrm>
          <a:custGeom>
            <a:avLst/>
            <a:gdLst>
              <a:gd name="T0" fmla="*/ 207 w 228"/>
              <a:gd name="T1" fmla="*/ 0 h 71"/>
              <a:gd name="T2" fmla="*/ 228 w 228"/>
              <a:gd name="T3" fmla="*/ 71 h 71"/>
              <a:gd name="T4" fmla="*/ 20 w 228"/>
              <a:gd name="T5" fmla="*/ 71 h 71"/>
              <a:gd name="T6" fmla="*/ 0 w 228"/>
              <a:gd name="T7" fmla="*/ 9 h 71"/>
              <a:gd name="T8" fmla="*/ 207 w 228"/>
              <a:gd name="T9" fmla="*/ 0 h 71"/>
            </a:gdLst>
            <a:ahLst/>
            <a:cxnLst>
              <a:cxn ang="0">
                <a:pos x="T0" y="T1"/>
              </a:cxn>
              <a:cxn ang="0">
                <a:pos x="T2" y="T3"/>
              </a:cxn>
              <a:cxn ang="0">
                <a:pos x="T4" y="T5"/>
              </a:cxn>
              <a:cxn ang="0">
                <a:pos x="T6" y="T7"/>
              </a:cxn>
              <a:cxn ang="0">
                <a:pos x="T8" y="T9"/>
              </a:cxn>
            </a:cxnLst>
            <a:rect l="0" t="0" r="r" b="b"/>
            <a:pathLst>
              <a:path w="228" h="71">
                <a:moveTo>
                  <a:pt x="207" y="0"/>
                </a:moveTo>
                <a:lnTo>
                  <a:pt x="228" y="71"/>
                </a:lnTo>
                <a:lnTo>
                  <a:pt x="20" y="71"/>
                </a:lnTo>
                <a:lnTo>
                  <a:pt x="0" y="9"/>
                </a:lnTo>
                <a:lnTo>
                  <a:pt x="207" y="0"/>
                </a:lnTo>
                <a:close/>
              </a:path>
            </a:pathLst>
          </a:cu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153" name="Freeform 497"/>
          <p:cNvSpPr>
            <a:spLocks/>
          </p:cNvSpPr>
          <p:nvPr/>
        </p:nvSpPr>
        <p:spPr bwMode="auto">
          <a:xfrm>
            <a:off x="6715125" y="5932488"/>
            <a:ext cx="361950" cy="112712"/>
          </a:xfrm>
          <a:custGeom>
            <a:avLst/>
            <a:gdLst>
              <a:gd name="T0" fmla="*/ 207 w 228"/>
              <a:gd name="T1" fmla="*/ 0 h 71"/>
              <a:gd name="T2" fmla="*/ 228 w 228"/>
              <a:gd name="T3" fmla="*/ 71 h 71"/>
              <a:gd name="T4" fmla="*/ 20 w 228"/>
              <a:gd name="T5" fmla="*/ 71 h 71"/>
              <a:gd name="T6" fmla="*/ 0 w 228"/>
              <a:gd name="T7" fmla="*/ 9 h 71"/>
            </a:gdLst>
            <a:ahLst/>
            <a:cxnLst>
              <a:cxn ang="0">
                <a:pos x="T0" y="T1"/>
              </a:cxn>
              <a:cxn ang="0">
                <a:pos x="T2" y="T3"/>
              </a:cxn>
              <a:cxn ang="0">
                <a:pos x="T4" y="T5"/>
              </a:cxn>
              <a:cxn ang="0">
                <a:pos x="T6" y="T7"/>
              </a:cxn>
            </a:cxnLst>
            <a:rect l="0" t="0" r="r" b="b"/>
            <a:pathLst>
              <a:path w="228" h="71">
                <a:moveTo>
                  <a:pt x="207" y="0"/>
                </a:moveTo>
                <a:lnTo>
                  <a:pt x="228" y="71"/>
                </a:lnTo>
                <a:lnTo>
                  <a:pt x="20" y="71"/>
                </a:lnTo>
                <a:lnTo>
                  <a:pt x="0" y="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154" name="Freeform 498"/>
          <p:cNvSpPr>
            <a:spLocks/>
          </p:cNvSpPr>
          <p:nvPr/>
        </p:nvSpPr>
        <p:spPr bwMode="auto">
          <a:xfrm>
            <a:off x="3706813" y="541338"/>
            <a:ext cx="84137" cy="50800"/>
          </a:xfrm>
          <a:custGeom>
            <a:avLst/>
            <a:gdLst>
              <a:gd name="T0" fmla="*/ 6 w 53"/>
              <a:gd name="T1" fmla="*/ 14 h 32"/>
              <a:gd name="T2" fmla="*/ 6 w 53"/>
              <a:gd name="T3" fmla="*/ 14 h 32"/>
              <a:gd name="T4" fmla="*/ 6 w 53"/>
              <a:gd name="T5" fmla="*/ 23 h 32"/>
              <a:gd name="T6" fmla="*/ 0 w 53"/>
              <a:gd name="T7" fmla="*/ 32 h 32"/>
              <a:gd name="T8" fmla="*/ 0 w 53"/>
              <a:gd name="T9" fmla="*/ 32 h 32"/>
              <a:gd name="T10" fmla="*/ 26 w 53"/>
              <a:gd name="T11" fmla="*/ 23 h 32"/>
              <a:gd name="T12" fmla="*/ 53 w 53"/>
              <a:gd name="T13" fmla="*/ 14 h 32"/>
              <a:gd name="T14" fmla="*/ 53 w 53"/>
              <a:gd name="T15" fmla="*/ 14 h 32"/>
              <a:gd name="T16" fmla="*/ 26 w 53"/>
              <a:gd name="T17" fmla="*/ 9 h 32"/>
              <a:gd name="T18" fmla="*/ 3 w 53"/>
              <a:gd name="T19" fmla="*/ 0 h 32"/>
              <a:gd name="T20" fmla="*/ 3 w 53"/>
              <a:gd name="T21" fmla="*/ 0 h 32"/>
              <a:gd name="T22" fmla="*/ 6 w 53"/>
              <a:gd name="T23" fmla="*/ 12 h 32"/>
              <a:gd name="T24" fmla="*/ 6 w 53"/>
              <a:gd name="T25" fmla="*/ 14 h 32"/>
              <a:gd name="T26" fmla="*/ 6 w 53"/>
              <a:gd name="T27" fmla="*/ 14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3" h="32">
                <a:moveTo>
                  <a:pt x="6" y="14"/>
                </a:moveTo>
                <a:lnTo>
                  <a:pt x="6" y="14"/>
                </a:lnTo>
                <a:lnTo>
                  <a:pt x="6" y="23"/>
                </a:lnTo>
                <a:lnTo>
                  <a:pt x="0" y="32"/>
                </a:lnTo>
                <a:lnTo>
                  <a:pt x="0" y="32"/>
                </a:lnTo>
                <a:lnTo>
                  <a:pt x="26" y="23"/>
                </a:lnTo>
                <a:lnTo>
                  <a:pt x="53" y="14"/>
                </a:lnTo>
                <a:lnTo>
                  <a:pt x="53" y="14"/>
                </a:lnTo>
                <a:lnTo>
                  <a:pt x="26" y="9"/>
                </a:lnTo>
                <a:lnTo>
                  <a:pt x="3" y="0"/>
                </a:lnTo>
                <a:lnTo>
                  <a:pt x="3" y="0"/>
                </a:lnTo>
                <a:lnTo>
                  <a:pt x="6" y="12"/>
                </a:lnTo>
                <a:lnTo>
                  <a:pt x="6" y="14"/>
                </a:lnTo>
                <a:lnTo>
                  <a:pt x="6" y="14"/>
                </a:lnTo>
                <a:close/>
              </a:path>
            </a:pathLst>
          </a:custGeom>
          <a:solidFill>
            <a:srgbClr val="000000"/>
          </a:solidFill>
          <a:ln w="9525">
            <a:solidFill>
              <a:srgbClr val="000000"/>
            </a:solidFill>
            <a:prstDash val="solid"/>
            <a:round/>
            <a:headEnd/>
            <a:tailEnd/>
          </a:ln>
        </p:spPr>
        <p:txBody>
          <a:bodyPr/>
          <a:lstStyle/>
          <a:p>
            <a:endParaRPr lang="en-US"/>
          </a:p>
        </p:txBody>
      </p:sp>
      <p:sp>
        <p:nvSpPr>
          <p:cNvPr id="71155" name="Freeform 499"/>
          <p:cNvSpPr>
            <a:spLocks/>
          </p:cNvSpPr>
          <p:nvPr/>
        </p:nvSpPr>
        <p:spPr bwMode="auto">
          <a:xfrm>
            <a:off x="3433763" y="1466850"/>
            <a:ext cx="84137" cy="52388"/>
          </a:xfrm>
          <a:custGeom>
            <a:avLst/>
            <a:gdLst>
              <a:gd name="T0" fmla="*/ 47 w 53"/>
              <a:gd name="T1" fmla="*/ 15 h 33"/>
              <a:gd name="T2" fmla="*/ 47 w 53"/>
              <a:gd name="T3" fmla="*/ 15 h 33"/>
              <a:gd name="T4" fmla="*/ 50 w 53"/>
              <a:gd name="T5" fmla="*/ 24 h 33"/>
              <a:gd name="T6" fmla="*/ 53 w 53"/>
              <a:gd name="T7" fmla="*/ 33 h 33"/>
              <a:gd name="T8" fmla="*/ 53 w 53"/>
              <a:gd name="T9" fmla="*/ 33 h 33"/>
              <a:gd name="T10" fmla="*/ 27 w 53"/>
              <a:gd name="T11" fmla="*/ 24 h 33"/>
              <a:gd name="T12" fmla="*/ 0 w 53"/>
              <a:gd name="T13" fmla="*/ 15 h 33"/>
              <a:gd name="T14" fmla="*/ 0 w 53"/>
              <a:gd name="T15" fmla="*/ 15 h 33"/>
              <a:gd name="T16" fmla="*/ 27 w 53"/>
              <a:gd name="T17" fmla="*/ 9 h 33"/>
              <a:gd name="T18" fmla="*/ 53 w 53"/>
              <a:gd name="T19" fmla="*/ 0 h 33"/>
              <a:gd name="T20" fmla="*/ 53 w 53"/>
              <a:gd name="T21" fmla="*/ 0 h 33"/>
              <a:gd name="T22" fmla="*/ 50 w 53"/>
              <a:gd name="T23" fmla="*/ 12 h 33"/>
              <a:gd name="T24" fmla="*/ 47 w 53"/>
              <a:gd name="T25" fmla="*/ 15 h 33"/>
              <a:gd name="T26" fmla="*/ 47 w 53"/>
              <a:gd name="T27" fmla="*/ 1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3" h="33">
                <a:moveTo>
                  <a:pt x="47" y="15"/>
                </a:moveTo>
                <a:lnTo>
                  <a:pt x="47" y="15"/>
                </a:lnTo>
                <a:lnTo>
                  <a:pt x="50" y="24"/>
                </a:lnTo>
                <a:lnTo>
                  <a:pt x="53" y="33"/>
                </a:lnTo>
                <a:lnTo>
                  <a:pt x="53" y="33"/>
                </a:lnTo>
                <a:lnTo>
                  <a:pt x="27" y="24"/>
                </a:lnTo>
                <a:lnTo>
                  <a:pt x="0" y="15"/>
                </a:lnTo>
                <a:lnTo>
                  <a:pt x="0" y="15"/>
                </a:lnTo>
                <a:lnTo>
                  <a:pt x="27" y="9"/>
                </a:lnTo>
                <a:lnTo>
                  <a:pt x="53" y="0"/>
                </a:lnTo>
                <a:lnTo>
                  <a:pt x="53" y="0"/>
                </a:lnTo>
                <a:lnTo>
                  <a:pt x="50" y="12"/>
                </a:lnTo>
                <a:lnTo>
                  <a:pt x="47" y="15"/>
                </a:lnTo>
                <a:lnTo>
                  <a:pt x="47" y="15"/>
                </a:lnTo>
                <a:close/>
              </a:path>
            </a:pathLst>
          </a:custGeom>
          <a:solidFill>
            <a:srgbClr val="000000"/>
          </a:solidFill>
          <a:ln w="9525">
            <a:solidFill>
              <a:srgbClr val="000000"/>
            </a:solidFill>
            <a:prstDash val="solid"/>
            <a:round/>
            <a:headEnd/>
            <a:tailEnd/>
          </a:ln>
        </p:spPr>
        <p:txBody>
          <a:bodyPr/>
          <a:lstStyle/>
          <a:p>
            <a:endParaRPr lang="en-US"/>
          </a:p>
        </p:txBody>
      </p:sp>
      <p:sp>
        <p:nvSpPr>
          <p:cNvPr id="71156" name="Freeform 500"/>
          <p:cNvSpPr>
            <a:spLocks/>
          </p:cNvSpPr>
          <p:nvPr/>
        </p:nvSpPr>
        <p:spPr bwMode="auto">
          <a:xfrm>
            <a:off x="5164138" y="1006475"/>
            <a:ext cx="79375" cy="46038"/>
          </a:xfrm>
          <a:custGeom>
            <a:avLst/>
            <a:gdLst>
              <a:gd name="T0" fmla="*/ 3 w 50"/>
              <a:gd name="T1" fmla="*/ 15 h 29"/>
              <a:gd name="T2" fmla="*/ 3 w 50"/>
              <a:gd name="T3" fmla="*/ 15 h 29"/>
              <a:gd name="T4" fmla="*/ 3 w 50"/>
              <a:gd name="T5" fmla="*/ 24 h 29"/>
              <a:gd name="T6" fmla="*/ 0 w 50"/>
              <a:gd name="T7" fmla="*/ 29 h 29"/>
              <a:gd name="T8" fmla="*/ 0 w 50"/>
              <a:gd name="T9" fmla="*/ 29 h 29"/>
              <a:gd name="T10" fmla="*/ 23 w 50"/>
              <a:gd name="T11" fmla="*/ 21 h 29"/>
              <a:gd name="T12" fmla="*/ 50 w 50"/>
              <a:gd name="T13" fmla="*/ 15 h 29"/>
              <a:gd name="T14" fmla="*/ 50 w 50"/>
              <a:gd name="T15" fmla="*/ 15 h 29"/>
              <a:gd name="T16" fmla="*/ 23 w 50"/>
              <a:gd name="T17" fmla="*/ 9 h 29"/>
              <a:gd name="T18" fmla="*/ 0 w 50"/>
              <a:gd name="T19" fmla="*/ 0 h 29"/>
              <a:gd name="T20" fmla="*/ 0 w 50"/>
              <a:gd name="T21" fmla="*/ 0 h 29"/>
              <a:gd name="T22" fmla="*/ 3 w 50"/>
              <a:gd name="T23" fmla="*/ 9 h 29"/>
              <a:gd name="T24" fmla="*/ 3 w 50"/>
              <a:gd name="T25" fmla="*/ 15 h 29"/>
              <a:gd name="T26" fmla="*/ 3 w 50"/>
              <a:gd name="T27" fmla="*/ 1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29">
                <a:moveTo>
                  <a:pt x="3" y="15"/>
                </a:moveTo>
                <a:lnTo>
                  <a:pt x="3" y="15"/>
                </a:lnTo>
                <a:lnTo>
                  <a:pt x="3" y="24"/>
                </a:lnTo>
                <a:lnTo>
                  <a:pt x="0" y="29"/>
                </a:lnTo>
                <a:lnTo>
                  <a:pt x="0" y="29"/>
                </a:lnTo>
                <a:lnTo>
                  <a:pt x="23" y="21"/>
                </a:lnTo>
                <a:lnTo>
                  <a:pt x="50" y="15"/>
                </a:lnTo>
                <a:lnTo>
                  <a:pt x="50" y="15"/>
                </a:lnTo>
                <a:lnTo>
                  <a:pt x="23" y="9"/>
                </a:lnTo>
                <a:lnTo>
                  <a:pt x="0" y="0"/>
                </a:lnTo>
                <a:lnTo>
                  <a:pt x="0" y="0"/>
                </a:lnTo>
                <a:lnTo>
                  <a:pt x="3" y="9"/>
                </a:lnTo>
                <a:lnTo>
                  <a:pt x="3" y="15"/>
                </a:lnTo>
                <a:lnTo>
                  <a:pt x="3" y="15"/>
                </a:lnTo>
                <a:close/>
              </a:path>
            </a:pathLst>
          </a:custGeom>
          <a:solidFill>
            <a:srgbClr val="000000"/>
          </a:solidFill>
          <a:ln w="9525">
            <a:solidFill>
              <a:srgbClr val="000000"/>
            </a:solidFill>
            <a:prstDash val="solid"/>
            <a:round/>
            <a:headEnd/>
            <a:tailEnd/>
          </a:ln>
        </p:spPr>
        <p:txBody>
          <a:bodyPr/>
          <a:lstStyle/>
          <a:p>
            <a:endParaRPr lang="en-US"/>
          </a:p>
        </p:txBody>
      </p:sp>
      <p:sp>
        <p:nvSpPr>
          <p:cNvPr id="71157" name="Freeform 501"/>
          <p:cNvSpPr>
            <a:spLocks/>
          </p:cNvSpPr>
          <p:nvPr/>
        </p:nvSpPr>
        <p:spPr bwMode="auto">
          <a:xfrm>
            <a:off x="6262688" y="1006475"/>
            <a:ext cx="85725" cy="46038"/>
          </a:xfrm>
          <a:custGeom>
            <a:avLst/>
            <a:gdLst>
              <a:gd name="T0" fmla="*/ 6 w 54"/>
              <a:gd name="T1" fmla="*/ 15 h 29"/>
              <a:gd name="T2" fmla="*/ 6 w 54"/>
              <a:gd name="T3" fmla="*/ 15 h 29"/>
              <a:gd name="T4" fmla="*/ 3 w 54"/>
              <a:gd name="T5" fmla="*/ 24 h 29"/>
              <a:gd name="T6" fmla="*/ 0 w 54"/>
              <a:gd name="T7" fmla="*/ 29 h 29"/>
              <a:gd name="T8" fmla="*/ 0 w 54"/>
              <a:gd name="T9" fmla="*/ 29 h 29"/>
              <a:gd name="T10" fmla="*/ 27 w 54"/>
              <a:gd name="T11" fmla="*/ 21 h 29"/>
              <a:gd name="T12" fmla="*/ 54 w 54"/>
              <a:gd name="T13" fmla="*/ 15 h 29"/>
              <a:gd name="T14" fmla="*/ 54 w 54"/>
              <a:gd name="T15" fmla="*/ 15 h 29"/>
              <a:gd name="T16" fmla="*/ 27 w 54"/>
              <a:gd name="T17" fmla="*/ 9 h 29"/>
              <a:gd name="T18" fmla="*/ 0 w 54"/>
              <a:gd name="T19" fmla="*/ 0 h 29"/>
              <a:gd name="T20" fmla="*/ 0 w 54"/>
              <a:gd name="T21" fmla="*/ 0 h 29"/>
              <a:gd name="T22" fmla="*/ 6 w 54"/>
              <a:gd name="T23" fmla="*/ 9 h 29"/>
              <a:gd name="T24" fmla="*/ 6 w 54"/>
              <a:gd name="T25" fmla="*/ 15 h 29"/>
              <a:gd name="T26" fmla="*/ 6 w 54"/>
              <a:gd name="T27" fmla="*/ 1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 h="29">
                <a:moveTo>
                  <a:pt x="6" y="15"/>
                </a:moveTo>
                <a:lnTo>
                  <a:pt x="6" y="15"/>
                </a:lnTo>
                <a:lnTo>
                  <a:pt x="3" y="24"/>
                </a:lnTo>
                <a:lnTo>
                  <a:pt x="0" y="29"/>
                </a:lnTo>
                <a:lnTo>
                  <a:pt x="0" y="29"/>
                </a:lnTo>
                <a:lnTo>
                  <a:pt x="27" y="21"/>
                </a:lnTo>
                <a:lnTo>
                  <a:pt x="54" y="15"/>
                </a:lnTo>
                <a:lnTo>
                  <a:pt x="54" y="15"/>
                </a:lnTo>
                <a:lnTo>
                  <a:pt x="27" y="9"/>
                </a:lnTo>
                <a:lnTo>
                  <a:pt x="0" y="0"/>
                </a:lnTo>
                <a:lnTo>
                  <a:pt x="0" y="0"/>
                </a:lnTo>
                <a:lnTo>
                  <a:pt x="6" y="9"/>
                </a:lnTo>
                <a:lnTo>
                  <a:pt x="6" y="15"/>
                </a:lnTo>
                <a:lnTo>
                  <a:pt x="6" y="15"/>
                </a:lnTo>
                <a:close/>
              </a:path>
            </a:pathLst>
          </a:custGeom>
          <a:solidFill>
            <a:srgbClr val="000000"/>
          </a:solidFill>
          <a:ln w="9525">
            <a:solidFill>
              <a:srgbClr val="000000"/>
            </a:solidFill>
            <a:prstDash val="solid"/>
            <a:round/>
            <a:headEnd/>
            <a:tailEnd/>
          </a:ln>
        </p:spPr>
        <p:txBody>
          <a:bodyPr/>
          <a:lstStyle/>
          <a:p>
            <a:endParaRPr lang="en-US"/>
          </a:p>
        </p:txBody>
      </p:sp>
      <p:sp>
        <p:nvSpPr>
          <p:cNvPr id="71158" name="Freeform 502"/>
          <p:cNvSpPr>
            <a:spLocks/>
          </p:cNvSpPr>
          <p:nvPr/>
        </p:nvSpPr>
        <p:spPr bwMode="auto">
          <a:xfrm>
            <a:off x="2874963" y="2617788"/>
            <a:ext cx="50800" cy="85725"/>
          </a:xfrm>
          <a:custGeom>
            <a:avLst/>
            <a:gdLst>
              <a:gd name="T0" fmla="*/ 15 w 32"/>
              <a:gd name="T1" fmla="*/ 6 h 54"/>
              <a:gd name="T2" fmla="*/ 15 w 32"/>
              <a:gd name="T3" fmla="*/ 6 h 54"/>
              <a:gd name="T4" fmla="*/ 23 w 32"/>
              <a:gd name="T5" fmla="*/ 3 h 54"/>
              <a:gd name="T6" fmla="*/ 32 w 32"/>
              <a:gd name="T7" fmla="*/ 0 h 54"/>
              <a:gd name="T8" fmla="*/ 32 w 32"/>
              <a:gd name="T9" fmla="*/ 0 h 54"/>
              <a:gd name="T10" fmla="*/ 23 w 32"/>
              <a:gd name="T11" fmla="*/ 27 h 54"/>
              <a:gd name="T12" fmla="*/ 15 w 32"/>
              <a:gd name="T13" fmla="*/ 54 h 54"/>
              <a:gd name="T14" fmla="*/ 15 w 32"/>
              <a:gd name="T15" fmla="*/ 54 h 54"/>
              <a:gd name="T16" fmla="*/ 9 w 32"/>
              <a:gd name="T17" fmla="*/ 27 h 54"/>
              <a:gd name="T18" fmla="*/ 0 w 32"/>
              <a:gd name="T19" fmla="*/ 0 h 54"/>
              <a:gd name="T20" fmla="*/ 0 w 32"/>
              <a:gd name="T21" fmla="*/ 0 h 54"/>
              <a:gd name="T22" fmla="*/ 9 w 32"/>
              <a:gd name="T23" fmla="*/ 6 h 54"/>
              <a:gd name="T24" fmla="*/ 15 w 32"/>
              <a:gd name="T25" fmla="*/ 6 h 54"/>
              <a:gd name="T26" fmla="*/ 15 w 32"/>
              <a:gd name="T27" fmla="*/ 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 h="54">
                <a:moveTo>
                  <a:pt x="15" y="6"/>
                </a:moveTo>
                <a:lnTo>
                  <a:pt x="15" y="6"/>
                </a:lnTo>
                <a:lnTo>
                  <a:pt x="23" y="3"/>
                </a:lnTo>
                <a:lnTo>
                  <a:pt x="32" y="0"/>
                </a:lnTo>
                <a:lnTo>
                  <a:pt x="32" y="0"/>
                </a:lnTo>
                <a:lnTo>
                  <a:pt x="23" y="27"/>
                </a:lnTo>
                <a:lnTo>
                  <a:pt x="15" y="54"/>
                </a:lnTo>
                <a:lnTo>
                  <a:pt x="15" y="54"/>
                </a:lnTo>
                <a:lnTo>
                  <a:pt x="9" y="27"/>
                </a:lnTo>
                <a:lnTo>
                  <a:pt x="0" y="0"/>
                </a:lnTo>
                <a:lnTo>
                  <a:pt x="0" y="0"/>
                </a:lnTo>
                <a:lnTo>
                  <a:pt x="9" y="6"/>
                </a:lnTo>
                <a:lnTo>
                  <a:pt x="15" y="6"/>
                </a:lnTo>
                <a:lnTo>
                  <a:pt x="15" y="6"/>
                </a:lnTo>
                <a:close/>
              </a:path>
            </a:pathLst>
          </a:custGeom>
          <a:solidFill>
            <a:srgbClr val="000000"/>
          </a:solidFill>
          <a:ln w="9525">
            <a:solidFill>
              <a:srgbClr val="000000"/>
            </a:solidFill>
            <a:prstDash val="solid"/>
            <a:round/>
            <a:headEnd/>
            <a:tailEnd/>
          </a:ln>
        </p:spPr>
        <p:txBody>
          <a:bodyPr/>
          <a:lstStyle/>
          <a:p>
            <a:endParaRPr lang="en-US"/>
          </a:p>
        </p:txBody>
      </p:sp>
      <p:sp>
        <p:nvSpPr>
          <p:cNvPr id="71159" name="Freeform 503"/>
          <p:cNvSpPr>
            <a:spLocks/>
          </p:cNvSpPr>
          <p:nvPr/>
        </p:nvSpPr>
        <p:spPr bwMode="auto">
          <a:xfrm>
            <a:off x="5459413" y="2617788"/>
            <a:ext cx="52387" cy="85725"/>
          </a:xfrm>
          <a:custGeom>
            <a:avLst/>
            <a:gdLst>
              <a:gd name="T0" fmla="*/ 18 w 33"/>
              <a:gd name="T1" fmla="*/ 6 h 54"/>
              <a:gd name="T2" fmla="*/ 18 w 33"/>
              <a:gd name="T3" fmla="*/ 6 h 54"/>
              <a:gd name="T4" fmla="*/ 24 w 33"/>
              <a:gd name="T5" fmla="*/ 3 h 54"/>
              <a:gd name="T6" fmla="*/ 33 w 33"/>
              <a:gd name="T7" fmla="*/ 0 h 54"/>
              <a:gd name="T8" fmla="*/ 33 w 33"/>
              <a:gd name="T9" fmla="*/ 0 h 54"/>
              <a:gd name="T10" fmla="*/ 24 w 33"/>
              <a:gd name="T11" fmla="*/ 27 h 54"/>
              <a:gd name="T12" fmla="*/ 18 w 33"/>
              <a:gd name="T13" fmla="*/ 54 h 54"/>
              <a:gd name="T14" fmla="*/ 18 w 33"/>
              <a:gd name="T15" fmla="*/ 54 h 54"/>
              <a:gd name="T16" fmla="*/ 9 w 33"/>
              <a:gd name="T17" fmla="*/ 27 h 54"/>
              <a:gd name="T18" fmla="*/ 0 w 33"/>
              <a:gd name="T19" fmla="*/ 0 h 54"/>
              <a:gd name="T20" fmla="*/ 0 w 33"/>
              <a:gd name="T21" fmla="*/ 0 h 54"/>
              <a:gd name="T22" fmla="*/ 12 w 33"/>
              <a:gd name="T23" fmla="*/ 6 h 54"/>
              <a:gd name="T24" fmla="*/ 18 w 33"/>
              <a:gd name="T25" fmla="*/ 6 h 54"/>
              <a:gd name="T26" fmla="*/ 18 w 33"/>
              <a:gd name="T27" fmla="*/ 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 h="54">
                <a:moveTo>
                  <a:pt x="18" y="6"/>
                </a:moveTo>
                <a:lnTo>
                  <a:pt x="18" y="6"/>
                </a:lnTo>
                <a:lnTo>
                  <a:pt x="24" y="3"/>
                </a:lnTo>
                <a:lnTo>
                  <a:pt x="33" y="0"/>
                </a:lnTo>
                <a:lnTo>
                  <a:pt x="33" y="0"/>
                </a:lnTo>
                <a:lnTo>
                  <a:pt x="24" y="27"/>
                </a:lnTo>
                <a:lnTo>
                  <a:pt x="18" y="54"/>
                </a:lnTo>
                <a:lnTo>
                  <a:pt x="18" y="54"/>
                </a:lnTo>
                <a:lnTo>
                  <a:pt x="9" y="27"/>
                </a:lnTo>
                <a:lnTo>
                  <a:pt x="0" y="0"/>
                </a:lnTo>
                <a:lnTo>
                  <a:pt x="0" y="0"/>
                </a:lnTo>
                <a:lnTo>
                  <a:pt x="12" y="6"/>
                </a:lnTo>
                <a:lnTo>
                  <a:pt x="18" y="6"/>
                </a:lnTo>
                <a:lnTo>
                  <a:pt x="18" y="6"/>
                </a:lnTo>
                <a:close/>
              </a:path>
            </a:pathLst>
          </a:custGeom>
          <a:solidFill>
            <a:srgbClr val="000000"/>
          </a:solidFill>
          <a:ln w="9525">
            <a:solidFill>
              <a:srgbClr val="000000"/>
            </a:solidFill>
            <a:prstDash val="solid"/>
            <a:round/>
            <a:headEnd/>
            <a:tailEnd/>
          </a:ln>
        </p:spPr>
        <p:txBody>
          <a:bodyPr/>
          <a:lstStyle/>
          <a:p>
            <a:endParaRPr lang="en-US"/>
          </a:p>
        </p:txBody>
      </p:sp>
      <p:sp>
        <p:nvSpPr>
          <p:cNvPr id="71160" name="Freeform 504"/>
          <p:cNvSpPr>
            <a:spLocks/>
          </p:cNvSpPr>
          <p:nvPr/>
        </p:nvSpPr>
        <p:spPr bwMode="auto">
          <a:xfrm>
            <a:off x="7931150" y="2617788"/>
            <a:ext cx="47625" cy="85725"/>
          </a:xfrm>
          <a:custGeom>
            <a:avLst/>
            <a:gdLst>
              <a:gd name="T0" fmla="*/ 15 w 30"/>
              <a:gd name="T1" fmla="*/ 6 h 54"/>
              <a:gd name="T2" fmla="*/ 15 w 30"/>
              <a:gd name="T3" fmla="*/ 6 h 54"/>
              <a:gd name="T4" fmla="*/ 24 w 30"/>
              <a:gd name="T5" fmla="*/ 3 h 54"/>
              <a:gd name="T6" fmla="*/ 30 w 30"/>
              <a:gd name="T7" fmla="*/ 0 h 54"/>
              <a:gd name="T8" fmla="*/ 30 w 30"/>
              <a:gd name="T9" fmla="*/ 0 h 54"/>
              <a:gd name="T10" fmla="*/ 21 w 30"/>
              <a:gd name="T11" fmla="*/ 27 h 54"/>
              <a:gd name="T12" fmla="*/ 15 w 30"/>
              <a:gd name="T13" fmla="*/ 54 h 54"/>
              <a:gd name="T14" fmla="*/ 15 w 30"/>
              <a:gd name="T15" fmla="*/ 54 h 54"/>
              <a:gd name="T16" fmla="*/ 9 w 30"/>
              <a:gd name="T17" fmla="*/ 27 h 54"/>
              <a:gd name="T18" fmla="*/ 0 w 30"/>
              <a:gd name="T19" fmla="*/ 0 h 54"/>
              <a:gd name="T20" fmla="*/ 0 w 30"/>
              <a:gd name="T21" fmla="*/ 0 h 54"/>
              <a:gd name="T22" fmla="*/ 9 w 30"/>
              <a:gd name="T23" fmla="*/ 6 h 54"/>
              <a:gd name="T24" fmla="*/ 15 w 30"/>
              <a:gd name="T25" fmla="*/ 6 h 54"/>
              <a:gd name="T26" fmla="*/ 15 w 30"/>
              <a:gd name="T27" fmla="*/ 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 h="54">
                <a:moveTo>
                  <a:pt x="15" y="6"/>
                </a:moveTo>
                <a:lnTo>
                  <a:pt x="15" y="6"/>
                </a:lnTo>
                <a:lnTo>
                  <a:pt x="24" y="3"/>
                </a:lnTo>
                <a:lnTo>
                  <a:pt x="30" y="0"/>
                </a:lnTo>
                <a:lnTo>
                  <a:pt x="30" y="0"/>
                </a:lnTo>
                <a:lnTo>
                  <a:pt x="21" y="27"/>
                </a:lnTo>
                <a:lnTo>
                  <a:pt x="15" y="54"/>
                </a:lnTo>
                <a:lnTo>
                  <a:pt x="15" y="54"/>
                </a:lnTo>
                <a:lnTo>
                  <a:pt x="9" y="27"/>
                </a:lnTo>
                <a:lnTo>
                  <a:pt x="0" y="0"/>
                </a:lnTo>
                <a:lnTo>
                  <a:pt x="0" y="0"/>
                </a:lnTo>
                <a:lnTo>
                  <a:pt x="9" y="6"/>
                </a:lnTo>
                <a:lnTo>
                  <a:pt x="15" y="6"/>
                </a:lnTo>
                <a:lnTo>
                  <a:pt x="15" y="6"/>
                </a:lnTo>
                <a:close/>
              </a:path>
            </a:pathLst>
          </a:custGeom>
          <a:solidFill>
            <a:srgbClr val="000000"/>
          </a:solidFill>
          <a:ln w="9525">
            <a:solidFill>
              <a:srgbClr val="000000"/>
            </a:solidFill>
            <a:prstDash val="solid"/>
            <a:round/>
            <a:headEnd/>
            <a:tailEnd/>
          </a:ln>
        </p:spPr>
        <p:txBody>
          <a:bodyPr/>
          <a:lstStyle/>
          <a:p>
            <a:endParaRPr lang="en-US"/>
          </a:p>
        </p:txBody>
      </p:sp>
      <p:sp>
        <p:nvSpPr>
          <p:cNvPr id="71161" name="Freeform 505"/>
          <p:cNvSpPr>
            <a:spLocks/>
          </p:cNvSpPr>
          <p:nvPr/>
        </p:nvSpPr>
        <p:spPr bwMode="auto">
          <a:xfrm>
            <a:off x="4910138" y="2708275"/>
            <a:ext cx="84137" cy="50800"/>
          </a:xfrm>
          <a:custGeom>
            <a:avLst/>
            <a:gdLst>
              <a:gd name="T0" fmla="*/ 3 w 53"/>
              <a:gd name="T1" fmla="*/ 17 h 32"/>
              <a:gd name="T2" fmla="*/ 3 w 53"/>
              <a:gd name="T3" fmla="*/ 17 h 32"/>
              <a:gd name="T4" fmla="*/ 3 w 53"/>
              <a:gd name="T5" fmla="*/ 26 h 32"/>
              <a:gd name="T6" fmla="*/ 0 w 53"/>
              <a:gd name="T7" fmla="*/ 32 h 32"/>
              <a:gd name="T8" fmla="*/ 0 w 53"/>
              <a:gd name="T9" fmla="*/ 32 h 32"/>
              <a:gd name="T10" fmla="*/ 26 w 53"/>
              <a:gd name="T11" fmla="*/ 23 h 32"/>
              <a:gd name="T12" fmla="*/ 53 w 53"/>
              <a:gd name="T13" fmla="*/ 17 h 32"/>
              <a:gd name="T14" fmla="*/ 53 w 53"/>
              <a:gd name="T15" fmla="*/ 17 h 32"/>
              <a:gd name="T16" fmla="*/ 26 w 53"/>
              <a:gd name="T17" fmla="*/ 12 h 32"/>
              <a:gd name="T18" fmla="*/ 0 w 53"/>
              <a:gd name="T19" fmla="*/ 0 h 32"/>
              <a:gd name="T20" fmla="*/ 0 w 53"/>
              <a:gd name="T21" fmla="*/ 0 h 32"/>
              <a:gd name="T22" fmla="*/ 3 w 53"/>
              <a:gd name="T23" fmla="*/ 12 h 32"/>
              <a:gd name="T24" fmla="*/ 3 w 53"/>
              <a:gd name="T25" fmla="*/ 17 h 32"/>
              <a:gd name="T26" fmla="*/ 3 w 53"/>
              <a:gd name="T27" fmla="*/ 17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3" h="32">
                <a:moveTo>
                  <a:pt x="3" y="17"/>
                </a:moveTo>
                <a:lnTo>
                  <a:pt x="3" y="17"/>
                </a:lnTo>
                <a:lnTo>
                  <a:pt x="3" y="26"/>
                </a:lnTo>
                <a:lnTo>
                  <a:pt x="0" y="32"/>
                </a:lnTo>
                <a:lnTo>
                  <a:pt x="0" y="32"/>
                </a:lnTo>
                <a:lnTo>
                  <a:pt x="26" y="23"/>
                </a:lnTo>
                <a:lnTo>
                  <a:pt x="53" y="17"/>
                </a:lnTo>
                <a:lnTo>
                  <a:pt x="53" y="17"/>
                </a:lnTo>
                <a:lnTo>
                  <a:pt x="26" y="12"/>
                </a:lnTo>
                <a:lnTo>
                  <a:pt x="0" y="0"/>
                </a:lnTo>
                <a:lnTo>
                  <a:pt x="0" y="0"/>
                </a:lnTo>
                <a:lnTo>
                  <a:pt x="3" y="12"/>
                </a:lnTo>
                <a:lnTo>
                  <a:pt x="3" y="17"/>
                </a:lnTo>
                <a:lnTo>
                  <a:pt x="3" y="17"/>
                </a:lnTo>
                <a:close/>
              </a:path>
            </a:pathLst>
          </a:custGeom>
          <a:solidFill>
            <a:srgbClr val="000000"/>
          </a:solidFill>
          <a:ln w="9525">
            <a:solidFill>
              <a:srgbClr val="000000"/>
            </a:solidFill>
            <a:prstDash val="solid"/>
            <a:round/>
            <a:headEnd/>
            <a:tailEnd/>
          </a:ln>
        </p:spPr>
        <p:txBody>
          <a:bodyPr/>
          <a:lstStyle/>
          <a:p>
            <a:endParaRPr lang="en-US"/>
          </a:p>
        </p:txBody>
      </p:sp>
      <p:sp>
        <p:nvSpPr>
          <p:cNvPr id="71162" name="Freeform 506"/>
          <p:cNvSpPr>
            <a:spLocks/>
          </p:cNvSpPr>
          <p:nvPr/>
        </p:nvSpPr>
        <p:spPr bwMode="auto">
          <a:xfrm>
            <a:off x="4910138" y="2979738"/>
            <a:ext cx="84137" cy="52387"/>
          </a:xfrm>
          <a:custGeom>
            <a:avLst/>
            <a:gdLst>
              <a:gd name="T0" fmla="*/ 3 w 53"/>
              <a:gd name="T1" fmla="*/ 15 h 33"/>
              <a:gd name="T2" fmla="*/ 3 w 53"/>
              <a:gd name="T3" fmla="*/ 15 h 33"/>
              <a:gd name="T4" fmla="*/ 3 w 53"/>
              <a:gd name="T5" fmla="*/ 24 h 33"/>
              <a:gd name="T6" fmla="*/ 0 w 53"/>
              <a:gd name="T7" fmla="*/ 33 h 33"/>
              <a:gd name="T8" fmla="*/ 0 w 53"/>
              <a:gd name="T9" fmla="*/ 33 h 33"/>
              <a:gd name="T10" fmla="*/ 26 w 53"/>
              <a:gd name="T11" fmla="*/ 24 h 33"/>
              <a:gd name="T12" fmla="*/ 53 w 53"/>
              <a:gd name="T13" fmla="*/ 15 h 33"/>
              <a:gd name="T14" fmla="*/ 53 w 53"/>
              <a:gd name="T15" fmla="*/ 15 h 33"/>
              <a:gd name="T16" fmla="*/ 26 w 53"/>
              <a:gd name="T17" fmla="*/ 9 h 33"/>
              <a:gd name="T18" fmla="*/ 0 w 53"/>
              <a:gd name="T19" fmla="*/ 0 h 33"/>
              <a:gd name="T20" fmla="*/ 0 w 53"/>
              <a:gd name="T21" fmla="*/ 0 h 33"/>
              <a:gd name="T22" fmla="*/ 3 w 53"/>
              <a:gd name="T23" fmla="*/ 12 h 33"/>
              <a:gd name="T24" fmla="*/ 3 w 53"/>
              <a:gd name="T25" fmla="*/ 15 h 33"/>
              <a:gd name="T26" fmla="*/ 3 w 53"/>
              <a:gd name="T27" fmla="*/ 1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3" h="33">
                <a:moveTo>
                  <a:pt x="3" y="15"/>
                </a:moveTo>
                <a:lnTo>
                  <a:pt x="3" y="15"/>
                </a:lnTo>
                <a:lnTo>
                  <a:pt x="3" y="24"/>
                </a:lnTo>
                <a:lnTo>
                  <a:pt x="0" y="33"/>
                </a:lnTo>
                <a:lnTo>
                  <a:pt x="0" y="33"/>
                </a:lnTo>
                <a:lnTo>
                  <a:pt x="26" y="24"/>
                </a:lnTo>
                <a:lnTo>
                  <a:pt x="53" y="15"/>
                </a:lnTo>
                <a:lnTo>
                  <a:pt x="53" y="15"/>
                </a:lnTo>
                <a:lnTo>
                  <a:pt x="26" y="9"/>
                </a:lnTo>
                <a:lnTo>
                  <a:pt x="0" y="0"/>
                </a:lnTo>
                <a:lnTo>
                  <a:pt x="0" y="0"/>
                </a:lnTo>
                <a:lnTo>
                  <a:pt x="3" y="12"/>
                </a:lnTo>
                <a:lnTo>
                  <a:pt x="3" y="15"/>
                </a:lnTo>
                <a:lnTo>
                  <a:pt x="3" y="15"/>
                </a:lnTo>
                <a:close/>
              </a:path>
            </a:pathLst>
          </a:custGeom>
          <a:solidFill>
            <a:srgbClr val="000000"/>
          </a:solidFill>
          <a:ln w="9525">
            <a:solidFill>
              <a:srgbClr val="000000"/>
            </a:solidFill>
            <a:prstDash val="solid"/>
            <a:round/>
            <a:headEnd/>
            <a:tailEnd/>
          </a:ln>
        </p:spPr>
        <p:txBody>
          <a:bodyPr/>
          <a:lstStyle/>
          <a:p>
            <a:endParaRPr lang="en-US"/>
          </a:p>
        </p:txBody>
      </p:sp>
      <p:sp>
        <p:nvSpPr>
          <p:cNvPr id="71163" name="Freeform 507"/>
          <p:cNvSpPr>
            <a:spLocks/>
          </p:cNvSpPr>
          <p:nvPr/>
        </p:nvSpPr>
        <p:spPr bwMode="auto">
          <a:xfrm>
            <a:off x="4910138" y="3252788"/>
            <a:ext cx="84137" cy="52387"/>
          </a:xfrm>
          <a:custGeom>
            <a:avLst/>
            <a:gdLst>
              <a:gd name="T0" fmla="*/ 3 w 53"/>
              <a:gd name="T1" fmla="*/ 15 h 33"/>
              <a:gd name="T2" fmla="*/ 3 w 53"/>
              <a:gd name="T3" fmla="*/ 15 h 33"/>
              <a:gd name="T4" fmla="*/ 3 w 53"/>
              <a:gd name="T5" fmla="*/ 24 h 33"/>
              <a:gd name="T6" fmla="*/ 0 w 53"/>
              <a:gd name="T7" fmla="*/ 33 h 33"/>
              <a:gd name="T8" fmla="*/ 0 w 53"/>
              <a:gd name="T9" fmla="*/ 33 h 33"/>
              <a:gd name="T10" fmla="*/ 26 w 53"/>
              <a:gd name="T11" fmla="*/ 21 h 33"/>
              <a:gd name="T12" fmla="*/ 53 w 53"/>
              <a:gd name="T13" fmla="*/ 15 h 33"/>
              <a:gd name="T14" fmla="*/ 53 w 53"/>
              <a:gd name="T15" fmla="*/ 15 h 33"/>
              <a:gd name="T16" fmla="*/ 26 w 53"/>
              <a:gd name="T17" fmla="*/ 9 h 33"/>
              <a:gd name="T18" fmla="*/ 0 w 53"/>
              <a:gd name="T19" fmla="*/ 0 h 33"/>
              <a:gd name="T20" fmla="*/ 0 w 53"/>
              <a:gd name="T21" fmla="*/ 0 h 33"/>
              <a:gd name="T22" fmla="*/ 3 w 53"/>
              <a:gd name="T23" fmla="*/ 9 h 33"/>
              <a:gd name="T24" fmla="*/ 3 w 53"/>
              <a:gd name="T25" fmla="*/ 15 h 33"/>
              <a:gd name="T26" fmla="*/ 3 w 53"/>
              <a:gd name="T27" fmla="*/ 1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3" h="33">
                <a:moveTo>
                  <a:pt x="3" y="15"/>
                </a:moveTo>
                <a:lnTo>
                  <a:pt x="3" y="15"/>
                </a:lnTo>
                <a:lnTo>
                  <a:pt x="3" y="24"/>
                </a:lnTo>
                <a:lnTo>
                  <a:pt x="0" y="33"/>
                </a:lnTo>
                <a:lnTo>
                  <a:pt x="0" y="33"/>
                </a:lnTo>
                <a:lnTo>
                  <a:pt x="26" y="21"/>
                </a:lnTo>
                <a:lnTo>
                  <a:pt x="53" y="15"/>
                </a:lnTo>
                <a:lnTo>
                  <a:pt x="53" y="15"/>
                </a:lnTo>
                <a:lnTo>
                  <a:pt x="26" y="9"/>
                </a:lnTo>
                <a:lnTo>
                  <a:pt x="0" y="0"/>
                </a:lnTo>
                <a:lnTo>
                  <a:pt x="0" y="0"/>
                </a:lnTo>
                <a:lnTo>
                  <a:pt x="3" y="9"/>
                </a:lnTo>
                <a:lnTo>
                  <a:pt x="3" y="15"/>
                </a:lnTo>
                <a:lnTo>
                  <a:pt x="3" y="15"/>
                </a:lnTo>
                <a:close/>
              </a:path>
            </a:pathLst>
          </a:custGeom>
          <a:solidFill>
            <a:srgbClr val="000000"/>
          </a:solidFill>
          <a:ln w="9525">
            <a:solidFill>
              <a:srgbClr val="000000"/>
            </a:solidFill>
            <a:prstDash val="solid"/>
            <a:round/>
            <a:headEnd/>
            <a:tailEnd/>
          </a:ln>
        </p:spPr>
        <p:txBody>
          <a:bodyPr/>
          <a:lstStyle/>
          <a:p>
            <a:endParaRPr lang="en-US"/>
          </a:p>
        </p:txBody>
      </p:sp>
      <p:sp>
        <p:nvSpPr>
          <p:cNvPr id="71164" name="Freeform 508"/>
          <p:cNvSpPr>
            <a:spLocks/>
          </p:cNvSpPr>
          <p:nvPr/>
        </p:nvSpPr>
        <p:spPr bwMode="auto">
          <a:xfrm>
            <a:off x="4910138" y="3633788"/>
            <a:ext cx="84137" cy="52387"/>
          </a:xfrm>
          <a:custGeom>
            <a:avLst/>
            <a:gdLst>
              <a:gd name="T0" fmla="*/ 3 w 53"/>
              <a:gd name="T1" fmla="*/ 15 h 33"/>
              <a:gd name="T2" fmla="*/ 3 w 53"/>
              <a:gd name="T3" fmla="*/ 15 h 33"/>
              <a:gd name="T4" fmla="*/ 3 w 53"/>
              <a:gd name="T5" fmla="*/ 24 h 33"/>
              <a:gd name="T6" fmla="*/ 0 w 53"/>
              <a:gd name="T7" fmla="*/ 33 h 33"/>
              <a:gd name="T8" fmla="*/ 0 w 53"/>
              <a:gd name="T9" fmla="*/ 33 h 33"/>
              <a:gd name="T10" fmla="*/ 26 w 53"/>
              <a:gd name="T11" fmla="*/ 21 h 33"/>
              <a:gd name="T12" fmla="*/ 53 w 53"/>
              <a:gd name="T13" fmla="*/ 15 h 33"/>
              <a:gd name="T14" fmla="*/ 53 w 53"/>
              <a:gd name="T15" fmla="*/ 15 h 33"/>
              <a:gd name="T16" fmla="*/ 26 w 53"/>
              <a:gd name="T17" fmla="*/ 9 h 33"/>
              <a:gd name="T18" fmla="*/ 0 w 53"/>
              <a:gd name="T19" fmla="*/ 0 h 33"/>
              <a:gd name="T20" fmla="*/ 0 w 53"/>
              <a:gd name="T21" fmla="*/ 0 h 33"/>
              <a:gd name="T22" fmla="*/ 3 w 53"/>
              <a:gd name="T23" fmla="*/ 9 h 33"/>
              <a:gd name="T24" fmla="*/ 3 w 53"/>
              <a:gd name="T25" fmla="*/ 15 h 33"/>
              <a:gd name="T26" fmla="*/ 3 w 53"/>
              <a:gd name="T27" fmla="*/ 1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3" h="33">
                <a:moveTo>
                  <a:pt x="3" y="15"/>
                </a:moveTo>
                <a:lnTo>
                  <a:pt x="3" y="15"/>
                </a:lnTo>
                <a:lnTo>
                  <a:pt x="3" y="24"/>
                </a:lnTo>
                <a:lnTo>
                  <a:pt x="0" y="33"/>
                </a:lnTo>
                <a:lnTo>
                  <a:pt x="0" y="33"/>
                </a:lnTo>
                <a:lnTo>
                  <a:pt x="26" y="21"/>
                </a:lnTo>
                <a:lnTo>
                  <a:pt x="53" y="15"/>
                </a:lnTo>
                <a:lnTo>
                  <a:pt x="53" y="15"/>
                </a:lnTo>
                <a:lnTo>
                  <a:pt x="26" y="9"/>
                </a:lnTo>
                <a:lnTo>
                  <a:pt x="0" y="0"/>
                </a:lnTo>
                <a:lnTo>
                  <a:pt x="0" y="0"/>
                </a:lnTo>
                <a:lnTo>
                  <a:pt x="3" y="9"/>
                </a:lnTo>
                <a:lnTo>
                  <a:pt x="3" y="15"/>
                </a:lnTo>
                <a:lnTo>
                  <a:pt x="3" y="15"/>
                </a:lnTo>
                <a:close/>
              </a:path>
            </a:pathLst>
          </a:custGeom>
          <a:solidFill>
            <a:srgbClr val="000000"/>
          </a:solidFill>
          <a:ln w="9525">
            <a:solidFill>
              <a:srgbClr val="000000"/>
            </a:solidFill>
            <a:prstDash val="solid"/>
            <a:round/>
            <a:headEnd/>
            <a:tailEnd/>
          </a:ln>
        </p:spPr>
        <p:txBody>
          <a:bodyPr/>
          <a:lstStyle/>
          <a:p>
            <a:endParaRPr lang="en-US"/>
          </a:p>
        </p:txBody>
      </p:sp>
      <p:sp>
        <p:nvSpPr>
          <p:cNvPr id="71165" name="Freeform 509"/>
          <p:cNvSpPr>
            <a:spLocks/>
          </p:cNvSpPr>
          <p:nvPr/>
        </p:nvSpPr>
        <p:spPr bwMode="auto">
          <a:xfrm>
            <a:off x="4910138" y="3906838"/>
            <a:ext cx="84137" cy="46037"/>
          </a:xfrm>
          <a:custGeom>
            <a:avLst/>
            <a:gdLst>
              <a:gd name="T0" fmla="*/ 3 w 53"/>
              <a:gd name="T1" fmla="*/ 15 h 29"/>
              <a:gd name="T2" fmla="*/ 3 w 53"/>
              <a:gd name="T3" fmla="*/ 15 h 29"/>
              <a:gd name="T4" fmla="*/ 3 w 53"/>
              <a:gd name="T5" fmla="*/ 23 h 29"/>
              <a:gd name="T6" fmla="*/ 0 w 53"/>
              <a:gd name="T7" fmla="*/ 29 h 29"/>
              <a:gd name="T8" fmla="*/ 0 w 53"/>
              <a:gd name="T9" fmla="*/ 29 h 29"/>
              <a:gd name="T10" fmla="*/ 26 w 53"/>
              <a:gd name="T11" fmla="*/ 21 h 29"/>
              <a:gd name="T12" fmla="*/ 53 w 53"/>
              <a:gd name="T13" fmla="*/ 15 h 29"/>
              <a:gd name="T14" fmla="*/ 53 w 53"/>
              <a:gd name="T15" fmla="*/ 15 h 29"/>
              <a:gd name="T16" fmla="*/ 26 w 53"/>
              <a:gd name="T17" fmla="*/ 9 h 29"/>
              <a:gd name="T18" fmla="*/ 0 w 53"/>
              <a:gd name="T19" fmla="*/ 0 h 29"/>
              <a:gd name="T20" fmla="*/ 0 w 53"/>
              <a:gd name="T21" fmla="*/ 0 h 29"/>
              <a:gd name="T22" fmla="*/ 3 w 53"/>
              <a:gd name="T23" fmla="*/ 9 h 29"/>
              <a:gd name="T24" fmla="*/ 3 w 53"/>
              <a:gd name="T25" fmla="*/ 15 h 29"/>
              <a:gd name="T26" fmla="*/ 3 w 53"/>
              <a:gd name="T27" fmla="*/ 1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3" h="29">
                <a:moveTo>
                  <a:pt x="3" y="15"/>
                </a:moveTo>
                <a:lnTo>
                  <a:pt x="3" y="15"/>
                </a:lnTo>
                <a:lnTo>
                  <a:pt x="3" y="23"/>
                </a:lnTo>
                <a:lnTo>
                  <a:pt x="0" y="29"/>
                </a:lnTo>
                <a:lnTo>
                  <a:pt x="0" y="29"/>
                </a:lnTo>
                <a:lnTo>
                  <a:pt x="26" y="21"/>
                </a:lnTo>
                <a:lnTo>
                  <a:pt x="53" y="15"/>
                </a:lnTo>
                <a:lnTo>
                  <a:pt x="53" y="15"/>
                </a:lnTo>
                <a:lnTo>
                  <a:pt x="26" y="9"/>
                </a:lnTo>
                <a:lnTo>
                  <a:pt x="0" y="0"/>
                </a:lnTo>
                <a:lnTo>
                  <a:pt x="0" y="0"/>
                </a:lnTo>
                <a:lnTo>
                  <a:pt x="3" y="9"/>
                </a:lnTo>
                <a:lnTo>
                  <a:pt x="3" y="15"/>
                </a:lnTo>
                <a:lnTo>
                  <a:pt x="3" y="15"/>
                </a:lnTo>
                <a:close/>
              </a:path>
            </a:pathLst>
          </a:custGeom>
          <a:solidFill>
            <a:srgbClr val="000000"/>
          </a:solidFill>
          <a:ln w="9525">
            <a:solidFill>
              <a:srgbClr val="000000"/>
            </a:solidFill>
            <a:prstDash val="solid"/>
            <a:round/>
            <a:headEnd/>
            <a:tailEnd/>
          </a:ln>
        </p:spPr>
        <p:txBody>
          <a:bodyPr/>
          <a:lstStyle/>
          <a:p>
            <a:endParaRPr lang="en-US"/>
          </a:p>
        </p:txBody>
      </p:sp>
      <p:sp>
        <p:nvSpPr>
          <p:cNvPr id="71166" name="Freeform 510"/>
          <p:cNvSpPr>
            <a:spLocks/>
          </p:cNvSpPr>
          <p:nvPr/>
        </p:nvSpPr>
        <p:spPr bwMode="auto">
          <a:xfrm>
            <a:off x="4910138" y="4175125"/>
            <a:ext cx="84137" cy="50800"/>
          </a:xfrm>
          <a:custGeom>
            <a:avLst/>
            <a:gdLst>
              <a:gd name="T0" fmla="*/ 3 w 53"/>
              <a:gd name="T1" fmla="*/ 17 h 32"/>
              <a:gd name="T2" fmla="*/ 3 w 53"/>
              <a:gd name="T3" fmla="*/ 17 h 32"/>
              <a:gd name="T4" fmla="*/ 3 w 53"/>
              <a:gd name="T5" fmla="*/ 26 h 32"/>
              <a:gd name="T6" fmla="*/ 0 w 53"/>
              <a:gd name="T7" fmla="*/ 32 h 32"/>
              <a:gd name="T8" fmla="*/ 0 w 53"/>
              <a:gd name="T9" fmla="*/ 32 h 32"/>
              <a:gd name="T10" fmla="*/ 26 w 53"/>
              <a:gd name="T11" fmla="*/ 23 h 32"/>
              <a:gd name="T12" fmla="*/ 53 w 53"/>
              <a:gd name="T13" fmla="*/ 17 h 32"/>
              <a:gd name="T14" fmla="*/ 53 w 53"/>
              <a:gd name="T15" fmla="*/ 17 h 32"/>
              <a:gd name="T16" fmla="*/ 26 w 53"/>
              <a:gd name="T17" fmla="*/ 11 h 32"/>
              <a:gd name="T18" fmla="*/ 0 w 53"/>
              <a:gd name="T19" fmla="*/ 0 h 32"/>
              <a:gd name="T20" fmla="*/ 0 w 53"/>
              <a:gd name="T21" fmla="*/ 0 h 32"/>
              <a:gd name="T22" fmla="*/ 3 w 53"/>
              <a:gd name="T23" fmla="*/ 11 h 32"/>
              <a:gd name="T24" fmla="*/ 3 w 53"/>
              <a:gd name="T25" fmla="*/ 17 h 32"/>
              <a:gd name="T26" fmla="*/ 3 w 53"/>
              <a:gd name="T27" fmla="*/ 17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3" h="32">
                <a:moveTo>
                  <a:pt x="3" y="17"/>
                </a:moveTo>
                <a:lnTo>
                  <a:pt x="3" y="17"/>
                </a:lnTo>
                <a:lnTo>
                  <a:pt x="3" y="26"/>
                </a:lnTo>
                <a:lnTo>
                  <a:pt x="0" y="32"/>
                </a:lnTo>
                <a:lnTo>
                  <a:pt x="0" y="32"/>
                </a:lnTo>
                <a:lnTo>
                  <a:pt x="26" y="23"/>
                </a:lnTo>
                <a:lnTo>
                  <a:pt x="53" y="17"/>
                </a:lnTo>
                <a:lnTo>
                  <a:pt x="53" y="17"/>
                </a:lnTo>
                <a:lnTo>
                  <a:pt x="26" y="11"/>
                </a:lnTo>
                <a:lnTo>
                  <a:pt x="0" y="0"/>
                </a:lnTo>
                <a:lnTo>
                  <a:pt x="0" y="0"/>
                </a:lnTo>
                <a:lnTo>
                  <a:pt x="3" y="11"/>
                </a:lnTo>
                <a:lnTo>
                  <a:pt x="3" y="17"/>
                </a:lnTo>
                <a:lnTo>
                  <a:pt x="3" y="17"/>
                </a:lnTo>
                <a:close/>
              </a:path>
            </a:pathLst>
          </a:custGeom>
          <a:solidFill>
            <a:srgbClr val="000000"/>
          </a:solidFill>
          <a:ln w="9525">
            <a:solidFill>
              <a:srgbClr val="000000"/>
            </a:solidFill>
            <a:prstDash val="solid"/>
            <a:round/>
            <a:headEnd/>
            <a:tailEnd/>
          </a:ln>
        </p:spPr>
        <p:txBody>
          <a:bodyPr/>
          <a:lstStyle/>
          <a:p>
            <a:endParaRPr lang="en-US"/>
          </a:p>
        </p:txBody>
      </p:sp>
      <p:sp>
        <p:nvSpPr>
          <p:cNvPr id="71167" name="Freeform 511"/>
          <p:cNvSpPr>
            <a:spLocks/>
          </p:cNvSpPr>
          <p:nvPr/>
        </p:nvSpPr>
        <p:spPr bwMode="auto">
          <a:xfrm>
            <a:off x="4910138" y="4446588"/>
            <a:ext cx="84137" cy="52387"/>
          </a:xfrm>
          <a:custGeom>
            <a:avLst/>
            <a:gdLst>
              <a:gd name="T0" fmla="*/ 3 w 53"/>
              <a:gd name="T1" fmla="*/ 15 h 33"/>
              <a:gd name="T2" fmla="*/ 3 w 53"/>
              <a:gd name="T3" fmla="*/ 15 h 33"/>
              <a:gd name="T4" fmla="*/ 3 w 53"/>
              <a:gd name="T5" fmla="*/ 24 h 33"/>
              <a:gd name="T6" fmla="*/ 0 w 53"/>
              <a:gd name="T7" fmla="*/ 33 h 33"/>
              <a:gd name="T8" fmla="*/ 0 w 53"/>
              <a:gd name="T9" fmla="*/ 33 h 33"/>
              <a:gd name="T10" fmla="*/ 26 w 53"/>
              <a:gd name="T11" fmla="*/ 24 h 33"/>
              <a:gd name="T12" fmla="*/ 53 w 53"/>
              <a:gd name="T13" fmla="*/ 15 h 33"/>
              <a:gd name="T14" fmla="*/ 53 w 53"/>
              <a:gd name="T15" fmla="*/ 15 h 33"/>
              <a:gd name="T16" fmla="*/ 26 w 53"/>
              <a:gd name="T17" fmla="*/ 9 h 33"/>
              <a:gd name="T18" fmla="*/ 0 w 53"/>
              <a:gd name="T19" fmla="*/ 0 h 33"/>
              <a:gd name="T20" fmla="*/ 0 w 53"/>
              <a:gd name="T21" fmla="*/ 0 h 33"/>
              <a:gd name="T22" fmla="*/ 3 w 53"/>
              <a:gd name="T23" fmla="*/ 12 h 33"/>
              <a:gd name="T24" fmla="*/ 3 w 53"/>
              <a:gd name="T25" fmla="*/ 15 h 33"/>
              <a:gd name="T26" fmla="*/ 3 w 53"/>
              <a:gd name="T27" fmla="*/ 1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3" h="33">
                <a:moveTo>
                  <a:pt x="3" y="15"/>
                </a:moveTo>
                <a:lnTo>
                  <a:pt x="3" y="15"/>
                </a:lnTo>
                <a:lnTo>
                  <a:pt x="3" y="24"/>
                </a:lnTo>
                <a:lnTo>
                  <a:pt x="0" y="33"/>
                </a:lnTo>
                <a:lnTo>
                  <a:pt x="0" y="33"/>
                </a:lnTo>
                <a:lnTo>
                  <a:pt x="26" y="24"/>
                </a:lnTo>
                <a:lnTo>
                  <a:pt x="53" y="15"/>
                </a:lnTo>
                <a:lnTo>
                  <a:pt x="53" y="15"/>
                </a:lnTo>
                <a:lnTo>
                  <a:pt x="26" y="9"/>
                </a:lnTo>
                <a:lnTo>
                  <a:pt x="0" y="0"/>
                </a:lnTo>
                <a:lnTo>
                  <a:pt x="0" y="0"/>
                </a:lnTo>
                <a:lnTo>
                  <a:pt x="3" y="12"/>
                </a:lnTo>
                <a:lnTo>
                  <a:pt x="3" y="15"/>
                </a:lnTo>
                <a:lnTo>
                  <a:pt x="3" y="15"/>
                </a:lnTo>
                <a:close/>
              </a:path>
            </a:pathLst>
          </a:custGeom>
          <a:solidFill>
            <a:srgbClr val="000000"/>
          </a:solidFill>
          <a:ln w="9525">
            <a:solidFill>
              <a:srgbClr val="000000"/>
            </a:solidFill>
            <a:prstDash val="solid"/>
            <a:round/>
            <a:headEnd/>
            <a:tailEnd/>
          </a:ln>
        </p:spPr>
        <p:txBody>
          <a:bodyPr/>
          <a:lstStyle/>
          <a:p>
            <a:endParaRPr lang="en-US"/>
          </a:p>
        </p:txBody>
      </p:sp>
      <p:sp>
        <p:nvSpPr>
          <p:cNvPr id="71168" name="Freeform 512"/>
          <p:cNvSpPr>
            <a:spLocks/>
          </p:cNvSpPr>
          <p:nvPr/>
        </p:nvSpPr>
        <p:spPr bwMode="auto">
          <a:xfrm>
            <a:off x="7381875" y="2708275"/>
            <a:ext cx="79375" cy="50800"/>
          </a:xfrm>
          <a:custGeom>
            <a:avLst/>
            <a:gdLst>
              <a:gd name="T0" fmla="*/ 3 w 50"/>
              <a:gd name="T1" fmla="*/ 17 h 32"/>
              <a:gd name="T2" fmla="*/ 3 w 50"/>
              <a:gd name="T3" fmla="*/ 17 h 32"/>
              <a:gd name="T4" fmla="*/ 3 w 50"/>
              <a:gd name="T5" fmla="*/ 26 h 32"/>
              <a:gd name="T6" fmla="*/ 0 w 50"/>
              <a:gd name="T7" fmla="*/ 32 h 32"/>
              <a:gd name="T8" fmla="*/ 0 w 50"/>
              <a:gd name="T9" fmla="*/ 32 h 32"/>
              <a:gd name="T10" fmla="*/ 24 w 50"/>
              <a:gd name="T11" fmla="*/ 23 h 32"/>
              <a:gd name="T12" fmla="*/ 50 w 50"/>
              <a:gd name="T13" fmla="*/ 17 h 32"/>
              <a:gd name="T14" fmla="*/ 50 w 50"/>
              <a:gd name="T15" fmla="*/ 17 h 32"/>
              <a:gd name="T16" fmla="*/ 24 w 50"/>
              <a:gd name="T17" fmla="*/ 12 h 32"/>
              <a:gd name="T18" fmla="*/ 0 w 50"/>
              <a:gd name="T19" fmla="*/ 0 h 32"/>
              <a:gd name="T20" fmla="*/ 0 w 50"/>
              <a:gd name="T21" fmla="*/ 0 h 32"/>
              <a:gd name="T22" fmla="*/ 3 w 50"/>
              <a:gd name="T23" fmla="*/ 12 h 32"/>
              <a:gd name="T24" fmla="*/ 3 w 50"/>
              <a:gd name="T25" fmla="*/ 17 h 32"/>
              <a:gd name="T26" fmla="*/ 3 w 50"/>
              <a:gd name="T27" fmla="*/ 17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32">
                <a:moveTo>
                  <a:pt x="3" y="17"/>
                </a:moveTo>
                <a:lnTo>
                  <a:pt x="3" y="17"/>
                </a:lnTo>
                <a:lnTo>
                  <a:pt x="3" y="26"/>
                </a:lnTo>
                <a:lnTo>
                  <a:pt x="0" y="32"/>
                </a:lnTo>
                <a:lnTo>
                  <a:pt x="0" y="32"/>
                </a:lnTo>
                <a:lnTo>
                  <a:pt x="24" y="23"/>
                </a:lnTo>
                <a:lnTo>
                  <a:pt x="50" y="17"/>
                </a:lnTo>
                <a:lnTo>
                  <a:pt x="50" y="17"/>
                </a:lnTo>
                <a:lnTo>
                  <a:pt x="24" y="12"/>
                </a:lnTo>
                <a:lnTo>
                  <a:pt x="0" y="0"/>
                </a:lnTo>
                <a:lnTo>
                  <a:pt x="0" y="0"/>
                </a:lnTo>
                <a:lnTo>
                  <a:pt x="3" y="12"/>
                </a:lnTo>
                <a:lnTo>
                  <a:pt x="3" y="17"/>
                </a:lnTo>
                <a:lnTo>
                  <a:pt x="3" y="17"/>
                </a:lnTo>
                <a:close/>
              </a:path>
            </a:pathLst>
          </a:custGeom>
          <a:solidFill>
            <a:srgbClr val="000000"/>
          </a:solidFill>
          <a:ln w="9525">
            <a:solidFill>
              <a:srgbClr val="000000"/>
            </a:solidFill>
            <a:prstDash val="solid"/>
            <a:round/>
            <a:headEnd/>
            <a:tailEnd/>
          </a:ln>
        </p:spPr>
        <p:txBody>
          <a:bodyPr/>
          <a:lstStyle/>
          <a:p>
            <a:endParaRPr lang="en-US"/>
          </a:p>
        </p:txBody>
      </p:sp>
      <p:sp>
        <p:nvSpPr>
          <p:cNvPr id="71169" name="Freeform 513"/>
          <p:cNvSpPr>
            <a:spLocks/>
          </p:cNvSpPr>
          <p:nvPr/>
        </p:nvSpPr>
        <p:spPr bwMode="auto">
          <a:xfrm>
            <a:off x="7381875" y="2900363"/>
            <a:ext cx="79375" cy="52387"/>
          </a:xfrm>
          <a:custGeom>
            <a:avLst/>
            <a:gdLst>
              <a:gd name="T0" fmla="*/ 3 w 50"/>
              <a:gd name="T1" fmla="*/ 18 h 33"/>
              <a:gd name="T2" fmla="*/ 3 w 50"/>
              <a:gd name="T3" fmla="*/ 18 h 33"/>
              <a:gd name="T4" fmla="*/ 3 w 50"/>
              <a:gd name="T5" fmla="*/ 27 h 33"/>
              <a:gd name="T6" fmla="*/ 0 w 50"/>
              <a:gd name="T7" fmla="*/ 33 h 33"/>
              <a:gd name="T8" fmla="*/ 0 w 50"/>
              <a:gd name="T9" fmla="*/ 33 h 33"/>
              <a:gd name="T10" fmla="*/ 24 w 50"/>
              <a:gd name="T11" fmla="*/ 24 h 33"/>
              <a:gd name="T12" fmla="*/ 50 w 50"/>
              <a:gd name="T13" fmla="*/ 18 h 33"/>
              <a:gd name="T14" fmla="*/ 50 w 50"/>
              <a:gd name="T15" fmla="*/ 18 h 33"/>
              <a:gd name="T16" fmla="*/ 24 w 50"/>
              <a:gd name="T17" fmla="*/ 12 h 33"/>
              <a:gd name="T18" fmla="*/ 0 w 50"/>
              <a:gd name="T19" fmla="*/ 0 h 33"/>
              <a:gd name="T20" fmla="*/ 0 w 50"/>
              <a:gd name="T21" fmla="*/ 0 h 33"/>
              <a:gd name="T22" fmla="*/ 3 w 50"/>
              <a:gd name="T23" fmla="*/ 12 h 33"/>
              <a:gd name="T24" fmla="*/ 3 w 50"/>
              <a:gd name="T25" fmla="*/ 18 h 33"/>
              <a:gd name="T26" fmla="*/ 3 w 50"/>
              <a:gd name="T27" fmla="*/ 18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33">
                <a:moveTo>
                  <a:pt x="3" y="18"/>
                </a:moveTo>
                <a:lnTo>
                  <a:pt x="3" y="18"/>
                </a:lnTo>
                <a:lnTo>
                  <a:pt x="3" y="27"/>
                </a:lnTo>
                <a:lnTo>
                  <a:pt x="0" y="33"/>
                </a:lnTo>
                <a:lnTo>
                  <a:pt x="0" y="33"/>
                </a:lnTo>
                <a:lnTo>
                  <a:pt x="24" y="24"/>
                </a:lnTo>
                <a:lnTo>
                  <a:pt x="50" y="18"/>
                </a:lnTo>
                <a:lnTo>
                  <a:pt x="50" y="18"/>
                </a:lnTo>
                <a:lnTo>
                  <a:pt x="24" y="12"/>
                </a:lnTo>
                <a:lnTo>
                  <a:pt x="0" y="0"/>
                </a:lnTo>
                <a:lnTo>
                  <a:pt x="0" y="0"/>
                </a:lnTo>
                <a:lnTo>
                  <a:pt x="3" y="12"/>
                </a:lnTo>
                <a:lnTo>
                  <a:pt x="3" y="18"/>
                </a:lnTo>
                <a:lnTo>
                  <a:pt x="3" y="18"/>
                </a:lnTo>
                <a:close/>
              </a:path>
            </a:pathLst>
          </a:custGeom>
          <a:solidFill>
            <a:srgbClr val="000000"/>
          </a:solidFill>
          <a:ln w="9525">
            <a:solidFill>
              <a:srgbClr val="000000"/>
            </a:solidFill>
            <a:prstDash val="solid"/>
            <a:round/>
            <a:headEnd/>
            <a:tailEnd/>
          </a:ln>
        </p:spPr>
        <p:txBody>
          <a:bodyPr/>
          <a:lstStyle/>
          <a:p>
            <a:endParaRPr lang="en-US"/>
          </a:p>
        </p:txBody>
      </p:sp>
      <p:sp>
        <p:nvSpPr>
          <p:cNvPr id="71170" name="Freeform 514"/>
          <p:cNvSpPr>
            <a:spLocks/>
          </p:cNvSpPr>
          <p:nvPr/>
        </p:nvSpPr>
        <p:spPr bwMode="auto">
          <a:xfrm>
            <a:off x="7381875" y="3094038"/>
            <a:ext cx="79375" cy="50800"/>
          </a:xfrm>
          <a:custGeom>
            <a:avLst/>
            <a:gdLst>
              <a:gd name="T0" fmla="*/ 3 w 50"/>
              <a:gd name="T1" fmla="*/ 17 h 32"/>
              <a:gd name="T2" fmla="*/ 3 w 50"/>
              <a:gd name="T3" fmla="*/ 17 h 32"/>
              <a:gd name="T4" fmla="*/ 3 w 50"/>
              <a:gd name="T5" fmla="*/ 26 h 32"/>
              <a:gd name="T6" fmla="*/ 0 w 50"/>
              <a:gd name="T7" fmla="*/ 32 h 32"/>
              <a:gd name="T8" fmla="*/ 0 w 50"/>
              <a:gd name="T9" fmla="*/ 32 h 32"/>
              <a:gd name="T10" fmla="*/ 24 w 50"/>
              <a:gd name="T11" fmla="*/ 23 h 32"/>
              <a:gd name="T12" fmla="*/ 50 w 50"/>
              <a:gd name="T13" fmla="*/ 17 h 32"/>
              <a:gd name="T14" fmla="*/ 50 w 50"/>
              <a:gd name="T15" fmla="*/ 17 h 32"/>
              <a:gd name="T16" fmla="*/ 24 w 50"/>
              <a:gd name="T17" fmla="*/ 11 h 32"/>
              <a:gd name="T18" fmla="*/ 0 w 50"/>
              <a:gd name="T19" fmla="*/ 0 h 32"/>
              <a:gd name="T20" fmla="*/ 0 w 50"/>
              <a:gd name="T21" fmla="*/ 0 h 32"/>
              <a:gd name="T22" fmla="*/ 3 w 50"/>
              <a:gd name="T23" fmla="*/ 11 h 32"/>
              <a:gd name="T24" fmla="*/ 3 w 50"/>
              <a:gd name="T25" fmla="*/ 17 h 32"/>
              <a:gd name="T26" fmla="*/ 3 w 50"/>
              <a:gd name="T27" fmla="*/ 17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32">
                <a:moveTo>
                  <a:pt x="3" y="17"/>
                </a:moveTo>
                <a:lnTo>
                  <a:pt x="3" y="17"/>
                </a:lnTo>
                <a:lnTo>
                  <a:pt x="3" y="26"/>
                </a:lnTo>
                <a:lnTo>
                  <a:pt x="0" y="32"/>
                </a:lnTo>
                <a:lnTo>
                  <a:pt x="0" y="32"/>
                </a:lnTo>
                <a:lnTo>
                  <a:pt x="24" y="23"/>
                </a:lnTo>
                <a:lnTo>
                  <a:pt x="50" y="17"/>
                </a:lnTo>
                <a:lnTo>
                  <a:pt x="50" y="17"/>
                </a:lnTo>
                <a:lnTo>
                  <a:pt x="24" y="11"/>
                </a:lnTo>
                <a:lnTo>
                  <a:pt x="0" y="0"/>
                </a:lnTo>
                <a:lnTo>
                  <a:pt x="0" y="0"/>
                </a:lnTo>
                <a:lnTo>
                  <a:pt x="3" y="11"/>
                </a:lnTo>
                <a:lnTo>
                  <a:pt x="3" y="17"/>
                </a:lnTo>
                <a:lnTo>
                  <a:pt x="3" y="17"/>
                </a:lnTo>
                <a:close/>
              </a:path>
            </a:pathLst>
          </a:custGeom>
          <a:solidFill>
            <a:srgbClr val="000000"/>
          </a:solidFill>
          <a:ln w="9525">
            <a:solidFill>
              <a:srgbClr val="000000"/>
            </a:solidFill>
            <a:prstDash val="solid"/>
            <a:round/>
            <a:headEnd/>
            <a:tailEnd/>
          </a:ln>
        </p:spPr>
        <p:txBody>
          <a:bodyPr/>
          <a:lstStyle/>
          <a:p>
            <a:endParaRPr lang="en-US"/>
          </a:p>
        </p:txBody>
      </p:sp>
      <p:sp>
        <p:nvSpPr>
          <p:cNvPr id="71171" name="Freeform 515"/>
          <p:cNvSpPr>
            <a:spLocks/>
          </p:cNvSpPr>
          <p:nvPr/>
        </p:nvSpPr>
        <p:spPr bwMode="auto">
          <a:xfrm>
            <a:off x="7381875" y="3286125"/>
            <a:ext cx="79375" cy="52388"/>
          </a:xfrm>
          <a:custGeom>
            <a:avLst/>
            <a:gdLst>
              <a:gd name="T0" fmla="*/ 3 w 50"/>
              <a:gd name="T1" fmla="*/ 18 h 33"/>
              <a:gd name="T2" fmla="*/ 3 w 50"/>
              <a:gd name="T3" fmla="*/ 18 h 33"/>
              <a:gd name="T4" fmla="*/ 3 w 50"/>
              <a:gd name="T5" fmla="*/ 27 h 33"/>
              <a:gd name="T6" fmla="*/ 0 w 50"/>
              <a:gd name="T7" fmla="*/ 33 h 33"/>
              <a:gd name="T8" fmla="*/ 0 w 50"/>
              <a:gd name="T9" fmla="*/ 33 h 33"/>
              <a:gd name="T10" fmla="*/ 24 w 50"/>
              <a:gd name="T11" fmla="*/ 24 h 33"/>
              <a:gd name="T12" fmla="*/ 50 w 50"/>
              <a:gd name="T13" fmla="*/ 18 h 33"/>
              <a:gd name="T14" fmla="*/ 50 w 50"/>
              <a:gd name="T15" fmla="*/ 18 h 33"/>
              <a:gd name="T16" fmla="*/ 24 w 50"/>
              <a:gd name="T17" fmla="*/ 12 h 33"/>
              <a:gd name="T18" fmla="*/ 0 w 50"/>
              <a:gd name="T19" fmla="*/ 0 h 33"/>
              <a:gd name="T20" fmla="*/ 0 w 50"/>
              <a:gd name="T21" fmla="*/ 0 h 33"/>
              <a:gd name="T22" fmla="*/ 3 w 50"/>
              <a:gd name="T23" fmla="*/ 12 h 33"/>
              <a:gd name="T24" fmla="*/ 3 w 50"/>
              <a:gd name="T25" fmla="*/ 18 h 33"/>
              <a:gd name="T26" fmla="*/ 3 w 50"/>
              <a:gd name="T27" fmla="*/ 18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33">
                <a:moveTo>
                  <a:pt x="3" y="18"/>
                </a:moveTo>
                <a:lnTo>
                  <a:pt x="3" y="18"/>
                </a:lnTo>
                <a:lnTo>
                  <a:pt x="3" y="27"/>
                </a:lnTo>
                <a:lnTo>
                  <a:pt x="0" y="33"/>
                </a:lnTo>
                <a:lnTo>
                  <a:pt x="0" y="33"/>
                </a:lnTo>
                <a:lnTo>
                  <a:pt x="24" y="24"/>
                </a:lnTo>
                <a:lnTo>
                  <a:pt x="50" y="18"/>
                </a:lnTo>
                <a:lnTo>
                  <a:pt x="50" y="18"/>
                </a:lnTo>
                <a:lnTo>
                  <a:pt x="24" y="12"/>
                </a:lnTo>
                <a:lnTo>
                  <a:pt x="0" y="0"/>
                </a:lnTo>
                <a:lnTo>
                  <a:pt x="0" y="0"/>
                </a:lnTo>
                <a:lnTo>
                  <a:pt x="3" y="12"/>
                </a:lnTo>
                <a:lnTo>
                  <a:pt x="3" y="18"/>
                </a:lnTo>
                <a:lnTo>
                  <a:pt x="3" y="18"/>
                </a:lnTo>
                <a:close/>
              </a:path>
            </a:pathLst>
          </a:custGeom>
          <a:solidFill>
            <a:srgbClr val="000000"/>
          </a:solidFill>
          <a:ln w="9525">
            <a:solidFill>
              <a:srgbClr val="000000"/>
            </a:solidFill>
            <a:prstDash val="solid"/>
            <a:round/>
            <a:headEnd/>
            <a:tailEnd/>
          </a:ln>
        </p:spPr>
        <p:txBody>
          <a:bodyPr/>
          <a:lstStyle/>
          <a:p>
            <a:endParaRPr lang="en-US"/>
          </a:p>
        </p:txBody>
      </p:sp>
      <p:sp>
        <p:nvSpPr>
          <p:cNvPr id="71172" name="Freeform 516"/>
          <p:cNvSpPr>
            <a:spLocks/>
          </p:cNvSpPr>
          <p:nvPr/>
        </p:nvSpPr>
        <p:spPr bwMode="auto">
          <a:xfrm>
            <a:off x="7381875" y="3482975"/>
            <a:ext cx="79375" cy="47625"/>
          </a:xfrm>
          <a:custGeom>
            <a:avLst/>
            <a:gdLst>
              <a:gd name="T0" fmla="*/ 3 w 50"/>
              <a:gd name="T1" fmla="*/ 15 h 30"/>
              <a:gd name="T2" fmla="*/ 3 w 50"/>
              <a:gd name="T3" fmla="*/ 15 h 30"/>
              <a:gd name="T4" fmla="*/ 3 w 50"/>
              <a:gd name="T5" fmla="*/ 24 h 30"/>
              <a:gd name="T6" fmla="*/ 0 w 50"/>
              <a:gd name="T7" fmla="*/ 30 h 30"/>
              <a:gd name="T8" fmla="*/ 0 w 50"/>
              <a:gd name="T9" fmla="*/ 30 h 30"/>
              <a:gd name="T10" fmla="*/ 24 w 50"/>
              <a:gd name="T11" fmla="*/ 21 h 30"/>
              <a:gd name="T12" fmla="*/ 50 w 50"/>
              <a:gd name="T13" fmla="*/ 15 h 30"/>
              <a:gd name="T14" fmla="*/ 50 w 50"/>
              <a:gd name="T15" fmla="*/ 15 h 30"/>
              <a:gd name="T16" fmla="*/ 24 w 50"/>
              <a:gd name="T17" fmla="*/ 9 h 30"/>
              <a:gd name="T18" fmla="*/ 0 w 50"/>
              <a:gd name="T19" fmla="*/ 0 h 30"/>
              <a:gd name="T20" fmla="*/ 0 w 50"/>
              <a:gd name="T21" fmla="*/ 0 h 30"/>
              <a:gd name="T22" fmla="*/ 3 w 50"/>
              <a:gd name="T23" fmla="*/ 9 h 30"/>
              <a:gd name="T24" fmla="*/ 3 w 50"/>
              <a:gd name="T25" fmla="*/ 15 h 30"/>
              <a:gd name="T26" fmla="*/ 3 w 50"/>
              <a:gd name="T27" fmla="*/ 15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30">
                <a:moveTo>
                  <a:pt x="3" y="15"/>
                </a:moveTo>
                <a:lnTo>
                  <a:pt x="3" y="15"/>
                </a:lnTo>
                <a:lnTo>
                  <a:pt x="3" y="24"/>
                </a:lnTo>
                <a:lnTo>
                  <a:pt x="0" y="30"/>
                </a:lnTo>
                <a:lnTo>
                  <a:pt x="0" y="30"/>
                </a:lnTo>
                <a:lnTo>
                  <a:pt x="24" y="21"/>
                </a:lnTo>
                <a:lnTo>
                  <a:pt x="50" y="15"/>
                </a:lnTo>
                <a:lnTo>
                  <a:pt x="50" y="15"/>
                </a:lnTo>
                <a:lnTo>
                  <a:pt x="24" y="9"/>
                </a:lnTo>
                <a:lnTo>
                  <a:pt x="0" y="0"/>
                </a:lnTo>
                <a:lnTo>
                  <a:pt x="0" y="0"/>
                </a:lnTo>
                <a:lnTo>
                  <a:pt x="3" y="9"/>
                </a:lnTo>
                <a:lnTo>
                  <a:pt x="3" y="15"/>
                </a:lnTo>
                <a:lnTo>
                  <a:pt x="3" y="15"/>
                </a:lnTo>
                <a:close/>
              </a:path>
            </a:pathLst>
          </a:custGeom>
          <a:solidFill>
            <a:srgbClr val="000000"/>
          </a:solidFill>
          <a:ln w="9525">
            <a:solidFill>
              <a:srgbClr val="000000"/>
            </a:solidFill>
            <a:prstDash val="solid"/>
            <a:round/>
            <a:headEnd/>
            <a:tailEnd/>
          </a:ln>
        </p:spPr>
        <p:txBody>
          <a:bodyPr/>
          <a:lstStyle/>
          <a:p>
            <a:endParaRPr lang="en-US"/>
          </a:p>
        </p:txBody>
      </p:sp>
      <p:sp>
        <p:nvSpPr>
          <p:cNvPr id="71173" name="Freeform 517"/>
          <p:cNvSpPr>
            <a:spLocks/>
          </p:cNvSpPr>
          <p:nvPr/>
        </p:nvSpPr>
        <p:spPr bwMode="auto">
          <a:xfrm>
            <a:off x="7381875" y="3676650"/>
            <a:ext cx="79375" cy="46038"/>
          </a:xfrm>
          <a:custGeom>
            <a:avLst/>
            <a:gdLst>
              <a:gd name="T0" fmla="*/ 3 w 50"/>
              <a:gd name="T1" fmla="*/ 15 h 29"/>
              <a:gd name="T2" fmla="*/ 3 w 50"/>
              <a:gd name="T3" fmla="*/ 15 h 29"/>
              <a:gd name="T4" fmla="*/ 3 w 50"/>
              <a:gd name="T5" fmla="*/ 23 h 29"/>
              <a:gd name="T6" fmla="*/ 0 w 50"/>
              <a:gd name="T7" fmla="*/ 29 h 29"/>
              <a:gd name="T8" fmla="*/ 0 w 50"/>
              <a:gd name="T9" fmla="*/ 29 h 29"/>
              <a:gd name="T10" fmla="*/ 24 w 50"/>
              <a:gd name="T11" fmla="*/ 20 h 29"/>
              <a:gd name="T12" fmla="*/ 50 w 50"/>
              <a:gd name="T13" fmla="*/ 15 h 29"/>
              <a:gd name="T14" fmla="*/ 50 w 50"/>
              <a:gd name="T15" fmla="*/ 15 h 29"/>
              <a:gd name="T16" fmla="*/ 24 w 50"/>
              <a:gd name="T17" fmla="*/ 9 h 29"/>
              <a:gd name="T18" fmla="*/ 0 w 50"/>
              <a:gd name="T19" fmla="*/ 0 h 29"/>
              <a:gd name="T20" fmla="*/ 0 w 50"/>
              <a:gd name="T21" fmla="*/ 0 h 29"/>
              <a:gd name="T22" fmla="*/ 3 w 50"/>
              <a:gd name="T23" fmla="*/ 9 h 29"/>
              <a:gd name="T24" fmla="*/ 3 w 50"/>
              <a:gd name="T25" fmla="*/ 15 h 29"/>
              <a:gd name="T26" fmla="*/ 3 w 50"/>
              <a:gd name="T27" fmla="*/ 1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29">
                <a:moveTo>
                  <a:pt x="3" y="15"/>
                </a:moveTo>
                <a:lnTo>
                  <a:pt x="3" y="15"/>
                </a:lnTo>
                <a:lnTo>
                  <a:pt x="3" y="23"/>
                </a:lnTo>
                <a:lnTo>
                  <a:pt x="0" y="29"/>
                </a:lnTo>
                <a:lnTo>
                  <a:pt x="0" y="29"/>
                </a:lnTo>
                <a:lnTo>
                  <a:pt x="24" y="20"/>
                </a:lnTo>
                <a:lnTo>
                  <a:pt x="50" y="15"/>
                </a:lnTo>
                <a:lnTo>
                  <a:pt x="50" y="15"/>
                </a:lnTo>
                <a:lnTo>
                  <a:pt x="24" y="9"/>
                </a:lnTo>
                <a:lnTo>
                  <a:pt x="0" y="0"/>
                </a:lnTo>
                <a:lnTo>
                  <a:pt x="0" y="0"/>
                </a:lnTo>
                <a:lnTo>
                  <a:pt x="3" y="9"/>
                </a:lnTo>
                <a:lnTo>
                  <a:pt x="3" y="15"/>
                </a:lnTo>
                <a:lnTo>
                  <a:pt x="3" y="15"/>
                </a:lnTo>
                <a:close/>
              </a:path>
            </a:pathLst>
          </a:custGeom>
          <a:solidFill>
            <a:srgbClr val="000000"/>
          </a:solidFill>
          <a:ln w="9525">
            <a:solidFill>
              <a:srgbClr val="000000"/>
            </a:solidFill>
            <a:prstDash val="solid"/>
            <a:round/>
            <a:headEnd/>
            <a:tailEnd/>
          </a:ln>
        </p:spPr>
        <p:txBody>
          <a:bodyPr/>
          <a:lstStyle/>
          <a:p>
            <a:endParaRPr lang="en-US"/>
          </a:p>
        </p:txBody>
      </p:sp>
      <p:sp>
        <p:nvSpPr>
          <p:cNvPr id="71174" name="Freeform 518"/>
          <p:cNvSpPr>
            <a:spLocks/>
          </p:cNvSpPr>
          <p:nvPr/>
        </p:nvSpPr>
        <p:spPr bwMode="auto">
          <a:xfrm>
            <a:off x="7381875" y="3868738"/>
            <a:ext cx="79375" cy="52387"/>
          </a:xfrm>
          <a:custGeom>
            <a:avLst/>
            <a:gdLst>
              <a:gd name="T0" fmla="*/ 3 w 50"/>
              <a:gd name="T1" fmla="*/ 15 h 33"/>
              <a:gd name="T2" fmla="*/ 3 w 50"/>
              <a:gd name="T3" fmla="*/ 15 h 33"/>
              <a:gd name="T4" fmla="*/ 3 w 50"/>
              <a:gd name="T5" fmla="*/ 24 h 33"/>
              <a:gd name="T6" fmla="*/ 0 w 50"/>
              <a:gd name="T7" fmla="*/ 33 h 33"/>
              <a:gd name="T8" fmla="*/ 0 w 50"/>
              <a:gd name="T9" fmla="*/ 33 h 33"/>
              <a:gd name="T10" fmla="*/ 24 w 50"/>
              <a:gd name="T11" fmla="*/ 21 h 33"/>
              <a:gd name="T12" fmla="*/ 50 w 50"/>
              <a:gd name="T13" fmla="*/ 15 h 33"/>
              <a:gd name="T14" fmla="*/ 50 w 50"/>
              <a:gd name="T15" fmla="*/ 15 h 33"/>
              <a:gd name="T16" fmla="*/ 24 w 50"/>
              <a:gd name="T17" fmla="*/ 9 h 33"/>
              <a:gd name="T18" fmla="*/ 0 w 50"/>
              <a:gd name="T19" fmla="*/ 0 h 33"/>
              <a:gd name="T20" fmla="*/ 0 w 50"/>
              <a:gd name="T21" fmla="*/ 0 h 33"/>
              <a:gd name="T22" fmla="*/ 3 w 50"/>
              <a:gd name="T23" fmla="*/ 9 h 33"/>
              <a:gd name="T24" fmla="*/ 3 w 50"/>
              <a:gd name="T25" fmla="*/ 15 h 33"/>
              <a:gd name="T26" fmla="*/ 3 w 50"/>
              <a:gd name="T27" fmla="*/ 1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33">
                <a:moveTo>
                  <a:pt x="3" y="15"/>
                </a:moveTo>
                <a:lnTo>
                  <a:pt x="3" y="15"/>
                </a:lnTo>
                <a:lnTo>
                  <a:pt x="3" y="24"/>
                </a:lnTo>
                <a:lnTo>
                  <a:pt x="0" y="33"/>
                </a:lnTo>
                <a:lnTo>
                  <a:pt x="0" y="33"/>
                </a:lnTo>
                <a:lnTo>
                  <a:pt x="24" y="21"/>
                </a:lnTo>
                <a:lnTo>
                  <a:pt x="50" y="15"/>
                </a:lnTo>
                <a:lnTo>
                  <a:pt x="50" y="15"/>
                </a:lnTo>
                <a:lnTo>
                  <a:pt x="24" y="9"/>
                </a:lnTo>
                <a:lnTo>
                  <a:pt x="0" y="0"/>
                </a:lnTo>
                <a:lnTo>
                  <a:pt x="0" y="0"/>
                </a:lnTo>
                <a:lnTo>
                  <a:pt x="3" y="9"/>
                </a:lnTo>
                <a:lnTo>
                  <a:pt x="3" y="15"/>
                </a:lnTo>
                <a:lnTo>
                  <a:pt x="3" y="15"/>
                </a:lnTo>
                <a:close/>
              </a:path>
            </a:pathLst>
          </a:custGeom>
          <a:solidFill>
            <a:srgbClr val="000000"/>
          </a:solidFill>
          <a:ln w="9525">
            <a:solidFill>
              <a:srgbClr val="000000"/>
            </a:solidFill>
            <a:prstDash val="solid"/>
            <a:round/>
            <a:headEnd/>
            <a:tailEnd/>
          </a:ln>
        </p:spPr>
        <p:txBody>
          <a:bodyPr/>
          <a:lstStyle/>
          <a:p>
            <a:endParaRPr lang="en-US"/>
          </a:p>
        </p:txBody>
      </p:sp>
      <p:sp>
        <p:nvSpPr>
          <p:cNvPr id="71175" name="Freeform 519"/>
          <p:cNvSpPr>
            <a:spLocks/>
          </p:cNvSpPr>
          <p:nvPr/>
        </p:nvSpPr>
        <p:spPr bwMode="auto">
          <a:xfrm>
            <a:off x="7381875" y="4062413"/>
            <a:ext cx="79375" cy="50800"/>
          </a:xfrm>
          <a:custGeom>
            <a:avLst/>
            <a:gdLst>
              <a:gd name="T0" fmla="*/ 3 w 50"/>
              <a:gd name="T1" fmla="*/ 14 h 32"/>
              <a:gd name="T2" fmla="*/ 3 w 50"/>
              <a:gd name="T3" fmla="*/ 14 h 32"/>
              <a:gd name="T4" fmla="*/ 3 w 50"/>
              <a:gd name="T5" fmla="*/ 23 h 32"/>
              <a:gd name="T6" fmla="*/ 0 w 50"/>
              <a:gd name="T7" fmla="*/ 32 h 32"/>
              <a:gd name="T8" fmla="*/ 0 w 50"/>
              <a:gd name="T9" fmla="*/ 32 h 32"/>
              <a:gd name="T10" fmla="*/ 24 w 50"/>
              <a:gd name="T11" fmla="*/ 20 h 32"/>
              <a:gd name="T12" fmla="*/ 50 w 50"/>
              <a:gd name="T13" fmla="*/ 14 h 32"/>
              <a:gd name="T14" fmla="*/ 50 w 50"/>
              <a:gd name="T15" fmla="*/ 14 h 32"/>
              <a:gd name="T16" fmla="*/ 24 w 50"/>
              <a:gd name="T17" fmla="*/ 8 h 32"/>
              <a:gd name="T18" fmla="*/ 0 w 50"/>
              <a:gd name="T19" fmla="*/ 0 h 32"/>
              <a:gd name="T20" fmla="*/ 0 w 50"/>
              <a:gd name="T21" fmla="*/ 0 h 32"/>
              <a:gd name="T22" fmla="*/ 3 w 50"/>
              <a:gd name="T23" fmla="*/ 8 h 32"/>
              <a:gd name="T24" fmla="*/ 3 w 50"/>
              <a:gd name="T25" fmla="*/ 14 h 32"/>
              <a:gd name="T26" fmla="*/ 3 w 50"/>
              <a:gd name="T27" fmla="*/ 14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32">
                <a:moveTo>
                  <a:pt x="3" y="14"/>
                </a:moveTo>
                <a:lnTo>
                  <a:pt x="3" y="14"/>
                </a:lnTo>
                <a:lnTo>
                  <a:pt x="3" y="23"/>
                </a:lnTo>
                <a:lnTo>
                  <a:pt x="0" y="32"/>
                </a:lnTo>
                <a:lnTo>
                  <a:pt x="0" y="32"/>
                </a:lnTo>
                <a:lnTo>
                  <a:pt x="24" y="20"/>
                </a:lnTo>
                <a:lnTo>
                  <a:pt x="50" y="14"/>
                </a:lnTo>
                <a:lnTo>
                  <a:pt x="50" y="14"/>
                </a:lnTo>
                <a:lnTo>
                  <a:pt x="24" y="8"/>
                </a:lnTo>
                <a:lnTo>
                  <a:pt x="0" y="0"/>
                </a:lnTo>
                <a:lnTo>
                  <a:pt x="0" y="0"/>
                </a:lnTo>
                <a:lnTo>
                  <a:pt x="3" y="8"/>
                </a:lnTo>
                <a:lnTo>
                  <a:pt x="3" y="14"/>
                </a:lnTo>
                <a:lnTo>
                  <a:pt x="3" y="14"/>
                </a:lnTo>
                <a:close/>
              </a:path>
            </a:pathLst>
          </a:custGeom>
          <a:solidFill>
            <a:srgbClr val="000000"/>
          </a:solidFill>
          <a:ln w="9525">
            <a:solidFill>
              <a:srgbClr val="000000"/>
            </a:solidFill>
            <a:prstDash val="solid"/>
            <a:round/>
            <a:headEnd/>
            <a:tailEnd/>
          </a:ln>
        </p:spPr>
        <p:txBody>
          <a:bodyPr/>
          <a:lstStyle/>
          <a:p>
            <a:endParaRPr lang="en-US"/>
          </a:p>
        </p:txBody>
      </p:sp>
      <p:sp>
        <p:nvSpPr>
          <p:cNvPr id="71176" name="Freeform 520"/>
          <p:cNvSpPr>
            <a:spLocks/>
          </p:cNvSpPr>
          <p:nvPr/>
        </p:nvSpPr>
        <p:spPr bwMode="auto">
          <a:xfrm>
            <a:off x="7381875" y="4254500"/>
            <a:ext cx="79375" cy="50800"/>
          </a:xfrm>
          <a:custGeom>
            <a:avLst/>
            <a:gdLst>
              <a:gd name="T0" fmla="*/ 3 w 50"/>
              <a:gd name="T1" fmla="*/ 15 h 32"/>
              <a:gd name="T2" fmla="*/ 3 w 50"/>
              <a:gd name="T3" fmla="*/ 15 h 32"/>
              <a:gd name="T4" fmla="*/ 3 w 50"/>
              <a:gd name="T5" fmla="*/ 24 h 32"/>
              <a:gd name="T6" fmla="*/ 0 w 50"/>
              <a:gd name="T7" fmla="*/ 32 h 32"/>
              <a:gd name="T8" fmla="*/ 0 w 50"/>
              <a:gd name="T9" fmla="*/ 32 h 32"/>
              <a:gd name="T10" fmla="*/ 24 w 50"/>
              <a:gd name="T11" fmla="*/ 21 h 32"/>
              <a:gd name="T12" fmla="*/ 50 w 50"/>
              <a:gd name="T13" fmla="*/ 15 h 32"/>
              <a:gd name="T14" fmla="*/ 50 w 50"/>
              <a:gd name="T15" fmla="*/ 15 h 32"/>
              <a:gd name="T16" fmla="*/ 24 w 50"/>
              <a:gd name="T17" fmla="*/ 9 h 32"/>
              <a:gd name="T18" fmla="*/ 0 w 50"/>
              <a:gd name="T19" fmla="*/ 0 h 32"/>
              <a:gd name="T20" fmla="*/ 0 w 50"/>
              <a:gd name="T21" fmla="*/ 0 h 32"/>
              <a:gd name="T22" fmla="*/ 3 w 50"/>
              <a:gd name="T23" fmla="*/ 9 h 32"/>
              <a:gd name="T24" fmla="*/ 3 w 50"/>
              <a:gd name="T25" fmla="*/ 15 h 32"/>
              <a:gd name="T26" fmla="*/ 3 w 50"/>
              <a:gd name="T27" fmla="*/ 15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32">
                <a:moveTo>
                  <a:pt x="3" y="15"/>
                </a:moveTo>
                <a:lnTo>
                  <a:pt x="3" y="15"/>
                </a:lnTo>
                <a:lnTo>
                  <a:pt x="3" y="24"/>
                </a:lnTo>
                <a:lnTo>
                  <a:pt x="0" y="32"/>
                </a:lnTo>
                <a:lnTo>
                  <a:pt x="0" y="32"/>
                </a:lnTo>
                <a:lnTo>
                  <a:pt x="24" y="21"/>
                </a:lnTo>
                <a:lnTo>
                  <a:pt x="50" y="15"/>
                </a:lnTo>
                <a:lnTo>
                  <a:pt x="50" y="15"/>
                </a:lnTo>
                <a:lnTo>
                  <a:pt x="24" y="9"/>
                </a:lnTo>
                <a:lnTo>
                  <a:pt x="0" y="0"/>
                </a:lnTo>
                <a:lnTo>
                  <a:pt x="0" y="0"/>
                </a:lnTo>
                <a:lnTo>
                  <a:pt x="3" y="9"/>
                </a:lnTo>
                <a:lnTo>
                  <a:pt x="3" y="15"/>
                </a:lnTo>
                <a:lnTo>
                  <a:pt x="3" y="15"/>
                </a:lnTo>
                <a:close/>
              </a:path>
            </a:pathLst>
          </a:custGeom>
          <a:solidFill>
            <a:srgbClr val="000000"/>
          </a:solidFill>
          <a:ln w="9525">
            <a:solidFill>
              <a:srgbClr val="000000"/>
            </a:solidFill>
            <a:prstDash val="solid"/>
            <a:round/>
            <a:headEnd/>
            <a:tailEnd/>
          </a:ln>
        </p:spPr>
        <p:txBody>
          <a:bodyPr/>
          <a:lstStyle/>
          <a:p>
            <a:endParaRPr lang="en-US"/>
          </a:p>
        </p:txBody>
      </p:sp>
      <p:sp>
        <p:nvSpPr>
          <p:cNvPr id="71177" name="Freeform 521"/>
          <p:cNvSpPr>
            <a:spLocks/>
          </p:cNvSpPr>
          <p:nvPr/>
        </p:nvSpPr>
        <p:spPr bwMode="auto">
          <a:xfrm>
            <a:off x="7381875" y="4446588"/>
            <a:ext cx="79375" cy="52387"/>
          </a:xfrm>
          <a:custGeom>
            <a:avLst/>
            <a:gdLst>
              <a:gd name="T0" fmla="*/ 3 w 50"/>
              <a:gd name="T1" fmla="*/ 15 h 33"/>
              <a:gd name="T2" fmla="*/ 3 w 50"/>
              <a:gd name="T3" fmla="*/ 15 h 33"/>
              <a:gd name="T4" fmla="*/ 3 w 50"/>
              <a:gd name="T5" fmla="*/ 24 h 33"/>
              <a:gd name="T6" fmla="*/ 0 w 50"/>
              <a:gd name="T7" fmla="*/ 33 h 33"/>
              <a:gd name="T8" fmla="*/ 0 w 50"/>
              <a:gd name="T9" fmla="*/ 33 h 33"/>
              <a:gd name="T10" fmla="*/ 24 w 50"/>
              <a:gd name="T11" fmla="*/ 24 h 33"/>
              <a:gd name="T12" fmla="*/ 50 w 50"/>
              <a:gd name="T13" fmla="*/ 15 h 33"/>
              <a:gd name="T14" fmla="*/ 50 w 50"/>
              <a:gd name="T15" fmla="*/ 15 h 33"/>
              <a:gd name="T16" fmla="*/ 24 w 50"/>
              <a:gd name="T17" fmla="*/ 9 h 33"/>
              <a:gd name="T18" fmla="*/ 0 w 50"/>
              <a:gd name="T19" fmla="*/ 0 h 33"/>
              <a:gd name="T20" fmla="*/ 0 w 50"/>
              <a:gd name="T21" fmla="*/ 0 h 33"/>
              <a:gd name="T22" fmla="*/ 3 w 50"/>
              <a:gd name="T23" fmla="*/ 12 h 33"/>
              <a:gd name="T24" fmla="*/ 3 w 50"/>
              <a:gd name="T25" fmla="*/ 15 h 33"/>
              <a:gd name="T26" fmla="*/ 3 w 50"/>
              <a:gd name="T27" fmla="*/ 1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33">
                <a:moveTo>
                  <a:pt x="3" y="15"/>
                </a:moveTo>
                <a:lnTo>
                  <a:pt x="3" y="15"/>
                </a:lnTo>
                <a:lnTo>
                  <a:pt x="3" y="24"/>
                </a:lnTo>
                <a:lnTo>
                  <a:pt x="0" y="33"/>
                </a:lnTo>
                <a:lnTo>
                  <a:pt x="0" y="33"/>
                </a:lnTo>
                <a:lnTo>
                  <a:pt x="24" y="24"/>
                </a:lnTo>
                <a:lnTo>
                  <a:pt x="50" y="15"/>
                </a:lnTo>
                <a:lnTo>
                  <a:pt x="50" y="15"/>
                </a:lnTo>
                <a:lnTo>
                  <a:pt x="24" y="9"/>
                </a:lnTo>
                <a:lnTo>
                  <a:pt x="0" y="0"/>
                </a:lnTo>
                <a:lnTo>
                  <a:pt x="0" y="0"/>
                </a:lnTo>
                <a:lnTo>
                  <a:pt x="3" y="12"/>
                </a:lnTo>
                <a:lnTo>
                  <a:pt x="3" y="15"/>
                </a:lnTo>
                <a:lnTo>
                  <a:pt x="3" y="15"/>
                </a:lnTo>
                <a:close/>
              </a:path>
            </a:pathLst>
          </a:custGeom>
          <a:solidFill>
            <a:srgbClr val="000000"/>
          </a:solidFill>
          <a:ln w="9525">
            <a:solidFill>
              <a:srgbClr val="000000"/>
            </a:solidFill>
            <a:prstDash val="solid"/>
            <a:round/>
            <a:headEnd/>
            <a:tailEnd/>
          </a:ln>
        </p:spPr>
        <p:txBody>
          <a:bodyPr/>
          <a:lstStyle/>
          <a:p>
            <a:endParaRPr lang="en-US"/>
          </a:p>
        </p:txBody>
      </p:sp>
      <p:sp>
        <p:nvSpPr>
          <p:cNvPr id="71178" name="Freeform 522"/>
          <p:cNvSpPr>
            <a:spLocks/>
          </p:cNvSpPr>
          <p:nvPr/>
        </p:nvSpPr>
        <p:spPr bwMode="auto">
          <a:xfrm>
            <a:off x="7269163" y="4879975"/>
            <a:ext cx="84137" cy="50800"/>
          </a:xfrm>
          <a:custGeom>
            <a:avLst/>
            <a:gdLst>
              <a:gd name="T0" fmla="*/ 47 w 53"/>
              <a:gd name="T1" fmla="*/ 18 h 32"/>
              <a:gd name="T2" fmla="*/ 47 w 53"/>
              <a:gd name="T3" fmla="*/ 18 h 32"/>
              <a:gd name="T4" fmla="*/ 47 w 53"/>
              <a:gd name="T5" fmla="*/ 26 h 32"/>
              <a:gd name="T6" fmla="*/ 53 w 53"/>
              <a:gd name="T7" fmla="*/ 32 h 32"/>
              <a:gd name="T8" fmla="*/ 53 w 53"/>
              <a:gd name="T9" fmla="*/ 32 h 32"/>
              <a:gd name="T10" fmla="*/ 27 w 53"/>
              <a:gd name="T11" fmla="*/ 23 h 32"/>
              <a:gd name="T12" fmla="*/ 0 w 53"/>
              <a:gd name="T13" fmla="*/ 18 h 32"/>
              <a:gd name="T14" fmla="*/ 0 w 53"/>
              <a:gd name="T15" fmla="*/ 18 h 32"/>
              <a:gd name="T16" fmla="*/ 27 w 53"/>
              <a:gd name="T17" fmla="*/ 12 h 32"/>
              <a:gd name="T18" fmla="*/ 50 w 53"/>
              <a:gd name="T19" fmla="*/ 0 h 32"/>
              <a:gd name="T20" fmla="*/ 50 w 53"/>
              <a:gd name="T21" fmla="*/ 0 h 32"/>
              <a:gd name="T22" fmla="*/ 47 w 53"/>
              <a:gd name="T23" fmla="*/ 12 h 32"/>
              <a:gd name="T24" fmla="*/ 47 w 53"/>
              <a:gd name="T25" fmla="*/ 18 h 32"/>
              <a:gd name="T26" fmla="*/ 47 w 53"/>
              <a:gd name="T27" fmla="*/ 1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3" h="32">
                <a:moveTo>
                  <a:pt x="47" y="18"/>
                </a:moveTo>
                <a:lnTo>
                  <a:pt x="47" y="18"/>
                </a:lnTo>
                <a:lnTo>
                  <a:pt x="47" y="26"/>
                </a:lnTo>
                <a:lnTo>
                  <a:pt x="53" y="32"/>
                </a:lnTo>
                <a:lnTo>
                  <a:pt x="53" y="32"/>
                </a:lnTo>
                <a:lnTo>
                  <a:pt x="27" y="23"/>
                </a:lnTo>
                <a:lnTo>
                  <a:pt x="0" y="18"/>
                </a:lnTo>
                <a:lnTo>
                  <a:pt x="0" y="18"/>
                </a:lnTo>
                <a:lnTo>
                  <a:pt x="27" y="12"/>
                </a:lnTo>
                <a:lnTo>
                  <a:pt x="50" y="0"/>
                </a:lnTo>
                <a:lnTo>
                  <a:pt x="50" y="0"/>
                </a:lnTo>
                <a:lnTo>
                  <a:pt x="47" y="12"/>
                </a:lnTo>
                <a:lnTo>
                  <a:pt x="47" y="18"/>
                </a:lnTo>
                <a:lnTo>
                  <a:pt x="47" y="18"/>
                </a:lnTo>
                <a:close/>
              </a:path>
            </a:pathLst>
          </a:custGeom>
          <a:solidFill>
            <a:srgbClr val="000000"/>
          </a:solidFill>
          <a:ln w="9525">
            <a:solidFill>
              <a:srgbClr val="000000"/>
            </a:solidFill>
            <a:prstDash val="solid"/>
            <a:round/>
            <a:headEnd/>
            <a:tailEnd/>
          </a:ln>
        </p:spPr>
        <p:txBody>
          <a:bodyPr/>
          <a:lstStyle/>
          <a:p>
            <a:endParaRPr lang="en-US"/>
          </a:p>
        </p:txBody>
      </p:sp>
      <p:sp>
        <p:nvSpPr>
          <p:cNvPr id="71179" name="Freeform 523"/>
          <p:cNvSpPr>
            <a:spLocks/>
          </p:cNvSpPr>
          <p:nvPr/>
        </p:nvSpPr>
        <p:spPr bwMode="auto">
          <a:xfrm>
            <a:off x="7269163" y="5692775"/>
            <a:ext cx="84137" cy="52388"/>
          </a:xfrm>
          <a:custGeom>
            <a:avLst/>
            <a:gdLst>
              <a:gd name="T0" fmla="*/ 47 w 53"/>
              <a:gd name="T1" fmla="*/ 15 h 33"/>
              <a:gd name="T2" fmla="*/ 47 w 53"/>
              <a:gd name="T3" fmla="*/ 15 h 33"/>
              <a:gd name="T4" fmla="*/ 47 w 53"/>
              <a:gd name="T5" fmla="*/ 24 h 33"/>
              <a:gd name="T6" fmla="*/ 53 w 53"/>
              <a:gd name="T7" fmla="*/ 33 h 33"/>
              <a:gd name="T8" fmla="*/ 53 w 53"/>
              <a:gd name="T9" fmla="*/ 33 h 33"/>
              <a:gd name="T10" fmla="*/ 27 w 53"/>
              <a:gd name="T11" fmla="*/ 21 h 33"/>
              <a:gd name="T12" fmla="*/ 0 w 53"/>
              <a:gd name="T13" fmla="*/ 15 h 33"/>
              <a:gd name="T14" fmla="*/ 0 w 53"/>
              <a:gd name="T15" fmla="*/ 15 h 33"/>
              <a:gd name="T16" fmla="*/ 27 w 53"/>
              <a:gd name="T17" fmla="*/ 9 h 33"/>
              <a:gd name="T18" fmla="*/ 50 w 53"/>
              <a:gd name="T19" fmla="*/ 0 h 33"/>
              <a:gd name="T20" fmla="*/ 50 w 53"/>
              <a:gd name="T21" fmla="*/ 0 h 33"/>
              <a:gd name="T22" fmla="*/ 47 w 53"/>
              <a:gd name="T23" fmla="*/ 9 h 33"/>
              <a:gd name="T24" fmla="*/ 47 w 53"/>
              <a:gd name="T25" fmla="*/ 15 h 33"/>
              <a:gd name="T26" fmla="*/ 47 w 53"/>
              <a:gd name="T27" fmla="*/ 1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3" h="33">
                <a:moveTo>
                  <a:pt x="47" y="15"/>
                </a:moveTo>
                <a:lnTo>
                  <a:pt x="47" y="15"/>
                </a:lnTo>
                <a:lnTo>
                  <a:pt x="47" y="24"/>
                </a:lnTo>
                <a:lnTo>
                  <a:pt x="53" y="33"/>
                </a:lnTo>
                <a:lnTo>
                  <a:pt x="53" y="33"/>
                </a:lnTo>
                <a:lnTo>
                  <a:pt x="27" y="21"/>
                </a:lnTo>
                <a:lnTo>
                  <a:pt x="0" y="15"/>
                </a:lnTo>
                <a:lnTo>
                  <a:pt x="0" y="15"/>
                </a:lnTo>
                <a:lnTo>
                  <a:pt x="27" y="9"/>
                </a:lnTo>
                <a:lnTo>
                  <a:pt x="50" y="0"/>
                </a:lnTo>
                <a:lnTo>
                  <a:pt x="50" y="0"/>
                </a:lnTo>
                <a:lnTo>
                  <a:pt x="47" y="9"/>
                </a:lnTo>
                <a:lnTo>
                  <a:pt x="47" y="15"/>
                </a:lnTo>
                <a:lnTo>
                  <a:pt x="47" y="15"/>
                </a:lnTo>
                <a:close/>
              </a:path>
            </a:pathLst>
          </a:custGeom>
          <a:solidFill>
            <a:srgbClr val="000000"/>
          </a:solidFill>
          <a:ln w="9525">
            <a:solidFill>
              <a:srgbClr val="000000"/>
            </a:solidFill>
            <a:prstDash val="solid"/>
            <a:round/>
            <a:headEnd/>
            <a:tailEnd/>
          </a:ln>
        </p:spPr>
        <p:txBody>
          <a:bodyPr/>
          <a:lstStyle/>
          <a:p>
            <a:endParaRPr lang="en-US"/>
          </a:p>
        </p:txBody>
      </p:sp>
      <p:sp>
        <p:nvSpPr>
          <p:cNvPr id="71180" name="Line 524"/>
          <p:cNvSpPr>
            <a:spLocks noChangeShapeType="1"/>
          </p:cNvSpPr>
          <p:nvPr/>
        </p:nvSpPr>
        <p:spPr bwMode="auto">
          <a:xfrm>
            <a:off x="3790950" y="1250950"/>
            <a:ext cx="1109663" cy="158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181" name="Line 525"/>
          <p:cNvSpPr>
            <a:spLocks noChangeShapeType="1"/>
          </p:cNvSpPr>
          <p:nvPr/>
        </p:nvSpPr>
        <p:spPr bwMode="auto">
          <a:xfrm>
            <a:off x="7466013" y="3794125"/>
            <a:ext cx="982662" cy="158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611188" y="6072188"/>
            <a:ext cx="7651750" cy="785812"/>
          </a:xfrm>
        </p:spPr>
        <p:txBody>
          <a:bodyPr/>
          <a:lstStyle/>
          <a:p>
            <a:r>
              <a:rPr lang="en-US">
                <a:solidFill>
                  <a:schemeClr val="tx1"/>
                </a:solidFill>
              </a:rPr>
              <a:t>Basics Of Optical Instruments</a:t>
            </a:r>
          </a:p>
        </p:txBody>
      </p:sp>
      <p:pic>
        <p:nvPicPr>
          <p:cNvPr id="96259" name="Picture 3" descr="FIG 2-17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188913"/>
            <a:ext cx="5816600" cy="5842000"/>
          </a:xfrm>
          <a:prstGeom prst="rect">
            <a:avLst/>
          </a:prstGeom>
          <a:noFill/>
          <a:extLst>
            <a:ext uri="{909E8E84-426E-40DD-AFC4-6F175D3DCCD1}">
              <a14:hiddenFill xmlns:a14="http://schemas.microsoft.com/office/drawing/2010/main">
                <a:solidFill>
                  <a:srgbClr val="FFFFFF"/>
                </a:solidFill>
              </a14:hiddenFill>
            </a:ext>
          </a:extLst>
        </p:spPr>
      </p:pic>
      <p:sp>
        <p:nvSpPr>
          <p:cNvPr id="96260" name="Text Box 4"/>
          <p:cNvSpPr txBox="1">
            <a:spLocks noChangeArrowheads="1"/>
          </p:cNvSpPr>
          <p:nvPr/>
        </p:nvSpPr>
        <p:spPr bwMode="auto">
          <a:xfrm>
            <a:off x="6300788" y="260350"/>
            <a:ext cx="2592387"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t>General block diagram of an optical instrument</a:t>
            </a:r>
          </a:p>
        </p:txBody>
      </p:sp>
      <p:sp>
        <p:nvSpPr>
          <p:cNvPr id="96261" name="Text Box 5"/>
          <p:cNvSpPr txBox="1">
            <a:spLocks noChangeArrowheads="1"/>
          </p:cNvSpPr>
          <p:nvPr/>
        </p:nvSpPr>
        <p:spPr bwMode="auto">
          <a:xfrm>
            <a:off x="5724525" y="1700213"/>
            <a:ext cx="3240088" cy="264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t>Highest efficiency is obtained by using an intense lamp, lenses to gather and focus the light on the sample in the cuvette, and a sensitive detector</a:t>
            </a:r>
          </a:p>
        </p:txBody>
      </p:sp>
      <p:sp>
        <p:nvSpPr>
          <p:cNvPr id="96262" name="Text Box 6"/>
          <p:cNvSpPr txBox="1">
            <a:spLocks noChangeArrowheads="1"/>
          </p:cNvSpPr>
          <p:nvPr/>
        </p:nvSpPr>
        <p:spPr bwMode="auto">
          <a:xfrm>
            <a:off x="5076825" y="4797425"/>
            <a:ext cx="381635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t>Solid-state lamps and detectors may simplify the system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5" name="Object 5"/>
          <p:cNvGraphicFramePr>
            <a:graphicFrameLocks noGrp="1" noChangeAspect="1"/>
          </p:cNvGraphicFramePr>
          <p:nvPr>
            <p:ph type="clipArt" sz="half" idx="4294967295"/>
          </p:nvPr>
        </p:nvGraphicFramePr>
        <p:xfrm>
          <a:off x="0" y="1066800"/>
          <a:ext cx="9151938" cy="2743200"/>
        </p:xfrm>
        <a:graphic>
          <a:graphicData uri="http://schemas.openxmlformats.org/presentationml/2006/ole">
            <mc:AlternateContent xmlns:mc="http://schemas.openxmlformats.org/markup-compatibility/2006">
              <mc:Choice xmlns:v="urn:schemas-microsoft-com:vml" Requires="v">
                <p:oleObj spid="_x0000_s5139" name="Clip" r:id="rId4" imgW="8534190" imgH="12507841" progId="MS_ClipArt_Gallery.2">
                  <p:embed/>
                </p:oleObj>
              </mc:Choice>
              <mc:Fallback>
                <p:oleObj name="Clip" r:id="rId4" imgW="8534190" imgH="12507841" progId="MS_ClipArt_Gallery.2">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l="8327" t="1704" b="79555"/>
                      <a:stretch>
                        <a:fillRect/>
                      </a:stretch>
                    </p:blipFill>
                    <p:spPr bwMode="auto">
                      <a:xfrm>
                        <a:off x="0" y="1066800"/>
                        <a:ext cx="9151938" cy="2743200"/>
                      </a:xfrm>
                      <a:prstGeom prst="rect">
                        <a:avLst/>
                      </a:prstGeom>
                    </p:spPr>
                  </p:pic>
                </p:oleObj>
              </mc:Fallback>
            </mc:AlternateContent>
          </a:graphicData>
        </a:graphic>
      </p:graphicFrame>
      <p:sp>
        <p:nvSpPr>
          <p:cNvPr id="5127" name="Rectangle 7"/>
          <p:cNvSpPr>
            <a:spLocks noGrp="1" noChangeArrowheads="1"/>
          </p:cNvSpPr>
          <p:nvPr>
            <p:ph type="title"/>
          </p:nvPr>
        </p:nvSpPr>
        <p:spPr>
          <a:xfrm>
            <a:off x="323528" y="0"/>
            <a:ext cx="8532440" cy="914400"/>
          </a:xfrm>
        </p:spPr>
        <p:txBody>
          <a:bodyPr/>
          <a:lstStyle/>
          <a:p>
            <a:r>
              <a:rPr lang="en-US" dirty="0"/>
              <a:t>Light Sources</a:t>
            </a:r>
          </a:p>
        </p:txBody>
      </p:sp>
      <p:sp>
        <p:nvSpPr>
          <p:cNvPr id="5128" name="Rectangle 8"/>
          <p:cNvSpPr>
            <a:spLocks noGrp="1" noChangeArrowheads="1"/>
          </p:cNvSpPr>
          <p:nvPr>
            <p:ph type="body" sz="half" idx="1"/>
          </p:nvPr>
        </p:nvSpPr>
        <p:spPr>
          <a:xfrm>
            <a:off x="685800" y="4114800"/>
            <a:ext cx="3810000" cy="1981200"/>
          </a:xfrm>
        </p:spPr>
        <p:txBody>
          <a:bodyPr/>
          <a:lstStyle/>
          <a:p>
            <a:r>
              <a:rPr lang="en-US"/>
              <a:t>Tungsten lamps</a:t>
            </a:r>
          </a:p>
          <a:p>
            <a:r>
              <a:rPr lang="en-US"/>
              <a:t>Arc discharges</a:t>
            </a:r>
          </a:p>
          <a:p>
            <a:r>
              <a:rPr lang="en-US"/>
              <a:t>Light emitting diodes (leds)</a:t>
            </a:r>
          </a:p>
        </p:txBody>
      </p:sp>
      <p:sp>
        <p:nvSpPr>
          <p:cNvPr id="5129" name="Rectangle 9"/>
          <p:cNvSpPr>
            <a:spLocks noGrp="1" noChangeArrowheads="1"/>
          </p:cNvSpPr>
          <p:nvPr>
            <p:ph type="body" sz="half" idx="2"/>
          </p:nvPr>
        </p:nvSpPr>
        <p:spPr>
          <a:xfrm>
            <a:off x="4495800" y="3886200"/>
            <a:ext cx="4648200" cy="2743200"/>
          </a:xfrm>
        </p:spPr>
        <p:txBody>
          <a:bodyPr/>
          <a:lstStyle/>
          <a:p>
            <a:r>
              <a:rPr lang="en-US"/>
              <a:t>Lasers (monochromatic):</a:t>
            </a:r>
          </a:p>
          <a:p>
            <a:pPr lvl="1"/>
            <a:r>
              <a:rPr lang="en-US"/>
              <a:t>Argon 515 nm</a:t>
            </a:r>
          </a:p>
          <a:p>
            <a:pPr lvl="1"/>
            <a:r>
              <a:rPr lang="en-US"/>
              <a:t>He-Ne 633 nm</a:t>
            </a:r>
          </a:p>
          <a:p>
            <a:pPr lvl="1"/>
            <a:r>
              <a:rPr lang="en-US"/>
              <a:t>Ruby 693</a:t>
            </a:r>
          </a:p>
          <a:p>
            <a:pPr lvl="1"/>
            <a:r>
              <a:rPr lang="en-US"/>
              <a:t>Nd:YAG 1064 nm</a:t>
            </a:r>
          </a:p>
          <a:p>
            <a:pPr lvl="1"/>
            <a:r>
              <a:rPr lang="en-US"/>
              <a:t>CO</a:t>
            </a:r>
            <a:r>
              <a:rPr lang="en-US" baseline="-25000"/>
              <a:t>2</a:t>
            </a:r>
            <a:r>
              <a:rPr lang="en-US"/>
              <a:t>: 10,600 nm (not shown)</a:t>
            </a:r>
          </a:p>
        </p:txBody>
      </p:sp>
      <p:sp>
        <p:nvSpPr>
          <p:cNvPr id="5130" name="Text Box 10"/>
          <p:cNvSpPr txBox="1">
            <a:spLocks noChangeArrowheads="1"/>
          </p:cNvSpPr>
          <p:nvPr/>
        </p:nvSpPr>
        <p:spPr bwMode="auto">
          <a:xfrm>
            <a:off x="1905000" y="1828800"/>
            <a:ext cx="1063625" cy="457200"/>
          </a:xfrm>
          <a:prstGeom prst="rect">
            <a:avLst/>
          </a:prstGeom>
          <a:solidFill>
            <a:srgbClr val="CCFFCC">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(green)</a:t>
            </a:r>
          </a:p>
        </p:txBody>
      </p:sp>
      <p:sp>
        <p:nvSpPr>
          <p:cNvPr id="5131" name="Text Box 11"/>
          <p:cNvSpPr txBox="1">
            <a:spLocks noChangeArrowheads="1"/>
          </p:cNvSpPr>
          <p:nvPr/>
        </p:nvSpPr>
        <p:spPr bwMode="auto">
          <a:xfrm>
            <a:off x="5715000" y="2438400"/>
            <a:ext cx="776288" cy="457200"/>
          </a:xfrm>
          <a:prstGeom prst="rect">
            <a:avLst/>
          </a:prstGeom>
          <a:solidFill>
            <a:srgbClr val="FF99CC">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(red)</a:t>
            </a:r>
          </a:p>
        </p:txBody>
      </p:sp>
      <p:sp>
        <p:nvSpPr>
          <p:cNvPr id="5132" name="Text Box 12"/>
          <p:cNvSpPr txBox="1">
            <a:spLocks noChangeArrowheads="1"/>
          </p:cNvSpPr>
          <p:nvPr/>
        </p:nvSpPr>
        <p:spPr bwMode="auto">
          <a:xfrm>
            <a:off x="6781800" y="1905000"/>
            <a:ext cx="1317625" cy="457200"/>
          </a:xfrm>
          <a:prstGeom prst="rect">
            <a:avLst/>
          </a:prstGeom>
          <a:solidFill>
            <a:srgbClr val="FFFF00">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Tungsten</a:t>
            </a:r>
          </a:p>
        </p:txBody>
      </p:sp>
      <p:sp>
        <p:nvSpPr>
          <p:cNvPr id="9" name="Rectangle 4"/>
          <p:cNvSpPr>
            <a:spLocks noChangeArrowheads="1"/>
          </p:cNvSpPr>
          <p:nvPr/>
        </p:nvSpPr>
        <p:spPr bwMode="auto">
          <a:xfrm>
            <a:off x="460685" y="90872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650" name="Object 2"/>
          <p:cNvGraphicFramePr>
            <a:graphicFrameLocks noChangeAspect="1"/>
          </p:cNvGraphicFramePr>
          <p:nvPr/>
        </p:nvGraphicFramePr>
        <p:xfrm>
          <a:off x="0" y="381000"/>
          <a:ext cx="9144000" cy="3046413"/>
        </p:xfrm>
        <a:graphic>
          <a:graphicData uri="http://schemas.openxmlformats.org/presentationml/2006/ole">
            <mc:AlternateContent xmlns:mc="http://schemas.openxmlformats.org/markup-compatibility/2006">
              <mc:Choice xmlns:v="urn:schemas-microsoft-com:vml" Requires="v">
                <p:oleObj spid="_x0000_s27666" name="Clip" r:id="rId4" imgW="8534190" imgH="12507841" progId="MS_ClipArt_Gallery.2">
                  <p:embed/>
                </p:oleObj>
              </mc:Choice>
              <mc:Fallback>
                <p:oleObj name="Clip" r:id="rId4" imgW="8534190" imgH="12507841" progId="MS_ClipArt_Gallery.2">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l="8057" t="22223" b="56667"/>
                      <a:stretch>
                        <a:fillRect/>
                      </a:stretch>
                    </p:blipFill>
                    <p:spPr bwMode="auto">
                      <a:xfrm>
                        <a:off x="0" y="381000"/>
                        <a:ext cx="9144000" cy="3046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7652" name="Rectangle 4"/>
          <p:cNvSpPr>
            <a:spLocks noGrp="1" noChangeArrowheads="1"/>
          </p:cNvSpPr>
          <p:nvPr>
            <p:ph type="title"/>
          </p:nvPr>
        </p:nvSpPr>
        <p:spPr>
          <a:xfrm>
            <a:off x="304800" y="228600"/>
            <a:ext cx="3352800" cy="838200"/>
          </a:xfrm>
        </p:spPr>
        <p:txBody>
          <a:bodyPr/>
          <a:lstStyle/>
          <a:p>
            <a:r>
              <a:rPr lang="en-US"/>
              <a:t>Filters</a:t>
            </a:r>
          </a:p>
        </p:txBody>
      </p:sp>
      <p:sp>
        <p:nvSpPr>
          <p:cNvPr id="27653" name="Rectangle 5"/>
          <p:cNvSpPr>
            <a:spLocks noGrp="1" noChangeArrowheads="1"/>
          </p:cNvSpPr>
          <p:nvPr>
            <p:ph type="body" idx="1"/>
          </p:nvPr>
        </p:nvSpPr>
        <p:spPr>
          <a:xfrm>
            <a:off x="1752600" y="3581400"/>
            <a:ext cx="5410200" cy="3048000"/>
          </a:xfrm>
        </p:spPr>
        <p:txBody>
          <a:bodyPr/>
          <a:lstStyle/>
          <a:p>
            <a:r>
              <a:rPr lang="en-US"/>
              <a:t>Glass and wratten filters</a:t>
            </a:r>
          </a:p>
          <a:p>
            <a:r>
              <a:rPr lang="en-US"/>
              <a:t>Germanium lenses for long </a:t>
            </a:r>
            <a:r>
              <a:rPr lang="en-US">
                <a:sym typeface="Symbol" pitchFamily="18" charset="2"/>
              </a:rPr>
              <a:t></a:t>
            </a:r>
            <a:r>
              <a:rPr lang="en-US"/>
              <a:t>  </a:t>
            </a:r>
          </a:p>
          <a:p>
            <a:r>
              <a:rPr lang="en-US"/>
              <a:t>Two polaroid filters</a:t>
            </a:r>
          </a:p>
          <a:p>
            <a:r>
              <a:rPr lang="en-US"/>
              <a:t>Interference filters</a:t>
            </a:r>
          </a:p>
          <a:p>
            <a:r>
              <a:rPr lang="en-US"/>
              <a:t>Diffraction grating</a:t>
            </a:r>
          </a:p>
          <a:p>
            <a:endParaRPr lang="en-US"/>
          </a:p>
        </p:txBody>
      </p:sp>
      <p:sp>
        <p:nvSpPr>
          <p:cNvPr id="27654" name="Text Box 6"/>
          <p:cNvSpPr txBox="1">
            <a:spLocks noChangeArrowheads="1"/>
          </p:cNvSpPr>
          <p:nvPr/>
        </p:nvSpPr>
        <p:spPr bwMode="auto">
          <a:xfrm>
            <a:off x="2209800" y="2057400"/>
            <a:ext cx="11826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Corning</a:t>
            </a:r>
          </a:p>
        </p:txBody>
      </p:sp>
      <p:sp>
        <p:nvSpPr>
          <p:cNvPr id="27655" name="Text Box 7"/>
          <p:cNvSpPr txBox="1">
            <a:spLocks noChangeArrowheads="1"/>
          </p:cNvSpPr>
          <p:nvPr/>
        </p:nvSpPr>
        <p:spPr bwMode="auto">
          <a:xfrm>
            <a:off x="4556125" y="1793875"/>
            <a:ext cx="996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Kodak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0" y="0"/>
            <a:ext cx="9144000" cy="914400"/>
          </a:xfrm>
        </p:spPr>
        <p:txBody>
          <a:bodyPr/>
          <a:lstStyle/>
          <a:p>
            <a:r>
              <a:rPr lang="en-US"/>
              <a:t>Radiation Sensors (Photo-detectors)</a:t>
            </a:r>
          </a:p>
        </p:txBody>
      </p:sp>
      <p:sp>
        <p:nvSpPr>
          <p:cNvPr id="32771" name="Rectangle 3"/>
          <p:cNvSpPr>
            <a:spLocks noGrp="1" noChangeArrowheads="1"/>
          </p:cNvSpPr>
          <p:nvPr>
            <p:ph type="body" sz="half" idx="1"/>
          </p:nvPr>
        </p:nvSpPr>
        <p:spPr>
          <a:xfrm>
            <a:off x="685800" y="4267200"/>
            <a:ext cx="3810000" cy="1828800"/>
          </a:xfrm>
        </p:spPr>
        <p:txBody>
          <a:bodyPr/>
          <a:lstStyle/>
          <a:p>
            <a:r>
              <a:rPr lang="en-US"/>
              <a:t>Thermal sensors</a:t>
            </a:r>
          </a:p>
          <a:p>
            <a:r>
              <a:rPr lang="en-US"/>
              <a:t>Quantum sensors</a:t>
            </a:r>
          </a:p>
          <a:p>
            <a:r>
              <a:rPr lang="en-US"/>
              <a:t>Photo-emissive sensors</a:t>
            </a:r>
          </a:p>
        </p:txBody>
      </p:sp>
      <p:sp>
        <p:nvSpPr>
          <p:cNvPr id="32772" name="Rectangle 4"/>
          <p:cNvSpPr>
            <a:spLocks noGrp="1" noChangeArrowheads="1"/>
          </p:cNvSpPr>
          <p:nvPr>
            <p:ph type="body" sz="half" idx="2"/>
          </p:nvPr>
        </p:nvSpPr>
        <p:spPr>
          <a:xfrm>
            <a:off x="4648200" y="4343400"/>
            <a:ext cx="3810000" cy="1752600"/>
          </a:xfrm>
        </p:spPr>
        <p:txBody>
          <a:bodyPr/>
          <a:lstStyle/>
          <a:p>
            <a:r>
              <a:rPr lang="en-US"/>
              <a:t>Photo-conductive cells</a:t>
            </a:r>
          </a:p>
          <a:p>
            <a:r>
              <a:rPr lang="en-US"/>
              <a:t>Photo-junction sensors </a:t>
            </a:r>
          </a:p>
          <a:p>
            <a:r>
              <a:rPr lang="en-US"/>
              <a:t>Photo-voltaic cells</a:t>
            </a:r>
          </a:p>
        </p:txBody>
      </p:sp>
      <p:graphicFrame>
        <p:nvGraphicFramePr>
          <p:cNvPr id="32773" name="Object 5"/>
          <p:cNvGraphicFramePr>
            <a:graphicFrameLocks noChangeAspect="1"/>
          </p:cNvGraphicFramePr>
          <p:nvPr/>
        </p:nvGraphicFramePr>
        <p:xfrm>
          <a:off x="0" y="914400"/>
          <a:ext cx="9144000" cy="3248025"/>
        </p:xfrm>
        <a:graphic>
          <a:graphicData uri="http://schemas.openxmlformats.org/presentationml/2006/ole">
            <mc:AlternateContent xmlns:mc="http://schemas.openxmlformats.org/markup-compatibility/2006">
              <mc:Choice xmlns:v="urn:schemas-microsoft-com:vml" Requires="v">
                <p:oleObj spid="_x0000_s32779" name="Clip" r:id="rId4" imgW="8534190" imgH="12507841" progId="MS_ClipArt_Gallery.2">
                  <p:embed/>
                </p:oleObj>
              </mc:Choice>
              <mc:Fallback>
                <p:oleObj name="Clip" r:id="rId4" imgW="8534190" imgH="12507841" progId="MS_ClipArt_Gallery.2">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l="7759" t="46140" b="31508"/>
                      <a:stretch>
                        <a:fillRect/>
                      </a:stretch>
                    </p:blipFill>
                    <p:spPr bwMode="auto">
                      <a:xfrm>
                        <a:off x="0" y="914400"/>
                        <a:ext cx="9144000" cy="3248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 name="Rectangle 4"/>
          <p:cNvSpPr>
            <a:spLocks noChangeArrowheads="1"/>
          </p:cNvSpPr>
          <p:nvPr/>
        </p:nvSpPr>
        <p:spPr bwMode="auto">
          <a:xfrm>
            <a:off x="460685" y="764704"/>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3"/>
          <p:cNvSpPr>
            <a:spLocks noGrp="1" noChangeArrowheads="1"/>
          </p:cNvSpPr>
          <p:nvPr>
            <p:ph type="body" idx="1"/>
          </p:nvPr>
        </p:nvSpPr>
        <p:spPr>
          <a:xfrm>
            <a:off x="685800" y="5181600"/>
            <a:ext cx="7772400" cy="1295400"/>
          </a:xfrm>
        </p:spPr>
        <p:txBody>
          <a:bodyPr/>
          <a:lstStyle/>
          <a:p>
            <a:r>
              <a:rPr lang="en-US"/>
              <a:t>Photon energy: less than 1 eV may not cause current flow in Si p-n junctions</a:t>
            </a:r>
          </a:p>
        </p:txBody>
      </p:sp>
      <p:graphicFrame>
        <p:nvGraphicFramePr>
          <p:cNvPr id="33796" name="Object 4"/>
          <p:cNvGraphicFramePr>
            <a:graphicFrameLocks noChangeAspect="1"/>
          </p:cNvGraphicFramePr>
          <p:nvPr/>
        </p:nvGraphicFramePr>
        <p:xfrm>
          <a:off x="0" y="381000"/>
          <a:ext cx="9144000" cy="4525963"/>
        </p:xfrm>
        <a:graphic>
          <a:graphicData uri="http://schemas.openxmlformats.org/presentationml/2006/ole">
            <mc:AlternateContent xmlns:mc="http://schemas.openxmlformats.org/markup-compatibility/2006">
              <mc:Choice xmlns:v="urn:schemas-microsoft-com:vml" Requires="v">
                <p:oleObj spid="_x0000_s33803" name="Clip" r:id="rId4" imgW="8534190" imgH="12507841" progId="MS_ClipArt_Gallery.2">
                  <p:embed/>
                </p:oleObj>
              </mc:Choice>
              <mc:Fallback>
                <p:oleObj name="Clip" r:id="rId4" imgW="8534190" imgH="12507841" progId="MS_ClipArt_Gallery.2">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l="7500" t="68759"/>
                      <a:stretch>
                        <a:fillRect/>
                      </a:stretch>
                    </p:blipFill>
                    <p:spPr bwMode="auto">
                      <a:xfrm>
                        <a:off x="0" y="381000"/>
                        <a:ext cx="91440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3797" name="Text Box 5"/>
          <p:cNvSpPr txBox="1">
            <a:spLocks noChangeArrowheads="1"/>
          </p:cNvSpPr>
          <p:nvPr/>
        </p:nvSpPr>
        <p:spPr bwMode="auto">
          <a:xfrm>
            <a:off x="1295400" y="3352800"/>
            <a:ext cx="67357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Spectral response including source, filter and detector</a:t>
            </a:r>
          </a:p>
        </p:txBody>
      </p:sp>
    </p:spTree>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plate_2">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549</TotalTime>
  <Words>3222</Words>
  <Application>Microsoft Office PowerPoint</Application>
  <PresentationFormat>Ekran Gösterisi (4:3)</PresentationFormat>
  <Paragraphs>536</Paragraphs>
  <Slides>44</Slides>
  <Notes>30</Notes>
  <HiddenSlides>0</HiddenSlides>
  <MMClips>0</MMClips>
  <ScaleCrop>false</ScaleCrop>
  <HeadingPairs>
    <vt:vector size="6" baseType="variant">
      <vt:variant>
        <vt:lpstr>Tema</vt:lpstr>
      </vt:variant>
      <vt:variant>
        <vt:i4>2</vt:i4>
      </vt:variant>
      <vt:variant>
        <vt:lpstr>Katıştırılmış OLE Hizmet Programları</vt:lpstr>
      </vt:variant>
      <vt:variant>
        <vt:i4>1</vt:i4>
      </vt:variant>
      <vt:variant>
        <vt:lpstr>Slayt Başlıkları</vt:lpstr>
      </vt:variant>
      <vt:variant>
        <vt:i4>44</vt:i4>
      </vt:variant>
    </vt:vector>
  </HeadingPairs>
  <TitlesOfParts>
    <vt:vector size="47" baseType="lpstr">
      <vt:lpstr>Default Design</vt:lpstr>
      <vt:lpstr>Template_2</vt:lpstr>
      <vt:lpstr>Clip</vt:lpstr>
      <vt:lpstr>KİMYASAL BİYOSENSÖRLER</vt:lpstr>
      <vt:lpstr>Important Critical-Care Analytes</vt:lpstr>
      <vt:lpstr>Clinical Laboratory Instrumentation</vt:lpstr>
      <vt:lpstr>Operations in a Clinical Laboratory</vt:lpstr>
      <vt:lpstr>Basics Of Optical Instruments</vt:lpstr>
      <vt:lpstr>Light Sources</vt:lpstr>
      <vt:lpstr>Filters</vt:lpstr>
      <vt:lpstr>Radiation Sensors (Photo-detectors)</vt:lpstr>
      <vt:lpstr>PowerPoint Sunusu</vt:lpstr>
      <vt:lpstr>Spectral characteristics of sources, filters, detectors, and combinations thereof</vt:lpstr>
      <vt:lpstr>Forward characteristics for p-n junctions</vt:lpstr>
      <vt:lpstr>Fiber optics</vt:lpstr>
      <vt:lpstr>Photomultiplier</vt:lpstr>
      <vt:lpstr>Voltage-current characteristics of irradiated silicon p-n junction</vt:lpstr>
      <vt:lpstr>Spectrophotometry</vt:lpstr>
      <vt:lpstr>Principles</vt:lpstr>
      <vt:lpstr>Utilization of Reagent</vt:lpstr>
      <vt:lpstr>Some Observations on Light</vt:lpstr>
      <vt:lpstr>Power Sources</vt:lpstr>
      <vt:lpstr>Wavelength Selectors</vt:lpstr>
      <vt:lpstr>Filters</vt:lpstr>
      <vt:lpstr>Monochromators</vt:lpstr>
      <vt:lpstr>Calculation of Concentration</vt:lpstr>
      <vt:lpstr>Photometer </vt:lpstr>
      <vt:lpstr>Flame Photometers</vt:lpstr>
      <vt:lpstr>PowerPoint Sunusu</vt:lpstr>
      <vt:lpstr>Types of Flame Photometers</vt:lpstr>
      <vt:lpstr>Flame Photometers</vt:lpstr>
      <vt:lpstr>Block diagram of a fluorometer</vt:lpstr>
      <vt:lpstr>Figure 11.4  Synchron CX4 measurement read window for a rate-type measurement</vt:lpstr>
      <vt:lpstr>CX4 measurement read window</vt:lpstr>
      <vt:lpstr>Block Diagram of ACA</vt:lpstr>
      <vt:lpstr>Sample kit and analytical test pack of ACA</vt:lpstr>
      <vt:lpstr>Chromatology</vt:lpstr>
      <vt:lpstr>A gas-liquid chromatograph (GLC)</vt:lpstr>
      <vt:lpstr>Electrophoresis</vt:lpstr>
      <vt:lpstr>Cellulose acetate electrophoresis</vt:lpstr>
      <vt:lpstr>Examples of patterns of serum protein electrophoresis</vt:lpstr>
      <vt:lpstr>Hematology</vt:lpstr>
      <vt:lpstr>Blood cells</vt:lpstr>
      <vt:lpstr>A block diagram of a Coulter Model STKS</vt:lpstr>
      <vt:lpstr>Coulter STKS aperture bath</vt:lpstr>
      <vt:lpstr>Two-dimensional scatterplot</vt:lpstr>
      <vt:lpstr>Block diagram of HEMATRAK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Clinical Laboratory Instrumentation</dc:title>
  <dc:creator>Dr. B Karagozoglu</dc:creator>
  <cp:lastModifiedBy>kadir</cp:lastModifiedBy>
  <cp:revision>22</cp:revision>
  <dcterms:created xsi:type="dcterms:W3CDTF">1999-04-14T07:03:33Z</dcterms:created>
  <dcterms:modified xsi:type="dcterms:W3CDTF">2014-01-02T14:42:52Z</dcterms:modified>
</cp:coreProperties>
</file>